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51" r:id="rId1"/>
    <p:sldMasterId id="2147483863" r:id="rId2"/>
  </p:sldMasterIdLst>
  <p:notesMasterIdLst>
    <p:notesMasterId r:id="rId11"/>
  </p:notesMasterIdLst>
  <p:sldIdLst>
    <p:sldId id="431" r:id="rId3"/>
    <p:sldId id="453" r:id="rId4"/>
    <p:sldId id="550" r:id="rId5"/>
    <p:sldId id="552" r:id="rId6"/>
    <p:sldId id="544" r:id="rId7"/>
    <p:sldId id="549" r:id="rId8"/>
    <p:sldId id="542" r:id="rId9"/>
    <p:sldId id="441" r:id="rId10"/>
  </p:sldIdLst>
  <p:sldSz cx="12192000" cy="6858000"/>
  <p:notesSz cx="6797675" cy="9926638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127F364-A99D-00EF-3175-069DA3E050E4}" name="Mareks Markevics" initials="MM" userId="Mareks Markevics" providerId="None"/>
  <p188:author id="{ACA5966A-7862-25D1-26FD-09532783F82A}" name="Elīna Klindžāne" initials="EK" userId="S::Elina.Klindzane@Adazi.lv::de1c3f14-9101-4707-8c89-c5b8cd2704f4" providerId="AD"/>
  <p188:author id="{AC430D6B-98E8-5F45-9710-B95E58ABF04F}" name="Everita Kāpa" initials="EK" userId="S::everita@Adazi.lv::58bd424e-0b98-410e-9e49-495054bdf63b" providerId="AD"/>
  <p188:author id="{501E0EB2-659D-7273-B0C2-B783A3318183}" name="Laura Krope" initials="LK" userId="dc112f6eebbbb232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FFFFFF"/>
    <a:srgbClr val="C95B46"/>
    <a:srgbClr val="828847"/>
    <a:srgbClr val="7395AD"/>
    <a:srgbClr val="FFD966"/>
    <a:srgbClr val="D3A983"/>
    <a:srgbClr val="404040"/>
    <a:srgbClr val="ED7E3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14" autoAdjust="0"/>
    <p:restoredTop sz="95033" autoAdjust="0"/>
  </p:normalViewPr>
  <p:slideViewPr>
    <p:cSldViewPr snapToGrid="0">
      <p:cViewPr varScale="1">
        <p:scale>
          <a:sx n="111" d="100"/>
          <a:sy n="111" d="100"/>
        </p:scale>
        <p:origin x="348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A450BD-68D1-40F9-8570-F2E67B80A823}" type="datetimeFigureOut">
              <a:rPr lang="lv-LV" smtClean="0"/>
              <a:t>06.10.2025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D23CE6-85A1-4374-B09E-1FDCEE7367C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32249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541C8-3AEE-92D0-6BC7-43B9298F41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B5853E-7624-0FE6-9FFF-82B092C161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96A15C-33BA-109B-C718-857CACB99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DBD1-BBC6-144F-BB04-668AE50EEAA2}" type="datetime1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F34E3-512D-C7E8-C9A1-C78861BE7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27C26C-60F9-7124-6965-208FDD909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194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CECC4-E968-3D5F-03A5-A4E8DD09E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C209E-3B70-2EEE-3172-85E0E4BC3A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E690F4-4792-117B-6615-1DA3855EC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2B9F0-4552-AC48-AA4F-42211AD280FC}" type="datetime1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E5E789-7E16-BCEA-D165-29D3EA95E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CCF779-A07C-29D5-7113-0D73DB7D8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989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F72C63-D56C-29F1-9C66-0F53431B77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B5D915-09E9-64BF-214D-C4117A112E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E2A7ED-2898-66C5-8B14-CAF10E38C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F4B85-EE1C-824B-90CF-74BDD2F38CBA}" type="datetime1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20F789-33AC-09E2-11AD-9629C7886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ED5682-811F-8F9D-7DA1-21B71EA85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156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2C386-7C39-D997-99A5-4885BC5A4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C6560-A647-47F6-A802-1CE50105CBCA}" type="datetime1">
              <a:rPr lang="en-US"/>
              <a:pPr>
                <a:defRPr/>
              </a:pPr>
              <a:t>10/6/2025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18529F-A142-32ED-6204-4B7DD7492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2E934-D8F1-C1FD-7CE2-32BF684C9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4CFD4-340D-4CB8-BB88-71A78C4F99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018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5F2CA7-6E1E-32A6-DDAC-F53CBE23D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2F07E-5BFA-4F66-9B41-ACEA484F55A9}" type="datetime1">
              <a:rPr lang="en-US"/>
              <a:pPr>
                <a:defRPr/>
              </a:pPr>
              <a:t>10/6/2025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46B3D8-054A-064E-9ED1-AA7851616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D30810-1A24-76DC-3507-9427183C7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6025B-CAEB-404B-B967-25BDFD0009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1205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5F48C2-0E5F-D3FA-B496-336198E4F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D3EF9-0465-4894-9CD7-84AD2EAF7961}" type="datetime1">
              <a:rPr lang="en-US"/>
              <a:pPr>
                <a:defRPr/>
              </a:pPr>
              <a:t>10/6/2025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D6CFFD-2E87-0A6A-7670-BC596A519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9520C-FC77-8AB9-0D8B-C19B747D1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48209-461B-4CA4-97A6-67FF916CAB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8625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41D82F9-9702-0847-ADF8-7D9899791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D34DD-A5BF-489A-8537-CF5DE9BD3A0E}" type="datetime1">
              <a:rPr lang="en-US"/>
              <a:pPr>
                <a:defRPr/>
              </a:pPr>
              <a:t>10/6/2025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BA03BDD-7DDF-A4A0-DAB7-CF1D370D4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Ādažu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C5A4453-52BD-9780-30D1-32073F157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2E645-C7E5-4742-85B7-42D36F5845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5871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53E1A7D-2F74-C8F7-7B62-4CB9CE5BE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B953A-829F-4F88-8E93-10B76B741732}" type="datetime1">
              <a:rPr lang="en-US"/>
              <a:pPr>
                <a:defRPr/>
              </a:pPr>
              <a:t>10/6/2025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9466738-9D4E-21D0-1F5B-6FF30177E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Ādažu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6328F5A-080E-093B-B9BA-AE888E646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EE8D8-F14C-4C4A-96C8-D7269EF0B0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2777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C09538B-AF70-33E2-9D76-181E97AB9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B197D-CD7E-42E7-979D-974CA16D0F3A}" type="datetime1">
              <a:rPr lang="en-US"/>
              <a:pPr>
                <a:defRPr/>
              </a:pPr>
              <a:t>10/6/2025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24F347B-FF24-FB69-AE71-E88ED23DC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Ādažu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0A56C20-1C7F-0D4C-6938-63EADE519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997F1-72CC-47D2-A9EE-EB1C134811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8545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033B068-F4BB-839D-78DC-9D0F1E86D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4C02D-D77E-47B9-8E2A-D4C352176C1A}" type="datetime1">
              <a:rPr lang="en-US"/>
              <a:pPr>
                <a:defRPr/>
              </a:pPr>
              <a:t>10/6/2025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6A09181-091D-9342-29EF-4B925B675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Ādažu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F00D11C-30E3-1094-B8B4-3EAD6F7A9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A6398-8651-4796-AC4C-2AF470C8D9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5769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BD78BB1-56BC-9536-AE6D-CC3474DF3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8FF2C-C462-4A19-9B4A-440378F7D0F7}" type="datetime1">
              <a:rPr lang="en-US"/>
              <a:pPr>
                <a:defRPr/>
              </a:pPr>
              <a:t>10/6/2025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FD45CDA-0196-FE92-3912-4C4C35144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Ādažu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F82F6C2-3D63-A55F-81FA-4E2E1B384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75017-1006-417A-8C90-926AFA3CAC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357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E5D27-CFB8-6153-AFDF-92C8AF72B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323432-3351-EE92-DC29-797117BD9D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66F2B-CBAE-511B-DF3A-726E8FE20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8FE41-FDFF-8047-B79B-356A78FD3E08}" type="datetime1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8B86A-7330-3189-51EC-BC8929C52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C7A196-DFA2-AAF7-EC91-6BC8AA594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2567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pPr lvl="0"/>
            <a:endParaRPr lang="en-LV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727C42A-4E99-FB8A-6912-7049963E4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7B76F-C549-40F7-8359-C11DEC50574F}" type="datetime1">
              <a:rPr lang="en-US"/>
              <a:pPr>
                <a:defRPr/>
              </a:pPr>
              <a:t>10/6/2025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D6398D8-9295-2372-3065-683CA876D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Ādažu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944722-A81C-B4AF-E115-66ADCD752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72D91-9F26-4882-999B-7520B0AD90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4258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8F6C67-22BF-D876-CAF6-080A615EA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9E67F-969E-4D33-8483-B80362EB8C58}" type="datetime1">
              <a:rPr lang="en-US"/>
              <a:pPr>
                <a:defRPr/>
              </a:pPr>
              <a:t>10/6/2025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D7BAC4-0522-8849-3E66-971D00687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DFD637-7ED7-3918-F317-622D5097E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9C9D5-86A9-4BBB-A74D-657BAB2DD9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3896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2EF5A2-7240-C9AB-7D74-36D6EEB5F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43DA6-58F7-465B-BF3D-384A2BC2D22F}" type="datetime1">
              <a:rPr lang="en-US"/>
              <a:pPr>
                <a:defRPr/>
              </a:pPr>
              <a:t>10/6/2025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76AD1D-7BF7-E3A5-FC01-44D3DB692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397E35-133F-23BB-FBF9-5762C8C6C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F3C9E-CC7E-4D97-A509-AF48A5D333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958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A6080-85A1-2BCE-DD4A-744EDE674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DCFDBD-BC6E-47B5-E97C-F392EFE330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650B6-31BE-D0E5-FBBD-D6C76947F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B4E0E-0A54-0C4A-A6CD-2D1CE1D43E84}" type="datetime1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73D1AE-D253-228A-7B9E-C7AC2A943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A522A7-AC36-79E5-5420-725C999A1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684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8E326-4237-8C99-A138-C1AD8BB9E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63024-7751-26EA-428C-2497E4D11A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FAC09D-1B7E-3147-32EF-ED6BCB15D3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8949EF-83E8-87AD-CBA1-DAC812DA5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0C60-2641-914D-8720-24CB9E1544F8}" type="datetime1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D8BB95-20DC-906F-19A8-2F37569E0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0908B5-0AAB-EE31-068F-43822183C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872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3844F-BA58-53F9-0B1E-A3AE12488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5BB852-EB59-4733-F019-52D320C33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41A709-738A-0ACA-8E91-C7EAE6E69E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E12C7B-5E80-8DB1-4700-6C29C2D72B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01D052-34EE-7525-5892-BA95E22BED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8A356C-9086-F788-A384-04A08B872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1618D-AFDF-4441-B6AC-AB7256007DBD}" type="datetime1">
              <a:rPr lang="en-US" smtClean="0"/>
              <a:t>10/6/2025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5E61E3-D88C-E4D3-B411-2D18686FF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AF31C9-BBD9-6921-93CF-46488A811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652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0E216-8084-B633-9437-CBA62A0AA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91758F-5162-D689-4336-005E6C00D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D66EA-52B9-B847-AD9B-694F049B33E6}" type="datetime1">
              <a:rPr lang="en-US" smtClean="0"/>
              <a:t>10/6/2025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0B3810-4CF9-82A3-8E86-847DD431F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3C755D-5FC6-111E-7F40-7D4924788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641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33EF83-3619-4F9B-E568-FE7EED132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9F490-1998-4A44-A624-42F54DBDC226}" type="datetime1">
              <a:rPr lang="en-US" smtClean="0"/>
              <a:t>10/6/2025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42AA65-086E-6BC2-BF9E-C82C5EEA6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E7080E-3244-9936-7994-24FEB990A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318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556D6-553C-1328-806D-78813C4F0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A23D2-74A7-7103-2CEB-12001FA2E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E10250-889D-60F7-4147-A5FED3A264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086620-40C3-9948-9875-F0890D755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BFAB0-4578-A449-A906-ABE38DB7018B}" type="datetime1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BE6BF5-E51A-4DAF-8676-D9C8C961F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DB26A9-C2C1-690A-C2BC-BF3517804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891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927AA-DC63-A17E-AC4E-58AA75E6E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19806E-8F6B-C676-3F01-A45287EFF5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C2FCF3-9663-C5C5-FA78-B176809D05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30C00F-2371-269C-218C-4EB909E1D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F1D72-1054-794F-87B7-D0056D5203D5}" type="datetime1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46921E-EAFD-D74A-0F32-ED7C19A8E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B1CAB2-07BA-9CE5-EC9C-2236DBE1E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963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0916EE-EC74-18A7-E5A4-450427377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49A7A5-BDBE-5F10-6794-A795F3BF66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EF1445-A891-5DDD-B88C-909AC5DB63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800B1-4C03-4D41-B773-165D95B0D0CA}" type="datetime1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9F3E9B-179C-D21C-7EF0-0D4601B54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6E1A7A-0032-9C2B-8E90-115F829F0D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097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hf sldNum="0" hdr="0" dt="0"/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8060C22E-CDFA-8449-EC54-58151B7344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6"/>
            <a:ext cx="10515600" cy="1326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lv-LV"/>
              <a:t>Click to edit Master title style</a:t>
            </a:r>
            <a:endParaRPr lang="lv-LV" altLang="lv-LV"/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5D3E1AA2-A448-2652-3AD8-3412BDEB1F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lv-LV"/>
              <a:t>Click to edit Master text styles</a:t>
            </a:r>
          </a:p>
          <a:p>
            <a:pPr lvl="1"/>
            <a:r>
              <a:rPr lang="en-GB" altLang="lv-LV"/>
              <a:t>Second level</a:t>
            </a:r>
          </a:p>
          <a:p>
            <a:pPr lvl="2"/>
            <a:r>
              <a:rPr lang="en-GB" altLang="lv-LV"/>
              <a:t>Third level</a:t>
            </a:r>
          </a:p>
          <a:p>
            <a:pPr lvl="3"/>
            <a:r>
              <a:rPr lang="en-GB" altLang="lv-LV"/>
              <a:t>Fourth level</a:t>
            </a:r>
          </a:p>
          <a:p>
            <a:pPr lvl="4"/>
            <a:r>
              <a:rPr lang="en-GB" altLang="lv-LV"/>
              <a:t>Fifth level</a:t>
            </a:r>
            <a:endParaRPr lang="lv-LV" alt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A9E185-924D-A007-5AB2-8381103CD0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017467A-549E-439C-82EB-ADA295625BCD}" type="datetime1">
              <a:rPr lang="en-US"/>
              <a:pPr>
                <a:defRPr/>
              </a:pPr>
              <a:t>10/6/2025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553F67-CFC6-FFD0-4601-B467BDBA6E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04FEB1-7F32-9F27-8677-19C6FB0920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E138133-55DF-4C54-A125-92AC295312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051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</p:sldLayoutIdLst>
  <p:hf sldNum="0" hdr="0" dt="0"/>
  <p:txStyles>
    <p:titleStyle>
      <a:lvl1pPr algn="l" defTabSz="914446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4446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4446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4446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4446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304815" algn="l" defTabSz="914446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609630" algn="l" defTabSz="914446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914446" algn="l" defTabSz="914446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219261" algn="l" defTabSz="914446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11" indent="-228611" algn="l" defTabSz="914446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V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95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 rot="1789">
            <a:off x="-3176" y="6326505"/>
            <a:ext cx="12198351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/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06254985-7120-C57B-662F-36B1141C0B14}"/>
              </a:ext>
            </a:extLst>
          </p:cNvPr>
          <p:cNvSpPr txBox="1"/>
          <p:nvPr/>
        </p:nvSpPr>
        <p:spPr>
          <a:xfrm>
            <a:off x="803693" y="3871244"/>
            <a:ext cx="10584612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lv-LV" sz="3200" b="1" i="0" u="none" strike="noStrike" cap="all" dirty="0">
                <a:solidFill>
                  <a:schemeClr val="bg1"/>
                </a:solidFill>
                <a:latin typeface="Montserrat" panose="00000500000000000000" pitchFamily="2" charset="-70"/>
              </a:rPr>
              <a:t>ZIŅOJUMS </a:t>
            </a:r>
          </a:p>
          <a:p>
            <a:pPr algn="ctr"/>
            <a:r>
              <a:rPr lang="lv-LV" sz="3200" b="1" i="0" u="none" strike="noStrike" cap="all" dirty="0">
                <a:solidFill>
                  <a:schemeClr val="bg1"/>
                </a:solidFill>
                <a:latin typeface="Montserrat" panose="00000500000000000000" pitchFamily="2" charset="-70"/>
              </a:rPr>
              <a:t>Par</a:t>
            </a:r>
            <a:r>
              <a:rPr lang="lv-LV" sz="3200" b="1" cap="all" dirty="0">
                <a:solidFill>
                  <a:schemeClr val="bg1"/>
                </a:solidFill>
                <a:latin typeface="Montserrat" panose="00000500000000000000" pitchFamily="2" charset="-70"/>
              </a:rPr>
              <a:t> dzīvokli kanāla iela 81-3, ALDERI tehnisko stāvokli</a:t>
            </a:r>
            <a:endParaRPr kumimoji="0" lang="en-US" sz="3200" b="1" i="0" u="none" strike="noStrike" kern="1200" cap="all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 panose="00000500000000000000" pitchFamily="2" charset="-7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B2A215-8386-9EDE-5A19-F94513F13E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376" y="-292272"/>
            <a:ext cx="5160684" cy="2523466"/>
          </a:xfrm>
          <a:prstGeom prst="rect">
            <a:avLst/>
          </a:prstGeom>
        </p:spPr>
      </p:pic>
      <p:sp>
        <p:nvSpPr>
          <p:cNvPr id="5" name="TextBox 2">
            <a:extLst>
              <a:ext uri="{FF2B5EF4-FFF2-40B4-BE49-F238E27FC236}">
                <a16:creationId xmlns:a16="http://schemas.microsoft.com/office/drawing/2014/main" id="{608A22D1-CDF9-95DF-7D34-FC8F39AFA36F}"/>
              </a:ext>
            </a:extLst>
          </p:cNvPr>
          <p:cNvSpPr txBox="1"/>
          <p:nvPr/>
        </p:nvSpPr>
        <p:spPr>
          <a:xfrm>
            <a:off x="121920" y="6398786"/>
            <a:ext cx="12070080" cy="153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P/A CARNIKAVAS KOMUNĀLSERVISS  I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   </a:t>
            </a:r>
            <a:r>
              <a:rPr kumimoji="0" lang="lv-LV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10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.202</a:t>
            </a:r>
            <a:r>
              <a:rPr lang="lv-LV" sz="1000" dirty="0">
                <a:solidFill>
                  <a:schemeClr val="bg1"/>
                </a:solidFill>
                <a:latin typeface="Montserrat" pitchFamily="2" charset="77"/>
              </a:rPr>
              <a:t>5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19556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299247-F0D3-18A9-DE74-4D2772A313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>
            <a:extLst>
              <a:ext uri="{FF2B5EF4-FFF2-40B4-BE49-F238E27FC236}">
                <a16:creationId xmlns:a16="http://schemas.microsoft.com/office/drawing/2014/main" id="{1EB23148-3A2E-7C13-E0DF-0B97977257B9}"/>
              </a:ext>
            </a:extLst>
          </p:cNvPr>
          <p:cNvSpPr/>
          <p:nvPr/>
        </p:nvSpPr>
        <p:spPr>
          <a:xfrm rot="1789">
            <a:off x="-3176" y="6326717"/>
            <a:ext cx="12198351" cy="0"/>
          </a:xfrm>
          <a:prstGeom prst="line">
            <a:avLst/>
          </a:prstGeom>
          <a:ln w="9525" cap="rnd">
            <a:solidFill>
              <a:schemeClr val="tx1">
                <a:lumMod val="65000"/>
                <a:lumOff val="35000"/>
              </a:scheme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A96AA61-9516-1832-49B0-2AD8A7FF4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0" y="365126"/>
            <a:ext cx="8051800" cy="1326091"/>
          </a:xfrm>
        </p:spPr>
        <p:txBody>
          <a:bodyPr rtlCol="0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3200" b="1" cap="all" dirty="0">
                <a:solidFill>
                  <a:srgbClr val="595959"/>
                </a:solidFill>
                <a:latin typeface="Montserrat" panose="00000500000000000000" pitchFamily="2" charset="-70"/>
                <a:ea typeface="Calibri" panose="020F0502020204030204" pitchFamily="34" charset="0"/>
              </a:rPr>
              <a:t>Darba uzdevums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77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63102D1-3A88-C122-5FEA-4C14536F7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2000" y="1825625"/>
            <a:ext cx="8051800" cy="4351867"/>
          </a:xfrm>
        </p:spPr>
        <p:txBody>
          <a:bodyPr rtlCol="0">
            <a:normAutofit/>
          </a:bodyPr>
          <a:lstStyle/>
          <a:p>
            <a:pPr marL="0" indent="0" algn="just">
              <a:lnSpc>
                <a:spcPct val="107000"/>
              </a:lnSpc>
              <a:spcAft>
                <a:spcPts val="600"/>
              </a:spcAft>
              <a:buNone/>
            </a:pPr>
            <a:r>
              <a:rPr lang="lv-LV" sz="1600" kern="100" dirty="0">
                <a:solidFill>
                  <a:srgbClr val="595959"/>
                </a:solidFill>
                <a:latin typeface="Montserrat" panose="00000500000000000000" pitchFamily="2" charset="-70"/>
                <a:ea typeface="Calibri" panose="020F0502020204030204" pitchFamily="34" charset="0"/>
                <a:cs typeface="Times New Roman" panose="02020603050405020304" pitchFamily="18" charset="0"/>
              </a:rPr>
              <a:t>Pamatojoties uz 2022. gada 28. decembra Ādažu novada pašvaldības noteikumiem        Nr. 45 «Pašvaldības ēku un būvju pārvaldīšanas noteikumi» 12. punktu Aģentūra ir atbildīga par Īpašumu pārvaldīšanu.</a:t>
            </a:r>
          </a:p>
          <a:p>
            <a:pPr marL="0" indent="0" algn="just">
              <a:lnSpc>
                <a:spcPct val="107000"/>
              </a:lnSpc>
              <a:spcAft>
                <a:spcPts val="600"/>
              </a:spcAft>
              <a:buNone/>
            </a:pPr>
            <a:r>
              <a:rPr lang="lv-LV" altLang="lv-LV" sz="1600" kern="100" dirty="0">
                <a:solidFill>
                  <a:srgbClr val="595959"/>
                </a:solidFill>
                <a:latin typeface="Montserrat" panose="00000500000000000000" pitchFamily="2" charset="-70"/>
                <a:ea typeface="Calibri" panose="020F0502020204030204" pitchFamily="34" charset="0"/>
                <a:cs typeface="Times New Roman" panose="02020603050405020304" pitchFamily="18" charset="0"/>
              </a:rPr>
              <a:t>Saskaņā ar darba uzdevumu dzīvoklim Kanāla iela 81-3, Alderi ir:</a:t>
            </a:r>
          </a:p>
          <a:p>
            <a:pPr lvl="1" algn="just">
              <a:lnSpc>
                <a:spcPct val="107000"/>
              </a:lnSpc>
              <a:spcAft>
                <a:spcPts val="600"/>
              </a:spcAft>
            </a:pPr>
            <a:r>
              <a:rPr lang="lv-LV" altLang="lv-LV" sz="1400" dirty="0">
                <a:solidFill>
                  <a:srgbClr val="595959"/>
                </a:solidFill>
                <a:latin typeface="Montserrat" panose="00000500000000000000" pitchFamily="50" charset="-70"/>
              </a:rPr>
              <a:t>Novērtēts tehniskais stāvoklis;</a:t>
            </a:r>
          </a:p>
          <a:p>
            <a:pPr lvl="1" algn="just">
              <a:lnSpc>
                <a:spcPct val="107000"/>
              </a:lnSpc>
              <a:spcAft>
                <a:spcPts val="600"/>
              </a:spcAft>
            </a:pPr>
            <a:r>
              <a:rPr lang="lv-LV" altLang="lv-LV" sz="1400" dirty="0">
                <a:solidFill>
                  <a:srgbClr val="595959"/>
                </a:solidFill>
                <a:latin typeface="Montserrat" panose="00000500000000000000" pitchFamily="50" charset="-70"/>
              </a:rPr>
              <a:t>Konstatēti galvenie bojājumi un potenciālie riski;</a:t>
            </a:r>
          </a:p>
          <a:p>
            <a:pPr lvl="1" algn="just">
              <a:lnSpc>
                <a:spcPct val="107000"/>
              </a:lnSpc>
              <a:spcAft>
                <a:spcPts val="600"/>
              </a:spcAft>
            </a:pPr>
            <a:r>
              <a:rPr lang="lv-LV" altLang="lv-LV" sz="1400" dirty="0">
                <a:solidFill>
                  <a:srgbClr val="595959"/>
                </a:solidFill>
                <a:latin typeface="Montserrat" panose="00000500000000000000" pitchFamily="50" charset="-70"/>
              </a:rPr>
              <a:t>Izvērtētas turpmākās izmantošanas iespējas;</a:t>
            </a:r>
          </a:p>
          <a:p>
            <a:pPr lvl="1" algn="just">
              <a:lnSpc>
                <a:spcPct val="107000"/>
              </a:lnSpc>
              <a:spcAft>
                <a:spcPts val="600"/>
              </a:spcAft>
            </a:pPr>
            <a:r>
              <a:rPr lang="lv-LV" altLang="lv-LV" sz="1400" dirty="0">
                <a:solidFill>
                  <a:srgbClr val="595959"/>
                </a:solidFill>
                <a:latin typeface="Montserrat" panose="00000500000000000000" pitchFamily="50" charset="-70"/>
              </a:rPr>
              <a:t>Sagatavot priekšlikumus par nepieciešamajiem pasākumiem.</a:t>
            </a:r>
          </a:p>
          <a:p>
            <a:pPr marL="0" indent="0" algn="just">
              <a:lnSpc>
                <a:spcPct val="107000"/>
              </a:lnSpc>
              <a:spcAft>
                <a:spcPts val="600"/>
              </a:spcAft>
              <a:buNone/>
            </a:pPr>
            <a:endParaRPr lang="en-LV" sz="1600" dirty="0">
              <a:solidFill>
                <a:srgbClr val="595959"/>
              </a:solidFill>
              <a:latin typeface="Montserrat" pitchFamily="2" charset="77"/>
            </a:endParaRPr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BA771CFA-44BE-A07D-8FB8-651E54C9C1D0}"/>
              </a:ext>
            </a:extLst>
          </p:cNvPr>
          <p:cNvSpPr txBox="1"/>
          <p:nvPr/>
        </p:nvSpPr>
        <p:spPr>
          <a:xfrm>
            <a:off x="121920" y="6398786"/>
            <a:ext cx="12070080" cy="153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P/A CARNIKAVAS KOMUNĀLSERVISS  I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   </a:t>
            </a:r>
            <a:r>
              <a:rPr lang="lv-LV" sz="1000" dirty="0">
                <a:solidFill>
                  <a:srgbClr val="595959"/>
                </a:solidFill>
                <a:latin typeface="Montserrat" pitchFamily="2" charset="77"/>
              </a:rPr>
              <a:t>10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.202</a:t>
            </a:r>
            <a:r>
              <a:rPr lang="lv-LV" sz="1000" dirty="0">
                <a:solidFill>
                  <a:srgbClr val="595959"/>
                </a:solidFill>
                <a:latin typeface="Montserrat" pitchFamily="2" charset="77"/>
              </a:rPr>
              <a:t>5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EA0E5BE-7A5B-7FDE-EBEE-FC1A024B51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005" y="-75782"/>
            <a:ext cx="2086934" cy="212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521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F9865F-CF28-3E07-82CF-3796A5551F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>
            <a:extLst>
              <a:ext uri="{FF2B5EF4-FFF2-40B4-BE49-F238E27FC236}">
                <a16:creationId xmlns:a16="http://schemas.microsoft.com/office/drawing/2014/main" id="{05BF3A57-B8F7-2073-B03A-2134FA6116DB}"/>
              </a:ext>
            </a:extLst>
          </p:cNvPr>
          <p:cNvSpPr/>
          <p:nvPr/>
        </p:nvSpPr>
        <p:spPr>
          <a:xfrm rot="1789">
            <a:off x="-3176" y="6326717"/>
            <a:ext cx="12198351" cy="0"/>
          </a:xfrm>
          <a:prstGeom prst="line">
            <a:avLst/>
          </a:prstGeom>
          <a:ln w="9525" cap="rnd">
            <a:solidFill>
              <a:schemeClr val="tx1">
                <a:lumMod val="65000"/>
                <a:lumOff val="35000"/>
              </a:scheme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DF376C-414C-B4D8-0221-EECAF7F7D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8861" y="525665"/>
            <a:ext cx="9265673" cy="1326091"/>
          </a:xfrm>
        </p:spPr>
        <p:txBody>
          <a:bodyPr rtlCol="0">
            <a:normAutofit/>
          </a:bodyPr>
          <a:lstStyle/>
          <a:p>
            <a:pPr algn="ctr">
              <a:spcBef>
                <a:spcPts val="600"/>
              </a:spcBef>
            </a:pPr>
            <a:r>
              <a:rPr lang="lv-LV" sz="3200" b="1" kern="100" cap="all" dirty="0">
                <a:solidFill>
                  <a:srgbClr val="595959"/>
                </a:solidFill>
                <a:latin typeface="Montserrat" panose="00000500000000000000" pitchFamily="2" charset="-70"/>
                <a:ea typeface="Calibri" panose="020F0502020204030204" pitchFamily="34" charset="0"/>
                <a:cs typeface="Times New Roman" panose="02020603050405020304" pitchFamily="18" charset="0"/>
              </a:rPr>
              <a:t>DZĪVOKĻU ĒKA </a:t>
            </a:r>
            <a:br>
              <a:rPr lang="lv-LV" sz="3200" b="1" kern="100" cap="all" dirty="0">
                <a:solidFill>
                  <a:srgbClr val="595959"/>
                </a:solidFill>
                <a:latin typeface="Montserrat" panose="00000500000000000000" pitchFamily="2" charset="-7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lv-LV" sz="3200" b="1" kern="100" cap="all" dirty="0">
                <a:solidFill>
                  <a:srgbClr val="595959"/>
                </a:solidFill>
                <a:latin typeface="Montserrat" panose="00000500000000000000" pitchFamily="2" charset="-70"/>
                <a:ea typeface="Calibri" panose="020F0502020204030204" pitchFamily="34" charset="0"/>
                <a:cs typeface="Times New Roman" panose="02020603050405020304" pitchFamily="18" charset="0"/>
              </a:rPr>
              <a:t>KANĀLA IELA 81, Alderi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3E05201-0799-F574-6948-E14F806F49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2000" y="1825625"/>
            <a:ext cx="7741138" cy="2816713"/>
          </a:xfrm>
        </p:spPr>
        <p:txBody>
          <a:bodyPr rtlCol="0"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endParaRPr lang="lv-LV" sz="1200" kern="100" dirty="0">
              <a:solidFill>
                <a:srgbClr val="595959"/>
              </a:solidFill>
              <a:latin typeface="Montserrat" panose="00000500000000000000" pitchFamily="2" charset="-7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lv-LV" sz="1200" dirty="0">
              <a:solidFill>
                <a:srgbClr val="595959"/>
              </a:solidFill>
              <a:highlight>
                <a:srgbClr val="FFFF00"/>
              </a:highlight>
              <a:latin typeface="Montserrat" panose="00000500000000000000" pitchFamily="2" charset="-7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12177F9-7329-78E2-A016-59C42F6EFA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005" y="-75782"/>
            <a:ext cx="2086934" cy="2128058"/>
          </a:xfrm>
          <a:prstGeom prst="rect">
            <a:avLst/>
          </a:prstGeom>
        </p:spPr>
      </p:pic>
      <p:sp>
        <p:nvSpPr>
          <p:cNvPr id="6" name="TextBox 2">
            <a:extLst>
              <a:ext uri="{FF2B5EF4-FFF2-40B4-BE49-F238E27FC236}">
                <a16:creationId xmlns:a16="http://schemas.microsoft.com/office/drawing/2014/main" id="{9B5BE4A9-B8F1-3958-EB26-288C1DFA1B3D}"/>
              </a:ext>
            </a:extLst>
          </p:cNvPr>
          <p:cNvSpPr txBox="1"/>
          <p:nvPr/>
        </p:nvSpPr>
        <p:spPr>
          <a:xfrm>
            <a:off x="121920" y="6398786"/>
            <a:ext cx="12070080" cy="153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P/A CARNIKAVAS KOMUNĀLSERVISS  I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   </a:t>
            </a:r>
            <a:r>
              <a:rPr kumimoji="0" lang="lv-LV" sz="1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10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.202</a:t>
            </a:r>
            <a:r>
              <a:rPr lang="lv-LV" sz="1000" dirty="0">
                <a:solidFill>
                  <a:srgbClr val="595959"/>
                </a:solidFill>
                <a:latin typeface="Montserrat" pitchFamily="2" charset="77"/>
              </a:rPr>
              <a:t>5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BC3A15-74F5-48E7-71CA-8E740F61455B}"/>
              </a:ext>
            </a:extLst>
          </p:cNvPr>
          <p:cNvSpPr txBox="1"/>
          <p:nvPr/>
        </p:nvSpPr>
        <p:spPr>
          <a:xfrm>
            <a:off x="2911498" y="1735417"/>
            <a:ext cx="438627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lv-LV" sz="1400" kern="100" cap="small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50" charset="-7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70"/>
              </a:rPr>
              <a:t>Ēkā ir 16 dzīvokļi, no kuriem </a:t>
            </a:r>
            <a:r>
              <a:rPr lang="lv-LV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70"/>
              </a:rPr>
              <a:t>5 ir pašvaldības dzīvokļi </a:t>
            </a:r>
            <a:r>
              <a:rPr lang="lv-LV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70"/>
              </a:rPr>
              <a:t>(dzīvokļi Nr. 1, 2, 3, 5 un 13)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70"/>
              </a:rPr>
              <a:t>Ēkas konstrukcija ir kombinēta – ķieģeļu būves daļas un koka būves daļas.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70"/>
              </a:rPr>
              <a:t>Pašvaldības dzīvokļi Nr. 1, 2, 3, 5 atrodas koka būves daļā. Dzīvoklis Nr. 13 atrodas ķieģeļu būves daļā.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70"/>
              </a:rPr>
              <a:t>Ēkas koka daļa ir </a:t>
            </a:r>
            <a:r>
              <a:rPr lang="lv-LV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70"/>
              </a:rPr>
              <a:t>pirmsavārijas</a:t>
            </a:r>
            <a:r>
              <a:rPr lang="lv-LV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70"/>
              </a:rPr>
              <a:t> stāvoklī.</a:t>
            </a:r>
          </a:p>
          <a:p>
            <a:endParaRPr lang="lv-LV" sz="1300" b="1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50" charset="-7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v-LV" sz="13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50" charset="-7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EDC3A1D-9761-CCB1-B985-F45D7C3BAE8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34" r="4239"/>
          <a:stretch>
            <a:fillRect/>
          </a:stretch>
        </p:blipFill>
        <p:spPr>
          <a:xfrm>
            <a:off x="39725" y="2052276"/>
            <a:ext cx="2811471" cy="360044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2205D7C-4BED-9B41-4757-BD1A00442180}"/>
              </a:ext>
            </a:extLst>
          </p:cNvPr>
          <p:cNvSpPr txBox="1"/>
          <p:nvPr/>
        </p:nvSpPr>
        <p:spPr>
          <a:xfrm>
            <a:off x="185302" y="5652722"/>
            <a:ext cx="22987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050" i="1" dirty="0">
                <a:latin typeface="Montserrat" panose="00000500000000000000" pitchFamily="50" charset="-70"/>
              </a:rPr>
              <a:t>Dzīvokļu ēkas atrašanās vieta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E6A71E3-05A2-3BFE-00F6-9AA742B39A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0" t="5893" r="4508"/>
          <a:stretch>
            <a:fillRect/>
          </a:stretch>
        </p:blipFill>
        <p:spPr>
          <a:xfrm>
            <a:off x="7358075" y="2052276"/>
            <a:ext cx="4750878" cy="364701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7901ACE-9975-77C4-7CE9-3EB091F0353B}"/>
              </a:ext>
            </a:extLst>
          </p:cNvPr>
          <p:cNvSpPr txBox="1"/>
          <p:nvPr/>
        </p:nvSpPr>
        <p:spPr>
          <a:xfrm>
            <a:off x="7358075" y="5395185"/>
            <a:ext cx="25795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i="1" dirty="0">
                <a:solidFill>
                  <a:schemeClr val="bg1"/>
                </a:solidFill>
                <a:latin typeface="Montserrat" panose="00000500000000000000" pitchFamily="50" charset="-70"/>
              </a:rPr>
              <a:t>Ēkas koka daļa</a:t>
            </a:r>
          </a:p>
        </p:txBody>
      </p:sp>
    </p:spTree>
    <p:extLst>
      <p:ext uri="{BB962C8B-B14F-4D97-AF65-F5344CB8AC3E}">
        <p14:creationId xmlns:p14="http://schemas.microsoft.com/office/powerpoint/2010/main" val="1235677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B363E43-F5B9-52E4-EB77-190D2F44C7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16" b="19371"/>
          <a:stretch>
            <a:fillRect/>
          </a:stretch>
        </p:blipFill>
        <p:spPr>
          <a:xfrm>
            <a:off x="491436" y="35028"/>
            <a:ext cx="5989608" cy="33338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9B31A2-8607-F018-57C8-3698DD7A64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20" b="28633"/>
          <a:stretch>
            <a:fillRect/>
          </a:stretch>
        </p:blipFill>
        <p:spPr>
          <a:xfrm>
            <a:off x="6556347" y="35029"/>
            <a:ext cx="5066851" cy="33338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BCFDB8-6510-D378-F4CF-6324C85725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5" t="5513" b="14711"/>
          <a:stretch>
            <a:fillRect/>
          </a:stretch>
        </p:blipFill>
        <p:spPr>
          <a:xfrm>
            <a:off x="6556347" y="3463268"/>
            <a:ext cx="5066851" cy="333383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9245096-2304-D808-129E-CD9C4D8B4746}"/>
              </a:ext>
            </a:extLst>
          </p:cNvPr>
          <p:cNvSpPr txBox="1"/>
          <p:nvPr/>
        </p:nvSpPr>
        <p:spPr>
          <a:xfrm>
            <a:off x="491436" y="2988202"/>
            <a:ext cx="25795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dirty="0">
                <a:solidFill>
                  <a:schemeClr val="bg1"/>
                </a:solidFill>
                <a:latin typeface="Montserrat" panose="00000500000000000000" pitchFamily="50" charset="-70"/>
              </a:rPr>
              <a:t>Ķieģeļu daļa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10D8154-5A62-42F6-3F09-FDC7C41BE3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9" t="12351" r="3812" b="25333"/>
          <a:stretch>
            <a:fillRect/>
          </a:stretch>
        </p:blipFill>
        <p:spPr>
          <a:xfrm>
            <a:off x="491437" y="3463269"/>
            <a:ext cx="5989608" cy="33338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98ED824-A0DD-58A3-C95E-0F1C28018854}"/>
              </a:ext>
            </a:extLst>
          </p:cNvPr>
          <p:cNvSpPr txBox="1"/>
          <p:nvPr/>
        </p:nvSpPr>
        <p:spPr>
          <a:xfrm>
            <a:off x="6510202" y="6453730"/>
            <a:ext cx="25795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dirty="0">
                <a:solidFill>
                  <a:schemeClr val="bg1"/>
                </a:solidFill>
                <a:latin typeface="Montserrat" panose="00000500000000000000" pitchFamily="50" charset="-70"/>
              </a:rPr>
              <a:t>Koka daļa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A523D9-D4A2-B799-759E-ADC68CD2FC64}"/>
              </a:ext>
            </a:extLst>
          </p:cNvPr>
          <p:cNvSpPr txBox="1"/>
          <p:nvPr/>
        </p:nvSpPr>
        <p:spPr>
          <a:xfrm>
            <a:off x="6556347" y="3025400"/>
            <a:ext cx="2579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>
                <a:solidFill>
                  <a:schemeClr val="bg1"/>
                </a:solidFill>
              </a:rPr>
              <a:t>Koka daļa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07937E3-C097-C6F8-FE32-79F9C3D29793}"/>
              </a:ext>
            </a:extLst>
          </p:cNvPr>
          <p:cNvSpPr txBox="1"/>
          <p:nvPr/>
        </p:nvSpPr>
        <p:spPr>
          <a:xfrm>
            <a:off x="491436" y="6453730"/>
            <a:ext cx="25795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dirty="0">
                <a:solidFill>
                  <a:schemeClr val="bg1"/>
                </a:solidFill>
                <a:latin typeface="Montserrat" panose="00000500000000000000" pitchFamily="50" charset="-70"/>
              </a:rPr>
              <a:t>Ķieģeļu un koka daļa</a:t>
            </a:r>
          </a:p>
        </p:txBody>
      </p:sp>
    </p:spTree>
    <p:extLst>
      <p:ext uri="{BB962C8B-B14F-4D97-AF65-F5344CB8AC3E}">
        <p14:creationId xmlns:p14="http://schemas.microsoft.com/office/powerpoint/2010/main" val="1559273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669088-7672-7BBA-0818-EAE41FC0FD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>
            <a:extLst>
              <a:ext uri="{FF2B5EF4-FFF2-40B4-BE49-F238E27FC236}">
                <a16:creationId xmlns:a16="http://schemas.microsoft.com/office/drawing/2014/main" id="{56D4765E-4919-438E-23F8-81EEEE89D9F3}"/>
              </a:ext>
            </a:extLst>
          </p:cNvPr>
          <p:cNvSpPr/>
          <p:nvPr/>
        </p:nvSpPr>
        <p:spPr>
          <a:xfrm rot="1789">
            <a:off x="-3176" y="6326717"/>
            <a:ext cx="12198351" cy="0"/>
          </a:xfrm>
          <a:prstGeom prst="line">
            <a:avLst/>
          </a:prstGeom>
          <a:ln w="9525" cap="rnd">
            <a:solidFill>
              <a:schemeClr val="tx1">
                <a:lumMod val="65000"/>
                <a:lumOff val="35000"/>
              </a:scheme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02951B1-8FD8-9C96-02AE-EFC4D7EFC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589" y="365126"/>
            <a:ext cx="10051211" cy="1326091"/>
          </a:xfrm>
        </p:spPr>
        <p:txBody>
          <a:bodyPr rtlCol="0">
            <a:normAutofit/>
          </a:bodyPr>
          <a:lstStyle/>
          <a:p>
            <a:pPr algn="ctr">
              <a:spcBef>
                <a:spcPts val="600"/>
              </a:spcBef>
            </a:pPr>
            <a:r>
              <a:rPr lang="lv-LV" sz="3200" b="1" kern="100" cap="all" dirty="0" err="1">
                <a:solidFill>
                  <a:srgbClr val="595959"/>
                </a:solidFill>
                <a:latin typeface="Montserrat" panose="00000500000000000000" pitchFamily="2" charset="-70"/>
                <a:ea typeface="Calibri" panose="020F0502020204030204" pitchFamily="34" charset="0"/>
                <a:cs typeface="Times New Roman" panose="02020603050405020304" pitchFamily="18" charset="0"/>
              </a:rPr>
              <a:t>DZĪVOKlis</a:t>
            </a:r>
            <a:r>
              <a:rPr lang="lv-LV" sz="3200" b="1" kern="100" cap="all" dirty="0">
                <a:solidFill>
                  <a:srgbClr val="595959"/>
                </a:solidFill>
                <a:latin typeface="Montserrat" panose="00000500000000000000" pitchFamily="2" charset="-7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lv-LV" sz="3200" b="1" kern="100" cap="all" dirty="0">
                <a:solidFill>
                  <a:srgbClr val="595959"/>
                </a:solidFill>
                <a:latin typeface="Montserrat" panose="00000500000000000000" pitchFamily="2" charset="-7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lv-LV" sz="3200" b="1" kern="100" cap="all" dirty="0">
                <a:solidFill>
                  <a:srgbClr val="595959"/>
                </a:solidFill>
                <a:latin typeface="Montserrat" panose="00000500000000000000" pitchFamily="2" charset="-70"/>
                <a:ea typeface="Calibri" panose="020F0502020204030204" pitchFamily="34" charset="0"/>
                <a:cs typeface="Times New Roman" panose="02020603050405020304" pitchFamily="18" charset="0"/>
              </a:rPr>
              <a:t>KANĀLA IELA 81-3, Alderi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40DE7C7-6973-7E9E-2993-0854ED3A7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2000" y="1825625"/>
            <a:ext cx="7741138" cy="2816713"/>
          </a:xfrm>
        </p:spPr>
        <p:txBody>
          <a:bodyPr rtlCol="0"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endParaRPr lang="lv-LV" sz="1200" kern="100" dirty="0">
              <a:solidFill>
                <a:srgbClr val="595959"/>
              </a:solidFill>
              <a:latin typeface="Montserrat" panose="00000500000000000000" pitchFamily="2" charset="-7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lv-LV" sz="1200" dirty="0">
              <a:solidFill>
                <a:srgbClr val="595959"/>
              </a:solidFill>
              <a:highlight>
                <a:srgbClr val="FFFF00"/>
              </a:highlight>
              <a:latin typeface="Montserrat" panose="00000500000000000000" pitchFamily="2" charset="-7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FB1BD71-A894-DE00-244A-5828529F43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005" y="-75782"/>
            <a:ext cx="2086934" cy="2128058"/>
          </a:xfrm>
          <a:prstGeom prst="rect">
            <a:avLst/>
          </a:prstGeom>
        </p:spPr>
      </p:pic>
      <p:sp>
        <p:nvSpPr>
          <p:cNvPr id="6" name="TextBox 2">
            <a:extLst>
              <a:ext uri="{FF2B5EF4-FFF2-40B4-BE49-F238E27FC236}">
                <a16:creationId xmlns:a16="http://schemas.microsoft.com/office/drawing/2014/main" id="{00685099-68EC-5BE5-28AF-21DF711D3064}"/>
              </a:ext>
            </a:extLst>
          </p:cNvPr>
          <p:cNvSpPr txBox="1"/>
          <p:nvPr/>
        </p:nvSpPr>
        <p:spPr>
          <a:xfrm>
            <a:off x="121920" y="6398786"/>
            <a:ext cx="12070080" cy="153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P/A CARNIKAVAS KOMUNĀLSERVISS  I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   </a:t>
            </a:r>
            <a:r>
              <a:rPr kumimoji="0" lang="lv-LV" sz="1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10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.202</a:t>
            </a:r>
            <a:r>
              <a:rPr lang="lv-LV" sz="1000" dirty="0">
                <a:solidFill>
                  <a:srgbClr val="595959"/>
                </a:solidFill>
                <a:latin typeface="Montserrat" pitchFamily="2" charset="77"/>
              </a:rPr>
              <a:t>5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6650D3-13DE-CF23-54E6-94BED829C576}"/>
              </a:ext>
            </a:extLst>
          </p:cNvPr>
          <p:cNvSpPr txBox="1"/>
          <p:nvPr/>
        </p:nvSpPr>
        <p:spPr>
          <a:xfrm>
            <a:off x="2920041" y="1825625"/>
            <a:ext cx="8295968" cy="426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300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70"/>
                <a:ea typeface="Calibri" panose="020F0502020204030204" pitchFamily="34" charset="0"/>
                <a:cs typeface="Times New Roman" panose="02020603050405020304" pitchFamily="18" charset="0"/>
              </a:rPr>
              <a:t>CK apsaimniekošanā ar vienošanos nav nodots. 2024. gada 25. jūlija lēmums Nr. 269 paredz, ka Aģentūra veic pašvaldības dzīvokļu uzlabošanu.</a:t>
            </a:r>
            <a:endParaRPr lang="lv-LV" sz="1300" b="1" kern="100" cap="small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50" charset="-7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lv-LV" sz="1300" b="1" cap="small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50" charset="-7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70"/>
              </a:rPr>
              <a:t>Dzīvokļa tehniskais stāvoklis – </a:t>
            </a:r>
            <a:r>
              <a:rPr lang="lv-LV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70"/>
              </a:rPr>
              <a:t>Virtuves telpā ir būtiski bojāti un avārijas stāvoklī griesti, konstrukcijas ir būtiski bojātas ūdens noplūdes rezultātā, kas radušies augšējā dzīvokļa dēļ. Griesti ir sadrupuši un sapuvuši – zaudējuši nestspēju. Nepieciešama pilnīga griestu renovācija. Pēc apsekošanas konstatēts, ka griesti ir bīstami un īrniekam no dzīvokļa ir jāizvācas.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70"/>
              </a:rPr>
              <a:t>Pārējās dzīvokļu telpas un griestu tehniskais un vizuālais stāvoklis ir labs un ieguldījumus neprasa. 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70"/>
              </a:rPr>
              <a:t>Dzīvoklim nav sociālā dzīvokļa statusa. </a:t>
            </a:r>
            <a:r>
              <a:rPr lang="lv-LV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70"/>
              </a:rPr>
              <a:t>Dzīvoklis </a:t>
            </a:r>
            <a:r>
              <a:rPr lang="lv-LV" sz="1300" dirty="0">
                <a:latin typeface="Montserrat" panose="00000500000000000000" pitchFamily="50" charset="-70"/>
              </a:rPr>
              <a:t>netika privatizēts saskaņā ar likumu «</a:t>
            </a:r>
            <a:r>
              <a:rPr lang="lv-LV" sz="1200" dirty="0">
                <a:latin typeface="Montserrat" panose="00000500000000000000" pitchFamily="50" charset="-70"/>
              </a:rPr>
              <a:t>Par valsts un pašvaldību dzīvojamo māju privatizāciju», visu laiku tika īrēts. Pēdējais īres līgums  </a:t>
            </a:r>
            <a:r>
              <a:rPr lang="pt-BR" sz="1200" dirty="0">
                <a:latin typeface="Montserrat" panose="00000500000000000000" pitchFamily="50" charset="-70"/>
              </a:rPr>
              <a:t>no 2023. gada aprīļa līdz 2033. gada aprī</a:t>
            </a:r>
            <a:r>
              <a:rPr lang="lv-LV" sz="1200" dirty="0" err="1">
                <a:latin typeface="Montserrat" panose="00000500000000000000" pitchFamily="50" charset="-70"/>
              </a:rPr>
              <a:t>lim</a:t>
            </a:r>
            <a:r>
              <a:rPr lang="lv-LV" sz="1200" dirty="0">
                <a:latin typeface="Montserrat" panose="00000500000000000000" pitchFamily="50" charset="-70"/>
              </a:rPr>
              <a:t>,</a:t>
            </a:r>
            <a:r>
              <a:rPr lang="lv-LV" sz="1300" dirty="0">
                <a:latin typeface="Montserrat" panose="00000500000000000000" pitchFamily="50" charset="-70"/>
              </a:rPr>
              <a:t> taču esošās situācijas dēļ īrnieks izvācies.</a:t>
            </a:r>
            <a:r>
              <a:rPr lang="lv-LV" sz="1300" kern="100" dirty="0">
                <a:latin typeface="Montserrat" panose="00000500000000000000" pitchFamily="50" charset="-7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sz="13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70"/>
                <a:ea typeface="Calibri" panose="020F0502020204030204" pitchFamily="34" charset="0"/>
                <a:cs typeface="Times New Roman" panose="02020603050405020304" pitchFamily="18" charset="0"/>
              </a:rPr>
              <a:t>2025.gada 24. jūnijā no dzīvokļa īrnieka saņemts iesniegums ar lūgumu risināt situāciju. Dzīvoklis ir apdrošināts, taču apdrošinātāji seguši kosmētiskā remonta izmaksas, kas ieskaitītas pašvaldības kontā </a:t>
            </a:r>
            <a:r>
              <a:rPr lang="lv-LV" sz="1300" kern="100" dirty="0">
                <a:latin typeface="Montserrat" panose="00000500000000000000" pitchFamily="50" charset="-70"/>
                <a:ea typeface="Calibri" panose="020F0502020204030204" pitchFamily="34" charset="0"/>
                <a:cs typeface="Times New Roman" panose="02020603050405020304" pitchFamily="18" charset="0"/>
              </a:rPr>
              <a:t>522,86 EUR apmērā. </a:t>
            </a:r>
            <a:endParaRPr lang="lv-LV" sz="13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50" charset="-7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70"/>
              </a:rPr>
              <a:t>Griestu remontdarbu veikšanai nepieciešami aptuveni  </a:t>
            </a:r>
            <a:r>
              <a:rPr lang="lv-LV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70"/>
              </a:rPr>
              <a:t>25 000 EUR</a:t>
            </a:r>
            <a:r>
              <a:rPr lang="lv-LV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7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v-LV" sz="13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50" charset="-70"/>
            </a:endParaRPr>
          </a:p>
        </p:txBody>
      </p:sp>
    </p:spTree>
    <p:extLst>
      <p:ext uri="{BB962C8B-B14F-4D97-AF65-F5344CB8AC3E}">
        <p14:creationId xmlns:p14="http://schemas.microsoft.com/office/powerpoint/2010/main" val="384880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144E3-C51C-EA70-CEA9-FE7F17700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0094" y="2214126"/>
            <a:ext cx="3225513" cy="2580878"/>
          </a:xfrm>
        </p:spPr>
        <p:txBody>
          <a:bodyPr/>
          <a:lstStyle/>
          <a:p>
            <a:pPr algn="ctr"/>
            <a:r>
              <a:rPr lang="lv-LV" sz="2800" b="1" dirty="0">
                <a:solidFill>
                  <a:srgbClr val="595959"/>
                </a:solidFill>
                <a:latin typeface="Montserrat" panose="00000500000000000000" pitchFamily="50" charset="-70"/>
              </a:rPr>
              <a:t>GRIESTU STĀVOKLIS</a:t>
            </a:r>
            <a:br>
              <a:rPr lang="lv-LV" sz="2800" b="1" dirty="0">
                <a:solidFill>
                  <a:srgbClr val="595959"/>
                </a:solidFill>
                <a:latin typeface="Montserrat" panose="00000500000000000000" pitchFamily="50" charset="-70"/>
              </a:rPr>
            </a:br>
            <a:r>
              <a:rPr lang="lv-LV" sz="2800" b="1" dirty="0">
                <a:solidFill>
                  <a:srgbClr val="595959"/>
                </a:solidFill>
                <a:latin typeface="Montserrat" panose="00000500000000000000" pitchFamily="50" charset="-70"/>
              </a:rPr>
              <a:t>DZĪVOKLĪ</a:t>
            </a:r>
            <a:br>
              <a:rPr lang="lv-LV" sz="2800" b="1" dirty="0">
                <a:solidFill>
                  <a:srgbClr val="595959"/>
                </a:solidFill>
                <a:latin typeface="Montserrat" panose="00000500000000000000" pitchFamily="50" charset="-70"/>
              </a:rPr>
            </a:br>
            <a:r>
              <a:rPr lang="lv-LV" sz="2800" b="1" dirty="0">
                <a:solidFill>
                  <a:srgbClr val="595959"/>
                </a:solidFill>
                <a:latin typeface="Montserrat" panose="00000500000000000000" pitchFamily="50" charset="-70"/>
              </a:rPr>
              <a:t>NR.3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23CE4E-7552-D107-A858-9E8F7CAF4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Ādažu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FC52BA-A9A6-BFC4-F530-9C3720F2F5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419" y="3492602"/>
            <a:ext cx="4389968" cy="32924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7B808E-6698-128B-5093-1A106AD783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592" y="3492602"/>
            <a:ext cx="4389969" cy="329247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B548CA4-F97F-FD21-BD48-9EA6614692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7"/>
          <a:stretch>
            <a:fillRect/>
          </a:stretch>
        </p:blipFill>
        <p:spPr>
          <a:xfrm>
            <a:off x="8288358" y="63604"/>
            <a:ext cx="3741720" cy="329247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5F2F5E5-8357-0A09-2354-18AAE98149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033" y="60960"/>
            <a:ext cx="2469357" cy="32924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602EDD-F4C9-732A-7DD2-B1932FCA8F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419" y="60960"/>
            <a:ext cx="2469357" cy="329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287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3BA51F3-033C-8E67-2803-0A2619B19F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>
            <a:extLst>
              <a:ext uri="{FF2B5EF4-FFF2-40B4-BE49-F238E27FC236}">
                <a16:creationId xmlns:a16="http://schemas.microsoft.com/office/drawing/2014/main" id="{615F8B24-378A-AB66-AFE5-6B8339EA6D63}"/>
              </a:ext>
            </a:extLst>
          </p:cNvPr>
          <p:cNvSpPr/>
          <p:nvPr/>
        </p:nvSpPr>
        <p:spPr>
          <a:xfrm rot="1789">
            <a:off x="-3176" y="6326505"/>
            <a:ext cx="12198351" cy="0"/>
          </a:xfrm>
          <a:prstGeom prst="line">
            <a:avLst/>
          </a:prstGeom>
          <a:ln w="9525" cap="rnd">
            <a:solidFill>
              <a:schemeClr val="tx1">
                <a:lumMod val="65000"/>
                <a:lumOff val="35000"/>
              </a:scheme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1EFE44-962A-01EC-7A8D-E6953A130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</a:pPr>
            <a:r>
              <a:rPr lang="lv-LV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70"/>
              </a:rPr>
              <a:t>Komitejai piedāvātie risinājumi: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lv-LV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70"/>
              </a:rPr>
              <a:t>1. variants. </a:t>
            </a:r>
            <a:r>
              <a:rPr lang="lv-LV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70"/>
              </a:rPr>
              <a:t>Uzdot Nekustamā īpašuma nodaļai veikt dzīvokļa novērtējumu un piedāvāt īrniekiem privatizāciju*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lv-LV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70"/>
              </a:rPr>
              <a:t>2. </a:t>
            </a:r>
            <a:r>
              <a:rPr lang="lv-LV" sz="1600" b="1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70"/>
              </a:rPr>
              <a:t>variants. </a:t>
            </a:r>
            <a:r>
              <a:rPr lang="lv-LV" sz="1600" dirty="0">
                <a:latin typeface="Montserrat" panose="00000500000000000000" pitchFamily="50" charset="-70"/>
              </a:rPr>
              <a:t>Piešķirt papildu finanšu līdzekļus </a:t>
            </a:r>
            <a:r>
              <a:rPr lang="lv-LV" sz="1600" b="1" dirty="0">
                <a:latin typeface="Montserrat" panose="00000500000000000000" pitchFamily="50" charset="-70"/>
              </a:rPr>
              <a:t>25 000 EUR </a:t>
            </a:r>
            <a:r>
              <a:rPr lang="lv-LV" sz="1600" dirty="0">
                <a:latin typeface="Montserrat" panose="00000500000000000000" pitchFamily="50" charset="-70"/>
              </a:rPr>
              <a:t>apmērā remontdarbu veikšanai</a:t>
            </a:r>
            <a:r>
              <a:rPr lang="lv-LV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-70"/>
              </a:rPr>
              <a:t>.</a:t>
            </a:r>
          </a:p>
          <a:p>
            <a:endParaRPr lang="lv-LV" sz="16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50" charset="-70"/>
            </a:endParaRPr>
          </a:p>
          <a:p>
            <a:endParaRPr lang="lv-LV" sz="16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50" charset="-70"/>
            </a:endParaRPr>
          </a:p>
          <a:p>
            <a:pPr marL="0" indent="0">
              <a:buNone/>
            </a:pPr>
            <a:endParaRPr lang="lv-LV" sz="16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50" charset="-70"/>
            </a:endParaRPr>
          </a:p>
          <a:p>
            <a:endParaRPr lang="lv-LV" sz="16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-70"/>
            </a:endParaRPr>
          </a:p>
          <a:p>
            <a:r>
              <a:rPr lang="lv-LV" sz="1600" dirty="0">
                <a:latin typeface="Montserrat" panose="00000500000000000000" pitchFamily="2" charset="-70"/>
              </a:rPr>
              <a:t>*27.02.2025. Īrnieks izteica interesi par privatizāciju ( iesniegums reģistrēts ar Nr. ĀNP/1-11-1/25/1328)</a:t>
            </a:r>
          </a:p>
          <a:p>
            <a:r>
              <a:rPr lang="lv-LV" sz="1600" dirty="0">
                <a:latin typeface="Montserrat" panose="00000500000000000000" pitchFamily="2" charset="-70"/>
              </a:rPr>
              <a:t>18.03.2025. ( ĀNP/1-12-1/25/390) sniegta atbilde, norādot kārtību, kādā veicams privatizācijas process. </a:t>
            </a:r>
          </a:p>
          <a:p>
            <a:r>
              <a:rPr lang="lv-LV" sz="1600" dirty="0">
                <a:latin typeface="Montserrat" panose="00000500000000000000" pitchFamily="2" charset="-70"/>
              </a:rPr>
              <a:t>Diemžēl turpmākas darbības nesekoja no īrnieka puses. </a:t>
            </a:r>
          </a:p>
          <a:p>
            <a:endParaRPr lang="lv-LV" sz="16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50" charset="-70"/>
            </a:endParaRP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F53A73CF-E4D2-BD69-59F8-965851C87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589" y="365126"/>
            <a:ext cx="10051211" cy="1326091"/>
          </a:xfrm>
        </p:spPr>
        <p:txBody>
          <a:bodyPr rtlCol="0">
            <a:normAutofit/>
          </a:bodyPr>
          <a:lstStyle/>
          <a:p>
            <a:pPr algn="ctr">
              <a:spcBef>
                <a:spcPts val="600"/>
              </a:spcBef>
            </a:pPr>
            <a:r>
              <a:rPr lang="lv-LV" sz="3200" b="1" kern="100" cap="all" dirty="0" err="1">
                <a:solidFill>
                  <a:srgbClr val="595959"/>
                </a:solidFill>
                <a:latin typeface="Montserrat" panose="00000500000000000000" pitchFamily="2" charset="-70"/>
                <a:ea typeface="Calibri" panose="020F0502020204030204" pitchFamily="34" charset="0"/>
                <a:cs typeface="Times New Roman" panose="02020603050405020304" pitchFamily="18" charset="0"/>
              </a:rPr>
              <a:t>DZĪVOKlis</a:t>
            </a:r>
            <a:r>
              <a:rPr lang="lv-LV" sz="3200" b="1" kern="100" cap="all" dirty="0">
                <a:solidFill>
                  <a:srgbClr val="595959"/>
                </a:solidFill>
                <a:latin typeface="Montserrat" panose="00000500000000000000" pitchFamily="2" charset="-70"/>
                <a:ea typeface="Calibri" panose="020F0502020204030204" pitchFamily="34" charset="0"/>
                <a:cs typeface="Times New Roman" panose="02020603050405020304" pitchFamily="18" charset="0"/>
              </a:rPr>
              <a:t> KANĀLA IELA 81-3, Alderi</a:t>
            </a: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5C5B772C-382F-B938-7EBA-D74F354EC4DD}"/>
              </a:ext>
            </a:extLst>
          </p:cNvPr>
          <p:cNvSpPr txBox="1"/>
          <p:nvPr/>
        </p:nvSpPr>
        <p:spPr>
          <a:xfrm>
            <a:off x="121920" y="6398786"/>
            <a:ext cx="12070080" cy="153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P/A CARNIKAVAS KOMUNĀLSERVISS  I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   </a:t>
            </a:r>
            <a:r>
              <a:rPr kumimoji="0" lang="lv-LV" sz="1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10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.202</a:t>
            </a:r>
            <a:r>
              <a:rPr lang="lv-LV" sz="1000" dirty="0">
                <a:solidFill>
                  <a:srgbClr val="595959"/>
                </a:solidFill>
                <a:latin typeface="Montserrat" pitchFamily="2" charset="77"/>
              </a:rPr>
              <a:t>5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5471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 rot="1789">
            <a:off x="-3176" y="6326505"/>
            <a:ext cx="12198351" cy="0"/>
          </a:xfrm>
          <a:prstGeom prst="line">
            <a:avLst/>
          </a:prstGeom>
          <a:ln w="9525" cap="rnd">
            <a:solidFill>
              <a:schemeClr val="tx1">
                <a:lumMod val="65000"/>
                <a:lumOff val="35000"/>
              </a:scheme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CFCB85BE-8443-54E6-377B-0D2895F60974}"/>
              </a:ext>
            </a:extLst>
          </p:cNvPr>
          <p:cNvSpPr txBox="1"/>
          <p:nvPr/>
        </p:nvSpPr>
        <p:spPr>
          <a:xfrm>
            <a:off x="1574800" y="2449957"/>
            <a:ext cx="8893177" cy="7434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3600" b="1" i="0" u="none" strike="noStrike" kern="1200" cap="all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Paldies par uzmanību!</a:t>
            </a:r>
            <a:endParaRPr kumimoji="0" lang="en-US" altLang="x-none" sz="3334" b="1" i="1" u="none" strike="noStrike" kern="1200" cap="all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Montserrat Medium" pitchFamily="2" charset="77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CC2B34-072D-EC58-F50A-01C9280DCCCA}"/>
              </a:ext>
            </a:extLst>
          </p:cNvPr>
          <p:cNvSpPr txBox="1"/>
          <p:nvPr/>
        </p:nvSpPr>
        <p:spPr>
          <a:xfrm>
            <a:off x="2106613" y="4296715"/>
            <a:ext cx="7829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altLang="lv-LV" sz="1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anose="00000500000000000000" pitchFamily="2" charset="-7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lv-LV" sz="1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anose="00000500000000000000" pitchFamily="2" charset="-70"/>
                <a:ea typeface="Calibri" panose="020F0502020204030204" pitchFamily="34" charset="0"/>
                <a:cs typeface="Times New Roman" panose="02020603050405020304" pitchFamily="18" charset="0"/>
              </a:rPr>
              <a:t>PAŠVALDĪBAS AĢENTŪRA</a:t>
            </a:r>
            <a:br>
              <a:rPr kumimoji="0" lang="lv-LV" altLang="lv-LV" sz="1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anose="00000500000000000000" pitchFamily="2" charset="-70"/>
                <a:ea typeface="+mn-ea"/>
                <a:cs typeface="+mn-cs"/>
              </a:rPr>
            </a:br>
            <a:r>
              <a:rPr kumimoji="0" lang="en-US" altLang="lv-LV" sz="1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anose="00000500000000000000" pitchFamily="2" charset="-7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kumimoji="0" lang="lv-LV" altLang="lv-LV" sz="1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anose="00000500000000000000" pitchFamily="2" charset="-7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altLang="lv-LV" sz="1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anose="00000500000000000000" pitchFamily="2" charset="-70"/>
                <a:ea typeface="Calibri" panose="020F0502020204030204" pitchFamily="34" charset="0"/>
                <a:cs typeface="Times New Roman" panose="02020603050405020304" pitchFamily="18" charset="0"/>
              </a:rPr>
              <a:t>“CARNIKAVAS KOMUNĀLSERVISS”</a:t>
            </a:r>
            <a:endParaRPr kumimoji="0" lang="lv-LV" sz="18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256031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57955</TotalTime>
  <Words>529</Words>
  <Application>Microsoft Office PowerPoint</Application>
  <PresentationFormat>Widescreen</PresentationFormat>
  <Paragraphs>49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Montserrat</vt:lpstr>
      <vt:lpstr>Montserrat Medium</vt:lpstr>
      <vt:lpstr>1_Office Theme</vt:lpstr>
      <vt:lpstr>2_Office Theme</vt:lpstr>
      <vt:lpstr>PowerPoint Presentation</vt:lpstr>
      <vt:lpstr>Darba uzdevums</vt:lpstr>
      <vt:lpstr>DZĪVOKĻU ĒKA  KANĀLA IELA 81, Alderi</vt:lpstr>
      <vt:lpstr>PowerPoint Presentation</vt:lpstr>
      <vt:lpstr>DZĪVOKlis  KANĀLA IELA 81-3, Alderi</vt:lpstr>
      <vt:lpstr>GRIESTU STĀVOKLIS DZĪVOKLĪ NR.3</vt:lpstr>
      <vt:lpstr>DZĪVOKlis KANĀLA IELA 81-3, Alderi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</dc:creator>
  <cp:lastModifiedBy>Inga Reke</cp:lastModifiedBy>
  <cp:revision>421</cp:revision>
  <cp:lastPrinted>2024-01-17T06:47:34Z</cp:lastPrinted>
  <dcterms:created xsi:type="dcterms:W3CDTF">2022-12-08T15:15:20Z</dcterms:created>
  <dcterms:modified xsi:type="dcterms:W3CDTF">2025-10-06T09:27:24Z</dcterms:modified>
</cp:coreProperties>
</file>