
<file path=[Content_Types].xml><?xml version="1.0" encoding="utf-8"?>
<Types xmlns="http://schemas.openxmlformats.org/package/2006/content-types"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charts/chart1.xml" ContentType="application/vnd.openxmlformats-officedocument.drawingml.chart+xml"/>
  <Override PartName="/word/charts/style1.xml" ContentType="application/vnd.ms-office.chartstyle+xml"/>
  <Override PartName="/word/charts/colors1.xml" ContentType="application/vnd.ms-office.chartcolorstyle+xml"/>
  <Override PartName="/word/charts/chart2.xml" ContentType="application/vnd.openxmlformats-officedocument.drawingml.chart+xml"/>
  <Override PartName="/word/charts/style2.xml" ContentType="application/vnd.ms-office.chartstyle+xml"/>
  <Override PartName="/word/charts/colors2.xml" ContentType="application/vnd.ms-office.chartcolorstyle+xml"/>
  <Override PartName="/word/charts/chart3.xml" ContentType="application/vnd.openxmlformats-officedocument.drawingml.chart+xml"/>
  <Override PartName="/word/charts/style3.xml" ContentType="application/vnd.ms-office.chartstyle+xml"/>
  <Override PartName="/word/charts/colors3.xml" ContentType="application/vnd.ms-office.chartcolorstyle+xml"/>
  <Override PartName="/word/charts/chart4.xml" ContentType="application/vnd.openxmlformats-officedocument.drawingml.chart+xml"/>
  <Override PartName="/word/charts/style4.xml" ContentType="application/vnd.ms-office.chartstyle+xml"/>
  <Override PartName="/word/charts/colors4.xml" ContentType="application/vnd.ms-office.chartcolorstyle+xml"/>
  <Override PartName="/word/charts/chart5.xml" ContentType="application/vnd.openxmlformats-officedocument.drawingml.chart+xml"/>
  <Override PartName="/word/charts/style5.xml" ContentType="application/vnd.ms-office.chartstyle+xml"/>
  <Override PartName="/word/charts/colors5.xml" ContentType="application/vnd.ms-office.chartcolorstyle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46D7CB13" w14:textId="734F6C36" w:rsidR="00AF6160" w:rsidRPr="00F865B5" w:rsidRDefault="00AF6160" w:rsidP="00AF6160">
      <w:pPr>
        <w:ind w:right="-1050"/>
        <w:jc w:val="right"/>
        <w:rPr>
          <w:noProof/>
          <w:lang w:val="lv-LV"/>
        </w:rPr>
      </w:pPr>
      <w:r w:rsidRPr="00F865B5">
        <w:rPr>
          <w:noProof/>
          <w:lang w:val="lv-LV"/>
        </w:rPr>
        <w:t xml:space="preserve">PROJEKTS uz </w:t>
      </w:r>
      <w:r>
        <w:rPr>
          <w:noProof/>
          <w:lang w:val="lv-LV"/>
        </w:rPr>
        <w:t>2</w:t>
      </w:r>
      <w:r w:rsidR="006A149C">
        <w:rPr>
          <w:noProof/>
          <w:lang w:val="lv-LV"/>
        </w:rPr>
        <w:t>9</w:t>
      </w:r>
      <w:r w:rsidRPr="00F865B5">
        <w:rPr>
          <w:noProof/>
          <w:lang w:val="lv-LV"/>
        </w:rPr>
        <w:t>.09.2025.</w:t>
      </w:r>
    </w:p>
    <w:p w14:paraId="5F966261" w14:textId="77777777" w:rsidR="00AF6160" w:rsidRPr="00F865B5" w:rsidRDefault="00AF6160" w:rsidP="00AF6160">
      <w:pPr>
        <w:ind w:right="-1050"/>
        <w:jc w:val="right"/>
        <w:rPr>
          <w:noProof/>
          <w:color w:val="FF0000"/>
          <w:lang w:val="lv-LV"/>
        </w:rPr>
      </w:pPr>
    </w:p>
    <w:p w14:paraId="27491235" w14:textId="77777777" w:rsidR="00AF6160" w:rsidRPr="00F865B5" w:rsidRDefault="00AF6160" w:rsidP="00AF6160">
      <w:pPr>
        <w:ind w:right="-1050"/>
        <w:jc w:val="right"/>
        <w:rPr>
          <w:noProof/>
          <w:lang w:val="lv-LV"/>
        </w:rPr>
      </w:pPr>
      <w:r w:rsidRPr="00F865B5">
        <w:rPr>
          <w:noProof/>
          <w:lang w:val="lv-LV"/>
        </w:rPr>
        <w:t xml:space="preserve">vēlamais datums izskatīšanai: </w:t>
      </w:r>
      <w:r>
        <w:rPr>
          <w:noProof/>
          <w:lang w:val="lv-LV"/>
        </w:rPr>
        <w:t xml:space="preserve">IKSS </w:t>
      </w:r>
      <w:r w:rsidRPr="00F865B5">
        <w:rPr>
          <w:noProof/>
          <w:lang w:val="lv-LV"/>
        </w:rPr>
        <w:t>komitejā 0</w:t>
      </w:r>
      <w:r>
        <w:rPr>
          <w:noProof/>
          <w:lang w:val="lv-LV"/>
        </w:rPr>
        <w:t>1</w:t>
      </w:r>
      <w:r w:rsidRPr="00F865B5">
        <w:rPr>
          <w:noProof/>
          <w:lang w:val="lv-LV"/>
        </w:rPr>
        <w:t>.10.2025.</w:t>
      </w:r>
    </w:p>
    <w:p w14:paraId="394C5578" w14:textId="77777777" w:rsidR="00AF6160" w:rsidRPr="00F865B5" w:rsidRDefault="00AF6160" w:rsidP="00AF6160">
      <w:pPr>
        <w:ind w:right="-1050"/>
        <w:jc w:val="right"/>
        <w:rPr>
          <w:noProof/>
          <w:lang w:val="lv-LV"/>
        </w:rPr>
      </w:pPr>
      <w:r w:rsidRPr="00F865B5">
        <w:rPr>
          <w:noProof/>
          <w:lang w:val="lv-LV"/>
        </w:rPr>
        <w:t xml:space="preserve">domē: </w:t>
      </w:r>
      <w:r>
        <w:rPr>
          <w:noProof/>
          <w:lang w:val="lv-LV"/>
        </w:rPr>
        <w:t>30</w:t>
      </w:r>
      <w:r w:rsidRPr="00F865B5">
        <w:rPr>
          <w:noProof/>
          <w:lang w:val="lv-LV"/>
        </w:rPr>
        <w:t>.10.2025.</w:t>
      </w:r>
    </w:p>
    <w:p w14:paraId="4077AABF" w14:textId="77777777" w:rsidR="00AF6160" w:rsidRPr="00F865B5" w:rsidRDefault="00AF6160" w:rsidP="00AF6160">
      <w:pPr>
        <w:ind w:right="-1050"/>
        <w:jc w:val="right"/>
        <w:rPr>
          <w:noProof/>
          <w:lang w:val="lv-LV"/>
        </w:rPr>
      </w:pPr>
      <w:r w:rsidRPr="00F865B5">
        <w:rPr>
          <w:noProof/>
          <w:lang w:val="lv-LV"/>
        </w:rPr>
        <w:t>sagatavotājs</w:t>
      </w:r>
      <w:r>
        <w:rPr>
          <w:noProof/>
          <w:lang w:val="lv-LV"/>
        </w:rPr>
        <w:t xml:space="preserve"> un ziņotājs</w:t>
      </w:r>
      <w:r w:rsidRPr="00F865B5">
        <w:rPr>
          <w:noProof/>
          <w:lang w:val="lv-LV"/>
        </w:rPr>
        <w:t>: Il</w:t>
      </w:r>
      <w:r>
        <w:rPr>
          <w:noProof/>
          <w:lang w:val="lv-LV"/>
        </w:rPr>
        <w:t>ze</w:t>
      </w:r>
      <w:r w:rsidRPr="00F865B5">
        <w:rPr>
          <w:noProof/>
          <w:lang w:val="lv-LV"/>
        </w:rPr>
        <w:t xml:space="preserve"> </w:t>
      </w:r>
      <w:r>
        <w:rPr>
          <w:noProof/>
          <w:lang w:val="lv-LV"/>
        </w:rPr>
        <w:t>Ezermale</w:t>
      </w:r>
    </w:p>
    <w:p w14:paraId="49DE262C" w14:textId="77777777" w:rsidR="00AF6160" w:rsidRPr="00F865B5" w:rsidRDefault="00AF6160" w:rsidP="00AF6160">
      <w:pPr>
        <w:ind w:left="5387" w:right="-1050" w:firstLine="279"/>
        <w:jc w:val="right"/>
        <w:rPr>
          <w:bCs/>
          <w:lang w:val="lv-LV"/>
        </w:rPr>
      </w:pPr>
      <w:bookmarkStart w:id="0" w:name="_Hlk86306296"/>
    </w:p>
    <w:p w14:paraId="6A6B3615" w14:textId="77777777" w:rsidR="00AF6160" w:rsidRPr="00F865B5" w:rsidRDefault="00AF6160" w:rsidP="00AF6160">
      <w:pPr>
        <w:ind w:left="5387" w:right="-1050" w:firstLine="279"/>
        <w:jc w:val="right"/>
        <w:rPr>
          <w:bCs/>
          <w:lang w:val="lv-LV"/>
        </w:rPr>
      </w:pPr>
      <w:r w:rsidRPr="00F865B5">
        <w:rPr>
          <w:bCs/>
          <w:lang w:val="lv-LV"/>
        </w:rPr>
        <w:t>APSTIPRINĀT</w:t>
      </w:r>
      <w:r>
        <w:rPr>
          <w:bCs/>
          <w:lang w:val="lv-LV"/>
        </w:rPr>
        <w:t>S</w:t>
      </w:r>
    </w:p>
    <w:p w14:paraId="2E06A423" w14:textId="77777777" w:rsidR="00AF6160" w:rsidRPr="00F865B5" w:rsidRDefault="00AF6160" w:rsidP="00AF6160">
      <w:pPr>
        <w:ind w:left="5387" w:right="-1050"/>
        <w:jc w:val="right"/>
        <w:rPr>
          <w:bCs/>
          <w:lang w:val="lv-LV"/>
        </w:rPr>
      </w:pPr>
      <w:r w:rsidRPr="00F865B5">
        <w:rPr>
          <w:bCs/>
          <w:lang w:val="lv-LV"/>
        </w:rPr>
        <w:t xml:space="preserve">ar Ādažu novada pašvaldības domes </w:t>
      </w:r>
      <w:r w:rsidRPr="00F865B5">
        <w:rPr>
          <w:noProof/>
          <w:lang w:val="lv-LV"/>
        </w:rPr>
        <w:t xml:space="preserve">2025. gada </w:t>
      </w:r>
      <w:r>
        <w:rPr>
          <w:noProof/>
          <w:lang w:val="lv-LV"/>
        </w:rPr>
        <w:t>30</w:t>
      </w:r>
      <w:r w:rsidRPr="00F865B5">
        <w:rPr>
          <w:noProof/>
          <w:lang w:val="lv-LV"/>
        </w:rPr>
        <w:t>. oktobra</w:t>
      </w:r>
      <w:r w:rsidRPr="00F865B5">
        <w:rPr>
          <w:bCs/>
          <w:lang w:val="lv-LV"/>
        </w:rPr>
        <w:t xml:space="preserve"> sēdes lēmumu (</w:t>
      </w:r>
      <w:r w:rsidRPr="00F865B5">
        <w:rPr>
          <w:lang w:val="lv-LV"/>
        </w:rPr>
        <w:t>protokols Nr. xx § xx</w:t>
      </w:r>
      <w:r w:rsidRPr="00F865B5">
        <w:rPr>
          <w:bCs/>
          <w:lang w:val="lv-LV"/>
        </w:rPr>
        <w:t xml:space="preserve">) </w:t>
      </w:r>
    </w:p>
    <w:bookmarkEnd w:id="0"/>
    <w:p w14:paraId="4FD3AAC1" w14:textId="77777777" w:rsidR="00AF6160" w:rsidRPr="00F865B5" w:rsidRDefault="00AF6160" w:rsidP="00AF6160">
      <w:pPr>
        <w:rPr>
          <w:sz w:val="44"/>
          <w:szCs w:val="44"/>
          <w:lang w:val="lv-LV"/>
        </w:rPr>
      </w:pPr>
    </w:p>
    <w:p w14:paraId="5CF5FD98" w14:textId="77777777" w:rsidR="00967EE0" w:rsidRPr="00EA31E2" w:rsidRDefault="00967EE0" w:rsidP="00AF6160">
      <w:pPr>
        <w:jc w:val="right"/>
        <w:rPr>
          <w:lang w:val="lv-LV"/>
        </w:rPr>
      </w:pPr>
    </w:p>
    <w:p w14:paraId="640E8915" w14:textId="77777777" w:rsidR="0079386E" w:rsidRPr="00EA31E2" w:rsidRDefault="0079386E">
      <w:pPr>
        <w:rPr>
          <w:lang w:val="lv-LV"/>
        </w:rPr>
      </w:pPr>
    </w:p>
    <w:p w14:paraId="1CADD4CE" w14:textId="77777777" w:rsidR="0079386E" w:rsidRPr="00EA31E2" w:rsidRDefault="0079386E">
      <w:pPr>
        <w:rPr>
          <w:lang w:val="lv-LV"/>
        </w:rPr>
      </w:pPr>
    </w:p>
    <w:p w14:paraId="53C9A512" w14:textId="77777777" w:rsidR="0079386E" w:rsidRPr="00EA31E2" w:rsidRDefault="0079386E">
      <w:pPr>
        <w:rPr>
          <w:lang w:val="lv-LV"/>
        </w:rPr>
      </w:pPr>
    </w:p>
    <w:p w14:paraId="79CE9341" w14:textId="77777777" w:rsidR="0079386E" w:rsidRPr="00EA31E2" w:rsidRDefault="0079386E">
      <w:pPr>
        <w:rPr>
          <w:lang w:val="lv-LV"/>
        </w:rPr>
      </w:pPr>
    </w:p>
    <w:p w14:paraId="04F41E27" w14:textId="77777777" w:rsidR="0079386E" w:rsidRPr="00EA31E2" w:rsidRDefault="0079386E">
      <w:pPr>
        <w:rPr>
          <w:lang w:val="lv-LV"/>
        </w:rPr>
      </w:pPr>
    </w:p>
    <w:p w14:paraId="24356342" w14:textId="77777777" w:rsidR="0079386E" w:rsidRPr="00EA31E2" w:rsidRDefault="0079386E">
      <w:pPr>
        <w:rPr>
          <w:lang w:val="lv-LV"/>
        </w:rPr>
      </w:pPr>
    </w:p>
    <w:p w14:paraId="2F2DB172" w14:textId="6F187961" w:rsidR="0079386E" w:rsidRPr="00EA31E2" w:rsidRDefault="0079386E" w:rsidP="00C65013">
      <w:pPr>
        <w:jc w:val="center"/>
        <w:rPr>
          <w:color w:val="4F81BD" w:themeColor="accent1"/>
          <w:sz w:val="56"/>
          <w:szCs w:val="56"/>
          <w:lang w:val="lv-LV"/>
          <w14:shadow w14:blurRad="38100" w14:dist="25400" w14:dir="5400000" w14:sx="100000" w14:sy="100000" w14:kx="0" w14:ky="0" w14:algn="ctr">
            <w14:srgbClr w14:val="6E747A">
              <w14:alpha w14:val="57000"/>
            </w14:srgbClr>
          </w14:shadow>
          <w14:textOutline w14:w="0" w14:cap="flat" w14:cmpd="sng" w14:algn="ctr">
            <w14:noFill/>
            <w14:prstDash w14:val="solid"/>
            <w14:round/>
          </w14:textOutline>
        </w:rPr>
      </w:pPr>
      <w:r w:rsidRPr="00EA31E2">
        <w:rPr>
          <w:color w:val="4F81BD" w:themeColor="accent1"/>
          <w:sz w:val="56"/>
          <w:szCs w:val="56"/>
          <w:lang w:val="lv-LV"/>
          <w14:shadow w14:blurRad="38100" w14:dist="25400" w14:dir="5400000" w14:sx="100000" w14:sy="100000" w14:kx="0" w14:ky="0" w14:algn="ctr">
            <w14:srgbClr w14:val="6E747A">
              <w14:alpha w14:val="57000"/>
            </w14:srgbClr>
          </w14:shadow>
          <w14:textOutline w14:w="0" w14:cap="flat" w14:cmpd="sng" w14:algn="ctr">
            <w14:noFill/>
            <w14:prstDash w14:val="solid"/>
            <w14:round/>
          </w14:textOutline>
        </w:rPr>
        <w:t>CARNIKAVAS BIBLIOTĒKAS STRATĒĢISKAIS PLĀNS</w:t>
      </w:r>
    </w:p>
    <w:p w14:paraId="06FD2D6C" w14:textId="77777777" w:rsidR="0079386E" w:rsidRPr="00EA31E2" w:rsidRDefault="0079386E" w:rsidP="00C65013">
      <w:pPr>
        <w:jc w:val="center"/>
        <w:rPr>
          <w:color w:val="4F81BD" w:themeColor="accent1"/>
          <w:sz w:val="56"/>
          <w:szCs w:val="56"/>
          <w:lang w:val="lv-LV"/>
          <w14:shadow w14:blurRad="38100" w14:dist="25400" w14:dir="5400000" w14:sx="100000" w14:sy="100000" w14:kx="0" w14:ky="0" w14:algn="ctr">
            <w14:srgbClr w14:val="6E747A">
              <w14:alpha w14:val="57000"/>
            </w14:srgbClr>
          </w14:shadow>
          <w14:textOutline w14:w="0" w14:cap="flat" w14:cmpd="sng" w14:algn="ctr">
            <w14:noFill/>
            <w14:prstDash w14:val="solid"/>
            <w14:round/>
          </w14:textOutline>
        </w:rPr>
      </w:pPr>
    </w:p>
    <w:p w14:paraId="39C434E4" w14:textId="2EFBE65D" w:rsidR="0079386E" w:rsidRPr="00EA31E2" w:rsidRDefault="00CA3345" w:rsidP="00C65013">
      <w:pPr>
        <w:jc w:val="center"/>
        <w:rPr>
          <w:color w:val="4F81BD" w:themeColor="accent1"/>
          <w:sz w:val="56"/>
          <w:szCs w:val="56"/>
          <w:lang w:val="lv-LV"/>
          <w14:shadow w14:blurRad="38100" w14:dist="25400" w14:dir="5400000" w14:sx="100000" w14:sy="100000" w14:kx="0" w14:ky="0" w14:algn="ctr">
            <w14:srgbClr w14:val="6E747A">
              <w14:alpha w14:val="57000"/>
            </w14:srgbClr>
          </w14:shadow>
          <w14:textOutline w14:w="0" w14:cap="flat" w14:cmpd="sng" w14:algn="ctr">
            <w14:noFill/>
            <w14:prstDash w14:val="solid"/>
            <w14:round/>
          </w14:textOutline>
        </w:rPr>
      </w:pPr>
      <w:r w:rsidRPr="00EA31E2">
        <w:rPr>
          <w:color w:val="4F81BD" w:themeColor="accent1"/>
          <w:sz w:val="56"/>
          <w:szCs w:val="56"/>
          <w:lang w:val="lv-LV"/>
          <w14:shadow w14:blurRad="38100" w14:dist="25400" w14:dir="5400000" w14:sx="100000" w14:sy="100000" w14:kx="0" w14:ky="0" w14:algn="ctr">
            <w14:srgbClr w14:val="6E747A">
              <w14:alpha w14:val="57000"/>
            </w14:srgbClr>
          </w14:shadow>
          <w14:textOutline w14:w="0" w14:cap="flat" w14:cmpd="sng" w14:algn="ctr">
            <w14:noFill/>
            <w14:prstDash w14:val="solid"/>
            <w14:round/>
          </w14:textOutline>
        </w:rPr>
        <w:t>202</w:t>
      </w:r>
      <w:r w:rsidR="00BB03C9" w:rsidRPr="00EA31E2">
        <w:rPr>
          <w:color w:val="4F81BD" w:themeColor="accent1"/>
          <w:sz w:val="56"/>
          <w:szCs w:val="56"/>
          <w:lang w:val="lv-LV"/>
          <w14:shadow w14:blurRad="38100" w14:dist="25400" w14:dir="5400000" w14:sx="100000" w14:sy="100000" w14:kx="0" w14:ky="0" w14:algn="ctr">
            <w14:srgbClr w14:val="6E747A">
              <w14:alpha w14:val="57000"/>
            </w14:srgbClr>
          </w14:shadow>
          <w14:textOutline w14:w="0" w14:cap="flat" w14:cmpd="sng" w14:algn="ctr">
            <w14:noFill/>
            <w14:prstDash w14:val="solid"/>
            <w14:round/>
          </w14:textOutline>
        </w:rPr>
        <w:t>6</w:t>
      </w:r>
      <w:r w:rsidR="00C65013" w:rsidRPr="00EA31E2">
        <w:rPr>
          <w:color w:val="4F81BD" w:themeColor="accent1"/>
          <w:sz w:val="56"/>
          <w:szCs w:val="56"/>
          <w:lang w:val="lv-LV"/>
          <w14:shadow w14:blurRad="38100" w14:dist="25400" w14:dir="5400000" w14:sx="100000" w14:sy="100000" w14:kx="0" w14:ky="0" w14:algn="ctr">
            <w14:srgbClr w14:val="6E747A">
              <w14:alpha w14:val="57000"/>
            </w14:srgbClr>
          </w14:shadow>
          <w14:textOutline w14:w="0" w14:cap="flat" w14:cmpd="sng" w14:algn="ctr">
            <w14:noFill/>
            <w14:prstDash w14:val="solid"/>
            <w14:round/>
          </w14:textOutline>
        </w:rPr>
        <w:t>.</w:t>
      </w:r>
      <w:r w:rsidR="00235BA9">
        <w:rPr>
          <w:color w:val="4F81BD" w:themeColor="accent1"/>
          <w:sz w:val="56"/>
          <w:szCs w:val="56"/>
          <w:lang w:val="lv-LV"/>
          <w14:shadow w14:blurRad="38100" w14:dist="25400" w14:dir="5400000" w14:sx="100000" w14:sy="100000" w14:kx="0" w14:ky="0" w14:algn="ctr">
            <w14:srgbClr w14:val="6E747A">
              <w14:alpha w14:val="57000"/>
            </w14:srgbClr>
          </w14:shadow>
          <w14:textOutline w14:w="0" w14:cap="flat" w14:cmpd="sng" w14:algn="ctr">
            <w14:noFill/>
            <w14:prstDash w14:val="solid"/>
            <w14:round/>
          </w14:textOutline>
        </w:rPr>
        <w:t>-</w:t>
      </w:r>
      <w:r w:rsidR="005507D6" w:rsidRPr="00EA31E2">
        <w:rPr>
          <w:color w:val="4F81BD" w:themeColor="accent1"/>
          <w:sz w:val="56"/>
          <w:szCs w:val="56"/>
          <w:lang w:val="lv-LV"/>
          <w14:shadow w14:blurRad="38100" w14:dist="25400" w14:dir="5400000" w14:sx="100000" w14:sy="100000" w14:kx="0" w14:ky="0" w14:algn="ctr">
            <w14:srgbClr w14:val="6E747A">
              <w14:alpha w14:val="57000"/>
            </w14:srgbClr>
          </w14:shadow>
          <w14:textOutline w14:w="0" w14:cap="flat" w14:cmpd="sng" w14:algn="ctr">
            <w14:noFill/>
            <w14:prstDash w14:val="solid"/>
            <w14:round/>
          </w14:textOutline>
        </w:rPr>
        <w:t>20</w:t>
      </w:r>
      <w:r w:rsidR="00BB03C9" w:rsidRPr="00EA31E2">
        <w:rPr>
          <w:color w:val="4F81BD" w:themeColor="accent1"/>
          <w:sz w:val="56"/>
          <w:szCs w:val="56"/>
          <w:lang w:val="lv-LV"/>
          <w14:shadow w14:blurRad="38100" w14:dist="25400" w14:dir="5400000" w14:sx="100000" w14:sy="100000" w14:kx="0" w14:ky="0" w14:algn="ctr">
            <w14:srgbClr w14:val="6E747A">
              <w14:alpha w14:val="57000"/>
            </w14:srgbClr>
          </w14:shadow>
          <w14:textOutline w14:w="0" w14:cap="flat" w14:cmpd="sng" w14:algn="ctr">
            <w14:noFill/>
            <w14:prstDash w14:val="solid"/>
            <w14:round/>
          </w14:textOutline>
        </w:rPr>
        <w:t>30</w:t>
      </w:r>
      <w:r w:rsidR="0079386E" w:rsidRPr="00EA31E2">
        <w:rPr>
          <w:color w:val="4F81BD" w:themeColor="accent1"/>
          <w:sz w:val="56"/>
          <w:szCs w:val="56"/>
          <w:lang w:val="lv-LV"/>
          <w14:shadow w14:blurRad="38100" w14:dist="25400" w14:dir="5400000" w14:sx="100000" w14:sy="100000" w14:kx="0" w14:ky="0" w14:algn="ctr">
            <w14:srgbClr w14:val="6E747A">
              <w14:alpha w14:val="57000"/>
            </w14:srgbClr>
          </w14:shadow>
          <w14:textOutline w14:w="0" w14:cap="flat" w14:cmpd="sng" w14:algn="ctr">
            <w14:noFill/>
            <w14:prstDash w14:val="solid"/>
            <w14:round/>
          </w14:textOutline>
        </w:rPr>
        <w:t>.</w:t>
      </w:r>
    </w:p>
    <w:p w14:paraId="372DF28F" w14:textId="77777777" w:rsidR="005507D6" w:rsidRPr="00EA31E2" w:rsidRDefault="005507D6" w:rsidP="00C65013">
      <w:pPr>
        <w:jc w:val="center"/>
        <w:rPr>
          <w:sz w:val="56"/>
          <w:szCs w:val="56"/>
          <w:lang w:val="lv-LV"/>
        </w:rPr>
      </w:pPr>
    </w:p>
    <w:p w14:paraId="78BF28B8" w14:textId="77777777" w:rsidR="00F81F1B" w:rsidRPr="00EA31E2" w:rsidRDefault="00F81F1B" w:rsidP="00C65013">
      <w:pPr>
        <w:jc w:val="center"/>
        <w:rPr>
          <w:lang w:val="lv-LV"/>
        </w:rPr>
      </w:pPr>
    </w:p>
    <w:p w14:paraId="588A13B4" w14:textId="77777777" w:rsidR="00F81F1B" w:rsidRPr="00EA31E2" w:rsidRDefault="00F81F1B" w:rsidP="00C65013">
      <w:pPr>
        <w:jc w:val="center"/>
        <w:rPr>
          <w:lang w:val="lv-LV"/>
        </w:rPr>
      </w:pPr>
    </w:p>
    <w:p w14:paraId="4422B9C8" w14:textId="77777777" w:rsidR="00F81F1B" w:rsidRPr="00EA31E2" w:rsidRDefault="00F81F1B" w:rsidP="00C65013">
      <w:pPr>
        <w:jc w:val="center"/>
        <w:rPr>
          <w:lang w:val="lv-LV"/>
        </w:rPr>
      </w:pPr>
    </w:p>
    <w:p w14:paraId="033DFBE3" w14:textId="77777777" w:rsidR="00F81F1B" w:rsidRPr="00EA31E2" w:rsidRDefault="00F81F1B" w:rsidP="00C65013">
      <w:pPr>
        <w:jc w:val="center"/>
        <w:rPr>
          <w:lang w:val="lv-LV"/>
        </w:rPr>
      </w:pPr>
    </w:p>
    <w:p w14:paraId="7BF4D8DA" w14:textId="77777777" w:rsidR="0079386E" w:rsidRPr="00EA31E2" w:rsidRDefault="0079386E" w:rsidP="00C65013">
      <w:pPr>
        <w:jc w:val="center"/>
        <w:rPr>
          <w:lang w:val="lv-LV"/>
        </w:rPr>
      </w:pPr>
    </w:p>
    <w:p w14:paraId="3123F447" w14:textId="77777777" w:rsidR="00294B99" w:rsidRDefault="00294B99" w:rsidP="0091340A">
      <w:pPr>
        <w:rPr>
          <w:lang w:val="lv-LV"/>
        </w:rPr>
      </w:pPr>
    </w:p>
    <w:p w14:paraId="17FF5F0A" w14:textId="77777777" w:rsidR="00294B99" w:rsidRDefault="00294B99" w:rsidP="0091340A">
      <w:pPr>
        <w:rPr>
          <w:lang w:val="lv-LV"/>
        </w:rPr>
      </w:pPr>
    </w:p>
    <w:p w14:paraId="4F24E2AD" w14:textId="77777777" w:rsidR="00294B99" w:rsidRDefault="00294B99" w:rsidP="0091340A">
      <w:pPr>
        <w:rPr>
          <w:lang w:val="lv-LV"/>
        </w:rPr>
      </w:pPr>
    </w:p>
    <w:p w14:paraId="37032B04" w14:textId="77777777" w:rsidR="00294B99" w:rsidRDefault="00294B99" w:rsidP="0091340A">
      <w:pPr>
        <w:rPr>
          <w:lang w:val="lv-LV"/>
        </w:rPr>
      </w:pPr>
    </w:p>
    <w:p w14:paraId="08771962" w14:textId="77777777" w:rsidR="00294B99" w:rsidRDefault="00294B99" w:rsidP="0091340A">
      <w:pPr>
        <w:rPr>
          <w:lang w:val="lv-LV"/>
        </w:rPr>
      </w:pPr>
    </w:p>
    <w:p w14:paraId="3E648C2C" w14:textId="77777777" w:rsidR="00294B99" w:rsidRDefault="00294B99" w:rsidP="0091340A">
      <w:pPr>
        <w:rPr>
          <w:lang w:val="lv-LV"/>
        </w:rPr>
      </w:pPr>
    </w:p>
    <w:p w14:paraId="7E705EEB" w14:textId="77777777" w:rsidR="00294B99" w:rsidRDefault="00294B99" w:rsidP="0091340A">
      <w:pPr>
        <w:rPr>
          <w:lang w:val="lv-LV"/>
        </w:rPr>
      </w:pPr>
    </w:p>
    <w:p w14:paraId="01064703" w14:textId="77777777" w:rsidR="00294B99" w:rsidRDefault="00294B99" w:rsidP="0091340A">
      <w:pPr>
        <w:rPr>
          <w:lang w:val="lv-LV"/>
        </w:rPr>
      </w:pPr>
    </w:p>
    <w:p w14:paraId="4DC623C0" w14:textId="77777777" w:rsidR="00294B99" w:rsidRDefault="00294B99" w:rsidP="0091340A">
      <w:pPr>
        <w:rPr>
          <w:lang w:val="lv-LV"/>
        </w:rPr>
      </w:pPr>
    </w:p>
    <w:p w14:paraId="1E445982" w14:textId="77777777" w:rsidR="00294B99" w:rsidRDefault="00294B99" w:rsidP="0091340A">
      <w:pPr>
        <w:rPr>
          <w:lang w:val="lv-LV"/>
        </w:rPr>
      </w:pPr>
    </w:p>
    <w:p w14:paraId="6207A8A4" w14:textId="77777777" w:rsidR="00294B99" w:rsidRDefault="00294B99" w:rsidP="0091340A">
      <w:pPr>
        <w:rPr>
          <w:lang w:val="lv-LV"/>
        </w:rPr>
      </w:pPr>
    </w:p>
    <w:p w14:paraId="7E9D8824" w14:textId="77777777" w:rsidR="00294B99" w:rsidRDefault="00294B99" w:rsidP="0091340A">
      <w:pPr>
        <w:rPr>
          <w:lang w:val="lv-LV"/>
        </w:rPr>
      </w:pPr>
    </w:p>
    <w:p w14:paraId="5A241D2E" w14:textId="77777777" w:rsidR="00294B99" w:rsidRDefault="00294B99" w:rsidP="0091340A">
      <w:pPr>
        <w:rPr>
          <w:lang w:val="lv-LV"/>
        </w:rPr>
      </w:pPr>
    </w:p>
    <w:p w14:paraId="728ABACA" w14:textId="77777777" w:rsidR="00294B99" w:rsidRDefault="00294B99" w:rsidP="0091340A">
      <w:pPr>
        <w:rPr>
          <w:lang w:val="lv-LV"/>
        </w:rPr>
      </w:pPr>
    </w:p>
    <w:p w14:paraId="674C30F2" w14:textId="77777777" w:rsidR="00FB09EE" w:rsidRDefault="00FB09EE" w:rsidP="0091340A">
      <w:pPr>
        <w:rPr>
          <w:lang w:val="lv-LV"/>
        </w:rPr>
      </w:pPr>
    </w:p>
    <w:p w14:paraId="72B8DDF4" w14:textId="77777777" w:rsidR="00FB09EE" w:rsidRDefault="00FB09EE" w:rsidP="0091340A">
      <w:pPr>
        <w:rPr>
          <w:lang w:val="lv-LV"/>
        </w:rPr>
      </w:pPr>
    </w:p>
    <w:p w14:paraId="49363113" w14:textId="70FE9C23" w:rsidR="00E655F4" w:rsidRPr="00AF6160" w:rsidRDefault="0077358A" w:rsidP="0091340A">
      <w:pPr>
        <w:rPr>
          <w:b/>
          <w:bCs/>
          <w:lang w:val="lv-LV"/>
        </w:rPr>
      </w:pPr>
      <w:r w:rsidRPr="00AF6160">
        <w:rPr>
          <w:b/>
          <w:bCs/>
          <w:lang w:val="lv-LV"/>
        </w:rPr>
        <w:t>SATURS</w:t>
      </w:r>
    </w:p>
    <w:p w14:paraId="3F0590FA" w14:textId="77777777" w:rsidR="0057577B" w:rsidRPr="00EA31E2" w:rsidRDefault="0057577B" w:rsidP="0065667B">
      <w:pPr>
        <w:jc w:val="center"/>
        <w:rPr>
          <w:lang w:val="lv-LV"/>
        </w:rPr>
      </w:pPr>
    </w:p>
    <w:p w14:paraId="53978FF3" w14:textId="77777777" w:rsidR="0057577B" w:rsidRPr="00EA31E2" w:rsidRDefault="0057577B" w:rsidP="0065667B">
      <w:pPr>
        <w:jc w:val="center"/>
        <w:rPr>
          <w:lang w:val="lv-LV"/>
        </w:rPr>
      </w:pPr>
    </w:p>
    <w:p w14:paraId="787A41E7" w14:textId="77777777" w:rsidR="0077358A" w:rsidRPr="00EA31E2" w:rsidRDefault="0057577B" w:rsidP="0057577B">
      <w:pPr>
        <w:rPr>
          <w:lang w:val="lv-LV"/>
        </w:rPr>
      </w:pPr>
      <w:r w:rsidRPr="00EA31E2">
        <w:rPr>
          <w:lang w:val="lv-LV"/>
        </w:rPr>
        <w:t xml:space="preserve">      IEVADS</w:t>
      </w:r>
    </w:p>
    <w:p w14:paraId="053F38F4" w14:textId="77777777" w:rsidR="00E176A0" w:rsidRPr="00EA31E2" w:rsidRDefault="00E176A0" w:rsidP="0057577B">
      <w:pPr>
        <w:rPr>
          <w:lang w:val="lv-LV"/>
        </w:rPr>
      </w:pPr>
    </w:p>
    <w:p w14:paraId="657889D5" w14:textId="77777777" w:rsidR="00E176A0" w:rsidRPr="00EA31E2" w:rsidRDefault="0077358A" w:rsidP="009671D7">
      <w:pPr>
        <w:pStyle w:val="Sarakstarindkopa"/>
        <w:numPr>
          <w:ilvl w:val="0"/>
          <w:numId w:val="9"/>
        </w:numPr>
        <w:rPr>
          <w:lang w:val="lv-LV"/>
        </w:rPr>
      </w:pPr>
      <w:r w:rsidRPr="00EA31E2">
        <w:rPr>
          <w:lang w:val="lv-LV"/>
        </w:rPr>
        <w:t>CARNIKAVAS BIBLIOTĒKAS PAŠREIZĒJAIS</w:t>
      </w:r>
    </w:p>
    <w:p w14:paraId="5C4C9C20" w14:textId="68F820CD" w:rsidR="0077358A" w:rsidRPr="00EA31E2" w:rsidRDefault="0077358A" w:rsidP="00E176A0">
      <w:pPr>
        <w:pStyle w:val="Sarakstarindkopa"/>
        <w:ind w:left="360"/>
        <w:rPr>
          <w:lang w:val="lv-LV"/>
        </w:rPr>
      </w:pPr>
      <w:r w:rsidRPr="00EA31E2">
        <w:rPr>
          <w:lang w:val="lv-LV"/>
        </w:rPr>
        <w:t>RAKSTUROJUMS</w:t>
      </w:r>
      <w:r w:rsidR="00511693" w:rsidRPr="00EA31E2">
        <w:rPr>
          <w:lang w:val="lv-LV"/>
        </w:rPr>
        <w:t xml:space="preserve"> </w:t>
      </w:r>
      <w:r w:rsidR="002F7C42">
        <w:rPr>
          <w:lang w:val="lv-LV"/>
        </w:rPr>
        <w:t xml:space="preserve">                                                                                       </w:t>
      </w:r>
      <w:r w:rsidR="00913F59">
        <w:rPr>
          <w:lang w:val="lv-LV"/>
        </w:rPr>
        <w:t>4</w:t>
      </w:r>
      <w:r w:rsidR="002F7C42">
        <w:rPr>
          <w:lang w:val="lv-LV"/>
        </w:rPr>
        <w:t>.</w:t>
      </w:r>
      <w:r w:rsidR="003E2BC4">
        <w:rPr>
          <w:lang w:val="lv-LV"/>
        </w:rPr>
        <w:t>lpp</w:t>
      </w:r>
      <w:r w:rsidR="00C964C3">
        <w:rPr>
          <w:lang w:val="lv-LV"/>
        </w:rPr>
        <w:t>.</w:t>
      </w:r>
    </w:p>
    <w:p w14:paraId="020E591C" w14:textId="77777777" w:rsidR="00036805" w:rsidRPr="00EA31E2" w:rsidRDefault="00036805" w:rsidP="00036805">
      <w:pPr>
        <w:pStyle w:val="Sarakstarindkopa"/>
        <w:ind w:left="360"/>
        <w:jc w:val="both"/>
        <w:rPr>
          <w:lang w:val="lv-LV"/>
        </w:rPr>
      </w:pPr>
    </w:p>
    <w:p w14:paraId="7B7D46B5" w14:textId="08AF8F39" w:rsidR="0057577B" w:rsidRPr="00EA31E2" w:rsidRDefault="007C1A3F" w:rsidP="00036805">
      <w:pPr>
        <w:pStyle w:val="Sarakstarindkopa"/>
        <w:numPr>
          <w:ilvl w:val="0"/>
          <w:numId w:val="9"/>
        </w:numPr>
        <w:rPr>
          <w:lang w:val="lv-LV"/>
        </w:rPr>
      </w:pPr>
      <w:r w:rsidRPr="00EA31E2">
        <w:rPr>
          <w:lang w:val="lv-LV"/>
        </w:rPr>
        <w:t>S</w:t>
      </w:r>
      <w:r w:rsidR="00476AB2">
        <w:rPr>
          <w:lang w:val="lv-LV"/>
        </w:rPr>
        <w:t>V</w:t>
      </w:r>
      <w:r w:rsidR="0057577B" w:rsidRPr="00EA31E2">
        <w:rPr>
          <w:lang w:val="lv-LV"/>
        </w:rPr>
        <w:t xml:space="preserve">ID ANALĪZE                                                           </w:t>
      </w:r>
      <w:r w:rsidR="00143EEB" w:rsidRPr="00EA31E2">
        <w:rPr>
          <w:lang w:val="lv-LV"/>
        </w:rPr>
        <w:t xml:space="preserve">                               </w:t>
      </w:r>
      <w:r w:rsidR="0035738A">
        <w:rPr>
          <w:lang w:val="lv-LV"/>
        </w:rPr>
        <w:t xml:space="preserve">  </w:t>
      </w:r>
      <w:r w:rsidR="00476AB2">
        <w:rPr>
          <w:lang w:val="lv-LV"/>
        </w:rPr>
        <w:t>9</w:t>
      </w:r>
      <w:r w:rsidR="00E176A0" w:rsidRPr="00EA31E2">
        <w:rPr>
          <w:lang w:val="lv-LV"/>
        </w:rPr>
        <w:t>.</w:t>
      </w:r>
      <w:r w:rsidR="00C964C3">
        <w:rPr>
          <w:lang w:val="lv-LV"/>
        </w:rPr>
        <w:t>lpp.</w:t>
      </w:r>
    </w:p>
    <w:p w14:paraId="100E8F29" w14:textId="77777777" w:rsidR="0057577B" w:rsidRPr="00EA31E2" w:rsidRDefault="0057577B" w:rsidP="0057577B">
      <w:pPr>
        <w:pStyle w:val="Sarakstarindkopa"/>
        <w:rPr>
          <w:lang w:val="lv-LV"/>
        </w:rPr>
      </w:pPr>
    </w:p>
    <w:p w14:paraId="1996D69D" w14:textId="6C5A751C" w:rsidR="0057577B" w:rsidRPr="00EA31E2" w:rsidRDefault="0057577B" w:rsidP="0057577B">
      <w:pPr>
        <w:pStyle w:val="Sarakstarindkopa"/>
        <w:numPr>
          <w:ilvl w:val="0"/>
          <w:numId w:val="9"/>
        </w:numPr>
        <w:rPr>
          <w:lang w:val="lv-LV"/>
        </w:rPr>
      </w:pPr>
      <w:r w:rsidRPr="00EA31E2">
        <w:rPr>
          <w:lang w:val="lv-LV"/>
        </w:rPr>
        <w:t xml:space="preserve">BIBLIOTĒKAS PAKALPOJUMU PILNVEIDOŠANA                </w:t>
      </w:r>
      <w:r w:rsidR="00CA3345" w:rsidRPr="00EA31E2">
        <w:rPr>
          <w:lang w:val="lv-LV"/>
        </w:rPr>
        <w:t xml:space="preserve">              1</w:t>
      </w:r>
      <w:r w:rsidR="00913F59">
        <w:rPr>
          <w:lang w:val="lv-LV"/>
        </w:rPr>
        <w:t>2</w:t>
      </w:r>
      <w:r w:rsidR="00E176A0" w:rsidRPr="00EA31E2">
        <w:rPr>
          <w:lang w:val="lv-LV"/>
        </w:rPr>
        <w:t>.</w:t>
      </w:r>
      <w:r w:rsidR="00050E77">
        <w:rPr>
          <w:lang w:val="lv-LV"/>
        </w:rPr>
        <w:t xml:space="preserve"> </w:t>
      </w:r>
      <w:r w:rsidR="00C964C3">
        <w:rPr>
          <w:lang w:val="lv-LV"/>
        </w:rPr>
        <w:t>lpp.</w:t>
      </w:r>
      <w:r w:rsidRPr="00EA31E2">
        <w:rPr>
          <w:lang w:val="lv-LV"/>
        </w:rPr>
        <w:t xml:space="preserve">                          </w:t>
      </w:r>
    </w:p>
    <w:p w14:paraId="4AB3F9C9" w14:textId="77777777" w:rsidR="00036805" w:rsidRPr="00EA31E2" w:rsidRDefault="009671D7" w:rsidP="0057577B">
      <w:pPr>
        <w:rPr>
          <w:lang w:val="lv-LV"/>
        </w:rPr>
      </w:pPr>
      <w:r w:rsidRPr="00EA31E2">
        <w:rPr>
          <w:lang w:val="lv-LV"/>
        </w:rPr>
        <w:t xml:space="preserve">                    </w:t>
      </w:r>
    </w:p>
    <w:p w14:paraId="7582690F" w14:textId="24107CEB" w:rsidR="00036805" w:rsidRPr="00EA31E2" w:rsidRDefault="00036805" w:rsidP="00036805">
      <w:pPr>
        <w:pStyle w:val="Sarakstarindkopa"/>
        <w:numPr>
          <w:ilvl w:val="0"/>
          <w:numId w:val="9"/>
        </w:numPr>
        <w:rPr>
          <w:lang w:val="lv-LV"/>
        </w:rPr>
      </w:pPr>
      <w:r w:rsidRPr="00EA31E2">
        <w:rPr>
          <w:lang w:val="lv-LV"/>
        </w:rPr>
        <w:t>INFORMĀCIJAS TEHNOLOĢIJU IEGĀDE, INFORMĀCIJAS UN KOMUNIKĀCIJU TEHNOLOĢIJU ATTĪSTĪBA</w:t>
      </w:r>
      <w:r w:rsidR="00E176A0" w:rsidRPr="00EA31E2">
        <w:rPr>
          <w:lang w:val="lv-LV"/>
        </w:rPr>
        <w:t xml:space="preserve">                     </w:t>
      </w:r>
      <w:r w:rsidR="009671D7" w:rsidRPr="00EA31E2">
        <w:rPr>
          <w:lang w:val="lv-LV"/>
        </w:rPr>
        <w:t xml:space="preserve">                  </w:t>
      </w:r>
      <w:r w:rsidR="00143EEB" w:rsidRPr="00EA31E2">
        <w:rPr>
          <w:lang w:val="lv-LV"/>
        </w:rPr>
        <w:t>1</w:t>
      </w:r>
      <w:r w:rsidR="00913F59">
        <w:rPr>
          <w:lang w:val="lv-LV"/>
        </w:rPr>
        <w:t>4</w:t>
      </w:r>
      <w:r w:rsidR="00E176A0" w:rsidRPr="00EA31E2">
        <w:rPr>
          <w:lang w:val="lv-LV"/>
        </w:rPr>
        <w:t>.</w:t>
      </w:r>
      <w:r w:rsidR="00C964C3">
        <w:rPr>
          <w:lang w:val="lv-LV"/>
        </w:rPr>
        <w:t>lpp.</w:t>
      </w:r>
      <w:r w:rsidR="00511693" w:rsidRPr="00EA31E2">
        <w:rPr>
          <w:lang w:val="lv-LV"/>
        </w:rPr>
        <w:t xml:space="preserve"> </w:t>
      </w:r>
    </w:p>
    <w:p w14:paraId="27056ADF" w14:textId="77777777" w:rsidR="00036805" w:rsidRPr="00EA31E2" w:rsidRDefault="00036805" w:rsidP="00036805">
      <w:pPr>
        <w:pStyle w:val="Sarakstarindkopa"/>
        <w:ind w:left="360"/>
        <w:rPr>
          <w:lang w:val="lv-LV"/>
        </w:rPr>
      </w:pPr>
    </w:p>
    <w:p w14:paraId="15E1C1C2" w14:textId="01709E0D" w:rsidR="00036805" w:rsidRPr="00EA31E2" w:rsidRDefault="00036805" w:rsidP="00036805">
      <w:pPr>
        <w:pStyle w:val="Sarakstarindkopa"/>
        <w:numPr>
          <w:ilvl w:val="0"/>
          <w:numId w:val="9"/>
        </w:numPr>
        <w:jc w:val="both"/>
        <w:rPr>
          <w:lang w:val="lv-LV"/>
        </w:rPr>
      </w:pPr>
      <w:r w:rsidRPr="00EA31E2">
        <w:rPr>
          <w:lang w:val="lv-LV"/>
        </w:rPr>
        <w:t>KRĀJUMA KOMPLEKTĒŠANAS KONCEPCIJA</w:t>
      </w:r>
      <w:r w:rsidR="009671D7" w:rsidRPr="00EA31E2">
        <w:rPr>
          <w:lang w:val="lv-LV"/>
        </w:rPr>
        <w:t xml:space="preserve">                 </w:t>
      </w:r>
      <w:r w:rsidR="00E176A0" w:rsidRPr="00EA31E2">
        <w:rPr>
          <w:lang w:val="lv-LV"/>
        </w:rPr>
        <w:t xml:space="preserve">                 </w:t>
      </w:r>
      <w:r w:rsidR="00686E71" w:rsidRPr="00EA31E2">
        <w:rPr>
          <w:lang w:val="lv-LV"/>
        </w:rPr>
        <w:t xml:space="preserve">  </w:t>
      </w:r>
      <w:r w:rsidR="0035738A">
        <w:rPr>
          <w:lang w:val="lv-LV"/>
        </w:rPr>
        <w:t xml:space="preserve"> </w:t>
      </w:r>
      <w:r w:rsidR="00686E71" w:rsidRPr="00EA31E2">
        <w:rPr>
          <w:lang w:val="lv-LV"/>
        </w:rPr>
        <w:t>1</w:t>
      </w:r>
      <w:r w:rsidR="00476AB2">
        <w:rPr>
          <w:lang w:val="lv-LV"/>
        </w:rPr>
        <w:t>5</w:t>
      </w:r>
      <w:r w:rsidR="00CA3345" w:rsidRPr="00EA31E2">
        <w:rPr>
          <w:lang w:val="lv-LV"/>
        </w:rPr>
        <w:t>.</w:t>
      </w:r>
      <w:r w:rsidR="00C964C3">
        <w:rPr>
          <w:lang w:val="lv-LV"/>
        </w:rPr>
        <w:t>lpp.</w:t>
      </w:r>
    </w:p>
    <w:p w14:paraId="10D2F3AA" w14:textId="77777777" w:rsidR="00036805" w:rsidRPr="00EA31E2" w:rsidRDefault="00036805" w:rsidP="0057577B">
      <w:pPr>
        <w:rPr>
          <w:b/>
          <w:lang w:val="lv-LV"/>
        </w:rPr>
      </w:pPr>
    </w:p>
    <w:p w14:paraId="07DA7F7A" w14:textId="43311CCE" w:rsidR="00B55BB2" w:rsidRPr="00EA31E2" w:rsidRDefault="00E176A0" w:rsidP="00B55BB2">
      <w:pPr>
        <w:pStyle w:val="Sarakstarindkopa"/>
        <w:numPr>
          <w:ilvl w:val="0"/>
          <w:numId w:val="9"/>
        </w:numPr>
        <w:rPr>
          <w:lang w:val="lv-LV"/>
        </w:rPr>
      </w:pPr>
      <w:r w:rsidRPr="00EA31E2">
        <w:rPr>
          <w:lang w:val="lv-LV"/>
        </w:rPr>
        <w:t>BIBLIOTĒKAS TELPU ATTĪSTĪBA UN RISINĀJUMS</w:t>
      </w:r>
      <w:r w:rsidR="00B55BB2" w:rsidRPr="00EA31E2">
        <w:rPr>
          <w:lang w:val="lv-LV"/>
        </w:rPr>
        <w:t>.</w:t>
      </w:r>
      <w:r w:rsidR="009671D7" w:rsidRPr="00EA31E2">
        <w:rPr>
          <w:lang w:val="lv-LV"/>
        </w:rPr>
        <w:t xml:space="preserve">               </w:t>
      </w:r>
      <w:r w:rsidR="00686E71" w:rsidRPr="00EA31E2">
        <w:rPr>
          <w:lang w:val="lv-LV"/>
        </w:rPr>
        <w:t xml:space="preserve">           1</w:t>
      </w:r>
      <w:r w:rsidR="00476AB2">
        <w:rPr>
          <w:lang w:val="lv-LV"/>
        </w:rPr>
        <w:t>6</w:t>
      </w:r>
      <w:r w:rsidRPr="00EA31E2">
        <w:rPr>
          <w:lang w:val="lv-LV"/>
        </w:rPr>
        <w:t>.</w:t>
      </w:r>
      <w:r w:rsidR="00C72B28">
        <w:rPr>
          <w:lang w:val="lv-LV"/>
        </w:rPr>
        <w:t>lpp.</w:t>
      </w:r>
    </w:p>
    <w:p w14:paraId="0D24D804" w14:textId="77777777" w:rsidR="00721009" w:rsidRPr="00EA31E2" w:rsidRDefault="00721009" w:rsidP="00721009">
      <w:pPr>
        <w:pStyle w:val="Sarakstarindkopa"/>
        <w:rPr>
          <w:lang w:val="lv-LV"/>
        </w:rPr>
      </w:pPr>
    </w:p>
    <w:p w14:paraId="24EF588D" w14:textId="5F206C2E" w:rsidR="00721009" w:rsidRPr="00EA31E2" w:rsidRDefault="0018280C" w:rsidP="00B55BB2">
      <w:pPr>
        <w:pStyle w:val="Sarakstarindkopa"/>
        <w:numPr>
          <w:ilvl w:val="0"/>
          <w:numId w:val="9"/>
        </w:numPr>
        <w:rPr>
          <w:lang w:val="lv-LV"/>
        </w:rPr>
      </w:pPr>
      <w:r w:rsidRPr="00EA31E2">
        <w:rPr>
          <w:lang w:val="lv-LV"/>
        </w:rPr>
        <w:t>RĪCĪBAS  PLĀNS                                                                                          1</w:t>
      </w:r>
      <w:r w:rsidR="00476AB2">
        <w:rPr>
          <w:lang w:val="lv-LV"/>
        </w:rPr>
        <w:t>7</w:t>
      </w:r>
      <w:r w:rsidRPr="00EA31E2">
        <w:rPr>
          <w:lang w:val="lv-LV"/>
        </w:rPr>
        <w:t>.</w:t>
      </w:r>
      <w:r w:rsidR="00C72B28">
        <w:rPr>
          <w:lang w:val="lv-LV"/>
        </w:rPr>
        <w:t>lpp.</w:t>
      </w:r>
    </w:p>
    <w:p w14:paraId="64592011" w14:textId="77777777" w:rsidR="00B55BB2" w:rsidRPr="00EA31E2" w:rsidRDefault="00B55BB2" w:rsidP="00B55BB2">
      <w:pPr>
        <w:rPr>
          <w:lang w:val="lv-LV"/>
        </w:rPr>
      </w:pPr>
    </w:p>
    <w:p w14:paraId="4A302795" w14:textId="77777777" w:rsidR="0057577B" w:rsidRPr="00EA31E2" w:rsidRDefault="0057577B" w:rsidP="00810609">
      <w:pPr>
        <w:ind w:left="360"/>
        <w:jc w:val="center"/>
        <w:rPr>
          <w:b/>
          <w:lang w:val="lv-LV"/>
        </w:rPr>
      </w:pPr>
    </w:p>
    <w:p w14:paraId="346B5F30" w14:textId="77777777" w:rsidR="0057577B" w:rsidRPr="00EA31E2" w:rsidRDefault="0057577B" w:rsidP="00810609">
      <w:pPr>
        <w:ind w:left="360"/>
        <w:jc w:val="center"/>
        <w:rPr>
          <w:b/>
          <w:lang w:val="lv-LV"/>
        </w:rPr>
      </w:pPr>
    </w:p>
    <w:p w14:paraId="162F8909" w14:textId="77777777" w:rsidR="0057577B" w:rsidRPr="00EA31E2" w:rsidRDefault="0057577B" w:rsidP="00810609">
      <w:pPr>
        <w:ind w:left="360"/>
        <w:jc w:val="center"/>
        <w:rPr>
          <w:b/>
          <w:lang w:val="lv-LV"/>
        </w:rPr>
      </w:pPr>
    </w:p>
    <w:p w14:paraId="38A8D485" w14:textId="77777777" w:rsidR="0057577B" w:rsidRPr="00EA31E2" w:rsidRDefault="0057577B" w:rsidP="00810609">
      <w:pPr>
        <w:ind w:left="360"/>
        <w:jc w:val="center"/>
        <w:rPr>
          <w:b/>
          <w:lang w:val="lv-LV"/>
        </w:rPr>
      </w:pPr>
    </w:p>
    <w:p w14:paraId="1CC31904" w14:textId="77777777" w:rsidR="00294B99" w:rsidRDefault="00294B99" w:rsidP="0091340A">
      <w:pPr>
        <w:rPr>
          <w:b/>
          <w:lang w:val="lv-LV"/>
        </w:rPr>
      </w:pPr>
    </w:p>
    <w:p w14:paraId="5C66BEB7" w14:textId="77777777" w:rsidR="00FB09EE" w:rsidRDefault="00FB09EE" w:rsidP="0091340A">
      <w:pPr>
        <w:rPr>
          <w:b/>
          <w:lang w:val="lv-LV"/>
        </w:rPr>
      </w:pPr>
    </w:p>
    <w:p w14:paraId="20540652" w14:textId="77777777" w:rsidR="00FB09EE" w:rsidRDefault="00FB09EE" w:rsidP="0091340A">
      <w:pPr>
        <w:rPr>
          <w:b/>
          <w:lang w:val="lv-LV"/>
        </w:rPr>
      </w:pPr>
    </w:p>
    <w:p w14:paraId="0E1C95FF" w14:textId="77777777" w:rsidR="00FB09EE" w:rsidRDefault="00FB09EE" w:rsidP="0091340A">
      <w:pPr>
        <w:rPr>
          <w:b/>
          <w:lang w:val="lv-LV"/>
        </w:rPr>
      </w:pPr>
    </w:p>
    <w:p w14:paraId="67D1C5C5" w14:textId="77777777" w:rsidR="00FB09EE" w:rsidRDefault="00FB09EE" w:rsidP="0091340A">
      <w:pPr>
        <w:rPr>
          <w:b/>
          <w:lang w:val="lv-LV"/>
        </w:rPr>
      </w:pPr>
    </w:p>
    <w:p w14:paraId="23EFF2BA" w14:textId="77777777" w:rsidR="00FB09EE" w:rsidRDefault="00FB09EE" w:rsidP="0091340A">
      <w:pPr>
        <w:rPr>
          <w:b/>
          <w:lang w:val="lv-LV"/>
        </w:rPr>
      </w:pPr>
    </w:p>
    <w:p w14:paraId="6C75E6F5" w14:textId="77777777" w:rsidR="00FB09EE" w:rsidRDefault="00FB09EE" w:rsidP="0091340A">
      <w:pPr>
        <w:rPr>
          <w:b/>
          <w:lang w:val="lv-LV"/>
        </w:rPr>
      </w:pPr>
    </w:p>
    <w:p w14:paraId="26EDBF33" w14:textId="77777777" w:rsidR="00FB09EE" w:rsidRDefault="00FB09EE" w:rsidP="0091340A">
      <w:pPr>
        <w:rPr>
          <w:b/>
          <w:lang w:val="lv-LV"/>
        </w:rPr>
      </w:pPr>
    </w:p>
    <w:p w14:paraId="0E76DACF" w14:textId="77777777" w:rsidR="00FB09EE" w:rsidRDefault="00FB09EE" w:rsidP="0091340A">
      <w:pPr>
        <w:rPr>
          <w:b/>
          <w:lang w:val="lv-LV"/>
        </w:rPr>
      </w:pPr>
    </w:p>
    <w:p w14:paraId="37FD7C20" w14:textId="77777777" w:rsidR="00FB09EE" w:rsidRDefault="00FB09EE" w:rsidP="0091340A">
      <w:pPr>
        <w:rPr>
          <w:b/>
          <w:lang w:val="lv-LV"/>
        </w:rPr>
      </w:pPr>
    </w:p>
    <w:p w14:paraId="29C6AB57" w14:textId="77777777" w:rsidR="00FB09EE" w:rsidRDefault="00FB09EE" w:rsidP="0091340A">
      <w:pPr>
        <w:rPr>
          <w:b/>
          <w:lang w:val="lv-LV"/>
        </w:rPr>
      </w:pPr>
    </w:p>
    <w:p w14:paraId="55706F41" w14:textId="77777777" w:rsidR="00FB09EE" w:rsidRDefault="00FB09EE" w:rsidP="0091340A">
      <w:pPr>
        <w:rPr>
          <w:b/>
          <w:lang w:val="lv-LV"/>
        </w:rPr>
      </w:pPr>
    </w:p>
    <w:p w14:paraId="36E87F71" w14:textId="77777777" w:rsidR="00FB09EE" w:rsidRDefault="00FB09EE" w:rsidP="0091340A">
      <w:pPr>
        <w:rPr>
          <w:b/>
          <w:lang w:val="lv-LV"/>
        </w:rPr>
      </w:pPr>
    </w:p>
    <w:p w14:paraId="6092A2F1" w14:textId="77777777" w:rsidR="00FB09EE" w:rsidRDefault="00FB09EE" w:rsidP="0091340A">
      <w:pPr>
        <w:rPr>
          <w:b/>
          <w:lang w:val="lv-LV"/>
        </w:rPr>
      </w:pPr>
    </w:p>
    <w:p w14:paraId="379D6936" w14:textId="77777777" w:rsidR="00FB09EE" w:rsidRDefault="00FB09EE" w:rsidP="0091340A">
      <w:pPr>
        <w:rPr>
          <w:b/>
          <w:lang w:val="lv-LV"/>
        </w:rPr>
      </w:pPr>
    </w:p>
    <w:p w14:paraId="437FF07D" w14:textId="77777777" w:rsidR="00FB09EE" w:rsidRDefault="00FB09EE" w:rsidP="0091340A">
      <w:pPr>
        <w:rPr>
          <w:b/>
          <w:lang w:val="lv-LV"/>
        </w:rPr>
      </w:pPr>
    </w:p>
    <w:p w14:paraId="2A5F2DC4" w14:textId="77777777" w:rsidR="00FB09EE" w:rsidRDefault="00FB09EE" w:rsidP="0091340A">
      <w:pPr>
        <w:rPr>
          <w:b/>
          <w:lang w:val="lv-LV"/>
        </w:rPr>
      </w:pPr>
    </w:p>
    <w:p w14:paraId="592D88E9" w14:textId="77777777" w:rsidR="00FB09EE" w:rsidRDefault="00FB09EE" w:rsidP="0091340A">
      <w:pPr>
        <w:rPr>
          <w:b/>
          <w:lang w:val="lv-LV"/>
        </w:rPr>
      </w:pPr>
    </w:p>
    <w:p w14:paraId="2CBF2276" w14:textId="77777777" w:rsidR="00FB09EE" w:rsidRDefault="00FB09EE" w:rsidP="0091340A">
      <w:pPr>
        <w:rPr>
          <w:b/>
          <w:lang w:val="lv-LV"/>
        </w:rPr>
      </w:pPr>
    </w:p>
    <w:p w14:paraId="184D9A6E" w14:textId="77777777" w:rsidR="00FB09EE" w:rsidRDefault="00FB09EE" w:rsidP="0091340A">
      <w:pPr>
        <w:rPr>
          <w:b/>
          <w:lang w:val="lv-LV"/>
        </w:rPr>
      </w:pPr>
    </w:p>
    <w:p w14:paraId="044F7CF0" w14:textId="77777777" w:rsidR="00AF6160" w:rsidRDefault="00AF6160" w:rsidP="0091340A">
      <w:pPr>
        <w:rPr>
          <w:b/>
          <w:lang w:val="lv-LV"/>
        </w:rPr>
      </w:pPr>
    </w:p>
    <w:p w14:paraId="6FEA30FA" w14:textId="77777777" w:rsidR="00AF6160" w:rsidRDefault="00AF6160" w:rsidP="0091340A">
      <w:pPr>
        <w:rPr>
          <w:b/>
          <w:lang w:val="lv-LV"/>
        </w:rPr>
      </w:pPr>
    </w:p>
    <w:p w14:paraId="17C38009" w14:textId="77777777" w:rsidR="00AF6160" w:rsidRDefault="00AF6160" w:rsidP="0091340A">
      <w:pPr>
        <w:rPr>
          <w:b/>
          <w:lang w:val="lv-LV"/>
        </w:rPr>
      </w:pPr>
    </w:p>
    <w:p w14:paraId="5E2F585A" w14:textId="1DF6951F" w:rsidR="00643251" w:rsidRPr="00EA31E2" w:rsidRDefault="00643251" w:rsidP="0091340A">
      <w:pPr>
        <w:rPr>
          <w:b/>
          <w:lang w:val="lv-LV"/>
        </w:rPr>
      </w:pPr>
      <w:r w:rsidRPr="00EA31E2">
        <w:rPr>
          <w:b/>
          <w:lang w:val="lv-LV"/>
        </w:rPr>
        <w:lastRenderedPageBreak/>
        <w:t>IEVADS</w:t>
      </w:r>
    </w:p>
    <w:p w14:paraId="595D5CD8" w14:textId="77777777" w:rsidR="00643251" w:rsidRPr="00EA31E2" w:rsidRDefault="00643251" w:rsidP="00643251">
      <w:pPr>
        <w:ind w:left="360"/>
        <w:jc w:val="both"/>
        <w:rPr>
          <w:highlight w:val="yellow"/>
          <w:lang w:val="lv-LV"/>
        </w:rPr>
      </w:pPr>
    </w:p>
    <w:p w14:paraId="6DBFB6BD" w14:textId="195291F2" w:rsidR="00127AF9" w:rsidRPr="00EA31E2" w:rsidRDefault="00CC2A65" w:rsidP="00AF6160">
      <w:pPr>
        <w:spacing w:after="120"/>
        <w:jc w:val="both"/>
        <w:rPr>
          <w:bCs/>
          <w:lang w:val="lv-LV" w:eastAsia="lv-LV"/>
        </w:rPr>
      </w:pPr>
      <w:r>
        <w:rPr>
          <w:bCs/>
          <w:lang w:val="lv-LV" w:eastAsia="lv-LV"/>
        </w:rPr>
        <w:t>Carnikavas b</w:t>
      </w:r>
      <w:r w:rsidR="00127AF9" w:rsidRPr="00EA31E2">
        <w:rPr>
          <w:bCs/>
          <w:lang w:val="lv-LV" w:eastAsia="lv-LV"/>
        </w:rPr>
        <w:t>ibliotēka atrodas Tautas nama ”Ozolaine” telpās, kuras renovētas un modernizētas 2004.gada nogalē.</w:t>
      </w:r>
    </w:p>
    <w:p w14:paraId="1735A302" w14:textId="0FB5B16E" w:rsidR="005F0C8F" w:rsidRPr="00EA31E2" w:rsidRDefault="00127AF9" w:rsidP="00AF6160">
      <w:pPr>
        <w:spacing w:after="120"/>
        <w:jc w:val="both"/>
        <w:rPr>
          <w:b/>
          <w:bCs/>
          <w:lang w:val="lv-LV" w:eastAsia="lv-LV"/>
        </w:rPr>
      </w:pPr>
      <w:r w:rsidRPr="00EA31E2">
        <w:rPr>
          <w:b/>
          <w:bCs/>
          <w:lang w:val="lv-LV" w:eastAsia="lv-LV"/>
        </w:rPr>
        <w:t xml:space="preserve">No 2010. gada bibliotēka </w:t>
      </w:r>
      <w:r w:rsidR="007D4131" w:rsidRPr="00EA31E2">
        <w:rPr>
          <w:b/>
          <w:bCs/>
          <w:lang w:val="lv-LV" w:eastAsia="lv-LV"/>
        </w:rPr>
        <w:t xml:space="preserve"> atradās </w:t>
      </w:r>
      <w:r w:rsidRPr="00EA31E2">
        <w:rPr>
          <w:b/>
          <w:bCs/>
          <w:lang w:val="lv-LV" w:eastAsia="lv-LV"/>
        </w:rPr>
        <w:t>Carnikavas novada domes Izglītības, kultūras un sporta nodaļas sastāvā. No 2011. gada pavasara bibliotēka ir atsevišķa pašvaldības iestāde.</w:t>
      </w:r>
    </w:p>
    <w:p w14:paraId="7FBB3B18" w14:textId="4B874A65" w:rsidR="005507D6" w:rsidRPr="00EA31E2" w:rsidRDefault="005507D6" w:rsidP="00AF6160">
      <w:pPr>
        <w:spacing w:after="120"/>
        <w:jc w:val="both"/>
        <w:rPr>
          <w:bCs/>
          <w:lang w:val="lv-LV" w:eastAsia="lv-LV"/>
        </w:rPr>
      </w:pPr>
      <w:r w:rsidRPr="00EA31E2">
        <w:rPr>
          <w:b/>
          <w:bCs/>
          <w:lang w:val="lv-LV" w:eastAsia="lv-LV"/>
        </w:rPr>
        <w:t>No 2021. gada jūlija pēc administratīvi teritoriālās reformas</w:t>
      </w:r>
      <w:r w:rsidR="00CC2A65">
        <w:rPr>
          <w:b/>
          <w:bCs/>
          <w:lang w:val="lv-LV" w:eastAsia="lv-LV"/>
        </w:rPr>
        <w:t>, kad</w:t>
      </w:r>
      <w:r w:rsidRPr="00EA31E2">
        <w:rPr>
          <w:b/>
          <w:bCs/>
          <w:lang w:val="lv-LV" w:eastAsia="lv-LV"/>
        </w:rPr>
        <w:t xml:space="preserve"> notik</w:t>
      </w:r>
      <w:r w:rsidR="00CC2A65">
        <w:rPr>
          <w:b/>
          <w:bCs/>
          <w:lang w:val="lv-LV" w:eastAsia="lv-LV"/>
        </w:rPr>
        <w:t>a</w:t>
      </w:r>
      <w:r w:rsidRPr="00EA31E2">
        <w:rPr>
          <w:b/>
          <w:bCs/>
          <w:lang w:val="lv-LV" w:eastAsia="lv-LV"/>
        </w:rPr>
        <w:t xml:space="preserve"> Ādažu un Carnikavas novadu apvienošanās, Carnikavas bibliotēka kļ</w:t>
      </w:r>
      <w:r w:rsidR="002A116C">
        <w:rPr>
          <w:b/>
          <w:bCs/>
          <w:lang w:val="lv-LV" w:eastAsia="lv-LV"/>
        </w:rPr>
        <w:t>u</w:t>
      </w:r>
      <w:r w:rsidR="00CC2A65">
        <w:rPr>
          <w:b/>
          <w:bCs/>
          <w:lang w:val="lv-LV" w:eastAsia="lv-LV"/>
        </w:rPr>
        <w:t>va</w:t>
      </w:r>
      <w:r w:rsidRPr="00EA31E2">
        <w:rPr>
          <w:b/>
          <w:bCs/>
          <w:lang w:val="lv-LV" w:eastAsia="lv-LV"/>
        </w:rPr>
        <w:t xml:space="preserve"> Ādažu pašvaldības iestāde.</w:t>
      </w:r>
    </w:p>
    <w:p w14:paraId="4CD710D6" w14:textId="77777777" w:rsidR="00127AF9" w:rsidRPr="00EA31E2" w:rsidRDefault="00127AF9" w:rsidP="00AF6160">
      <w:pPr>
        <w:spacing w:after="120"/>
        <w:jc w:val="both"/>
        <w:rPr>
          <w:lang w:val="lv-LV" w:eastAsia="lv-LV"/>
        </w:rPr>
      </w:pPr>
      <w:r w:rsidRPr="00EA31E2">
        <w:rPr>
          <w:bCs/>
          <w:lang w:val="lv-LV" w:eastAsia="lv-LV"/>
        </w:rPr>
        <w:t>Par savu</w:t>
      </w:r>
      <w:r w:rsidRPr="00EA31E2">
        <w:rPr>
          <w:b/>
          <w:bCs/>
          <w:lang w:val="lv-LV" w:eastAsia="lv-LV"/>
        </w:rPr>
        <w:t xml:space="preserve"> misiju </w:t>
      </w:r>
      <w:r w:rsidRPr="00EA31E2">
        <w:rPr>
          <w:lang w:val="lv-LV" w:eastAsia="lv-LV"/>
        </w:rPr>
        <w:t xml:space="preserve">Bibliotēka uzskata līdzdalību informācijas un zināšanu sabiedrības veidošanā, </w:t>
      </w:r>
      <w:r w:rsidR="00271035" w:rsidRPr="00EA31E2">
        <w:rPr>
          <w:lang w:val="lv-LV" w:eastAsia="lv-LV"/>
        </w:rPr>
        <w:t xml:space="preserve">novada </w:t>
      </w:r>
      <w:r w:rsidRPr="00EA31E2">
        <w:rPr>
          <w:lang w:val="lv-LV" w:eastAsia="lv-LV"/>
        </w:rPr>
        <w:t>iedzīvotāju mūžizglītības procesa atbalstīšanā un veicināšanā.</w:t>
      </w:r>
    </w:p>
    <w:p w14:paraId="71ADCB2A" w14:textId="2896228C" w:rsidR="00127AF9" w:rsidRPr="00EA31E2" w:rsidRDefault="00127AF9" w:rsidP="00AF6160">
      <w:pPr>
        <w:spacing w:after="120"/>
        <w:jc w:val="both"/>
        <w:rPr>
          <w:lang w:val="lv-LV" w:eastAsia="lv-LV"/>
        </w:rPr>
      </w:pPr>
      <w:r w:rsidRPr="00EA31E2">
        <w:rPr>
          <w:lang w:val="lv-LV" w:eastAsia="lv-LV"/>
        </w:rPr>
        <w:t>Bibliotēkas darbinieces rūpējas par krājum</w:t>
      </w:r>
      <w:r w:rsidR="00CC2A65">
        <w:rPr>
          <w:lang w:val="lv-LV" w:eastAsia="lv-LV"/>
        </w:rPr>
        <w:t>iem</w:t>
      </w:r>
      <w:r w:rsidRPr="00EA31E2">
        <w:rPr>
          <w:lang w:val="lv-LV" w:eastAsia="lv-LV"/>
        </w:rPr>
        <w:t xml:space="preserve"> un pakalpojumiem, kuri nepieciešami vietējai sabiedrībai, nodrošinot visiem pilsētas iedzīvotājiem brīvu literatūras un nepieciešamās informācijas saņemšanu, kopēšanas, </w:t>
      </w:r>
      <w:r w:rsidR="00CC2A65">
        <w:rPr>
          <w:lang w:val="lv-LV" w:eastAsia="lv-LV"/>
        </w:rPr>
        <w:t>drukā</w:t>
      </w:r>
      <w:r w:rsidR="00CC2A65" w:rsidRPr="00EA31E2">
        <w:rPr>
          <w:lang w:val="lv-LV" w:eastAsia="lv-LV"/>
        </w:rPr>
        <w:t>šanas</w:t>
      </w:r>
      <w:r w:rsidRPr="00EA31E2">
        <w:rPr>
          <w:lang w:val="lv-LV" w:eastAsia="lv-LV"/>
        </w:rPr>
        <w:t>, skanēšanas pakalpojumu</w:t>
      </w:r>
      <w:r w:rsidR="005F0C8F" w:rsidRPr="00EA31E2">
        <w:rPr>
          <w:lang w:val="lv-LV" w:eastAsia="lv-LV"/>
        </w:rPr>
        <w:t xml:space="preserve"> izmantošanu, datorpakalpojumus, </w:t>
      </w:r>
      <w:r w:rsidRPr="00EA31E2">
        <w:rPr>
          <w:lang w:val="lv-LV" w:eastAsia="lv-LV"/>
        </w:rPr>
        <w:t>kā arī organizējot sabiedrības izglītojošus un izklaidējošus pasākumus.</w:t>
      </w:r>
    </w:p>
    <w:p w14:paraId="3357F9E7" w14:textId="3A299AB6" w:rsidR="00127AF9" w:rsidRPr="00EA31E2" w:rsidRDefault="00127AF9" w:rsidP="00AF6160">
      <w:pPr>
        <w:spacing w:after="120"/>
        <w:jc w:val="both"/>
        <w:rPr>
          <w:lang w:val="lv-LV" w:eastAsia="lv-LV"/>
        </w:rPr>
      </w:pPr>
      <w:r w:rsidRPr="00EA31E2">
        <w:rPr>
          <w:lang w:val="lv-LV" w:eastAsia="lv-LV"/>
        </w:rPr>
        <w:t xml:space="preserve">Bibliotēka atrodas Tautas nama ”Ozolaine” pirmajā stāvā. Ēka, kur atrodas bibliotēka, ir veca muižas klēts, kura 1933.gadā tika pārbūvēta par kultūras namu – Tautas namu </w:t>
      </w:r>
      <w:r w:rsidR="00CC2A65">
        <w:rPr>
          <w:lang w:val="lv-LV" w:eastAsia="lv-LV"/>
        </w:rPr>
        <w:t>“</w:t>
      </w:r>
      <w:r w:rsidRPr="00EA31E2">
        <w:rPr>
          <w:lang w:val="lv-LV" w:eastAsia="lv-LV"/>
        </w:rPr>
        <w:t>Ozolain</w:t>
      </w:r>
      <w:r w:rsidR="00AF6160">
        <w:rPr>
          <w:lang w:val="lv-LV" w:eastAsia="lv-LV"/>
        </w:rPr>
        <w:t>e</w:t>
      </w:r>
      <w:r w:rsidRPr="00EA31E2">
        <w:rPr>
          <w:lang w:val="lv-LV" w:eastAsia="lv-LV"/>
        </w:rPr>
        <w:t>”.</w:t>
      </w:r>
    </w:p>
    <w:p w14:paraId="511ADF45" w14:textId="5A7F781E" w:rsidR="005F0C8F" w:rsidRPr="00EA31E2" w:rsidRDefault="00127AF9" w:rsidP="00AF6160">
      <w:pPr>
        <w:spacing w:after="120"/>
        <w:jc w:val="both"/>
        <w:rPr>
          <w:lang w:val="lv-LV" w:eastAsia="lv-LV"/>
        </w:rPr>
      </w:pPr>
      <w:r w:rsidRPr="00EA31E2">
        <w:rPr>
          <w:lang w:val="lv-LV" w:eastAsia="lv-LV"/>
        </w:rPr>
        <w:t>Bibliotēkas telpas var rak</w:t>
      </w:r>
      <w:r w:rsidR="00A34CAA" w:rsidRPr="00EA31E2">
        <w:rPr>
          <w:lang w:val="lv-LV" w:eastAsia="lv-LV"/>
        </w:rPr>
        <w:t xml:space="preserve">sturot kā ļoti mājīgas, plašas, </w:t>
      </w:r>
      <w:r w:rsidR="00CC2A65">
        <w:rPr>
          <w:lang w:val="lv-LV" w:eastAsia="lv-LV"/>
        </w:rPr>
        <w:t xml:space="preserve">ar </w:t>
      </w:r>
      <w:r w:rsidRPr="00EA31E2">
        <w:rPr>
          <w:lang w:val="lv-LV" w:eastAsia="lv-LV"/>
        </w:rPr>
        <w:t>kopēj</w:t>
      </w:r>
      <w:r w:rsidR="00CC2A65">
        <w:rPr>
          <w:lang w:val="lv-LV" w:eastAsia="lv-LV"/>
        </w:rPr>
        <w:t>o</w:t>
      </w:r>
      <w:r w:rsidRPr="00EA31E2">
        <w:rPr>
          <w:lang w:val="lv-LV" w:eastAsia="lv-LV"/>
        </w:rPr>
        <w:t xml:space="preserve"> platīb</w:t>
      </w:r>
      <w:r w:rsidR="00CC2A65">
        <w:rPr>
          <w:lang w:val="lv-LV" w:eastAsia="lv-LV"/>
        </w:rPr>
        <w:t>u</w:t>
      </w:r>
      <w:r w:rsidRPr="00EA31E2">
        <w:rPr>
          <w:lang w:val="lv-LV" w:eastAsia="lv-LV"/>
        </w:rPr>
        <w:t xml:space="preserve"> 130</w:t>
      </w:r>
      <w:r w:rsidR="00F80B68" w:rsidRPr="00EA31E2">
        <w:rPr>
          <w:lang w:val="lv-LV" w:eastAsia="lv-LV"/>
        </w:rPr>
        <w:t xml:space="preserve"> </w:t>
      </w:r>
      <w:r w:rsidRPr="00EA31E2">
        <w:rPr>
          <w:lang w:val="lv-LV" w:eastAsia="lv-LV"/>
        </w:rPr>
        <w:t>m</w:t>
      </w:r>
      <w:r w:rsidRPr="00EA31E2">
        <w:rPr>
          <w:vertAlign w:val="superscript"/>
          <w:lang w:val="lv-LV" w:eastAsia="lv-LV"/>
        </w:rPr>
        <w:t>2</w:t>
      </w:r>
      <w:r w:rsidRPr="00EA31E2">
        <w:rPr>
          <w:lang w:val="lv-LV" w:eastAsia="lv-LV"/>
        </w:rPr>
        <w:t>. Bibliotēkā ir divas telpas, kuras ir domātas lasītājiem – abonements un</w:t>
      </w:r>
      <w:r w:rsidR="003A55B7" w:rsidRPr="00EA31E2">
        <w:rPr>
          <w:lang w:val="lv-LV" w:eastAsia="lv-LV"/>
        </w:rPr>
        <w:t xml:space="preserve"> bērnu literatūras lasītava ar 6</w:t>
      </w:r>
      <w:r w:rsidRPr="00EA31E2">
        <w:rPr>
          <w:lang w:val="lv-LV" w:eastAsia="lv-LV"/>
        </w:rPr>
        <w:t xml:space="preserve"> datoru vietām.</w:t>
      </w:r>
      <w:r w:rsidR="005F0C8F" w:rsidRPr="00EA31E2">
        <w:rPr>
          <w:lang w:val="lv-LV" w:eastAsia="lv-LV"/>
        </w:rPr>
        <w:t xml:space="preserve"> 2008. gad</w:t>
      </w:r>
      <w:r w:rsidR="003448E1" w:rsidRPr="00EA31E2">
        <w:rPr>
          <w:lang w:val="lv-LV" w:eastAsia="lv-LV"/>
        </w:rPr>
        <w:t>ā tika izveidots bērnu stūrītis.</w:t>
      </w:r>
    </w:p>
    <w:p w14:paraId="49FF36E0" w14:textId="77777777" w:rsidR="00A34CAA" w:rsidRDefault="00A34CAA" w:rsidP="00AF6160">
      <w:pPr>
        <w:spacing w:after="120"/>
        <w:rPr>
          <w:lang w:val="lv-LV" w:eastAsia="lv-LV"/>
        </w:rPr>
      </w:pPr>
      <w:r w:rsidRPr="00EA31E2">
        <w:rPr>
          <w:lang w:val="lv-LV" w:eastAsia="lv-LV"/>
        </w:rPr>
        <w:t xml:space="preserve">2015. gadā ir iegādāti ērti krāsaini pufi </w:t>
      </w:r>
      <w:r w:rsidR="0057577B" w:rsidRPr="00EA31E2">
        <w:rPr>
          <w:lang w:val="lv-LV" w:eastAsia="lv-LV"/>
        </w:rPr>
        <w:t xml:space="preserve">domāti gan </w:t>
      </w:r>
      <w:r w:rsidRPr="00EA31E2">
        <w:rPr>
          <w:lang w:val="lv-LV" w:eastAsia="lv-LV"/>
        </w:rPr>
        <w:t>b</w:t>
      </w:r>
      <w:r w:rsidR="0057577B" w:rsidRPr="00EA31E2">
        <w:rPr>
          <w:lang w:val="lv-LV" w:eastAsia="lv-LV"/>
        </w:rPr>
        <w:t xml:space="preserve">ērniem, gan </w:t>
      </w:r>
      <w:r w:rsidRPr="00EA31E2">
        <w:rPr>
          <w:lang w:val="lv-LV" w:eastAsia="lv-LV"/>
        </w:rPr>
        <w:t>pieaugušajiem, kur atpūsties pēc spraigas darba dienas.</w:t>
      </w:r>
      <w:r w:rsidR="007E27D2" w:rsidRPr="00EA31E2">
        <w:rPr>
          <w:lang w:val="lv-LV" w:eastAsia="lv-LV"/>
        </w:rPr>
        <w:t xml:space="preserve"> </w:t>
      </w:r>
    </w:p>
    <w:p w14:paraId="21B3C424" w14:textId="77777777" w:rsidR="00AF6160" w:rsidRDefault="00AF6160" w:rsidP="0057577B">
      <w:pPr>
        <w:rPr>
          <w:lang w:val="lv-LV" w:eastAsia="lv-LV"/>
        </w:rPr>
      </w:pPr>
    </w:p>
    <w:p w14:paraId="252D2659" w14:textId="77777777" w:rsidR="00AF6160" w:rsidRDefault="00AF6160" w:rsidP="0057577B">
      <w:pPr>
        <w:rPr>
          <w:lang w:val="lv-LV" w:eastAsia="lv-LV"/>
        </w:rPr>
      </w:pPr>
    </w:p>
    <w:p w14:paraId="480A999C" w14:textId="77777777" w:rsidR="00AF6160" w:rsidRDefault="00AF6160" w:rsidP="0057577B">
      <w:pPr>
        <w:rPr>
          <w:lang w:val="lv-LV" w:eastAsia="lv-LV"/>
        </w:rPr>
      </w:pPr>
    </w:p>
    <w:p w14:paraId="07829EA8" w14:textId="77777777" w:rsidR="00AF6160" w:rsidRDefault="00AF6160" w:rsidP="0057577B">
      <w:pPr>
        <w:rPr>
          <w:lang w:val="lv-LV" w:eastAsia="lv-LV"/>
        </w:rPr>
      </w:pPr>
    </w:p>
    <w:p w14:paraId="0835A3CC" w14:textId="77777777" w:rsidR="00AF6160" w:rsidRDefault="00AF6160" w:rsidP="0057577B">
      <w:pPr>
        <w:rPr>
          <w:lang w:val="lv-LV" w:eastAsia="lv-LV"/>
        </w:rPr>
      </w:pPr>
    </w:p>
    <w:p w14:paraId="5BB4D698" w14:textId="77777777" w:rsidR="00AF6160" w:rsidRDefault="00AF6160" w:rsidP="0057577B">
      <w:pPr>
        <w:rPr>
          <w:lang w:val="lv-LV" w:eastAsia="lv-LV"/>
        </w:rPr>
      </w:pPr>
    </w:p>
    <w:p w14:paraId="3E6B2DE8" w14:textId="77777777" w:rsidR="00AF6160" w:rsidRDefault="00AF6160" w:rsidP="0057577B">
      <w:pPr>
        <w:rPr>
          <w:lang w:val="lv-LV" w:eastAsia="lv-LV"/>
        </w:rPr>
      </w:pPr>
    </w:p>
    <w:p w14:paraId="4F5CFE87" w14:textId="77777777" w:rsidR="00AF6160" w:rsidRDefault="00AF6160" w:rsidP="0057577B">
      <w:pPr>
        <w:rPr>
          <w:lang w:val="lv-LV" w:eastAsia="lv-LV"/>
        </w:rPr>
      </w:pPr>
    </w:p>
    <w:p w14:paraId="565359D4" w14:textId="77777777" w:rsidR="00AF6160" w:rsidRDefault="00AF6160" w:rsidP="0057577B">
      <w:pPr>
        <w:rPr>
          <w:lang w:val="lv-LV" w:eastAsia="lv-LV"/>
        </w:rPr>
      </w:pPr>
    </w:p>
    <w:p w14:paraId="10E5CEEA" w14:textId="77777777" w:rsidR="00AF6160" w:rsidRDefault="00AF6160" w:rsidP="0057577B">
      <w:pPr>
        <w:rPr>
          <w:lang w:val="lv-LV" w:eastAsia="lv-LV"/>
        </w:rPr>
      </w:pPr>
    </w:p>
    <w:p w14:paraId="76DBD54D" w14:textId="77777777" w:rsidR="00AF6160" w:rsidRDefault="00AF6160" w:rsidP="0057577B">
      <w:pPr>
        <w:rPr>
          <w:lang w:val="lv-LV" w:eastAsia="lv-LV"/>
        </w:rPr>
      </w:pPr>
    </w:p>
    <w:p w14:paraId="256200E2" w14:textId="77777777" w:rsidR="00AF6160" w:rsidRDefault="00AF6160" w:rsidP="0057577B">
      <w:pPr>
        <w:rPr>
          <w:lang w:val="lv-LV" w:eastAsia="lv-LV"/>
        </w:rPr>
      </w:pPr>
    </w:p>
    <w:p w14:paraId="4B66DAC0" w14:textId="77777777" w:rsidR="00AF6160" w:rsidRDefault="00AF6160" w:rsidP="0057577B">
      <w:pPr>
        <w:rPr>
          <w:lang w:val="lv-LV" w:eastAsia="lv-LV"/>
        </w:rPr>
      </w:pPr>
    </w:p>
    <w:p w14:paraId="470B8ECB" w14:textId="77777777" w:rsidR="00AF6160" w:rsidRDefault="00AF6160" w:rsidP="0057577B">
      <w:pPr>
        <w:rPr>
          <w:lang w:val="lv-LV" w:eastAsia="lv-LV"/>
        </w:rPr>
      </w:pPr>
    </w:p>
    <w:p w14:paraId="6D3675B6" w14:textId="77777777" w:rsidR="00AF6160" w:rsidRDefault="00AF6160" w:rsidP="0057577B">
      <w:pPr>
        <w:rPr>
          <w:lang w:val="lv-LV" w:eastAsia="lv-LV"/>
        </w:rPr>
      </w:pPr>
    </w:p>
    <w:p w14:paraId="150ECCF5" w14:textId="77777777" w:rsidR="00AF6160" w:rsidRDefault="00AF6160" w:rsidP="0057577B">
      <w:pPr>
        <w:rPr>
          <w:lang w:val="lv-LV" w:eastAsia="lv-LV"/>
        </w:rPr>
      </w:pPr>
    </w:p>
    <w:p w14:paraId="26082BC0" w14:textId="77777777" w:rsidR="00AF6160" w:rsidRDefault="00AF6160" w:rsidP="0057577B">
      <w:pPr>
        <w:rPr>
          <w:lang w:val="lv-LV" w:eastAsia="lv-LV"/>
        </w:rPr>
      </w:pPr>
    </w:p>
    <w:p w14:paraId="543161A3" w14:textId="77777777" w:rsidR="00AF6160" w:rsidRDefault="00AF6160" w:rsidP="0057577B">
      <w:pPr>
        <w:rPr>
          <w:lang w:val="lv-LV" w:eastAsia="lv-LV"/>
        </w:rPr>
      </w:pPr>
    </w:p>
    <w:p w14:paraId="2ECB1810" w14:textId="77777777" w:rsidR="00AF6160" w:rsidRDefault="00AF6160" w:rsidP="0057577B">
      <w:pPr>
        <w:rPr>
          <w:lang w:val="lv-LV" w:eastAsia="lv-LV"/>
        </w:rPr>
      </w:pPr>
    </w:p>
    <w:p w14:paraId="5644CC38" w14:textId="77777777" w:rsidR="00AF6160" w:rsidRDefault="00AF6160" w:rsidP="0057577B">
      <w:pPr>
        <w:rPr>
          <w:lang w:val="lv-LV" w:eastAsia="lv-LV"/>
        </w:rPr>
      </w:pPr>
    </w:p>
    <w:p w14:paraId="196652C0" w14:textId="77777777" w:rsidR="00AF6160" w:rsidRDefault="00AF6160" w:rsidP="0057577B">
      <w:pPr>
        <w:rPr>
          <w:lang w:val="lv-LV" w:eastAsia="lv-LV"/>
        </w:rPr>
      </w:pPr>
    </w:p>
    <w:p w14:paraId="0452B4CD" w14:textId="77777777" w:rsidR="00AF6160" w:rsidRPr="00EA31E2" w:rsidRDefault="00AF6160" w:rsidP="0057577B">
      <w:pPr>
        <w:rPr>
          <w:lang w:val="lv-LV" w:eastAsia="lv-LV"/>
        </w:rPr>
      </w:pPr>
    </w:p>
    <w:p w14:paraId="7C2FE13C" w14:textId="0341C642" w:rsidR="00880B40" w:rsidRPr="00EA31E2" w:rsidRDefault="00880B40" w:rsidP="00AF6160">
      <w:pPr>
        <w:pStyle w:val="Sarakstarindkopa"/>
        <w:numPr>
          <w:ilvl w:val="0"/>
          <w:numId w:val="16"/>
        </w:numPr>
        <w:rPr>
          <w:b/>
          <w:lang w:val="lv-LV"/>
        </w:rPr>
      </w:pPr>
      <w:r w:rsidRPr="00EA31E2">
        <w:rPr>
          <w:b/>
          <w:lang w:val="lv-LV"/>
        </w:rPr>
        <w:lastRenderedPageBreak/>
        <w:t xml:space="preserve">CARNIKAVAS BIBLIOTĒKAS </w:t>
      </w:r>
      <w:r w:rsidR="00AF6160">
        <w:rPr>
          <w:b/>
          <w:lang w:val="lv-LV"/>
        </w:rPr>
        <w:t xml:space="preserve">PAŠREIZĒJAIS </w:t>
      </w:r>
      <w:r w:rsidRPr="00EA31E2">
        <w:rPr>
          <w:b/>
          <w:lang w:val="lv-LV"/>
        </w:rPr>
        <w:t>RAKSTUROJUMS</w:t>
      </w:r>
    </w:p>
    <w:p w14:paraId="53E0A6B1" w14:textId="77777777" w:rsidR="00643251" w:rsidRPr="00EA31E2" w:rsidRDefault="00643251" w:rsidP="00870D2C">
      <w:pPr>
        <w:pStyle w:val="Sarakstarindkopa"/>
        <w:ind w:left="1080"/>
        <w:rPr>
          <w:lang w:val="lv-LV"/>
        </w:rPr>
      </w:pPr>
    </w:p>
    <w:p w14:paraId="6C67C3B7" w14:textId="3528153E" w:rsidR="00A34CAA" w:rsidRPr="00EA31E2" w:rsidRDefault="00A34CAA" w:rsidP="00AF6160">
      <w:pPr>
        <w:pStyle w:val="Sarakstarindkopa"/>
        <w:spacing w:after="120"/>
        <w:ind w:left="0"/>
        <w:contextualSpacing w:val="0"/>
        <w:jc w:val="both"/>
        <w:rPr>
          <w:lang w:val="lv-LV"/>
        </w:rPr>
      </w:pPr>
      <w:r w:rsidRPr="00EA31E2">
        <w:rPr>
          <w:lang w:val="lv-LV"/>
        </w:rPr>
        <w:t xml:space="preserve">Bibliotēkā tiek rīkoti arī dažādi populāri pasākumi, piemēram lekciju cikls – </w:t>
      </w:r>
      <w:r w:rsidR="00C11FEB">
        <w:rPr>
          <w:lang w:val="lv-LV"/>
        </w:rPr>
        <w:t>“</w:t>
      </w:r>
      <w:r w:rsidRPr="00EA31E2">
        <w:rPr>
          <w:lang w:val="lv-LV"/>
        </w:rPr>
        <w:t>Uzzināt, nekad nav par vēlu”, tiek rīkots no 2007. gada. Pirmo reizi šis pasākums tika rīkots un atbalstīts ar toreizējās Rīgas rajona padomes finansējumu lektoru apmaksai.</w:t>
      </w:r>
      <w:r w:rsidR="0065748B" w:rsidRPr="00EA31E2">
        <w:rPr>
          <w:lang w:val="lv-LV"/>
        </w:rPr>
        <w:t xml:space="preserve"> Bibliotēkā kā lektori i</w:t>
      </w:r>
      <w:r w:rsidR="0046213F" w:rsidRPr="00EA31E2">
        <w:rPr>
          <w:lang w:val="lv-LV"/>
        </w:rPr>
        <w:t>r bijuši – Andris Buiķis</w:t>
      </w:r>
      <w:r w:rsidR="0065748B" w:rsidRPr="00EA31E2">
        <w:rPr>
          <w:lang w:val="lv-LV"/>
        </w:rPr>
        <w:t>, Pēteris Kļava, Iveta Aunīte, Inese Ziņģīte, Visvaldis Bebrišs, Zanda Erbss</w:t>
      </w:r>
      <w:r w:rsidR="00C370FD" w:rsidRPr="00EA31E2">
        <w:rPr>
          <w:lang w:val="lv-LV"/>
        </w:rPr>
        <w:t>, Māra Vidnere, Dainis Ozoliņš, Aija Dudkina, Akvelīna Līvmane, Aldis Ķeviņš u.c. populāras personības.</w:t>
      </w:r>
    </w:p>
    <w:p w14:paraId="63CC4781" w14:textId="5DC3C92F" w:rsidR="00E05A17" w:rsidRPr="00EA31E2" w:rsidRDefault="0046213F" w:rsidP="00AF6160">
      <w:pPr>
        <w:pStyle w:val="Sarakstarindkopa"/>
        <w:spacing w:after="120"/>
        <w:ind w:left="0"/>
        <w:contextualSpacing w:val="0"/>
        <w:jc w:val="both"/>
        <w:rPr>
          <w:lang w:val="lv-LV"/>
        </w:rPr>
      </w:pPr>
      <w:r w:rsidRPr="00EA31E2">
        <w:rPr>
          <w:lang w:val="lv-LV"/>
        </w:rPr>
        <w:t>2019. gadā bija tikšanās ar Anatoliju Danilānu, tikšanās notika Tautas nama lielajā zālē, kopā bija 80 apmeklētāji</w:t>
      </w:r>
      <w:r w:rsidR="00C11FEB">
        <w:rPr>
          <w:lang w:val="lv-LV"/>
        </w:rPr>
        <w:t>.</w:t>
      </w:r>
    </w:p>
    <w:p w14:paraId="2EDFFBCD" w14:textId="3B09EBDD" w:rsidR="00E05A17" w:rsidRPr="00EA31E2" w:rsidRDefault="00A34CAA" w:rsidP="00AF6160">
      <w:pPr>
        <w:pStyle w:val="Sarakstarindkopa"/>
        <w:spacing w:after="120"/>
        <w:ind w:left="0"/>
        <w:contextualSpacing w:val="0"/>
        <w:jc w:val="both"/>
        <w:rPr>
          <w:lang w:val="lv-LV"/>
        </w:rPr>
      </w:pPr>
      <w:r w:rsidRPr="00EA31E2">
        <w:rPr>
          <w:lang w:val="lv-LV"/>
        </w:rPr>
        <w:t>Otrs ilggadī</w:t>
      </w:r>
      <w:r w:rsidR="003A55B7" w:rsidRPr="00EA31E2">
        <w:rPr>
          <w:lang w:val="lv-LV"/>
        </w:rPr>
        <w:t xml:space="preserve">gs pasākums – </w:t>
      </w:r>
      <w:r w:rsidR="00C11FEB">
        <w:rPr>
          <w:lang w:val="lv-LV"/>
        </w:rPr>
        <w:t>“</w:t>
      </w:r>
      <w:r w:rsidR="003A55B7" w:rsidRPr="00EA31E2">
        <w:rPr>
          <w:lang w:val="lv-LV"/>
        </w:rPr>
        <w:t>Nakts bibliotēkā”, k</w:t>
      </w:r>
      <w:r w:rsidR="0019612B">
        <w:rPr>
          <w:lang w:val="lv-LV"/>
        </w:rPr>
        <w:t>as</w:t>
      </w:r>
      <w:r w:rsidR="003A55B7" w:rsidRPr="00EA31E2">
        <w:rPr>
          <w:lang w:val="lv-LV"/>
        </w:rPr>
        <w:t xml:space="preserve"> ir guvis ļoti lielu lasītāju atzinību. Katru gadu pasākumam ir sava tēma.</w:t>
      </w:r>
    </w:p>
    <w:p w14:paraId="61CBBC71" w14:textId="4D0BB8C2" w:rsidR="00A34CAA" w:rsidRPr="00EA31E2" w:rsidRDefault="003A55B7" w:rsidP="00AF6160">
      <w:pPr>
        <w:pStyle w:val="Sarakstarindkopa"/>
        <w:spacing w:after="120"/>
        <w:ind w:left="0"/>
        <w:contextualSpacing w:val="0"/>
        <w:jc w:val="both"/>
        <w:rPr>
          <w:lang w:val="lv-LV"/>
        </w:rPr>
      </w:pPr>
      <w:r w:rsidRPr="00EA31E2">
        <w:rPr>
          <w:lang w:val="lv-LV"/>
        </w:rPr>
        <w:t xml:space="preserve">Trešais </w:t>
      </w:r>
      <w:r w:rsidR="00274D94" w:rsidRPr="00EA31E2">
        <w:rPr>
          <w:lang w:val="lv-LV"/>
        </w:rPr>
        <w:t>ikgad</w:t>
      </w:r>
      <w:r w:rsidR="00BE1E08" w:rsidRPr="00EA31E2">
        <w:rPr>
          <w:lang w:val="lv-LV"/>
        </w:rPr>
        <w:t>ē</w:t>
      </w:r>
      <w:r w:rsidR="00B67723" w:rsidRPr="00EA31E2">
        <w:rPr>
          <w:lang w:val="lv-LV"/>
        </w:rPr>
        <w:t xml:space="preserve">jais </w:t>
      </w:r>
      <w:r w:rsidR="00F65CC6" w:rsidRPr="00EA31E2">
        <w:rPr>
          <w:lang w:val="lv-LV"/>
        </w:rPr>
        <w:t>p</w:t>
      </w:r>
      <w:r w:rsidR="00A34CAA" w:rsidRPr="00EA31E2">
        <w:rPr>
          <w:lang w:val="lv-LV"/>
        </w:rPr>
        <w:t xml:space="preserve">asākums – </w:t>
      </w:r>
      <w:r w:rsidR="00C11FEB">
        <w:rPr>
          <w:lang w:val="lv-LV"/>
        </w:rPr>
        <w:t>“</w:t>
      </w:r>
      <w:r w:rsidR="00A34CAA" w:rsidRPr="00EA31E2">
        <w:rPr>
          <w:lang w:val="lv-LV"/>
        </w:rPr>
        <w:t xml:space="preserve">Dzejas dienas Carnikavā” ir </w:t>
      </w:r>
      <w:r w:rsidR="00427510" w:rsidRPr="00EA31E2">
        <w:rPr>
          <w:lang w:val="lv-LV"/>
        </w:rPr>
        <w:t>guv</w:t>
      </w:r>
      <w:r w:rsidR="00427510">
        <w:rPr>
          <w:lang w:val="lv-LV"/>
        </w:rPr>
        <w:t>i</w:t>
      </w:r>
      <w:r w:rsidR="00427510" w:rsidRPr="00EA31E2">
        <w:rPr>
          <w:lang w:val="lv-LV"/>
        </w:rPr>
        <w:t xml:space="preserve">s </w:t>
      </w:r>
      <w:r w:rsidR="00A34CAA" w:rsidRPr="00EA31E2">
        <w:rPr>
          <w:lang w:val="lv-LV"/>
        </w:rPr>
        <w:t>popularitāti Carnikavas iedzīvotāju vidū.</w:t>
      </w:r>
      <w:r w:rsidRPr="00EA31E2">
        <w:rPr>
          <w:lang w:val="lv-LV"/>
        </w:rPr>
        <w:t xml:space="preserve"> Kat</w:t>
      </w:r>
      <w:r w:rsidR="00B67723" w:rsidRPr="00EA31E2">
        <w:rPr>
          <w:lang w:val="lv-LV"/>
        </w:rPr>
        <w:t>r</w:t>
      </w:r>
      <w:r w:rsidRPr="00EA31E2">
        <w:rPr>
          <w:lang w:val="lv-LV"/>
        </w:rPr>
        <w:t xml:space="preserve">u gadu tiek aicināti jaunie dzejnieki iepazīstināt lasītājus ar </w:t>
      </w:r>
      <w:r w:rsidR="005A7473" w:rsidRPr="00EA31E2">
        <w:rPr>
          <w:lang w:val="lv-LV"/>
        </w:rPr>
        <w:t>savu daiļradi.</w:t>
      </w:r>
    </w:p>
    <w:p w14:paraId="60091424" w14:textId="55BBC271" w:rsidR="00A34CAA" w:rsidRPr="00EA31E2" w:rsidRDefault="005A7473" w:rsidP="00AF6160">
      <w:pPr>
        <w:pStyle w:val="Sarakstarindkopa"/>
        <w:spacing w:after="120"/>
        <w:ind w:left="0"/>
        <w:contextualSpacing w:val="0"/>
        <w:jc w:val="both"/>
        <w:rPr>
          <w:lang w:val="lv-LV"/>
        </w:rPr>
      </w:pPr>
      <w:r w:rsidRPr="00EA31E2">
        <w:rPr>
          <w:lang w:val="lv-LV"/>
        </w:rPr>
        <w:t>Populārs pasākums s</w:t>
      </w:r>
      <w:r w:rsidR="00A34CAA" w:rsidRPr="00EA31E2">
        <w:rPr>
          <w:lang w:val="lv-LV"/>
        </w:rPr>
        <w:t xml:space="preserve">kolēnu vidū – konkurss </w:t>
      </w:r>
      <w:r w:rsidR="00427510">
        <w:rPr>
          <w:lang w:val="lv-LV"/>
        </w:rPr>
        <w:t>“</w:t>
      </w:r>
      <w:r w:rsidR="00A34CAA" w:rsidRPr="00EA31E2">
        <w:rPr>
          <w:lang w:val="lv-LV"/>
        </w:rPr>
        <w:t>Erudīts”, Bērnu žūrijas pasākumi</w:t>
      </w:r>
      <w:r w:rsidR="0091449B" w:rsidRPr="00EA31E2">
        <w:rPr>
          <w:lang w:val="lv-LV"/>
        </w:rPr>
        <w:t>, no 2024. gada pasaku vakari bērniem</w:t>
      </w:r>
      <w:r w:rsidR="00427510">
        <w:rPr>
          <w:lang w:val="lv-LV"/>
        </w:rPr>
        <w:t>.</w:t>
      </w:r>
    </w:p>
    <w:p w14:paraId="2CBE24FC" w14:textId="77777777" w:rsidR="00870D2C" w:rsidRPr="00EA31E2" w:rsidRDefault="00643251" w:rsidP="00AF6160">
      <w:pPr>
        <w:pStyle w:val="Sarakstarindkopa"/>
        <w:spacing w:after="120"/>
        <w:ind w:left="0"/>
        <w:contextualSpacing w:val="0"/>
        <w:jc w:val="both"/>
        <w:rPr>
          <w:lang w:val="lv-LV"/>
        </w:rPr>
      </w:pPr>
      <w:r w:rsidRPr="00EA31E2">
        <w:rPr>
          <w:lang w:val="lv-LV"/>
        </w:rPr>
        <w:t xml:space="preserve">Bibliotēkai ir </w:t>
      </w:r>
      <w:r w:rsidR="00C370FD" w:rsidRPr="00EA31E2">
        <w:rPr>
          <w:lang w:val="lv-LV"/>
        </w:rPr>
        <w:t xml:space="preserve">izveidojies </w:t>
      </w:r>
      <w:r w:rsidRPr="00EA31E2">
        <w:rPr>
          <w:lang w:val="lv-LV"/>
        </w:rPr>
        <w:t xml:space="preserve">pastāvīgs lasītāju loks un tās krājumi ir ievērojami </w:t>
      </w:r>
      <w:r w:rsidR="00C370FD" w:rsidRPr="00EA31E2">
        <w:rPr>
          <w:lang w:val="lv-LV"/>
        </w:rPr>
        <w:t>pieauguši pēdējo gadu laikā.</w:t>
      </w:r>
    </w:p>
    <w:p w14:paraId="159DA207" w14:textId="5D822302" w:rsidR="007E27D2" w:rsidRPr="00EA31E2" w:rsidRDefault="007E27D2" w:rsidP="00AF6160">
      <w:pPr>
        <w:pStyle w:val="Sarakstarindkopa"/>
        <w:spacing w:after="120"/>
        <w:ind w:left="0"/>
        <w:contextualSpacing w:val="0"/>
        <w:jc w:val="both"/>
        <w:rPr>
          <w:lang w:val="lv-LV"/>
        </w:rPr>
      </w:pPr>
      <w:r w:rsidRPr="00EA31E2">
        <w:rPr>
          <w:lang w:val="lv-LV"/>
        </w:rPr>
        <w:t xml:space="preserve">Sakarā ar Covid ierobežojumiem, bibliotēkā 2021. gadā un </w:t>
      </w:r>
      <w:r w:rsidR="00362D90">
        <w:rPr>
          <w:lang w:val="lv-LV"/>
        </w:rPr>
        <w:t xml:space="preserve">līdz </w:t>
      </w:r>
      <w:r w:rsidRPr="00EA31E2">
        <w:rPr>
          <w:lang w:val="lv-LV"/>
        </w:rPr>
        <w:t>2022. gada pavasarim pasākumi pārtraukti.</w:t>
      </w:r>
    </w:p>
    <w:p w14:paraId="5B5DAF26" w14:textId="77777777" w:rsidR="007E27D2" w:rsidRPr="00EA31E2" w:rsidRDefault="007E27D2" w:rsidP="00AF6160">
      <w:pPr>
        <w:pStyle w:val="Sarakstarindkopa"/>
        <w:spacing w:after="120"/>
        <w:ind w:left="0"/>
        <w:contextualSpacing w:val="0"/>
        <w:jc w:val="both"/>
        <w:rPr>
          <w:lang w:val="lv-LV"/>
        </w:rPr>
      </w:pPr>
      <w:r w:rsidRPr="00EA31E2">
        <w:rPr>
          <w:lang w:val="lv-LV"/>
        </w:rPr>
        <w:t>2021. gada oktobrī notika lekcija no cikla “Uzzināt, nekad, nav par vēlu” un Dzejas dienas Carnikavā ar dzejnieka, mūziķa Didža Rijnieka piedalīšanos.</w:t>
      </w:r>
    </w:p>
    <w:p w14:paraId="34151F05" w14:textId="77777777" w:rsidR="003448E1" w:rsidRPr="00EA31E2" w:rsidRDefault="003448E1" w:rsidP="00643251">
      <w:pPr>
        <w:pStyle w:val="Sarakstarindkopa"/>
        <w:ind w:left="0"/>
        <w:jc w:val="both"/>
        <w:rPr>
          <w:lang w:val="lv-LV"/>
        </w:rPr>
      </w:pPr>
    </w:p>
    <w:p w14:paraId="2953D0F8" w14:textId="77777777" w:rsidR="003448E1" w:rsidRPr="00EA31E2" w:rsidRDefault="009205D2" w:rsidP="00643251">
      <w:pPr>
        <w:pStyle w:val="Sarakstarindkopa"/>
        <w:ind w:left="0"/>
        <w:jc w:val="both"/>
        <w:rPr>
          <w:b/>
          <w:lang w:val="lv-LV"/>
        </w:rPr>
      </w:pPr>
      <w:r w:rsidRPr="00EA31E2">
        <w:rPr>
          <w:b/>
          <w:lang w:val="lv-LV"/>
        </w:rPr>
        <w:t>Pasākumi 2022. gadā</w:t>
      </w:r>
    </w:p>
    <w:p w14:paraId="0F847EE2" w14:textId="126DE134" w:rsidR="007E27D2" w:rsidRPr="00EA31E2" w:rsidRDefault="009205D2" w:rsidP="00643251">
      <w:pPr>
        <w:pStyle w:val="Sarakstarindkopa"/>
        <w:ind w:left="0"/>
        <w:jc w:val="both"/>
        <w:rPr>
          <w:lang w:val="lv-LV"/>
        </w:rPr>
      </w:pPr>
      <w:r w:rsidRPr="00EA31E2">
        <w:rPr>
          <w:b/>
          <w:lang w:val="lv-LV"/>
        </w:rPr>
        <w:t>“D</w:t>
      </w:r>
      <w:r w:rsidR="007E27D2" w:rsidRPr="00EA31E2">
        <w:rPr>
          <w:b/>
          <w:lang w:val="lv-LV"/>
        </w:rPr>
        <w:t>zejas dienas Carnikavā</w:t>
      </w:r>
      <w:r w:rsidRPr="00EA31E2">
        <w:rPr>
          <w:lang w:val="lv-LV"/>
        </w:rPr>
        <w:t>”</w:t>
      </w:r>
      <w:r w:rsidR="007E27D2" w:rsidRPr="00EA31E2">
        <w:rPr>
          <w:lang w:val="lv-LV"/>
        </w:rPr>
        <w:t>, piedalī</w:t>
      </w:r>
      <w:r w:rsidR="00362D90">
        <w:rPr>
          <w:lang w:val="lv-LV"/>
        </w:rPr>
        <w:t>j</w:t>
      </w:r>
      <w:r w:rsidR="006A149C">
        <w:rPr>
          <w:lang w:val="lv-LV"/>
        </w:rPr>
        <w:t>ās</w:t>
      </w:r>
      <w:r w:rsidR="007E27D2" w:rsidRPr="00EA31E2">
        <w:rPr>
          <w:lang w:val="lv-LV"/>
        </w:rPr>
        <w:t xml:space="preserve"> dzejnieces Aijas Celma un Inta Špillere, muzikālais noformējums Kaspars Krastiņš, nosaukums “Saulrieta vīns”.</w:t>
      </w:r>
    </w:p>
    <w:p w14:paraId="69044DD6" w14:textId="77777777" w:rsidR="009205D2" w:rsidRPr="00EA31E2" w:rsidRDefault="009205D2" w:rsidP="00643251">
      <w:pPr>
        <w:pStyle w:val="Sarakstarindkopa"/>
        <w:ind w:left="0"/>
        <w:jc w:val="both"/>
        <w:rPr>
          <w:lang w:val="lv-LV"/>
        </w:rPr>
      </w:pPr>
      <w:r w:rsidRPr="00EA31E2">
        <w:rPr>
          <w:b/>
          <w:lang w:val="lv-LV"/>
        </w:rPr>
        <w:t>“Pasaku vakari bērniem”</w:t>
      </w:r>
      <w:r w:rsidRPr="00EA31E2">
        <w:rPr>
          <w:lang w:val="lv-LV"/>
        </w:rPr>
        <w:t>, jauns pasākumu cikls, lai vairāk iesaistītu mazos lasītājus apmeklēt bibliotēku, iepazīties ar viņiem paredzēto literatūru – pasakām.</w:t>
      </w:r>
    </w:p>
    <w:p w14:paraId="652AEB3F" w14:textId="77777777" w:rsidR="009205D2" w:rsidRPr="00EA31E2" w:rsidRDefault="009205D2" w:rsidP="00643251">
      <w:pPr>
        <w:pStyle w:val="Sarakstarindkopa"/>
        <w:ind w:left="0"/>
        <w:jc w:val="both"/>
        <w:rPr>
          <w:lang w:val="lv-LV"/>
        </w:rPr>
      </w:pPr>
      <w:r w:rsidRPr="00EA31E2">
        <w:rPr>
          <w:b/>
          <w:lang w:val="lv-LV"/>
        </w:rPr>
        <w:t>Lekciju cikla “”Uzzināt, nekad nav par vēlu”</w:t>
      </w:r>
      <w:r w:rsidRPr="00EA31E2">
        <w:rPr>
          <w:lang w:val="lv-LV"/>
        </w:rPr>
        <w:t>, lekcija par izdegšanas sindromu, lektors ārsts Igors Kudrjavcevs.</w:t>
      </w:r>
    </w:p>
    <w:p w14:paraId="3A8FCE4B" w14:textId="2DFBF297" w:rsidR="009205D2" w:rsidRDefault="009205D2" w:rsidP="00643251">
      <w:pPr>
        <w:pStyle w:val="Sarakstarindkopa"/>
        <w:ind w:left="0"/>
        <w:jc w:val="both"/>
        <w:rPr>
          <w:lang w:val="lv-LV"/>
        </w:rPr>
      </w:pPr>
      <w:r w:rsidRPr="00EA31E2">
        <w:rPr>
          <w:lang w:val="lv-LV"/>
        </w:rPr>
        <w:t>“Literārās Akadēmijas absolventu “viesošanās Carnikavas bibliotēkā</w:t>
      </w:r>
      <w:r w:rsidR="00427510">
        <w:rPr>
          <w:lang w:val="lv-LV"/>
        </w:rPr>
        <w:t>.</w:t>
      </w:r>
    </w:p>
    <w:p w14:paraId="7EF7218C" w14:textId="4A4E36FD" w:rsidR="002A116C" w:rsidRPr="002A116C" w:rsidRDefault="002A116C" w:rsidP="002A116C">
      <w:pPr>
        <w:jc w:val="both"/>
        <w:rPr>
          <w:b/>
          <w:bCs/>
          <w:lang w:val="lv-LV"/>
        </w:rPr>
      </w:pPr>
      <w:r w:rsidRPr="002A116C">
        <w:rPr>
          <w:b/>
          <w:bCs/>
          <w:lang w:val="lv-LV"/>
        </w:rPr>
        <w:t>P</w:t>
      </w:r>
      <w:r w:rsidRPr="002A116C">
        <w:rPr>
          <w:b/>
          <w:bCs/>
          <w:lang w:val="lv-LV"/>
        </w:rPr>
        <w:t>asākum</w:t>
      </w:r>
      <w:r w:rsidRPr="002A116C">
        <w:rPr>
          <w:b/>
          <w:bCs/>
          <w:lang w:val="lv-LV"/>
        </w:rPr>
        <w:t>i</w:t>
      </w:r>
      <w:r w:rsidRPr="002A116C">
        <w:rPr>
          <w:b/>
          <w:bCs/>
          <w:lang w:val="lv-LV"/>
        </w:rPr>
        <w:t xml:space="preserve"> 2023. gadā rudenī ( pēckovida laiks)</w:t>
      </w:r>
    </w:p>
    <w:p w14:paraId="528B2449" w14:textId="77777777" w:rsidR="002A116C" w:rsidRDefault="002A116C" w:rsidP="002A116C">
      <w:pPr>
        <w:jc w:val="both"/>
        <w:rPr>
          <w:lang w:val="lv-LV"/>
        </w:rPr>
      </w:pPr>
      <w:r w:rsidRPr="002A116C">
        <w:rPr>
          <w:lang w:val="lv-LV"/>
        </w:rPr>
        <w:t>Atklāts jauns pasākumu cikls bērniem – Pasaku vakari” 2gab.</w:t>
      </w:r>
    </w:p>
    <w:p w14:paraId="431DDA6C" w14:textId="6C8F5A61" w:rsidR="002A116C" w:rsidRPr="002A116C" w:rsidRDefault="002A116C" w:rsidP="002A116C">
      <w:pPr>
        <w:jc w:val="both"/>
        <w:rPr>
          <w:lang w:val="lv-LV"/>
        </w:rPr>
      </w:pPr>
      <w:r w:rsidRPr="002A116C">
        <w:rPr>
          <w:lang w:val="lv-LV"/>
        </w:rPr>
        <w:t>Dzejas dienas Carnikavā</w:t>
      </w:r>
    </w:p>
    <w:p w14:paraId="6B51427D" w14:textId="64E8B1EF" w:rsidR="002A116C" w:rsidRPr="002A116C" w:rsidRDefault="002A116C" w:rsidP="002A116C">
      <w:pPr>
        <w:jc w:val="both"/>
        <w:rPr>
          <w:lang w:val="lv-LV"/>
        </w:rPr>
      </w:pPr>
      <w:r w:rsidRPr="002A116C">
        <w:rPr>
          <w:lang w:val="lv-LV"/>
        </w:rPr>
        <w:t>Tikšanās ar Žigimantu Krēsliņu (Žigi)</w:t>
      </w:r>
    </w:p>
    <w:p w14:paraId="2770ACC6" w14:textId="7639B8C6" w:rsidR="002A116C" w:rsidRPr="002A116C" w:rsidRDefault="002A116C" w:rsidP="002A116C">
      <w:pPr>
        <w:jc w:val="both"/>
        <w:rPr>
          <w:lang w:val="lv-LV"/>
        </w:rPr>
      </w:pPr>
      <w:r w:rsidRPr="002A116C">
        <w:rPr>
          <w:lang w:val="lv-LV"/>
        </w:rPr>
        <w:t>Nakts bibliotēkā kopā ar dziedātāju Antu Eņģeli</w:t>
      </w:r>
    </w:p>
    <w:p w14:paraId="40191EEB" w14:textId="1CD3D762" w:rsidR="002A116C" w:rsidRPr="002A116C" w:rsidRDefault="002A116C" w:rsidP="002A116C">
      <w:pPr>
        <w:jc w:val="both"/>
        <w:rPr>
          <w:b/>
          <w:bCs/>
          <w:lang w:val="lv-LV"/>
        </w:rPr>
      </w:pPr>
      <w:r w:rsidRPr="002A116C">
        <w:rPr>
          <w:b/>
          <w:bCs/>
          <w:lang w:val="lv-LV"/>
        </w:rPr>
        <w:t>P</w:t>
      </w:r>
      <w:r w:rsidRPr="002A116C">
        <w:rPr>
          <w:b/>
          <w:bCs/>
          <w:lang w:val="lv-LV"/>
        </w:rPr>
        <w:t>asākumi 2024. gadā</w:t>
      </w:r>
    </w:p>
    <w:p w14:paraId="1EC3E1A2" w14:textId="480F225C" w:rsidR="002A116C" w:rsidRPr="002A116C" w:rsidRDefault="002A116C" w:rsidP="002A116C">
      <w:pPr>
        <w:jc w:val="both"/>
        <w:rPr>
          <w:lang w:val="lv-LV"/>
        </w:rPr>
      </w:pPr>
      <w:r w:rsidRPr="002A116C">
        <w:rPr>
          <w:lang w:val="lv-LV"/>
        </w:rPr>
        <w:t>Ekskursijas – bibliotekārās stundas Carnikavas vidusskolas skolēniem un Carnikavas PII. audzēkņiem</w:t>
      </w:r>
    </w:p>
    <w:p w14:paraId="3796464B" w14:textId="77777777" w:rsidR="002A116C" w:rsidRDefault="002A116C" w:rsidP="002A116C">
      <w:pPr>
        <w:jc w:val="both"/>
        <w:rPr>
          <w:lang w:val="lv-LV"/>
        </w:rPr>
      </w:pPr>
      <w:r w:rsidRPr="002A116C">
        <w:rPr>
          <w:lang w:val="lv-LV"/>
        </w:rPr>
        <w:t>Pasākumu cikls bērniem “Pasaku vakari bērniem” – 2 gab.</w:t>
      </w:r>
    </w:p>
    <w:p w14:paraId="5824EB0E" w14:textId="77777777" w:rsidR="002A116C" w:rsidRDefault="002A116C" w:rsidP="002A116C">
      <w:pPr>
        <w:jc w:val="both"/>
        <w:rPr>
          <w:lang w:val="lv-LV"/>
        </w:rPr>
      </w:pPr>
      <w:r w:rsidRPr="002A116C">
        <w:rPr>
          <w:lang w:val="lv-LV"/>
        </w:rPr>
        <w:t>Dzejas dienas Carnikavā</w:t>
      </w:r>
    </w:p>
    <w:p w14:paraId="1CCB0543" w14:textId="7E171F9E" w:rsidR="002A116C" w:rsidRPr="002A116C" w:rsidRDefault="002A116C" w:rsidP="002A116C">
      <w:pPr>
        <w:jc w:val="both"/>
        <w:rPr>
          <w:lang w:val="lv-LV"/>
        </w:rPr>
      </w:pPr>
      <w:r w:rsidRPr="002A116C">
        <w:rPr>
          <w:lang w:val="lv-LV"/>
        </w:rPr>
        <w:t>Nakts bibliotēkā ar Daces Judinas un Artūra Nīmaņa piedalīšanos, programma “Pie baltās uguns”</w:t>
      </w:r>
    </w:p>
    <w:p w14:paraId="33959184" w14:textId="6C03797E" w:rsidR="002A116C" w:rsidRPr="002A116C" w:rsidRDefault="002A116C" w:rsidP="002A116C">
      <w:pPr>
        <w:jc w:val="both"/>
        <w:rPr>
          <w:lang w:val="lv-LV"/>
        </w:rPr>
      </w:pPr>
      <w:r w:rsidRPr="002A116C">
        <w:rPr>
          <w:lang w:val="lv-LV"/>
        </w:rPr>
        <w:t>Tikšanās ar Žigimantu Krēsliņu.</w:t>
      </w:r>
    </w:p>
    <w:p w14:paraId="0BFC34F2" w14:textId="269AB11E" w:rsidR="002A116C" w:rsidRPr="002A116C" w:rsidRDefault="002A116C" w:rsidP="002A116C">
      <w:pPr>
        <w:jc w:val="both"/>
        <w:rPr>
          <w:lang w:val="lv-LV"/>
        </w:rPr>
      </w:pPr>
      <w:r w:rsidRPr="002A116C">
        <w:rPr>
          <w:lang w:val="lv-LV"/>
        </w:rPr>
        <w:t>Tikšanās ar žurnālistu, publicistu Armandu Puči.</w:t>
      </w:r>
    </w:p>
    <w:p w14:paraId="6587E009" w14:textId="77777777" w:rsidR="002A116C" w:rsidRPr="002A116C" w:rsidRDefault="002A116C" w:rsidP="002A116C">
      <w:pPr>
        <w:pStyle w:val="Sarakstarindkopa"/>
        <w:jc w:val="both"/>
        <w:rPr>
          <w:lang w:val="lv-LV"/>
        </w:rPr>
      </w:pPr>
    </w:p>
    <w:p w14:paraId="28AA94FC" w14:textId="77777777" w:rsidR="002A116C" w:rsidRPr="002A116C" w:rsidRDefault="002A116C" w:rsidP="002A116C">
      <w:pPr>
        <w:jc w:val="both"/>
        <w:rPr>
          <w:b/>
          <w:bCs/>
          <w:lang w:val="lv-LV"/>
        </w:rPr>
      </w:pPr>
      <w:r w:rsidRPr="002A116C">
        <w:rPr>
          <w:b/>
          <w:bCs/>
          <w:lang w:val="lv-LV"/>
        </w:rPr>
        <w:lastRenderedPageBreak/>
        <w:t>2025. gads</w:t>
      </w:r>
    </w:p>
    <w:p w14:paraId="45221120" w14:textId="3ED01F2D" w:rsidR="002A116C" w:rsidRPr="002A116C" w:rsidRDefault="002A116C" w:rsidP="002A116C">
      <w:pPr>
        <w:jc w:val="both"/>
        <w:rPr>
          <w:lang w:val="lv-LV"/>
        </w:rPr>
      </w:pPr>
      <w:r w:rsidRPr="002A116C">
        <w:rPr>
          <w:lang w:val="lv-LV"/>
        </w:rPr>
        <w:t>Bibliotekārās stundas  Carnikavas vidusskolas skolēniem un Carnikavas PII audzēkņiem.</w:t>
      </w:r>
    </w:p>
    <w:p w14:paraId="46F7D037" w14:textId="47239D70" w:rsidR="002A116C" w:rsidRPr="002A116C" w:rsidRDefault="002A116C" w:rsidP="002A116C">
      <w:pPr>
        <w:jc w:val="both"/>
        <w:rPr>
          <w:lang w:val="lv-LV"/>
        </w:rPr>
      </w:pPr>
      <w:r w:rsidRPr="002A116C">
        <w:rPr>
          <w:lang w:val="lv-LV"/>
        </w:rPr>
        <w:t>Pasaku vakari bērniem</w:t>
      </w:r>
    </w:p>
    <w:p w14:paraId="2BFBB4C9" w14:textId="66751118" w:rsidR="002A116C" w:rsidRPr="002A116C" w:rsidRDefault="002A116C" w:rsidP="002A116C">
      <w:pPr>
        <w:jc w:val="both"/>
        <w:rPr>
          <w:lang w:val="lv-LV"/>
        </w:rPr>
      </w:pPr>
      <w:r w:rsidRPr="002A116C">
        <w:rPr>
          <w:lang w:val="lv-LV"/>
        </w:rPr>
        <w:t>Dzejas dienas Carnikavā – 15. oktobrī</w:t>
      </w:r>
    </w:p>
    <w:p w14:paraId="72533E96" w14:textId="63E5AC47" w:rsidR="002A116C" w:rsidRPr="002A116C" w:rsidRDefault="002A116C" w:rsidP="002A116C">
      <w:pPr>
        <w:jc w:val="both"/>
        <w:rPr>
          <w:lang w:val="lv-LV"/>
        </w:rPr>
      </w:pPr>
      <w:r w:rsidRPr="002A116C">
        <w:rPr>
          <w:lang w:val="lv-LV"/>
        </w:rPr>
        <w:t>Nakts bibliotēkā novembrī ar aktiera Arta Robežnieka piedalīšanos.</w:t>
      </w:r>
    </w:p>
    <w:p w14:paraId="7FB462E7" w14:textId="72A259DC" w:rsidR="002A116C" w:rsidRPr="00EA31E2" w:rsidRDefault="002A116C" w:rsidP="002A116C">
      <w:pPr>
        <w:pStyle w:val="Sarakstarindkopa"/>
        <w:ind w:left="0"/>
        <w:jc w:val="both"/>
        <w:rPr>
          <w:lang w:val="lv-LV"/>
        </w:rPr>
      </w:pPr>
      <w:r w:rsidRPr="002A116C">
        <w:rPr>
          <w:lang w:val="lv-LV"/>
        </w:rPr>
        <w:t>Tikšanās ar Zani Eniņu – pasaules apceļotāju</w:t>
      </w:r>
    </w:p>
    <w:p w14:paraId="39E9D722" w14:textId="77777777" w:rsidR="00E017D7" w:rsidRPr="00235BA9" w:rsidRDefault="00E017D7" w:rsidP="00E017D7">
      <w:pPr>
        <w:rPr>
          <w:lang w:val="lv-LV"/>
        </w:rPr>
      </w:pPr>
    </w:p>
    <w:p w14:paraId="5AEEFC8E" w14:textId="77777777" w:rsidR="00951F9E" w:rsidRPr="00235BA9" w:rsidRDefault="00951F9E" w:rsidP="00E017D7">
      <w:pPr>
        <w:rPr>
          <w:lang w:val="lv-LV"/>
        </w:rPr>
      </w:pPr>
    </w:p>
    <w:p w14:paraId="1D5BBF2F" w14:textId="1F1F4C55" w:rsidR="00F65CC6" w:rsidRPr="00EA31E2" w:rsidRDefault="00427510" w:rsidP="006A149C">
      <w:pPr>
        <w:pStyle w:val="Sarakstarindkopa"/>
        <w:numPr>
          <w:ilvl w:val="0"/>
          <w:numId w:val="18"/>
        </w:numPr>
        <w:ind w:left="284" w:hanging="284"/>
        <w:contextualSpacing w:val="0"/>
        <w:rPr>
          <w:b/>
        </w:rPr>
      </w:pPr>
      <w:r>
        <w:rPr>
          <w:b/>
        </w:rPr>
        <w:t>attēls</w:t>
      </w:r>
    </w:p>
    <w:p w14:paraId="0092B24E" w14:textId="2FA70DF5" w:rsidR="00CF00AB" w:rsidRPr="006A149C" w:rsidRDefault="005933CA" w:rsidP="006A149C">
      <w:r w:rsidRPr="006A149C">
        <w:t>Aktīvo bibliotēkas lietotāju skaits</w:t>
      </w:r>
    </w:p>
    <w:p w14:paraId="6E866C7E" w14:textId="77777777" w:rsidR="003448E1" w:rsidRPr="00EA31E2" w:rsidRDefault="003448E1" w:rsidP="00E017D7"/>
    <w:p w14:paraId="2D1C85A9" w14:textId="21C4B47A" w:rsidR="009C6E53" w:rsidRPr="00EA31E2" w:rsidRDefault="00427510" w:rsidP="00E017D7">
      <w:pPr>
        <w:sectPr w:rsidR="009C6E53" w:rsidRPr="00EA31E2">
          <w:footerReference w:type="default" r:id="rId11"/>
          <w:pgSz w:w="11906" w:h="16838"/>
          <w:pgMar w:top="1440" w:right="1800" w:bottom="1440" w:left="1800" w:header="708" w:footer="708" w:gutter="0"/>
          <w:cols w:space="708"/>
          <w:docGrid w:linePitch="360"/>
        </w:sectPr>
      </w:pPr>
      <w:r w:rsidRPr="00EA31E2">
        <w:rPr>
          <w:noProof/>
        </w:rPr>
        <w:drawing>
          <wp:inline distT="0" distB="0" distL="0" distR="0" wp14:anchorId="124C6305" wp14:editId="049C298E">
            <wp:extent cx="5274310" cy="2963305"/>
            <wp:effectExtent l="0" t="0" r="2540" b="8890"/>
            <wp:docPr id="493085237" name="Chart 2"/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12"/>
              </a:graphicData>
            </a:graphic>
          </wp:inline>
        </w:drawing>
      </w:r>
    </w:p>
    <w:p w14:paraId="3A406642" w14:textId="77777777" w:rsidR="009C6E53" w:rsidRPr="00EA31E2" w:rsidRDefault="009C6E53" w:rsidP="00E017D7">
      <w:pPr>
        <w:sectPr w:rsidR="009C6E53" w:rsidRPr="00EA31E2" w:rsidSect="00C57A9D">
          <w:type w:val="continuous"/>
          <w:pgSz w:w="11906" w:h="16838"/>
          <w:pgMar w:top="1440" w:right="1800" w:bottom="1440" w:left="1800" w:header="708" w:footer="708" w:gutter="0"/>
          <w:cols w:space="720"/>
          <w:docGrid w:linePitch="360"/>
        </w:sectPr>
      </w:pPr>
    </w:p>
    <w:p w14:paraId="20883CCB" w14:textId="77777777" w:rsidR="00BC754C" w:rsidRPr="00EA31E2" w:rsidRDefault="00BC754C" w:rsidP="00E017D7"/>
    <w:p w14:paraId="2590ED52" w14:textId="76636B9F" w:rsidR="007F3D47" w:rsidRPr="00EA31E2" w:rsidRDefault="00BC754C" w:rsidP="00AF6160">
      <w:pPr>
        <w:jc w:val="both"/>
      </w:pPr>
      <w:r w:rsidRPr="00EA31E2">
        <w:t xml:space="preserve">Analizējot </w:t>
      </w:r>
      <w:r w:rsidR="00427510">
        <w:t>1.</w:t>
      </w:r>
      <w:r w:rsidR="00D72613" w:rsidRPr="00EA31E2">
        <w:t xml:space="preserve"> attēlu</w:t>
      </w:r>
      <w:r w:rsidRPr="00EA31E2">
        <w:t>, 20</w:t>
      </w:r>
      <w:r w:rsidR="00D72613" w:rsidRPr="00EA31E2">
        <w:t xml:space="preserve">19. </w:t>
      </w:r>
      <w:r w:rsidRPr="00EA31E2">
        <w:t xml:space="preserve">2020. un </w:t>
      </w:r>
      <w:r w:rsidR="00B7604F">
        <w:t>līdz</w:t>
      </w:r>
      <w:r w:rsidR="00427510">
        <w:t xml:space="preserve"> </w:t>
      </w:r>
      <w:r w:rsidRPr="00EA31E2">
        <w:t xml:space="preserve">2021 gada 1. jūlijam Carnikavas bibliotēka </w:t>
      </w:r>
      <w:r w:rsidR="00D72613" w:rsidRPr="00EA31E2">
        <w:t xml:space="preserve"> strādāja kā </w:t>
      </w:r>
      <w:r w:rsidRPr="00EA31E2">
        <w:t>Carnikavas novada bibliotēka. 2021. gad</w:t>
      </w:r>
      <w:r w:rsidR="00427510">
        <w:t>s</w:t>
      </w:r>
      <w:r w:rsidR="008839D8">
        <w:t>, kā arī</w:t>
      </w:r>
      <w:r w:rsidR="00393335">
        <w:t xml:space="preserve"> period</w:t>
      </w:r>
      <w:r w:rsidR="006A149C">
        <w:t>u</w:t>
      </w:r>
      <w:r w:rsidR="00393335">
        <w:t xml:space="preserve"> līdz 2022. gada maijam</w:t>
      </w:r>
      <w:r w:rsidRPr="00EA31E2">
        <w:t xml:space="preserve"> </w:t>
      </w:r>
      <w:r w:rsidR="00427510">
        <w:t xml:space="preserve">bija </w:t>
      </w:r>
      <w:r w:rsidRPr="00EA31E2">
        <w:t xml:space="preserve">Covid – 19 ierobežojumu </w:t>
      </w:r>
      <w:r w:rsidR="00427510">
        <w:t>periods</w:t>
      </w:r>
      <w:r w:rsidR="005D531E">
        <w:t>.</w:t>
      </w:r>
    </w:p>
    <w:p w14:paraId="43ED37C2" w14:textId="77777777" w:rsidR="003448E1" w:rsidRPr="00EA31E2" w:rsidRDefault="000B7676" w:rsidP="00AF6160">
      <w:pPr>
        <w:jc w:val="both"/>
        <w:rPr>
          <w:b/>
        </w:rPr>
      </w:pPr>
      <w:r w:rsidRPr="00EA31E2">
        <w:t>Bibliotēkas lietotāju skaits 2022. gadā palielinājās par 204 lietotājiem. Tas izskaidrojams ar ierobežojumu pārtraukšanu kā arī novadu apvi</w:t>
      </w:r>
      <w:r w:rsidR="00E244D5" w:rsidRPr="00EA31E2">
        <w:t>enošanos. Bibliotēku sāka apmek</w:t>
      </w:r>
      <w:r w:rsidRPr="00EA31E2">
        <w:t>lēt aizvien vairāk Ādažu iedzīvotāji.</w:t>
      </w:r>
    </w:p>
    <w:p w14:paraId="7E80E690" w14:textId="77777777" w:rsidR="003448E1" w:rsidRPr="00EA31E2" w:rsidRDefault="003448E1" w:rsidP="00E017D7">
      <w:pPr>
        <w:rPr>
          <w:b/>
        </w:rPr>
      </w:pPr>
    </w:p>
    <w:p w14:paraId="5C99BE83" w14:textId="77777777" w:rsidR="009C7A7F" w:rsidRPr="00EA31E2" w:rsidRDefault="009C7A7F" w:rsidP="00E017D7">
      <w:pPr>
        <w:rPr>
          <w:b/>
        </w:rPr>
      </w:pPr>
    </w:p>
    <w:p w14:paraId="321A2164" w14:textId="53DB6137" w:rsidR="00E017D7" w:rsidRPr="006A149C" w:rsidRDefault="00427510" w:rsidP="006A149C">
      <w:pPr>
        <w:pStyle w:val="Sarakstarindkopa"/>
        <w:numPr>
          <w:ilvl w:val="0"/>
          <w:numId w:val="18"/>
        </w:numPr>
        <w:ind w:left="284" w:hanging="284"/>
        <w:contextualSpacing w:val="0"/>
        <w:rPr>
          <w:b/>
        </w:rPr>
      </w:pPr>
      <w:r w:rsidRPr="006A149C">
        <w:rPr>
          <w:b/>
        </w:rPr>
        <w:t xml:space="preserve">attēls </w:t>
      </w:r>
    </w:p>
    <w:p w14:paraId="4922B736" w14:textId="104B3F63" w:rsidR="006A149C" w:rsidRPr="00EA31E2" w:rsidRDefault="006A149C" w:rsidP="006A149C">
      <w:r>
        <w:t>Lasītāju apmeklējums</w:t>
      </w:r>
    </w:p>
    <w:p w14:paraId="2CFA5523" w14:textId="77777777" w:rsidR="002D3C56" w:rsidRPr="00EA31E2" w:rsidRDefault="002D3C56" w:rsidP="001F4F73"/>
    <w:p w14:paraId="0C0C627A" w14:textId="3663502D" w:rsidR="002C3840" w:rsidRPr="00EA31E2" w:rsidRDefault="002C3840" w:rsidP="006F4A57">
      <w:pPr>
        <w:jc w:val="right"/>
      </w:pPr>
      <w:r w:rsidRPr="00EA31E2">
        <w:lastRenderedPageBreak/>
        <w:t xml:space="preserve">                        </w:t>
      </w:r>
      <w:r w:rsidR="00836ED0" w:rsidRPr="00EA31E2">
        <w:rPr>
          <w:noProof/>
        </w:rPr>
        <w:drawing>
          <wp:inline distT="0" distB="0" distL="0" distR="0" wp14:anchorId="1B079B9A" wp14:editId="7ECD5CF8">
            <wp:extent cx="5274310" cy="3076575"/>
            <wp:effectExtent l="0" t="0" r="2540" b="9525"/>
            <wp:docPr id="842716069" name="Chart 7"/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13"/>
              </a:graphicData>
            </a:graphic>
          </wp:inline>
        </w:drawing>
      </w:r>
    </w:p>
    <w:p w14:paraId="3F2E653A" w14:textId="77777777" w:rsidR="009C7A7F" w:rsidRPr="00EA31E2" w:rsidRDefault="009C7A7F" w:rsidP="00E017D7"/>
    <w:p w14:paraId="3B9D9E3D" w14:textId="77777777" w:rsidR="001B0AE0" w:rsidRPr="00EA31E2" w:rsidRDefault="001B0AE0" w:rsidP="00E017D7"/>
    <w:p w14:paraId="522A93FF" w14:textId="28CC4D86" w:rsidR="00E34A28" w:rsidRPr="00EA31E2" w:rsidRDefault="0023398D" w:rsidP="00AF6160">
      <w:pPr>
        <w:jc w:val="both"/>
      </w:pPr>
      <w:r w:rsidRPr="00EA31E2">
        <w:t>B</w:t>
      </w:r>
      <w:r w:rsidR="00226CCD" w:rsidRPr="00EA31E2">
        <w:t>ibliotēkas lietotāju apmeklējums 2019. gadā</w:t>
      </w:r>
      <w:r w:rsidR="00951F9E" w:rsidRPr="00EA31E2">
        <w:t xml:space="preserve"> - 14758</w:t>
      </w:r>
      <w:r w:rsidR="00226CCD" w:rsidRPr="00EA31E2">
        <w:t xml:space="preserve"> ir bijis </w:t>
      </w:r>
      <w:r w:rsidR="00951F9E" w:rsidRPr="00EA31E2">
        <w:t xml:space="preserve">ļoti liels salīdzinot ar nākošiem gadiem, </w:t>
      </w:r>
      <w:r w:rsidR="00E34A28" w:rsidRPr="00EA31E2">
        <w:t xml:space="preserve"> kad </w:t>
      </w:r>
      <w:r w:rsidR="00951F9E" w:rsidRPr="00EA31E2">
        <w:t xml:space="preserve">sākās Covid </w:t>
      </w:r>
      <w:r w:rsidR="00E34A28" w:rsidRPr="00EA31E2">
        <w:t>-19 vīrusa ierobežojumi.</w:t>
      </w:r>
    </w:p>
    <w:p w14:paraId="467C87E3" w14:textId="4107C039" w:rsidR="00226CCD" w:rsidRPr="00EA31E2" w:rsidRDefault="00951F9E" w:rsidP="00AF6160">
      <w:pPr>
        <w:jc w:val="both"/>
      </w:pPr>
      <w:r w:rsidRPr="00EA31E2">
        <w:t>Un tikai 2022. gada vasarā lasītāji arvien vairāk sāka apmeklēt bibliotēku</w:t>
      </w:r>
      <w:r w:rsidR="000D49E9" w:rsidRPr="00EA31E2">
        <w:t>. Procentuāli 2022. gads lasītāju apmeklētības ziņā tuvojas 2019. gadam, kad Carnikavas bibliotēka  atradās vēl Carnikavas novadā.</w:t>
      </w:r>
      <w:r w:rsidR="00B245E6" w:rsidRPr="00EA31E2">
        <w:t xml:space="preserve"> 2024. gadā </w:t>
      </w:r>
      <w:r w:rsidR="00873369" w:rsidRPr="00EA31E2">
        <w:t>ir ievērojami liels lasītāju apmeklējums</w:t>
      </w:r>
      <w:r w:rsidR="00026AC8" w:rsidRPr="00EA31E2">
        <w:t xml:space="preserve"> salīdzinot ar iepriekšējiem gadiem</w:t>
      </w:r>
      <w:r w:rsidR="008224F0" w:rsidRPr="00EA31E2">
        <w:t>.</w:t>
      </w:r>
    </w:p>
    <w:p w14:paraId="3E3F3277" w14:textId="77777777" w:rsidR="00763267" w:rsidRDefault="00763267" w:rsidP="00E017D7">
      <w:pPr>
        <w:rPr>
          <w:b/>
        </w:rPr>
      </w:pPr>
    </w:p>
    <w:p w14:paraId="566FDEED" w14:textId="77777777" w:rsidR="00763267" w:rsidRDefault="00763267" w:rsidP="00E017D7">
      <w:pPr>
        <w:rPr>
          <w:b/>
        </w:rPr>
      </w:pPr>
    </w:p>
    <w:p w14:paraId="7A0048AA" w14:textId="7F7C1056" w:rsidR="00CF5537" w:rsidRPr="00EA31E2" w:rsidRDefault="00982C50" w:rsidP="00E017D7">
      <w:r w:rsidRPr="00EA31E2">
        <w:rPr>
          <w:b/>
        </w:rPr>
        <w:t xml:space="preserve">3. </w:t>
      </w:r>
      <w:r w:rsidR="00427510">
        <w:rPr>
          <w:b/>
        </w:rPr>
        <w:t>attēls</w:t>
      </w:r>
    </w:p>
    <w:p w14:paraId="77F09572" w14:textId="252C4D88" w:rsidR="00E244D5" w:rsidRPr="00EA31E2" w:rsidRDefault="006A149C" w:rsidP="00E017D7">
      <w:r>
        <w:t>Literatūras izsniegums</w:t>
      </w:r>
    </w:p>
    <w:p w14:paraId="63A221A2" w14:textId="77777777" w:rsidR="00E244D5" w:rsidRPr="00EA31E2" w:rsidRDefault="00E244D5" w:rsidP="00E017D7"/>
    <w:p w14:paraId="559FA9B8" w14:textId="77777777" w:rsidR="00DE0264" w:rsidRPr="00EA31E2" w:rsidRDefault="00B84EA5" w:rsidP="00E017D7">
      <w:r w:rsidRPr="00EA31E2">
        <w:rPr>
          <w:noProof/>
        </w:rPr>
        <w:drawing>
          <wp:inline distT="0" distB="0" distL="0" distR="0" wp14:anchorId="3D9E3746" wp14:editId="5FB4E51C">
            <wp:extent cx="5274310" cy="3076575"/>
            <wp:effectExtent l="0" t="0" r="2540" b="9525"/>
            <wp:docPr id="1501971215" name="Chart 8"/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14"/>
              </a:graphicData>
            </a:graphic>
          </wp:inline>
        </w:drawing>
      </w:r>
    </w:p>
    <w:p w14:paraId="71658994" w14:textId="77777777" w:rsidR="005E595B" w:rsidRPr="00EA31E2" w:rsidRDefault="005E595B" w:rsidP="00E017D7"/>
    <w:p w14:paraId="09F09CF4" w14:textId="77777777" w:rsidR="00AE3993" w:rsidRDefault="00AE3993" w:rsidP="00E017D7"/>
    <w:p w14:paraId="64600853" w14:textId="558BB458" w:rsidR="000C062F" w:rsidRDefault="008A5DEF" w:rsidP="00AF6160">
      <w:pPr>
        <w:jc w:val="both"/>
      </w:pPr>
      <w:r w:rsidRPr="008A5DEF">
        <w:t xml:space="preserve">Lasītāju apmeklējums palielinājies saistībā ar </w:t>
      </w:r>
      <w:r>
        <w:t>operatīvi iegādātajām jaunajām grāmatām</w:t>
      </w:r>
      <w:r w:rsidR="00A3017F">
        <w:t xml:space="preserve"> un</w:t>
      </w:r>
      <w:r w:rsidR="00AE3993">
        <w:t xml:space="preserve"> populārākajiem laikrakstiem.</w:t>
      </w:r>
    </w:p>
    <w:p w14:paraId="4ED036D8" w14:textId="58F07B84" w:rsidR="005F0C8F" w:rsidRPr="00EA31E2" w:rsidRDefault="004A1E16" w:rsidP="00AF6160">
      <w:pPr>
        <w:jc w:val="both"/>
      </w:pPr>
      <w:r w:rsidRPr="00EA31E2">
        <w:t xml:space="preserve">Analizējot šos skaitļus, </w:t>
      </w:r>
      <w:r w:rsidR="00E244D5" w:rsidRPr="00EA31E2">
        <w:t xml:space="preserve"> salīdzinot 2019. un 2022. gadu, 2022. gadā  literatūras izsniegums ir par 2469 izsniegumiem lielāks kā 2019. gadā. </w:t>
      </w:r>
      <w:r w:rsidR="00984C31" w:rsidRPr="00EA31E2">
        <w:t xml:space="preserve">Salīdzinot </w:t>
      </w:r>
      <w:r w:rsidR="00D041D0" w:rsidRPr="00EA31E2">
        <w:t>2019. gada rādītājus</w:t>
      </w:r>
      <w:r w:rsidR="00BD458D" w:rsidRPr="00EA31E2">
        <w:t xml:space="preserve">, </w:t>
      </w:r>
      <w:r w:rsidR="00984C31" w:rsidRPr="00EA31E2">
        <w:t>pārējos gados</w:t>
      </w:r>
      <w:r w:rsidR="00AA5C15" w:rsidRPr="00EA31E2">
        <w:t xml:space="preserve"> literatūras izsniegums ir bijis līdzīgs</w:t>
      </w:r>
      <w:r w:rsidR="00BD458D" w:rsidRPr="00EA31E2">
        <w:t>.</w:t>
      </w:r>
    </w:p>
    <w:p w14:paraId="24D4D569" w14:textId="77777777" w:rsidR="00E244D5" w:rsidRPr="00EA31E2" w:rsidRDefault="00E244D5" w:rsidP="00E017D7"/>
    <w:p w14:paraId="129665E0" w14:textId="77777777" w:rsidR="00C275DA" w:rsidRDefault="00C275DA" w:rsidP="008C5C20">
      <w:pPr>
        <w:rPr>
          <w:b/>
        </w:rPr>
      </w:pPr>
    </w:p>
    <w:p w14:paraId="27CD2D37" w14:textId="5514EF00" w:rsidR="00B03F3F" w:rsidRDefault="005A3F16" w:rsidP="008C5C20">
      <w:r w:rsidRPr="00EA31E2">
        <w:rPr>
          <w:b/>
        </w:rPr>
        <w:t xml:space="preserve">4. </w:t>
      </w:r>
      <w:r w:rsidR="00A3017F">
        <w:rPr>
          <w:b/>
        </w:rPr>
        <w:t>attēls</w:t>
      </w:r>
      <w:r w:rsidR="00A3017F" w:rsidRPr="00EA31E2">
        <w:t xml:space="preserve"> </w:t>
      </w:r>
    </w:p>
    <w:p w14:paraId="55C3FF5A" w14:textId="26C1C22F" w:rsidR="006A149C" w:rsidRPr="00EA31E2" w:rsidRDefault="006A149C" w:rsidP="008C5C20">
      <w:r>
        <w:t>Bibliotēkas krājums</w:t>
      </w:r>
    </w:p>
    <w:p w14:paraId="1AD46E89" w14:textId="2220007C" w:rsidR="00BC174F" w:rsidRPr="00EA31E2" w:rsidRDefault="00BC174F" w:rsidP="00520BD7">
      <w:pPr>
        <w:tabs>
          <w:tab w:val="left" w:pos="7513"/>
        </w:tabs>
      </w:pPr>
    </w:p>
    <w:p w14:paraId="62A14B8B" w14:textId="77777777" w:rsidR="00BC174F" w:rsidRPr="00EA31E2" w:rsidRDefault="00BC174F" w:rsidP="00520BD7">
      <w:pPr>
        <w:tabs>
          <w:tab w:val="left" w:pos="7513"/>
        </w:tabs>
      </w:pPr>
    </w:p>
    <w:p w14:paraId="48CB6C5C" w14:textId="13FD7226" w:rsidR="004A1E16" w:rsidRPr="00EA31E2" w:rsidRDefault="000768FB" w:rsidP="00520BD7">
      <w:pPr>
        <w:tabs>
          <w:tab w:val="left" w:pos="7513"/>
        </w:tabs>
      </w:pPr>
      <w:r w:rsidRPr="00EA31E2">
        <w:rPr>
          <w:noProof/>
        </w:rPr>
        <w:drawing>
          <wp:inline distT="0" distB="0" distL="0" distR="0" wp14:anchorId="7D10D4AC" wp14:editId="083808CC">
            <wp:extent cx="5274310" cy="3076575"/>
            <wp:effectExtent l="0" t="0" r="2540" b="9525"/>
            <wp:docPr id="2021355120" name="Chart 10"/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15"/>
              </a:graphicData>
            </a:graphic>
          </wp:inline>
        </w:drawing>
      </w:r>
    </w:p>
    <w:p w14:paraId="7F38C978" w14:textId="77777777" w:rsidR="00823003" w:rsidRPr="00EA31E2" w:rsidRDefault="00823003" w:rsidP="00785F82">
      <w:pPr>
        <w:tabs>
          <w:tab w:val="left" w:pos="7513"/>
        </w:tabs>
      </w:pPr>
    </w:p>
    <w:p w14:paraId="204A9E26" w14:textId="77777777" w:rsidR="00702DC5" w:rsidRDefault="00702DC5" w:rsidP="00785F82">
      <w:pPr>
        <w:tabs>
          <w:tab w:val="left" w:pos="7513"/>
        </w:tabs>
      </w:pPr>
    </w:p>
    <w:p w14:paraId="6C04BA48" w14:textId="02C97A8E" w:rsidR="00FC63F6" w:rsidRPr="00EA31E2" w:rsidRDefault="00FC63F6" w:rsidP="00AF6160">
      <w:pPr>
        <w:jc w:val="both"/>
      </w:pPr>
      <w:r w:rsidRPr="00EA31E2">
        <w:t>Regulāri reizi mēnesī tiek iegādātas grāmatas latviešu valodā, bet</w:t>
      </w:r>
      <w:r w:rsidR="005C0F13">
        <w:t>,</w:t>
      </w:r>
      <w:r w:rsidRPr="00EA31E2">
        <w:t xml:space="preserve"> tā kā bibliotēkā ir arī krievu tautības lasītāji</w:t>
      </w:r>
      <w:r w:rsidR="005C0F13">
        <w:t>,</w:t>
      </w:r>
      <w:r w:rsidRPr="00EA31E2">
        <w:t xml:space="preserve"> 2x gadā tiek iegādātas grāmatas krievu valodā.</w:t>
      </w:r>
    </w:p>
    <w:p w14:paraId="3F08E781" w14:textId="10819424" w:rsidR="00067F94" w:rsidRPr="00EA31E2" w:rsidRDefault="004A1E16" w:rsidP="00AF6160">
      <w:pPr>
        <w:tabs>
          <w:tab w:val="left" w:pos="7513"/>
        </w:tabs>
        <w:jc w:val="both"/>
      </w:pPr>
      <w:r w:rsidRPr="00EA31E2">
        <w:t>Analizējot skaitļus par bibliotēkas krājumu var secināt, ka krājums ir nedaudz samazinājies, ir norakstīti diezgan daudz eksemplāri, vairāk gan mazpieprasītā literatūra. Salīdzinot 2019. un 2020. gadu</w:t>
      </w:r>
      <w:r w:rsidR="000273BC">
        <w:t>, 2020. gadā bija</w:t>
      </w:r>
      <w:r w:rsidRPr="00EA31E2">
        <w:t xml:space="preserve"> tikai par 163 eksemplāriem mazāk</w:t>
      </w:r>
      <w:r w:rsidR="000273BC">
        <w:t xml:space="preserve"> nekā gadu iepriekš. Savukārt,</w:t>
      </w:r>
      <w:r w:rsidRPr="00EA31E2">
        <w:t xml:space="preserve"> salīdzinot 2020. un 2021. gadu</w:t>
      </w:r>
      <w:r w:rsidR="006A149C">
        <w:t>,</w:t>
      </w:r>
      <w:r w:rsidR="00793C8A" w:rsidRPr="00EA31E2">
        <w:t xml:space="preserve"> ir iegādāti par 534 eksemplāriem mazāk</w:t>
      </w:r>
      <w:r w:rsidR="000273BC">
        <w:t xml:space="preserve"> –</w:t>
      </w:r>
      <w:r w:rsidR="00793C8A" w:rsidRPr="00EA31E2">
        <w:t xml:space="preserve"> šis rezultāts par grāmatu iepirkuma samazinājumu ir saistīts </w:t>
      </w:r>
      <w:r w:rsidR="000273BC">
        <w:t xml:space="preserve">gan </w:t>
      </w:r>
      <w:r w:rsidR="00793C8A" w:rsidRPr="00EA31E2">
        <w:t>ar Carnikavas novada budžeta samazinājumu</w:t>
      </w:r>
      <w:r w:rsidR="000273BC">
        <w:t>, gan to, ka</w:t>
      </w:r>
      <w:r w:rsidR="008236AC" w:rsidRPr="00EA31E2">
        <w:t xml:space="preserve"> pēc bibliotekārā fonda pārskatīšanas </w:t>
      </w:r>
      <w:r w:rsidR="00785F82" w:rsidRPr="00EA31E2">
        <w:t>tika norakstītas daudz grāmat</w:t>
      </w:r>
      <w:r w:rsidR="006A149C">
        <w:t>u</w:t>
      </w:r>
      <w:r w:rsidR="00785F82" w:rsidRPr="00EA31E2">
        <w:t>.</w:t>
      </w:r>
      <w:r w:rsidR="00EC2F6D" w:rsidRPr="00EA31E2">
        <w:t xml:space="preserve"> Salīdzinot 2023. ar 2024. gadu bibliotēkas krājums ir palielinājies par</w:t>
      </w:r>
      <w:r w:rsidR="00874AB5" w:rsidRPr="00EA31E2">
        <w:t xml:space="preserve"> 829 eksemplāriem.</w:t>
      </w:r>
      <w:r w:rsidR="000273BC">
        <w:t xml:space="preserve"> </w:t>
      </w:r>
      <w:r w:rsidR="00874AB5" w:rsidRPr="00EA31E2">
        <w:t>Tas izskaidrojams</w:t>
      </w:r>
      <w:r w:rsidR="00F96FC4" w:rsidRPr="00EA31E2">
        <w:t xml:space="preserve"> ar grāmatu budžeta palielinājumu</w:t>
      </w:r>
      <w:r w:rsidR="00A05659" w:rsidRPr="00EA31E2">
        <w:t xml:space="preserve"> 2024. gadā</w:t>
      </w:r>
      <w:r w:rsidR="00945F70" w:rsidRPr="00EA31E2">
        <w:t>.</w:t>
      </w:r>
    </w:p>
    <w:p w14:paraId="53A610C9" w14:textId="77777777" w:rsidR="00067F94" w:rsidRPr="00EA31E2" w:rsidRDefault="00067F94" w:rsidP="00067F94">
      <w:pPr>
        <w:tabs>
          <w:tab w:val="left" w:pos="7513"/>
        </w:tabs>
      </w:pPr>
    </w:p>
    <w:p w14:paraId="2C772DB5" w14:textId="77777777" w:rsidR="009D1D0B" w:rsidRDefault="009D1D0B" w:rsidP="00AD04EB">
      <w:pPr>
        <w:jc w:val="center"/>
        <w:rPr>
          <w:b/>
          <w:bCs/>
          <w:noProof/>
          <w:lang w:val="lv-LV" w:eastAsia="lv-LV"/>
        </w:rPr>
      </w:pPr>
    </w:p>
    <w:p w14:paraId="5E98B7D7" w14:textId="77777777" w:rsidR="009D1D0B" w:rsidRDefault="009D1D0B" w:rsidP="00AD04EB">
      <w:pPr>
        <w:jc w:val="center"/>
        <w:rPr>
          <w:b/>
          <w:bCs/>
          <w:noProof/>
          <w:lang w:val="lv-LV" w:eastAsia="lv-LV"/>
        </w:rPr>
      </w:pPr>
    </w:p>
    <w:p w14:paraId="3B57D7B9" w14:textId="77777777" w:rsidR="009D1D0B" w:rsidRDefault="009D1D0B" w:rsidP="00AD04EB">
      <w:pPr>
        <w:jc w:val="center"/>
        <w:rPr>
          <w:b/>
          <w:bCs/>
          <w:noProof/>
          <w:lang w:val="lv-LV" w:eastAsia="lv-LV"/>
        </w:rPr>
      </w:pPr>
    </w:p>
    <w:p w14:paraId="39D17822" w14:textId="23D19BEF" w:rsidR="006D1FC9" w:rsidRPr="00054BA6" w:rsidRDefault="00054BA6" w:rsidP="00AD04EB">
      <w:pPr>
        <w:jc w:val="center"/>
        <w:rPr>
          <w:b/>
          <w:bCs/>
          <w:lang w:val="lv-LV"/>
        </w:rPr>
      </w:pPr>
      <w:r w:rsidRPr="00054BA6">
        <w:rPr>
          <w:b/>
          <w:bCs/>
          <w:noProof/>
          <w:lang w:val="lv-LV" w:eastAsia="lv-LV"/>
        </w:rPr>
        <w:t>JAUNIEGUVUMI</w:t>
      </w:r>
    </w:p>
    <w:p w14:paraId="4DD0D6C7" w14:textId="77777777" w:rsidR="006C09E6" w:rsidRDefault="006C09E6" w:rsidP="00C2108F">
      <w:pPr>
        <w:jc w:val="both"/>
        <w:rPr>
          <w:lang w:val="lv-LV"/>
        </w:rPr>
      </w:pPr>
    </w:p>
    <w:p w14:paraId="17DC19C5" w14:textId="5B3D8108" w:rsidR="00965D6F" w:rsidRDefault="00965D6F" w:rsidP="00C2108F">
      <w:pPr>
        <w:jc w:val="both"/>
        <w:rPr>
          <w:lang w:val="lv-LV"/>
        </w:rPr>
      </w:pPr>
      <w:r>
        <w:rPr>
          <w:lang w:val="lv-LV"/>
        </w:rPr>
        <w:t>5. attēls</w:t>
      </w:r>
    </w:p>
    <w:p w14:paraId="10593C1E" w14:textId="7DB4A65C" w:rsidR="00965D6F" w:rsidRPr="006A149C" w:rsidRDefault="00965D6F" w:rsidP="006A149C">
      <w:pPr>
        <w:rPr>
          <w:lang w:val="lv-LV"/>
        </w:rPr>
      </w:pPr>
      <w:r w:rsidRPr="006A149C">
        <w:rPr>
          <w:lang w:val="lv-LV"/>
        </w:rPr>
        <w:lastRenderedPageBreak/>
        <w:t>Jaunieguvumu skaits</w:t>
      </w:r>
    </w:p>
    <w:p w14:paraId="68AD7AE4" w14:textId="1798C158" w:rsidR="000E1821" w:rsidRPr="00EA31E2" w:rsidRDefault="00A2573D" w:rsidP="00C2108F">
      <w:pPr>
        <w:jc w:val="both"/>
        <w:rPr>
          <w:lang w:val="lv-LV"/>
        </w:rPr>
      </w:pPr>
      <w:r w:rsidRPr="00EA31E2">
        <w:rPr>
          <w:noProof/>
          <w:lang w:val="lv-LV"/>
        </w:rPr>
        <w:drawing>
          <wp:inline distT="0" distB="0" distL="0" distR="0" wp14:anchorId="5A3DFA13" wp14:editId="1093F573">
            <wp:extent cx="5274310" cy="3076575"/>
            <wp:effectExtent l="0" t="0" r="2540" b="9525"/>
            <wp:docPr id="1205692282" name="Chart 11"/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16"/>
              </a:graphicData>
            </a:graphic>
          </wp:inline>
        </w:drawing>
      </w:r>
    </w:p>
    <w:p w14:paraId="4016A78C" w14:textId="77777777" w:rsidR="00A24EDD" w:rsidRPr="00EA31E2" w:rsidRDefault="00A24EDD" w:rsidP="00C2108F">
      <w:pPr>
        <w:jc w:val="both"/>
        <w:rPr>
          <w:lang w:val="lv-LV"/>
        </w:rPr>
      </w:pPr>
    </w:p>
    <w:p w14:paraId="5E80BF0E" w14:textId="561CE0D3" w:rsidR="00D71B43" w:rsidRPr="00EA31E2" w:rsidRDefault="00C2108F" w:rsidP="00C2108F">
      <w:pPr>
        <w:jc w:val="both"/>
        <w:rPr>
          <w:lang w:val="lv-LV"/>
        </w:rPr>
      </w:pPr>
      <w:r w:rsidRPr="00EA31E2">
        <w:rPr>
          <w:lang w:val="lv-LV"/>
        </w:rPr>
        <w:t xml:space="preserve">Pēc rādītājiem var redzēt, ka lielākais jaunieguvumu skaits </w:t>
      </w:r>
      <w:r w:rsidR="006F2F69">
        <w:rPr>
          <w:lang w:val="lv-LV"/>
        </w:rPr>
        <w:t xml:space="preserve">apskatītajā laika periodā </w:t>
      </w:r>
      <w:r w:rsidRPr="00EA31E2">
        <w:rPr>
          <w:lang w:val="lv-LV"/>
        </w:rPr>
        <w:t xml:space="preserve">ir bijis 2019. </w:t>
      </w:r>
      <w:r w:rsidR="00002C79" w:rsidRPr="00EA31E2">
        <w:rPr>
          <w:lang w:val="lv-LV"/>
        </w:rPr>
        <w:t>g</w:t>
      </w:r>
      <w:r w:rsidRPr="00EA31E2">
        <w:rPr>
          <w:lang w:val="lv-LV"/>
        </w:rPr>
        <w:t>adā</w:t>
      </w:r>
      <w:r w:rsidR="0042234E" w:rsidRPr="00EA31E2">
        <w:rPr>
          <w:lang w:val="lv-LV"/>
        </w:rPr>
        <w:t>,</w:t>
      </w:r>
      <w:r w:rsidRPr="00EA31E2">
        <w:rPr>
          <w:lang w:val="lv-LV"/>
        </w:rPr>
        <w:t xml:space="preserve"> nedaudz </w:t>
      </w:r>
      <w:r w:rsidR="0042234E" w:rsidRPr="00EA31E2">
        <w:rPr>
          <w:lang w:val="lv-LV"/>
        </w:rPr>
        <w:t xml:space="preserve">mazāks grāmatu iepirkums </w:t>
      </w:r>
      <w:r w:rsidR="006F2F69">
        <w:rPr>
          <w:lang w:val="lv-LV"/>
        </w:rPr>
        <w:t>(</w:t>
      </w:r>
      <w:r w:rsidR="0042234E" w:rsidRPr="00EA31E2">
        <w:rPr>
          <w:lang w:val="lv-LV"/>
        </w:rPr>
        <w:t>par 53 grāmatām</w:t>
      </w:r>
      <w:r w:rsidR="006F2F69">
        <w:rPr>
          <w:lang w:val="lv-LV"/>
        </w:rPr>
        <w:t>)</w:t>
      </w:r>
      <w:r w:rsidR="0042234E" w:rsidRPr="00EA31E2">
        <w:rPr>
          <w:lang w:val="lv-LV"/>
        </w:rPr>
        <w:t xml:space="preserve"> ir bijis 2020. gadā, tad vēl zemāks ir bijis 2021. gadā, </w:t>
      </w:r>
      <w:r w:rsidR="006F2F69">
        <w:rPr>
          <w:lang w:val="lv-LV"/>
        </w:rPr>
        <w:t>(</w:t>
      </w:r>
      <w:r w:rsidR="006F2F69" w:rsidRPr="00EA31E2">
        <w:rPr>
          <w:lang w:val="lv-LV"/>
        </w:rPr>
        <w:t>par 101 grāmatu mazāk</w:t>
      </w:r>
      <w:r w:rsidR="006F2F69">
        <w:rPr>
          <w:lang w:val="lv-LV"/>
        </w:rPr>
        <w:t>,</w:t>
      </w:r>
      <w:r w:rsidR="006F2F69" w:rsidRPr="00EA31E2">
        <w:rPr>
          <w:lang w:val="lv-LV"/>
        </w:rPr>
        <w:t xml:space="preserve"> </w:t>
      </w:r>
      <w:r w:rsidR="0042234E" w:rsidRPr="00EA31E2">
        <w:rPr>
          <w:lang w:val="lv-LV"/>
        </w:rPr>
        <w:t>to var izskaidrot kā Covid -19 gads</w:t>
      </w:r>
      <w:r w:rsidR="006F2F69">
        <w:rPr>
          <w:lang w:val="lv-LV"/>
        </w:rPr>
        <w:t>)</w:t>
      </w:r>
      <w:r w:rsidR="00814736" w:rsidRPr="00EA31E2">
        <w:rPr>
          <w:lang w:val="lv-LV"/>
        </w:rPr>
        <w:t xml:space="preserve"> –, bet viszemākie rādītāji ir 2022. gadā </w:t>
      </w:r>
      <w:r w:rsidR="006F2F69">
        <w:rPr>
          <w:lang w:val="lv-LV"/>
        </w:rPr>
        <w:t xml:space="preserve">– tika iegādāts </w:t>
      </w:r>
      <w:r w:rsidR="00814736" w:rsidRPr="00EA31E2">
        <w:rPr>
          <w:lang w:val="lv-LV"/>
        </w:rPr>
        <w:t xml:space="preserve">vēl par 129 gāmatām mazāk kā 2021. gadā. Tas izskaidrojams ar Ādažu </w:t>
      </w:r>
      <w:r w:rsidR="005E442A">
        <w:rPr>
          <w:lang w:val="lv-LV"/>
        </w:rPr>
        <w:t xml:space="preserve">novada </w:t>
      </w:r>
      <w:r w:rsidR="00814736" w:rsidRPr="00EA31E2">
        <w:rPr>
          <w:lang w:val="lv-LV"/>
        </w:rPr>
        <w:t>domes finansiālā budžeta taupīšanu sak</w:t>
      </w:r>
      <w:r w:rsidR="00071D82" w:rsidRPr="00EA31E2">
        <w:rPr>
          <w:lang w:val="lv-LV"/>
        </w:rPr>
        <w:t>a</w:t>
      </w:r>
      <w:r w:rsidR="00814736" w:rsidRPr="00EA31E2">
        <w:rPr>
          <w:lang w:val="lv-LV"/>
        </w:rPr>
        <w:t>rā ar elektrības un apkures sadārdzinājumu Latvijā un Eiropā.</w:t>
      </w:r>
      <w:r w:rsidR="006F2F69">
        <w:rPr>
          <w:lang w:val="lv-LV"/>
        </w:rPr>
        <w:t xml:space="preserve"> </w:t>
      </w:r>
      <w:r w:rsidR="00D71B43" w:rsidRPr="00EA31E2">
        <w:rPr>
          <w:lang w:val="lv-LV"/>
        </w:rPr>
        <w:t>2024. gada jaunieguvumi</w:t>
      </w:r>
      <w:r w:rsidR="006A149C">
        <w:rPr>
          <w:lang w:val="lv-LV"/>
        </w:rPr>
        <w:t>,</w:t>
      </w:r>
      <w:r w:rsidR="004D7712" w:rsidRPr="00EA31E2">
        <w:rPr>
          <w:lang w:val="lv-LV"/>
        </w:rPr>
        <w:t xml:space="preserve"> salīdzinot ar 2023. gadu ir </w:t>
      </w:r>
      <w:r w:rsidR="00BB61C0" w:rsidRPr="00EA31E2">
        <w:rPr>
          <w:lang w:val="lv-LV"/>
        </w:rPr>
        <w:t xml:space="preserve">vairāk </w:t>
      </w:r>
      <w:r w:rsidR="006F2F69">
        <w:rPr>
          <w:lang w:val="lv-LV"/>
        </w:rPr>
        <w:t>(</w:t>
      </w:r>
      <w:r w:rsidR="004D7712" w:rsidRPr="00EA31E2">
        <w:rPr>
          <w:lang w:val="lv-LV"/>
        </w:rPr>
        <w:t xml:space="preserve">par </w:t>
      </w:r>
      <w:r w:rsidR="00BB61C0" w:rsidRPr="00EA31E2">
        <w:rPr>
          <w:lang w:val="lv-LV"/>
        </w:rPr>
        <w:t>148 eksemplāriem</w:t>
      </w:r>
      <w:r w:rsidR="006F2F69">
        <w:rPr>
          <w:lang w:val="lv-LV"/>
        </w:rPr>
        <w:t>)</w:t>
      </w:r>
      <w:r w:rsidR="00B14F6F" w:rsidRPr="00EA31E2">
        <w:rPr>
          <w:lang w:val="lv-LV"/>
        </w:rPr>
        <w:t>.</w:t>
      </w:r>
    </w:p>
    <w:p w14:paraId="2D3022CF" w14:textId="77777777" w:rsidR="00067F94" w:rsidRPr="00EA31E2" w:rsidRDefault="00067F94" w:rsidP="006F0D4B">
      <w:pPr>
        <w:pStyle w:val="Sarakstarindkopa"/>
        <w:ind w:left="1080"/>
        <w:jc w:val="center"/>
        <w:rPr>
          <w:lang w:val="lv-LV"/>
        </w:rPr>
      </w:pPr>
    </w:p>
    <w:p w14:paraId="2AB43871" w14:textId="77777777" w:rsidR="00785F82" w:rsidRPr="00EA31E2" w:rsidRDefault="00785F82" w:rsidP="00143EEB">
      <w:pPr>
        <w:jc w:val="center"/>
        <w:rPr>
          <w:b/>
          <w:lang w:val="lv-LV"/>
        </w:rPr>
      </w:pPr>
    </w:p>
    <w:p w14:paraId="5EE60756" w14:textId="77777777" w:rsidR="00785F82" w:rsidRPr="00EA31E2" w:rsidRDefault="00785F82" w:rsidP="00143EEB">
      <w:pPr>
        <w:jc w:val="center"/>
        <w:rPr>
          <w:b/>
          <w:lang w:val="lv-LV"/>
        </w:rPr>
      </w:pPr>
    </w:p>
    <w:p w14:paraId="39B4689A" w14:textId="77777777" w:rsidR="00785F82" w:rsidRPr="00EA31E2" w:rsidRDefault="00785F82" w:rsidP="00143EEB">
      <w:pPr>
        <w:jc w:val="center"/>
        <w:rPr>
          <w:b/>
          <w:lang w:val="lv-LV"/>
        </w:rPr>
      </w:pPr>
    </w:p>
    <w:p w14:paraId="591DA72C" w14:textId="77777777" w:rsidR="00785F82" w:rsidRPr="00EA31E2" w:rsidRDefault="00785F82" w:rsidP="00143EEB">
      <w:pPr>
        <w:jc w:val="center"/>
        <w:rPr>
          <w:b/>
          <w:lang w:val="lv-LV"/>
        </w:rPr>
      </w:pPr>
    </w:p>
    <w:p w14:paraId="61A32AE8" w14:textId="77777777" w:rsidR="00785F82" w:rsidRPr="00EA31E2" w:rsidRDefault="00785F82" w:rsidP="00143EEB">
      <w:pPr>
        <w:jc w:val="center"/>
        <w:rPr>
          <w:b/>
          <w:lang w:val="lv-LV"/>
        </w:rPr>
      </w:pPr>
    </w:p>
    <w:p w14:paraId="4BB20403" w14:textId="77777777" w:rsidR="00785F82" w:rsidRPr="00EA31E2" w:rsidRDefault="00785F82" w:rsidP="00143EEB">
      <w:pPr>
        <w:jc w:val="center"/>
        <w:rPr>
          <w:b/>
          <w:lang w:val="lv-LV"/>
        </w:rPr>
      </w:pPr>
    </w:p>
    <w:p w14:paraId="1C2A1DB4" w14:textId="77777777" w:rsidR="00B14F6F" w:rsidRPr="00EA31E2" w:rsidRDefault="00B14F6F" w:rsidP="00143EEB">
      <w:pPr>
        <w:jc w:val="center"/>
        <w:rPr>
          <w:b/>
          <w:lang w:val="lv-LV"/>
        </w:rPr>
      </w:pPr>
    </w:p>
    <w:p w14:paraId="339F1710" w14:textId="77777777" w:rsidR="00B14F6F" w:rsidRPr="00EA31E2" w:rsidRDefault="00B14F6F" w:rsidP="00143EEB">
      <w:pPr>
        <w:jc w:val="center"/>
        <w:rPr>
          <w:b/>
          <w:lang w:val="lv-LV"/>
        </w:rPr>
      </w:pPr>
    </w:p>
    <w:p w14:paraId="56A05957" w14:textId="77777777" w:rsidR="00B14F6F" w:rsidRPr="00EA31E2" w:rsidRDefault="00B14F6F" w:rsidP="00143EEB">
      <w:pPr>
        <w:jc w:val="center"/>
        <w:rPr>
          <w:b/>
          <w:lang w:val="lv-LV"/>
        </w:rPr>
      </w:pPr>
    </w:p>
    <w:p w14:paraId="1A6D2116" w14:textId="77777777" w:rsidR="00B14F6F" w:rsidRPr="00EA31E2" w:rsidRDefault="00B14F6F" w:rsidP="00143EEB">
      <w:pPr>
        <w:jc w:val="center"/>
        <w:rPr>
          <w:b/>
          <w:lang w:val="lv-LV"/>
        </w:rPr>
      </w:pPr>
    </w:p>
    <w:p w14:paraId="703C5287" w14:textId="77777777" w:rsidR="0038330B" w:rsidRDefault="0038330B" w:rsidP="00143EEB">
      <w:pPr>
        <w:jc w:val="center"/>
        <w:rPr>
          <w:b/>
          <w:lang w:val="lv-LV"/>
        </w:rPr>
      </w:pPr>
    </w:p>
    <w:p w14:paraId="5610FBDE" w14:textId="77777777" w:rsidR="0003703C" w:rsidRDefault="0003703C" w:rsidP="00143EEB">
      <w:pPr>
        <w:jc w:val="center"/>
        <w:rPr>
          <w:b/>
          <w:lang w:val="lv-LV"/>
        </w:rPr>
      </w:pPr>
    </w:p>
    <w:p w14:paraId="7D2278E3" w14:textId="77777777" w:rsidR="00711A13" w:rsidRDefault="00711A13" w:rsidP="00143EEB">
      <w:pPr>
        <w:jc w:val="center"/>
        <w:rPr>
          <w:b/>
          <w:lang w:val="lv-LV"/>
        </w:rPr>
      </w:pPr>
    </w:p>
    <w:p w14:paraId="2EDA50B2" w14:textId="77777777" w:rsidR="00711A13" w:rsidRDefault="00711A13" w:rsidP="00143EEB">
      <w:pPr>
        <w:jc w:val="center"/>
        <w:rPr>
          <w:b/>
          <w:lang w:val="lv-LV"/>
        </w:rPr>
      </w:pPr>
    </w:p>
    <w:p w14:paraId="7C6E4951" w14:textId="77777777" w:rsidR="00711A13" w:rsidRDefault="00711A13" w:rsidP="00143EEB">
      <w:pPr>
        <w:jc w:val="center"/>
        <w:rPr>
          <w:b/>
          <w:lang w:val="lv-LV"/>
        </w:rPr>
      </w:pPr>
    </w:p>
    <w:p w14:paraId="43BE5C9E" w14:textId="77777777" w:rsidR="00711A13" w:rsidRDefault="00711A13" w:rsidP="00143EEB">
      <w:pPr>
        <w:jc w:val="center"/>
        <w:rPr>
          <w:b/>
          <w:lang w:val="lv-LV"/>
        </w:rPr>
      </w:pPr>
    </w:p>
    <w:p w14:paraId="41F25AE4" w14:textId="77777777" w:rsidR="00711A13" w:rsidRDefault="00711A13" w:rsidP="00143EEB">
      <w:pPr>
        <w:jc w:val="center"/>
        <w:rPr>
          <w:b/>
          <w:lang w:val="lv-LV"/>
        </w:rPr>
      </w:pPr>
    </w:p>
    <w:p w14:paraId="51BB36B4" w14:textId="77777777" w:rsidR="00711A13" w:rsidRDefault="00711A13" w:rsidP="00143EEB">
      <w:pPr>
        <w:jc w:val="center"/>
        <w:rPr>
          <w:b/>
          <w:lang w:val="lv-LV"/>
        </w:rPr>
      </w:pPr>
    </w:p>
    <w:p w14:paraId="0F952C48" w14:textId="77777777" w:rsidR="00711A13" w:rsidRDefault="00711A13" w:rsidP="00143EEB">
      <w:pPr>
        <w:jc w:val="center"/>
        <w:rPr>
          <w:b/>
          <w:lang w:val="lv-LV"/>
        </w:rPr>
      </w:pPr>
    </w:p>
    <w:p w14:paraId="1FD4592A" w14:textId="77777777" w:rsidR="00711A13" w:rsidRDefault="00711A13" w:rsidP="00143EEB">
      <w:pPr>
        <w:jc w:val="center"/>
        <w:rPr>
          <w:b/>
          <w:lang w:val="lv-LV"/>
        </w:rPr>
      </w:pPr>
    </w:p>
    <w:p w14:paraId="70F7F983" w14:textId="77777777" w:rsidR="00711A13" w:rsidRDefault="00711A13" w:rsidP="00143EEB">
      <w:pPr>
        <w:jc w:val="center"/>
        <w:rPr>
          <w:b/>
          <w:lang w:val="lv-LV"/>
        </w:rPr>
      </w:pPr>
    </w:p>
    <w:p w14:paraId="59D8027A" w14:textId="77777777" w:rsidR="00711A13" w:rsidRDefault="00711A13" w:rsidP="00143EEB">
      <w:pPr>
        <w:jc w:val="center"/>
        <w:rPr>
          <w:b/>
          <w:lang w:val="lv-LV"/>
        </w:rPr>
      </w:pPr>
    </w:p>
    <w:p w14:paraId="1659A461" w14:textId="77777777" w:rsidR="00711A13" w:rsidRDefault="00711A13" w:rsidP="00143EEB">
      <w:pPr>
        <w:jc w:val="center"/>
        <w:rPr>
          <w:b/>
          <w:lang w:val="lv-LV"/>
        </w:rPr>
      </w:pPr>
    </w:p>
    <w:p w14:paraId="0750B8FE" w14:textId="4EE3DB1C" w:rsidR="006F0D4B" w:rsidRPr="00EA31E2" w:rsidRDefault="000845DC" w:rsidP="00143EEB">
      <w:pPr>
        <w:jc w:val="center"/>
        <w:rPr>
          <w:b/>
          <w:lang w:val="lv-LV"/>
        </w:rPr>
      </w:pPr>
      <w:r w:rsidRPr="00EA31E2">
        <w:rPr>
          <w:b/>
          <w:lang w:val="lv-LV"/>
        </w:rPr>
        <w:t>II .BIBLIOTĒKAS S</w:t>
      </w:r>
      <w:r w:rsidR="000E1831">
        <w:rPr>
          <w:b/>
          <w:lang w:val="lv-LV"/>
        </w:rPr>
        <w:t>V</w:t>
      </w:r>
      <w:r w:rsidR="006F0D4B" w:rsidRPr="00EA31E2">
        <w:rPr>
          <w:b/>
          <w:lang w:val="lv-LV"/>
        </w:rPr>
        <w:t>ID ANALĪZE</w:t>
      </w:r>
    </w:p>
    <w:p w14:paraId="3ED589D7" w14:textId="77777777" w:rsidR="006F0D4B" w:rsidRPr="00EA31E2" w:rsidRDefault="006F0D4B" w:rsidP="006F0D4B">
      <w:pPr>
        <w:pStyle w:val="Sarakstarindkopa"/>
        <w:ind w:left="1080"/>
        <w:rPr>
          <w:b/>
          <w:lang w:val="lv-LV"/>
        </w:rPr>
      </w:pPr>
    </w:p>
    <w:p w14:paraId="2115E555" w14:textId="77777777" w:rsidR="006F0D4B" w:rsidRPr="00EA31E2" w:rsidRDefault="006F0D4B" w:rsidP="006F0D4B">
      <w:pPr>
        <w:pStyle w:val="Sarakstarindkopa"/>
        <w:ind w:left="1080"/>
        <w:rPr>
          <w:b/>
          <w:lang w:val="lv-LV"/>
        </w:rPr>
      </w:pPr>
    </w:p>
    <w:tbl>
      <w:tblPr>
        <w:tblStyle w:val="Reatabula"/>
        <w:tblW w:w="9639" w:type="dxa"/>
        <w:tblInd w:w="-459" w:type="dxa"/>
        <w:tblLook w:val="04A0" w:firstRow="1" w:lastRow="0" w:firstColumn="1" w:lastColumn="0" w:noHBand="0" w:noVBand="1"/>
      </w:tblPr>
      <w:tblGrid>
        <w:gridCol w:w="851"/>
        <w:gridCol w:w="3544"/>
        <w:gridCol w:w="2545"/>
        <w:gridCol w:w="2699"/>
      </w:tblGrid>
      <w:tr w:rsidR="006F0D4B" w:rsidRPr="00235BA9" w14:paraId="5F9BD914" w14:textId="77777777" w:rsidTr="00AF6160">
        <w:tc>
          <w:tcPr>
            <w:tcW w:w="851" w:type="dxa"/>
            <w:vAlign w:val="center"/>
          </w:tcPr>
          <w:p w14:paraId="600BBAC1" w14:textId="77777777" w:rsidR="006F0D4B" w:rsidRPr="00EA31E2" w:rsidRDefault="006F0D4B" w:rsidP="00AF6160">
            <w:pPr>
              <w:jc w:val="center"/>
              <w:rPr>
                <w:b/>
                <w:lang w:val="lv-LV"/>
              </w:rPr>
            </w:pPr>
            <w:r w:rsidRPr="00EA31E2">
              <w:rPr>
                <w:b/>
                <w:lang w:val="lv-LV"/>
              </w:rPr>
              <w:t>Nr.</w:t>
            </w:r>
          </w:p>
        </w:tc>
        <w:tc>
          <w:tcPr>
            <w:tcW w:w="3544" w:type="dxa"/>
            <w:vAlign w:val="center"/>
          </w:tcPr>
          <w:p w14:paraId="3D0865E4" w14:textId="77777777" w:rsidR="006F0D4B" w:rsidRPr="00EA31E2" w:rsidRDefault="006F0D4B" w:rsidP="00AF6160">
            <w:pPr>
              <w:jc w:val="center"/>
              <w:rPr>
                <w:b/>
                <w:lang w:val="lv-LV"/>
              </w:rPr>
            </w:pPr>
            <w:r w:rsidRPr="00EA31E2">
              <w:rPr>
                <w:b/>
                <w:lang w:val="lv-LV"/>
              </w:rPr>
              <w:t>Stiprās puses</w:t>
            </w:r>
          </w:p>
        </w:tc>
        <w:tc>
          <w:tcPr>
            <w:tcW w:w="2545" w:type="dxa"/>
            <w:vAlign w:val="center"/>
          </w:tcPr>
          <w:p w14:paraId="0639A543" w14:textId="77777777" w:rsidR="006F0D4B" w:rsidRPr="00EA31E2" w:rsidRDefault="006F0D4B" w:rsidP="00AF6160">
            <w:pPr>
              <w:jc w:val="center"/>
              <w:rPr>
                <w:b/>
                <w:lang w:val="lv-LV"/>
              </w:rPr>
            </w:pPr>
            <w:r w:rsidRPr="00EA31E2">
              <w:rPr>
                <w:b/>
                <w:lang w:val="lv-LV"/>
              </w:rPr>
              <w:t>Ko tas nozīmē?</w:t>
            </w:r>
          </w:p>
        </w:tc>
        <w:tc>
          <w:tcPr>
            <w:tcW w:w="2699" w:type="dxa"/>
            <w:vAlign w:val="center"/>
          </w:tcPr>
          <w:p w14:paraId="6C85AF1D" w14:textId="77777777" w:rsidR="006F0D4B" w:rsidRPr="00EA31E2" w:rsidRDefault="006F0D4B" w:rsidP="00AF6160">
            <w:pPr>
              <w:jc w:val="center"/>
              <w:rPr>
                <w:b/>
                <w:lang w:val="lv-LV"/>
              </w:rPr>
            </w:pPr>
            <w:r w:rsidRPr="00EA31E2">
              <w:rPr>
                <w:b/>
                <w:lang w:val="lv-LV"/>
              </w:rPr>
              <w:t>Rīcība, lai saglabātu stiprās puses</w:t>
            </w:r>
          </w:p>
        </w:tc>
      </w:tr>
      <w:tr w:rsidR="006F0D4B" w:rsidRPr="00235BA9" w14:paraId="3BC702FC" w14:textId="77777777" w:rsidTr="0057577B">
        <w:tc>
          <w:tcPr>
            <w:tcW w:w="851" w:type="dxa"/>
          </w:tcPr>
          <w:p w14:paraId="54D6EE3C" w14:textId="77777777" w:rsidR="006F0D4B" w:rsidRPr="00EA31E2" w:rsidRDefault="006F0D4B" w:rsidP="0057577B">
            <w:pPr>
              <w:rPr>
                <w:b/>
                <w:lang w:val="lv-LV"/>
              </w:rPr>
            </w:pPr>
            <w:r w:rsidRPr="00EA31E2">
              <w:rPr>
                <w:b/>
                <w:lang w:val="lv-LV"/>
              </w:rPr>
              <w:t>1.</w:t>
            </w:r>
          </w:p>
        </w:tc>
        <w:tc>
          <w:tcPr>
            <w:tcW w:w="3544" w:type="dxa"/>
          </w:tcPr>
          <w:p w14:paraId="0CC5B445" w14:textId="62CF4424" w:rsidR="006F0D4B" w:rsidRPr="00EA31E2" w:rsidRDefault="006F0D4B" w:rsidP="0057577B">
            <w:pPr>
              <w:rPr>
                <w:lang w:val="lv-LV"/>
              </w:rPr>
            </w:pPr>
            <w:r w:rsidRPr="00EA31E2">
              <w:rPr>
                <w:lang w:val="lv-LV"/>
              </w:rPr>
              <w:t xml:space="preserve">Akreditēta bibliotēka. Bibliotēkas vadītājs un bibliotekāre </w:t>
            </w:r>
            <w:r w:rsidR="009225C7">
              <w:rPr>
                <w:lang w:val="lv-LV"/>
              </w:rPr>
              <w:t xml:space="preserve">pārzina </w:t>
            </w:r>
            <w:r w:rsidRPr="00EA31E2">
              <w:rPr>
                <w:lang w:val="lv-LV"/>
              </w:rPr>
              <w:t>savu darbu ar lasītājiem,</w:t>
            </w:r>
            <w:r w:rsidR="00EF7511" w:rsidRPr="00EA31E2">
              <w:rPr>
                <w:lang w:val="lv-LV"/>
              </w:rPr>
              <w:t xml:space="preserve"> </w:t>
            </w:r>
            <w:r w:rsidRPr="00EA31E2">
              <w:rPr>
                <w:lang w:val="lv-LV"/>
              </w:rPr>
              <w:t>bibliotēkas krājumu un pasākumu organizēšanu.</w:t>
            </w:r>
          </w:p>
          <w:p w14:paraId="17A16DCC" w14:textId="22F22223" w:rsidR="006F0D4B" w:rsidRPr="00EA31E2" w:rsidRDefault="006F0D4B" w:rsidP="0057577B">
            <w:pPr>
              <w:rPr>
                <w:lang w:val="lv-LV"/>
              </w:rPr>
            </w:pPr>
            <w:r w:rsidRPr="00EA31E2">
              <w:rPr>
                <w:lang w:val="lv-LV"/>
              </w:rPr>
              <w:t xml:space="preserve">Bibliotēkas darbiniecēm ir iespēja iepazīties ar </w:t>
            </w:r>
            <w:r w:rsidR="00EF7511" w:rsidRPr="00EA31E2">
              <w:rPr>
                <w:lang w:val="lv-LV"/>
              </w:rPr>
              <w:t xml:space="preserve"> jaunāko informāciju</w:t>
            </w:r>
            <w:r w:rsidR="005C3AC9" w:rsidRPr="00EA31E2">
              <w:rPr>
                <w:lang w:val="lv-LV"/>
              </w:rPr>
              <w:t xml:space="preserve"> </w:t>
            </w:r>
            <w:r w:rsidRPr="00EA31E2">
              <w:rPr>
                <w:lang w:val="lv-LV"/>
              </w:rPr>
              <w:t>bibliotekāru darbā Rīgas reģiona metodiskā centra – Salaspils novada bibliotēkas organizētajos semināros</w:t>
            </w:r>
          </w:p>
        </w:tc>
        <w:tc>
          <w:tcPr>
            <w:tcW w:w="2545" w:type="dxa"/>
          </w:tcPr>
          <w:p w14:paraId="7425D41A" w14:textId="77777777" w:rsidR="006F0D4B" w:rsidRPr="00EA31E2" w:rsidRDefault="006F0D4B" w:rsidP="0057577B">
            <w:pPr>
              <w:rPr>
                <w:lang w:val="lv-LV"/>
              </w:rPr>
            </w:pPr>
            <w:r w:rsidRPr="00EA31E2">
              <w:rPr>
                <w:lang w:val="lv-LV"/>
              </w:rPr>
              <w:t>Bibliotēka atbilst Kultūras ministrijas akreditācijas programmai.</w:t>
            </w:r>
          </w:p>
          <w:p w14:paraId="6A46DA49" w14:textId="77777777" w:rsidR="006F0D4B" w:rsidRPr="00EA31E2" w:rsidRDefault="006F0D4B" w:rsidP="0057577B">
            <w:pPr>
              <w:rPr>
                <w:lang w:val="lv-LV"/>
              </w:rPr>
            </w:pPr>
            <w:r w:rsidRPr="00EA31E2">
              <w:rPr>
                <w:lang w:val="lv-LV"/>
              </w:rPr>
              <w:t>Pašvaldība atbalsta bibliotēkas vadītājas priekšlikumus par pasākumu organizēšanu, krājumu veidošanu, bibliotēkas inventāru, informācijas tehnoloģiju un citām ar bibliotēku darbu saistītām lietām.</w:t>
            </w:r>
          </w:p>
        </w:tc>
        <w:tc>
          <w:tcPr>
            <w:tcW w:w="2699" w:type="dxa"/>
          </w:tcPr>
          <w:p w14:paraId="647E825D" w14:textId="7DD21D92" w:rsidR="006F0D4B" w:rsidRPr="00EA31E2" w:rsidRDefault="006F0D4B" w:rsidP="0057577B">
            <w:pPr>
              <w:rPr>
                <w:lang w:val="lv-LV"/>
              </w:rPr>
            </w:pPr>
            <w:r w:rsidRPr="00EA31E2">
              <w:rPr>
                <w:lang w:val="lv-LV"/>
              </w:rPr>
              <w:t xml:space="preserve">Turpināt darbu pie krājuma komplektēšanas politikas, konkrētu lekciju cikla </w:t>
            </w:r>
            <w:r w:rsidR="009225C7">
              <w:rPr>
                <w:lang w:val="lv-LV"/>
              </w:rPr>
              <w:t>(piemēram, “</w:t>
            </w:r>
            <w:r w:rsidRPr="00EA31E2">
              <w:rPr>
                <w:lang w:val="lv-LV"/>
              </w:rPr>
              <w:t>Uzzināt</w:t>
            </w:r>
            <w:r w:rsidR="00802858" w:rsidRPr="00EA31E2">
              <w:rPr>
                <w:lang w:val="lv-LV"/>
              </w:rPr>
              <w:t xml:space="preserve">, </w:t>
            </w:r>
            <w:r w:rsidRPr="00EA31E2">
              <w:rPr>
                <w:lang w:val="lv-LV"/>
              </w:rPr>
              <w:t>nekad nav par vēlu”</w:t>
            </w:r>
            <w:r w:rsidR="009225C7">
              <w:rPr>
                <w:lang w:val="lv-LV"/>
              </w:rPr>
              <w:t>)</w:t>
            </w:r>
            <w:r w:rsidR="00802858" w:rsidRPr="00EA31E2">
              <w:rPr>
                <w:lang w:val="lv-LV"/>
              </w:rPr>
              <w:t xml:space="preserve"> </w:t>
            </w:r>
            <w:r w:rsidRPr="00EA31E2">
              <w:rPr>
                <w:lang w:val="lv-LV"/>
              </w:rPr>
              <w:t>organizēšanas.</w:t>
            </w:r>
          </w:p>
          <w:p w14:paraId="645C160E" w14:textId="316F93ED" w:rsidR="006F0D4B" w:rsidRPr="00EA31E2" w:rsidRDefault="006F0D4B" w:rsidP="0057577B">
            <w:pPr>
              <w:rPr>
                <w:lang w:val="lv-LV"/>
              </w:rPr>
            </w:pPr>
            <w:r w:rsidRPr="00EA31E2">
              <w:rPr>
                <w:lang w:val="lv-LV"/>
              </w:rPr>
              <w:t>Turpināt darbu pie stratēģiskā plāna</w:t>
            </w:r>
            <w:r w:rsidR="009225C7">
              <w:rPr>
                <w:lang w:val="lv-LV"/>
              </w:rPr>
              <w:t xml:space="preserve"> īstenošanas</w:t>
            </w:r>
          </w:p>
        </w:tc>
      </w:tr>
      <w:tr w:rsidR="006F0D4B" w:rsidRPr="00235BA9" w14:paraId="4A508059" w14:textId="77777777" w:rsidTr="0057577B">
        <w:tc>
          <w:tcPr>
            <w:tcW w:w="851" w:type="dxa"/>
          </w:tcPr>
          <w:p w14:paraId="57035F9B" w14:textId="77777777" w:rsidR="006F0D4B" w:rsidRPr="00EA31E2" w:rsidRDefault="006F0D4B" w:rsidP="0057577B">
            <w:pPr>
              <w:rPr>
                <w:b/>
                <w:lang w:val="lv-LV"/>
              </w:rPr>
            </w:pPr>
            <w:r w:rsidRPr="00EA31E2">
              <w:rPr>
                <w:b/>
                <w:lang w:val="lv-LV"/>
              </w:rPr>
              <w:t>2.</w:t>
            </w:r>
          </w:p>
        </w:tc>
        <w:tc>
          <w:tcPr>
            <w:tcW w:w="3544" w:type="dxa"/>
          </w:tcPr>
          <w:p w14:paraId="02391B1E" w14:textId="77777777" w:rsidR="006F0D4B" w:rsidRPr="00EA31E2" w:rsidRDefault="006F0D4B" w:rsidP="0057577B">
            <w:pPr>
              <w:rPr>
                <w:lang w:val="lv-LV"/>
              </w:rPr>
            </w:pPr>
            <w:r w:rsidRPr="00EA31E2">
              <w:rPr>
                <w:lang w:val="lv-LV"/>
              </w:rPr>
              <w:t>Bibliotēkas vadītāja un bibliotekāre plānojot darbu vienmēr ņem vērā bibliotēkas lietotāju vajadzības un lasītāju pieprasījumus</w:t>
            </w:r>
          </w:p>
        </w:tc>
        <w:tc>
          <w:tcPr>
            <w:tcW w:w="2545" w:type="dxa"/>
          </w:tcPr>
          <w:p w14:paraId="0BAB049F" w14:textId="403614DE" w:rsidR="006F0D4B" w:rsidRPr="00EA31E2" w:rsidRDefault="006F0D4B" w:rsidP="0057577B">
            <w:pPr>
              <w:rPr>
                <w:lang w:val="lv-LV"/>
              </w:rPr>
            </w:pPr>
            <w:r w:rsidRPr="00EA31E2">
              <w:rPr>
                <w:lang w:val="lv-LV"/>
              </w:rPr>
              <w:t>Lasītājiem tiek dota iespēja iesniegt savas vēlmes (rakstveidā, mutiski) grāmatu iegādē un pasākumu izvēlē</w:t>
            </w:r>
            <w:r w:rsidR="00B14F6F" w:rsidRPr="00EA31E2">
              <w:rPr>
                <w:lang w:val="lv-LV"/>
              </w:rPr>
              <w:t>.</w:t>
            </w:r>
          </w:p>
        </w:tc>
        <w:tc>
          <w:tcPr>
            <w:tcW w:w="2699" w:type="dxa"/>
          </w:tcPr>
          <w:p w14:paraId="49BC0F0C" w14:textId="77777777" w:rsidR="006F0D4B" w:rsidRPr="00EA31E2" w:rsidRDefault="006F0D4B" w:rsidP="0057577B">
            <w:pPr>
              <w:rPr>
                <w:lang w:val="lv-LV"/>
              </w:rPr>
            </w:pPr>
            <w:r w:rsidRPr="00EA31E2">
              <w:rPr>
                <w:lang w:val="lv-LV"/>
              </w:rPr>
              <w:t>Uzturēt kontaktus ar bibliotēkā jau esošajiem lasītājiem un iesaistīt jaunus bibliotēkas apmeklētājus dažādos pasākumos, lekcijās.</w:t>
            </w:r>
          </w:p>
          <w:p w14:paraId="0B800BC7" w14:textId="7D47D72F" w:rsidR="006F0D4B" w:rsidRPr="00EA31E2" w:rsidRDefault="006F0D4B" w:rsidP="0057577B">
            <w:pPr>
              <w:rPr>
                <w:lang w:val="lv-LV"/>
              </w:rPr>
            </w:pPr>
            <w:r w:rsidRPr="00EA31E2">
              <w:rPr>
                <w:lang w:val="lv-LV"/>
              </w:rPr>
              <w:t xml:space="preserve">Iesaistīt </w:t>
            </w:r>
            <w:r w:rsidR="009225C7">
              <w:rPr>
                <w:lang w:val="lv-LV"/>
              </w:rPr>
              <w:t>vidus</w:t>
            </w:r>
            <w:r w:rsidR="009225C7" w:rsidRPr="00EA31E2">
              <w:rPr>
                <w:lang w:val="lv-LV"/>
              </w:rPr>
              <w:t xml:space="preserve">skolas </w:t>
            </w:r>
            <w:r w:rsidRPr="00EA31E2">
              <w:rPr>
                <w:lang w:val="lv-LV"/>
              </w:rPr>
              <w:t>audzēkņus Bērnu žūrijas pasākumos</w:t>
            </w:r>
          </w:p>
        </w:tc>
      </w:tr>
      <w:tr w:rsidR="006F0D4B" w:rsidRPr="00235BA9" w14:paraId="18C3A0E4" w14:textId="77777777" w:rsidTr="0057577B">
        <w:tc>
          <w:tcPr>
            <w:tcW w:w="851" w:type="dxa"/>
          </w:tcPr>
          <w:p w14:paraId="1ED2D501" w14:textId="77777777" w:rsidR="006F0D4B" w:rsidRPr="00EA31E2" w:rsidRDefault="006F0D4B" w:rsidP="0057577B">
            <w:pPr>
              <w:rPr>
                <w:b/>
                <w:lang w:val="lv-LV"/>
              </w:rPr>
            </w:pPr>
            <w:r w:rsidRPr="00EA31E2">
              <w:rPr>
                <w:b/>
                <w:lang w:val="lv-LV"/>
              </w:rPr>
              <w:t>3.</w:t>
            </w:r>
          </w:p>
        </w:tc>
        <w:tc>
          <w:tcPr>
            <w:tcW w:w="3544" w:type="dxa"/>
          </w:tcPr>
          <w:p w14:paraId="1D8A53C3" w14:textId="77777777" w:rsidR="006F0D4B" w:rsidRPr="00EA31E2" w:rsidRDefault="006F0D4B" w:rsidP="0057577B">
            <w:pPr>
              <w:rPr>
                <w:lang w:val="lv-LV"/>
              </w:rPr>
            </w:pPr>
            <w:r w:rsidRPr="00EA31E2">
              <w:rPr>
                <w:lang w:val="lv-LV"/>
              </w:rPr>
              <w:t>Plānota bibliotekārā darba organizācija un kvalitātes nodrošināšana</w:t>
            </w:r>
          </w:p>
        </w:tc>
        <w:tc>
          <w:tcPr>
            <w:tcW w:w="2545" w:type="dxa"/>
          </w:tcPr>
          <w:p w14:paraId="7220C65E" w14:textId="77777777" w:rsidR="006F0D4B" w:rsidRPr="00EA31E2" w:rsidRDefault="006F0D4B" w:rsidP="0057577B">
            <w:pPr>
              <w:rPr>
                <w:lang w:val="lv-LV"/>
              </w:rPr>
            </w:pPr>
            <w:r w:rsidRPr="00EA31E2">
              <w:rPr>
                <w:lang w:val="lv-LV"/>
              </w:rPr>
              <w:t>Bibliotēkas darbu nosaka spēkā esošie normatīvie dokumenti. Bibliotēkas darbu virza bibliotēkas attīstības plāns.</w:t>
            </w:r>
          </w:p>
          <w:p w14:paraId="6E67021A" w14:textId="747753FB" w:rsidR="006F0D4B" w:rsidRPr="00EA31E2" w:rsidRDefault="006F0D4B" w:rsidP="0057577B">
            <w:pPr>
              <w:rPr>
                <w:lang w:val="lv-LV"/>
              </w:rPr>
            </w:pPr>
            <w:r w:rsidRPr="00EA31E2">
              <w:rPr>
                <w:lang w:val="lv-LV"/>
              </w:rPr>
              <w:t>Bibliotēkā ir labvēlīga sadarbības vide</w:t>
            </w:r>
            <w:r w:rsidR="008E6341">
              <w:rPr>
                <w:lang w:val="lv-LV"/>
              </w:rPr>
              <w:t>.</w:t>
            </w:r>
          </w:p>
          <w:p w14:paraId="00C88653" w14:textId="64371F23" w:rsidR="006F0D4B" w:rsidRPr="00EA31E2" w:rsidRDefault="006F0D4B" w:rsidP="0057577B">
            <w:pPr>
              <w:rPr>
                <w:lang w:val="lv-LV"/>
              </w:rPr>
            </w:pPr>
            <w:r w:rsidRPr="00EA31E2">
              <w:rPr>
                <w:lang w:val="lv-LV"/>
              </w:rPr>
              <w:t xml:space="preserve">Bibliotēkā strādā darbinieki ar augstāko bibliotekāro un filoloģisko izglītību. Bibliotēkai ir ļoti laba sadarbība ar novada pašvaldību, ar Carnikavas </w:t>
            </w:r>
            <w:r w:rsidR="008E6341">
              <w:rPr>
                <w:lang w:val="lv-LV"/>
              </w:rPr>
              <w:t>vidus</w:t>
            </w:r>
            <w:r w:rsidRPr="00EA31E2">
              <w:rPr>
                <w:lang w:val="lv-LV"/>
              </w:rPr>
              <w:t>skolu,</w:t>
            </w:r>
            <w:r w:rsidR="00802858" w:rsidRPr="00EA31E2">
              <w:rPr>
                <w:lang w:val="lv-LV"/>
              </w:rPr>
              <w:t xml:space="preserve"> P</w:t>
            </w:r>
            <w:r w:rsidR="001E71E6" w:rsidRPr="00EA31E2">
              <w:rPr>
                <w:lang w:val="lv-LV"/>
              </w:rPr>
              <w:t xml:space="preserve">II </w:t>
            </w:r>
            <w:r w:rsidR="008E6341">
              <w:rPr>
                <w:lang w:val="lv-LV"/>
              </w:rPr>
              <w:t>“</w:t>
            </w:r>
            <w:r w:rsidRPr="00EA31E2">
              <w:rPr>
                <w:lang w:val="lv-LV"/>
              </w:rPr>
              <w:t>Riekstiņš” un citām pašvaldības iestādēm</w:t>
            </w:r>
          </w:p>
        </w:tc>
        <w:tc>
          <w:tcPr>
            <w:tcW w:w="2699" w:type="dxa"/>
          </w:tcPr>
          <w:p w14:paraId="531C8509" w14:textId="3CAAAA1E" w:rsidR="006F0D4B" w:rsidRPr="00EA31E2" w:rsidRDefault="006F0D4B" w:rsidP="0057577B">
            <w:pPr>
              <w:rPr>
                <w:lang w:val="lv-LV"/>
              </w:rPr>
            </w:pPr>
            <w:r w:rsidRPr="00EA31E2">
              <w:rPr>
                <w:lang w:val="lv-LV"/>
              </w:rPr>
              <w:t>Sistemātiska bibliotēkas darba analīze, nodrošinot augstu bib</w:t>
            </w:r>
            <w:r w:rsidR="00A21EFF" w:rsidRPr="00EA31E2">
              <w:rPr>
                <w:lang w:val="lv-LV"/>
              </w:rPr>
              <w:t>l</w:t>
            </w:r>
            <w:r w:rsidRPr="00EA31E2">
              <w:rPr>
                <w:lang w:val="lv-LV"/>
              </w:rPr>
              <w:t>iotekārā darba kvalitāti.</w:t>
            </w:r>
          </w:p>
          <w:p w14:paraId="08289AB4" w14:textId="77777777" w:rsidR="006F0D4B" w:rsidRPr="00EA31E2" w:rsidRDefault="006F0D4B" w:rsidP="0057577B">
            <w:pPr>
              <w:rPr>
                <w:lang w:val="lv-LV"/>
              </w:rPr>
            </w:pPr>
            <w:r w:rsidRPr="00EA31E2">
              <w:rPr>
                <w:lang w:val="lv-LV"/>
              </w:rPr>
              <w:t>Regulāri veikt attīstības plāna izpildes analīzi un nepieciešamās korekcijas.</w:t>
            </w:r>
          </w:p>
        </w:tc>
      </w:tr>
      <w:tr w:rsidR="006F0D4B" w:rsidRPr="00235BA9" w14:paraId="6ECE1F00" w14:textId="77777777" w:rsidTr="00AF6160">
        <w:tc>
          <w:tcPr>
            <w:tcW w:w="851" w:type="dxa"/>
            <w:vAlign w:val="center"/>
          </w:tcPr>
          <w:p w14:paraId="240018D5" w14:textId="77777777" w:rsidR="006F0D4B" w:rsidRPr="00EA31E2" w:rsidRDefault="006F0D4B" w:rsidP="00AF6160">
            <w:pPr>
              <w:jc w:val="center"/>
              <w:rPr>
                <w:b/>
                <w:lang w:val="lv-LV"/>
              </w:rPr>
            </w:pPr>
            <w:r w:rsidRPr="00EA31E2">
              <w:rPr>
                <w:b/>
                <w:lang w:val="lv-LV"/>
              </w:rPr>
              <w:lastRenderedPageBreak/>
              <w:t>Nr.</w:t>
            </w:r>
          </w:p>
        </w:tc>
        <w:tc>
          <w:tcPr>
            <w:tcW w:w="3544" w:type="dxa"/>
            <w:vAlign w:val="center"/>
          </w:tcPr>
          <w:p w14:paraId="32C55A3A" w14:textId="77777777" w:rsidR="006F0D4B" w:rsidRPr="00EA31E2" w:rsidRDefault="006F0D4B" w:rsidP="00AF6160">
            <w:pPr>
              <w:jc w:val="center"/>
              <w:rPr>
                <w:b/>
                <w:lang w:val="lv-LV"/>
              </w:rPr>
            </w:pPr>
            <w:r w:rsidRPr="00EA31E2">
              <w:rPr>
                <w:b/>
                <w:lang w:val="lv-LV"/>
              </w:rPr>
              <w:t>Vājās puses</w:t>
            </w:r>
          </w:p>
        </w:tc>
        <w:tc>
          <w:tcPr>
            <w:tcW w:w="2545" w:type="dxa"/>
            <w:vAlign w:val="center"/>
          </w:tcPr>
          <w:p w14:paraId="58233B69" w14:textId="77777777" w:rsidR="006F0D4B" w:rsidRPr="00EA31E2" w:rsidRDefault="006F0D4B" w:rsidP="00AF6160">
            <w:pPr>
              <w:jc w:val="center"/>
              <w:rPr>
                <w:b/>
                <w:lang w:val="lv-LV"/>
              </w:rPr>
            </w:pPr>
            <w:r w:rsidRPr="00EA31E2">
              <w:rPr>
                <w:b/>
                <w:lang w:val="lv-LV"/>
              </w:rPr>
              <w:t>Ko tas nozīmē?</w:t>
            </w:r>
          </w:p>
        </w:tc>
        <w:tc>
          <w:tcPr>
            <w:tcW w:w="2699" w:type="dxa"/>
            <w:vAlign w:val="center"/>
          </w:tcPr>
          <w:p w14:paraId="5AAB0AE7" w14:textId="77777777" w:rsidR="006F0D4B" w:rsidRPr="00EA31E2" w:rsidRDefault="006F0D4B" w:rsidP="00AF6160">
            <w:pPr>
              <w:jc w:val="center"/>
              <w:rPr>
                <w:b/>
                <w:lang w:val="lv-LV"/>
              </w:rPr>
            </w:pPr>
            <w:r w:rsidRPr="00EA31E2">
              <w:rPr>
                <w:b/>
                <w:lang w:val="lv-LV"/>
              </w:rPr>
              <w:t>Rīcība, lai novērstu vājo pušu elementu ietekmi</w:t>
            </w:r>
          </w:p>
        </w:tc>
      </w:tr>
      <w:tr w:rsidR="006F0D4B" w:rsidRPr="00235BA9" w14:paraId="05463284" w14:textId="77777777" w:rsidTr="0057577B">
        <w:tc>
          <w:tcPr>
            <w:tcW w:w="851" w:type="dxa"/>
          </w:tcPr>
          <w:p w14:paraId="27A9F48B" w14:textId="77777777" w:rsidR="006F0D4B" w:rsidRPr="00EA31E2" w:rsidRDefault="006F0D4B" w:rsidP="0057577B">
            <w:pPr>
              <w:rPr>
                <w:b/>
                <w:lang w:val="lv-LV"/>
              </w:rPr>
            </w:pPr>
            <w:r w:rsidRPr="00EA31E2">
              <w:rPr>
                <w:b/>
                <w:lang w:val="lv-LV"/>
              </w:rPr>
              <w:t>1.</w:t>
            </w:r>
          </w:p>
        </w:tc>
        <w:tc>
          <w:tcPr>
            <w:tcW w:w="3544" w:type="dxa"/>
          </w:tcPr>
          <w:p w14:paraId="1C3227C9" w14:textId="31B280CB" w:rsidR="006F0D4B" w:rsidRPr="00EA31E2" w:rsidRDefault="00E76788" w:rsidP="00E76788">
            <w:pPr>
              <w:rPr>
                <w:lang w:val="lv-LV"/>
              </w:rPr>
            </w:pPr>
            <w:r w:rsidRPr="00EA31E2">
              <w:rPr>
                <w:lang w:val="lv-LV"/>
              </w:rPr>
              <w:t>M</w:t>
            </w:r>
            <w:r w:rsidR="006F0D4B" w:rsidRPr="00EA31E2">
              <w:rPr>
                <w:lang w:val="lv-LV"/>
              </w:rPr>
              <w:t xml:space="preserve">az </w:t>
            </w:r>
            <w:r w:rsidRPr="00EA31E2">
              <w:rPr>
                <w:lang w:val="lv-LV"/>
              </w:rPr>
              <w:t xml:space="preserve">pasākumu, saistībā ar </w:t>
            </w:r>
            <w:r w:rsidR="00C17ACB" w:rsidRPr="00EA31E2">
              <w:rPr>
                <w:lang w:val="lv-LV"/>
              </w:rPr>
              <w:t>pašvaldības budžeta ekonomijas pasākumi</w:t>
            </w:r>
          </w:p>
        </w:tc>
        <w:tc>
          <w:tcPr>
            <w:tcW w:w="2545" w:type="dxa"/>
          </w:tcPr>
          <w:p w14:paraId="17A40735" w14:textId="77777777" w:rsidR="006F0D4B" w:rsidRPr="00EA31E2" w:rsidRDefault="00793C8A" w:rsidP="0057577B">
            <w:pPr>
              <w:rPr>
                <w:lang w:val="lv-LV"/>
              </w:rPr>
            </w:pPr>
            <w:r w:rsidRPr="00EA31E2">
              <w:rPr>
                <w:lang w:val="lv-LV"/>
              </w:rPr>
              <w:t>Mazāk organizēti plaša mēroga pasākumi</w:t>
            </w:r>
          </w:p>
        </w:tc>
        <w:tc>
          <w:tcPr>
            <w:tcW w:w="2699" w:type="dxa"/>
          </w:tcPr>
          <w:p w14:paraId="67A3C02F" w14:textId="77777777" w:rsidR="006F0D4B" w:rsidRPr="00EA31E2" w:rsidRDefault="006F0D4B" w:rsidP="0057577B">
            <w:pPr>
              <w:rPr>
                <w:lang w:val="lv-LV"/>
              </w:rPr>
            </w:pPr>
            <w:r w:rsidRPr="00EA31E2">
              <w:rPr>
                <w:lang w:val="lv-LV"/>
              </w:rPr>
              <w:t>Vēl aktīvāk informēt pirms pasākuma un atgādināt bibliotēkas lasītājiem par bibliotēkā notiekošajiem pasākumiem.</w:t>
            </w:r>
          </w:p>
          <w:p w14:paraId="1010C1D7" w14:textId="3269C7E4" w:rsidR="006F0D4B" w:rsidRPr="00EA31E2" w:rsidRDefault="006F0D4B" w:rsidP="0057577B">
            <w:pPr>
              <w:rPr>
                <w:lang w:val="lv-LV"/>
              </w:rPr>
            </w:pPr>
            <w:r w:rsidRPr="00EA31E2">
              <w:rPr>
                <w:lang w:val="lv-LV"/>
              </w:rPr>
              <w:t xml:space="preserve">Aptaujāt lasītājus par viņu vēlmēm </w:t>
            </w:r>
            <w:r w:rsidR="00247C76" w:rsidRPr="00EA31E2">
              <w:rPr>
                <w:lang w:val="lv-LV"/>
              </w:rPr>
              <w:t xml:space="preserve">lektoru, </w:t>
            </w:r>
            <w:r w:rsidRPr="00EA31E2">
              <w:rPr>
                <w:lang w:val="lv-LV"/>
              </w:rPr>
              <w:t>rakstnieku un dzejnieku izvēlē.</w:t>
            </w:r>
          </w:p>
          <w:p w14:paraId="6DE904C2" w14:textId="77777777" w:rsidR="006F0D4B" w:rsidRPr="00EA31E2" w:rsidRDefault="006F0D4B" w:rsidP="0057577B">
            <w:pPr>
              <w:rPr>
                <w:lang w:val="lv-LV"/>
              </w:rPr>
            </w:pPr>
            <w:r w:rsidRPr="00EA31E2">
              <w:rPr>
                <w:lang w:val="lv-LV"/>
              </w:rPr>
              <w:t>Vēl aktīvāk izmantot reklāmu sociālajos tīklos par pasākumiem bibliotēkā.</w:t>
            </w:r>
          </w:p>
          <w:p w14:paraId="1F687466" w14:textId="77777777" w:rsidR="00002C79" w:rsidRPr="00EA31E2" w:rsidRDefault="00002C79" w:rsidP="0057577B">
            <w:pPr>
              <w:rPr>
                <w:lang w:val="lv-LV"/>
              </w:rPr>
            </w:pPr>
            <w:r w:rsidRPr="00EA31E2">
              <w:rPr>
                <w:lang w:val="lv-LV"/>
              </w:rPr>
              <w:t>Saskaņot bibliotēkā notiekošo pasākumu ar pārējiem novadā tajā pašā datumā un laikos notiekošajiem pasākumiem.</w:t>
            </w:r>
          </w:p>
        </w:tc>
      </w:tr>
      <w:tr w:rsidR="006F0D4B" w:rsidRPr="00235BA9" w14:paraId="618EC372" w14:textId="77777777" w:rsidTr="0057577B">
        <w:tc>
          <w:tcPr>
            <w:tcW w:w="851" w:type="dxa"/>
          </w:tcPr>
          <w:p w14:paraId="0F63C56B" w14:textId="77777777" w:rsidR="006F0D4B" w:rsidRPr="00EA31E2" w:rsidRDefault="006F0D4B" w:rsidP="0057577B">
            <w:pPr>
              <w:rPr>
                <w:b/>
                <w:lang w:val="lv-LV"/>
              </w:rPr>
            </w:pPr>
            <w:r w:rsidRPr="00EA31E2">
              <w:rPr>
                <w:b/>
                <w:lang w:val="lv-LV"/>
              </w:rPr>
              <w:t>2.</w:t>
            </w:r>
          </w:p>
        </w:tc>
        <w:tc>
          <w:tcPr>
            <w:tcW w:w="3544" w:type="dxa"/>
          </w:tcPr>
          <w:p w14:paraId="71785E28" w14:textId="77777777" w:rsidR="006F0D4B" w:rsidRPr="00EA31E2" w:rsidRDefault="006F0D4B" w:rsidP="0046181D">
            <w:pPr>
              <w:rPr>
                <w:lang w:val="lv-LV"/>
              </w:rPr>
            </w:pPr>
            <w:r w:rsidRPr="00EA31E2">
              <w:rPr>
                <w:lang w:val="lv-LV"/>
              </w:rPr>
              <w:t>Telpu trūkums Carnikavas bibliotēkā</w:t>
            </w:r>
          </w:p>
        </w:tc>
        <w:tc>
          <w:tcPr>
            <w:tcW w:w="2545" w:type="dxa"/>
          </w:tcPr>
          <w:p w14:paraId="202126E7" w14:textId="2803C7FC" w:rsidR="00B57185" w:rsidRPr="00EA31E2" w:rsidRDefault="006F0D4B" w:rsidP="0057577B">
            <w:pPr>
              <w:rPr>
                <w:lang w:val="lv-LV"/>
              </w:rPr>
            </w:pPr>
            <w:r w:rsidRPr="00EA31E2">
              <w:rPr>
                <w:lang w:val="lv-LV"/>
              </w:rPr>
              <w:t>Bibliotēkas telpas ir kļuvušas par šaurām</w:t>
            </w:r>
            <w:r w:rsidR="006651B5" w:rsidRPr="00EA31E2">
              <w:rPr>
                <w:lang w:val="lv-LV"/>
              </w:rPr>
              <w:t xml:space="preserve"> (bibliotēkas</w:t>
            </w:r>
            <w:r w:rsidR="003601D9" w:rsidRPr="00EA31E2">
              <w:rPr>
                <w:lang w:val="lv-LV"/>
              </w:rPr>
              <w:t xml:space="preserve"> renovācija 20</w:t>
            </w:r>
            <w:r w:rsidR="002D06C4" w:rsidRPr="00EA31E2">
              <w:rPr>
                <w:lang w:val="lv-LV"/>
              </w:rPr>
              <w:t>04. gadā)</w:t>
            </w:r>
            <w:r w:rsidRPr="00EA31E2">
              <w:rPr>
                <w:lang w:val="lv-LV"/>
              </w:rPr>
              <w:t>, nav vietas jaunajām iepirktajām grāmatām</w:t>
            </w:r>
            <w:r w:rsidR="00565FE4" w:rsidRPr="00EA31E2">
              <w:rPr>
                <w:lang w:val="lv-LV"/>
              </w:rPr>
              <w:t>.</w:t>
            </w:r>
          </w:p>
          <w:p w14:paraId="51B6493C" w14:textId="1207AD98" w:rsidR="006F0D4B" w:rsidRPr="00EA31E2" w:rsidRDefault="00565FE4" w:rsidP="0057577B">
            <w:pPr>
              <w:rPr>
                <w:lang w:val="lv-LV"/>
              </w:rPr>
            </w:pPr>
            <w:r w:rsidRPr="00EA31E2">
              <w:rPr>
                <w:lang w:val="lv-LV"/>
              </w:rPr>
              <w:t>Krātuves telpa atrodas ārpus bibliotēkas ēkas</w:t>
            </w:r>
            <w:r w:rsidR="00B57185" w:rsidRPr="00EA31E2">
              <w:rPr>
                <w:lang w:val="lv-LV"/>
              </w:rPr>
              <w:t>.</w:t>
            </w:r>
            <w:r w:rsidRPr="00EA31E2">
              <w:rPr>
                <w:lang w:val="lv-LV"/>
              </w:rPr>
              <w:t xml:space="preserve"> </w:t>
            </w:r>
          </w:p>
          <w:p w14:paraId="57833669" w14:textId="341BD907" w:rsidR="006747CA" w:rsidRPr="00EA31E2" w:rsidRDefault="00A90E48" w:rsidP="0057577B">
            <w:pPr>
              <w:rPr>
                <w:lang w:val="lv-LV"/>
              </w:rPr>
            </w:pPr>
            <w:r w:rsidRPr="00EA31E2">
              <w:rPr>
                <w:lang w:val="lv-LV"/>
              </w:rPr>
              <w:t>No 2025. gada februāra bibliotēkai ir piešķirta krātuves telpa</w:t>
            </w:r>
            <w:r w:rsidR="008507BB" w:rsidRPr="00EA31E2">
              <w:rPr>
                <w:lang w:val="lv-LV"/>
              </w:rPr>
              <w:t xml:space="preserve">, kurā var izvietot vidēji </w:t>
            </w:r>
            <w:r w:rsidR="00BA0A79" w:rsidRPr="00EA31E2">
              <w:rPr>
                <w:lang w:val="lv-LV"/>
              </w:rPr>
              <w:t>6</w:t>
            </w:r>
            <w:r w:rsidR="008507BB" w:rsidRPr="00EA31E2">
              <w:rPr>
                <w:lang w:val="lv-LV"/>
              </w:rPr>
              <w:t>00 grāmatu.</w:t>
            </w:r>
          </w:p>
        </w:tc>
        <w:tc>
          <w:tcPr>
            <w:tcW w:w="2699" w:type="dxa"/>
          </w:tcPr>
          <w:p w14:paraId="15FFC966" w14:textId="77777777" w:rsidR="006F0D4B" w:rsidRPr="00EA31E2" w:rsidRDefault="006F0D4B" w:rsidP="0057577B">
            <w:pPr>
              <w:rPr>
                <w:lang w:val="lv-LV"/>
              </w:rPr>
            </w:pPr>
            <w:r w:rsidRPr="00EA31E2">
              <w:rPr>
                <w:lang w:val="lv-LV"/>
              </w:rPr>
              <w:t>Jaunās bibliotēkas</w:t>
            </w:r>
            <w:r w:rsidR="00002C79" w:rsidRPr="00EA31E2">
              <w:rPr>
                <w:lang w:val="lv-LV"/>
              </w:rPr>
              <w:t xml:space="preserve"> projekts.</w:t>
            </w:r>
          </w:p>
          <w:p w14:paraId="10DDF8C4" w14:textId="3E1455EF" w:rsidR="00002C79" w:rsidRPr="00EA31E2" w:rsidRDefault="004B55D7" w:rsidP="0057577B">
            <w:pPr>
              <w:rPr>
                <w:lang w:val="lv-LV"/>
              </w:rPr>
            </w:pPr>
            <w:r w:rsidRPr="00EA31E2">
              <w:rPr>
                <w:lang w:val="lv-LV"/>
              </w:rPr>
              <w:t>Pašreiz uz 202</w:t>
            </w:r>
            <w:r w:rsidR="00802858" w:rsidRPr="00EA31E2">
              <w:rPr>
                <w:lang w:val="lv-LV"/>
              </w:rPr>
              <w:t>6</w:t>
            </w:r>
            <w:r w:rsidR="00002C79" w:rsidRPr="00EA31E2">
              <w:rPr>
                <w:lang w:val="lv-LV"/>
              </w:rPr>
              <w:t>. gadu atlikts finansējuma trūkuma dēļ.</w:t>
            </w:r>
          </w:p>
          <w:p w14:paraId="2E9D3F36" w14:textId="77777777" w:rsidR="00002C79" w:rsidRPr="00EA31E2" w:rsidRDefault="00002C79" w:rsidP="0057577B">
            <w:pPr>
              <w:rPr>
                <w:lang w:val="lv-LV"/>
              </w:rPr>
            </w:pPr>
          </w:p>
        </w:tc>
      </w:tr>
      <w:tr w:rsidR="006F0D4B" w:rsidRPr="00235BA9" w14:paraId="7C753D8E" w14:textId="77777777" w:rsidTr="0057577B">
        <w:tc>
          <w:tcPr>
            <w:tcW w:w="851" w:type="dxa"/>
          </w:tcPr>
          <w:p w14:paraId="3CECDB89" w14:textId="77777777" w:rsidR="006F0D4B" w:rsidRPr="00EA31E2" w:rsidRDefault="006F0D4B" w:rsidP="0057577B">
            <w:pPr>
              <w:rPr>
                <w:b/>
                <w:lang w:val="lv-LV"/>
              </w:rPr>
            </w:pPr>
            <w:r w:rsidRPr="00EA31E2">
              <w:rPr>
                <w:b/>
                <w:lang w:val="lv-LV"/>
              </w:rPr>
              <w:t>3.</w:t>
            </w:r>
          </w:p>
        </w:tc>
        <w:tc>
          <w:tcPr>
            <w:tcW w:w="3544" w:type="dxa"/>
          </w:tcPr>
          <w:p w14:paraId="65AED88E" w14:textId="0FC6D879" w:rsidR="006F0D4B" w:rsidRPr="00EA31E2" w:rsidRDefault="006F0D4B" w:rsidP="0057577B">
            <w:pPr>
              <w:rPr>
                <w:lang w:val="lv-LV"/>
              </w:rPr>
            </w:pPr>
            <w:r w:rsidRPr="00EA31E2">
              <w:rPr>
                <w:lang w:val="lv-LV"/>
              </w:rPr>
              <w:t xml:space="preserve">Nav izveidota </w:t>
            </w:r>
            <w:r w:rsidR="004B55D7" w:rsidRPr="00EA31E2">
              <w:rPr>
                <w:lang w:val="lv-LV"/>
              </w:rPr>
              <w:t xml:space="preserve">bibliotēkas </w:t>
            </w:r>
            <w:r w:rsidRPr="00EA31E2">
              <w:rPr>
                <w:lang w:val="lv-LV"/>
              </w:rPr>
              <w:t>mājaslapa</w:t>
            </w:r>
            <w:r w:rsidR="004B55D7" w:rsidRPr="00EA31E2">
              <w:rPr>
                <w:lang w:val="lv-LV"/>
              </w:rPr>
              <w:t xml:space="preserve">. Bibliotēka informāciju par pasākumiem </w:t>
            </w:r>
            <w:r w:rsidR="00A41233" w:rsidRPr="00EA31E2">
              <w:rPr>
                <w:lang w:val="lv-LV"/>
              </w:rPr>
              <w:t xml:space="preserve">tiek </w:t>
            </w:r>
            <w:r w:rsidR="004B55D7" w:rsidRPr="00EA31E2">
              <w:rPr>
                <w:lang w:val="lv-LV"/>
              </w:rPr>
              <w:t>nosūt</w:t>
            </w:r>
            <w:r w:rsidR="00C128FA" w:rsidRPr="00EA31E2">
              <w:rPr>
                <w:lang w:val="lv-LV"/>
              </w:rPr>
              <w:t>īt</w:t>
            </w:r>
            <w:r w:rsidR="004B55D7" w:rsidRPr="00EA31E2">
              <w:rPr>
                <w:lang w:val="lv-LV"/>
              </w:rPr>
              <w:t>a Ādažu novada sabiedrisko attiecību nodaļai</w:t>
            </w:r>
          </w:p>
        </w:tc>
        <w:tc>
          <w:tcPr>
            <w:tcW w:w="2545" w:type="dxa"/>
          </w:tcPr>
          <w:p w14:paraId="7FB6ABDB" w14:textId="2F11D7CA" w:rsidR="006F0D4B" w:rsidRPr="00EA31E2" w:rsidRDefault="00D111F6" w:rsidP="0057577B">
            <w:pPr>
              <w:rPr>
                <w:lang w:val="lv-LV"/>
              </w:rPr>
            </w:pPr>
            <w:r w:rsidRPr="00EA31E2">
              <w:rPr>
                <w:lang w:val="lv-LV"/>
              </w:rPr>
              <w:t>Pasākumu afišas tiek ievietotas sociālajos t</w:t>
            </w:r>
            <w:r w:rsidR="00E67FD0">
              <w:rPr>
                <w:lang w:val="lv-LV"/>
              </w:rPr>
              <w:t>ī</w:t>
            </w:r>
            <w:r w:rsidRPr="00EA31E2">
              <w:rPr>
                <w:lang w:val="lv-LV"/>
              </w:rPr>
              <w:t>klos, bibliotēkai atsevišķi nav</w:t>
            </w:r>
            <w:r w:rsidR="00347AAE">
              <w:rPr>
                <w:lang w:val="lv-LV"/>
              </w:rPr>
              <w:t xml:space="preserve"> mājas lapas</w:t>
            </w:r>
          </w:p>
        </w:tc>
        <w:tc>
          <w:tcPr>
            <w:tcW w:w="2699" w:type="dxa"/>
          </w:tcPr>
          <w:p w14:paraId="1DEBDC75" w14:textId="77777777" w:rsidR="006F0D4B" w:rsidRPr="00EA31E2" w:rsidRDefault="0023398D" w:rsidP="0057577B">
            <w:pPr>
              <w:rPr>
                <w:b/>
                <w:lang w:val="lv-LV"/>
              </w:rPr>
            </w:pPr>
            <w:r w:rsidRPr="00EA31E2">
              <w:rPr>
                <w:lang w:val="lv-LV"/>
              </w:rPr>
              <w:t>T</w:t>
            </w:r>
            <w:r w:rsidR="006F0D4B" w:rsidRPr="00EA31E2">
              <w:rPr>
                <w:lang w:val="lv-LV"/>
              </w:rPr>
              <w:t>iks iesniegts priekšlikums pašvaldībai finansiālā budžeta apstiprinājumam.</w:t>
            </w:r>
          </w:p>
        </w:tc>
      </w:tr>
      <w:tr w:rsidR="006F0D4B" w:rsidRPr="00EA31E2" w14:paraId="006C31D7" w14:textId="77777777" w:rsidTr="00AF6160">
        <w:tc>
          <w:tcPr>
            <w:tcW w:w="851" w:type="dxa"/>
            <w:vAlign w:val="center"/>
          </w:tcPr>
          <w:p w14:paraId="38C7749C" w14:textId="77777777" w:rsidR="006F0D4B" w:rsidRPr="00EA31E2" w:rsidRDefault="006F0D4B" w:rsidP="00AF6160">
            <w:pPr>
              <w:jc w:val="center"/>
              <w:rPr>
                <w:b/>
                <w:lang w:val="lv-LV"/>
              </w:rPr>
            </w:pPr>
            <w:r w:rsidRPr="00EA31E2">
              <w:rPr>
                <w:b/>
                <w:lang w:val="lv-LV"/>
              </w:rPr>
              <w:t>Nr.</w:t>
            </w:r>
          </w:p>
        </w:tc>
        <w:tc>
          <w:tcPr>
            <w:tcW w:w="3544" w:type="dxa"/>
            <w:vAlign w:val="center"/>
          </w:tcPr>
          <w:p w14:paraId="56D1609C" w14:textId="77777777" w:rsidR="006F0D4B" w:rsidRPr="00EA31E2" w:rsidRDefault="006F0D4B" w:rsidP="00AF6160">
            <w:pPr>
              <w:jc w:val="center"/>
              <w:rPr>
                <w:b/>
                <w:lang w:val="lv-LV"/>
              </w:rPr>
            </w:pPr>
            <w:r w:rsidRPr="00EA31E2">
              <w:rPr>
                <w:b/>
                <w:lang w:val="lv-LV"/>
              </w:rPr>
              <w:t>Iespējas</w:t>
            </w:r>
          </w:p>
        </w:tc>
        <w:tc>
          <w:tcPr>
            <w:tcW w:w="2545" w:type="dxa"/>
            <w:vAlign w:val="center"/>
          </w:tcPr>
          <w:p w14:paraId="397415A4" w14:textId="77777777" w:rsidR="006F0D4B" w:rsidRPr="00EA31E2" w:rsidRDefault="006F0D4B" w:rsidP="00AF6160">
            <w:pPr>
              <w:jc w:val="center"/>
              <w:rPr>
                <w:b/>
                <w:lang w:val="lv-LV"/>
              </w:rPr>
            </w:pPr>
            <w:r w:rsidRPr="00EA31E2">
              <w:rPr>
                <w:b/>
                <w:lang w:val="lv-LV"/>
              </w:rPr>
              <w:t>Ko tas nozīmē?</w:t>
            </w:r>
          </w:p>
        </w:tc>
        <w:tc>
          <w:tcPr>
            <w:tcW w:w="2699" w:type="dxa"/>
            <w:vAlign w:val="center"/>
          </w:tcPr>
          <w:p w14:paraId="356F0DAB" w14:textId="77777777" w:rsidR="006F0D4B" w:rsidRPr="00EA31E2" w:rsidRDefault="006F0D4B" w:rsidP="00AF6160">
            <w:pPr>
              <w:jc w:val="center"/>
              <w:rPr>
                <w:b/>
                <w:lang w:val="lv-LV"/>
              </w:rPr>
            </w:pPr>
            <w:r w:rsidRPr="00EA31E2">
              <w:rPr>
                <w:b/>
                <w:lang w:val="lv-LV"/>
              </w:rPr>
              <w:t>Rīcība, lai attīstītu iespējas</w:t>
            </w:r>
          </w:p>
        </w:tc>
      </w:tr>
      <w:tr w:rsidR="006F0D4B" w:rsidRPr="00235BA9" w14:paraId="6D1C2614" w14:textId="77777777" w:rsidTr="0057577B">
        <w:trPr>
          <w:trHeight w:val="132"/>
        </w:trPr>
        <w:tc>
          <w:tcPr>
            <w:tcW w:w="851" w:type="dxa"/>
          </w:tcPr>
          <w:p w14:paraId="69D1F9A9" w14:textId="77777777" w:rsidR="006F0D4B" w:rsidRPr="00EA31E2" w:rsidRDefault="006F0D4B" w:rsidP="0057577B">
            <w:pPr>
              <w:rPr>
                <w:b/>
                <w:lang w:val="lv-LV"/>
              </w:rPr>
            </w:pPr>
            <w:r w:rsidRPr="00EA31E2">
              <w:rPr>
                <w:b/>
                <w:lang w:val="lv-LV"/>
              </w:rPr>
              <w:t>1.</w:t>
            </w:r>
          </w:p>
        </w:tc>
        <w:tc>
          <w:tcPr>
            <w:tcW w:w="3544" w:type="dxa"/>
          </w:tcPr>
          <w:p w14:paraId="09361137" w14:textId="77777777" w:rsidR="006F0D4B" w:rsidRPr="00EA31E2" w:rsidRDefault="006F0D4B" w:rsidP="0057577B">
            <w:pPr>
              <w:rPr>
                <w:lang w:val="lv-LV"/>
              </w:rPr>
            </w:pPr>
            <w:r w:rsidRPr="00EA31E2">
              <w:rPr>
                <w:lang w:val="lv-LV"/>
              </w:rPr>
              <w:t>Sadarbība ar citām organizācijām</w:t>
            </w:r>
          </w:p>
        </w:tc>
        <w:tc>
          <w:tcPr>
            <w:tcW w:w="2545" w:type="dxa"/>
          </w:tcPr>
          <w:p w14:paraId="63FE8EF9" w14:textId="77777777" w:rsidR="006F0D4B" w:rsidRPr="00EA31E2" w:rsidRDefault="006F0D4B" w:rsidP="0057577B">
            <w:pPr>
              <w:rPr>
                <w:lang w:val="lv-LV"/>
              </w:rPr>
            </w:pPr>
            <w:r w:rsidRPr="00EA31E2">
              <w:rPr>
                <w:lang w:val="lv-LV"/>
              </w:rPr>
              <w:t>Bibliotēkas tuvumā darbojas iestādes, kas var sniegt piedāvājumu interešu izglītības realizēšanai</w:t>
            </w:r>
          </w:p>
        </w:tc>
        <w:tc>
          <w:tcPr>
            <w:tcW w:w="2699" w:type="dxa"/>
          </w:tcPr>
          <w:p w14:paraId="564BC6B9" w14:textId="77777777" w:rsidR="006F0D4B" w:rsidRPr="00EA31E2" w:rsidRDefault="006F0D4B" w:rsidP="0057577B">
            <w:pPr>
              <w:rPr>
                <w:lang w:val="lv-LV"/>
              </w:rPr>
            </w:pPr>
            <w:r w:rsidRPr="00EA31E2">
              <w:rPr>
                <w:lang w:val="lv-LV"/>
              </w:rPr>
              <w:t xml:space="preserve">Izzināt apkārt esošo organizāciju piedāvājumu </w:t>
            </w:r>
          </w:p>
          <w:p w14:paraId="34138D2F" w14:textId="31C2E3F8" w:rsidR="006F0D4B" w:rsidRPr="00EA31E2" w:rsidRDefault="0023398D" w:rsidP="0057577B">
            <w:pPr>
              <w:rPr>
                <w:lang w:val="lv-LV"/>
              </w:rPr>
            </w:pPr>
            <w:r w:rsidRPr="00EA31E2">
              <w:rPr>
                <w:lang w:val="lv-LV"/>
              </w:rPr>
              <w:t xml:space="preserve">(Carnikavas </w:t>
            </w:r>
            <w:r w:rsidR="002B12E4">
              <w:rPr>
                <w:lang w:val="lv-LV"/>
              </w:rPr>
              <w:t>vidus</w:t>
            </w:r>
            <w:r w:rsidR="002B12E4" w:rsidRPr="00EA31E2">
              <w:rPr>
                <w:lang w:val="lv-LV"/>
              </w:rPr>
              <w:t>skolas</w:t>
            </w:r>
            <w:r w:rsidRPr="00EA31E2">
              <w:rPr>
                <w:lang w:val="lv-LV"/>
              </w:rPr>
              <w:t>, PII</w:t>
            </w:r>
            <w:r w:rsidR="002B12E4">
              <w:rPr>
                <w:lang w:val="lv-LV"/>
              </w:rPr>
              <w:t xml:space="preserve"> “</w:t>
            </w:r>
            <w:r w:rsidR="006F0D4B" w:rsidRPr="00EA31E2">
              <w:rPr>
                <w:lang w:val="lv-LV"/>
              </w:rPr>
              <w:t xml:space="preserve">Riekstiņš”) bibliotēkas lasītāju – </w:t>
            </w:r>
            <w:r w:rsidR="006F0D4B" w:rsidRPr="00EA31E2">
              <w:rPr>
                <w:lang w:val="lv-LV"/>
              </w:rPr>
              <w:lastRenderedPageBreak/>
              <w:t>pirmsskolas un skolnieku izglītošanā.</w:t>
            </w:r>
          </w:p>
        </w:tc>
      </w:tr>
      <w:tr w:rsidR="006F0D4B" w:rsidRPr="00EA31E2" w14:paraId="7B96AC03" w14:textId="77777777" w:rsidTr="0057577B">
        <w:tc>
          <w:tcPr>
            <w:tcW w:w="851" w:type="dxa"/>
          </w:tcPr>
          <w:p w14:paraId="7677A737" w14:textId="77777777" w:rsidR="006F0D4B" w:rsidRPr="00EA31E2" w:rsidRDefault="006F0D4B" w:rsidP="0057577B">
            <w:pPr>
              <w:rPr>
                <w:b/>
                <w:lang w:val="lv-LV"/>
              </w:rPr>
            </w:pPr>
            <w:r w:rsidRPr="00EA31E2">
              <w:rPr>
                <w:b/>
                <w:lang w:val="lv-LV"/>
              </w:rPr>
              <w:lastRenderedPageBreak/>
              <w:t>2.</w:t>
            </w:r>
          </w:p>
        </w:tc>
        <w:tc>
          <w:tcPr>
            <w:tcW w:w="3544" w:type="dxa"/>
          </w:tcPr>
          <w:p w14:paraId="0A84B5B0" w14:textId="71F85A9C" w:rsidR="006F0D4B" w:rsidRPr="00EA31E2" w:rsidRDefault="006F0D4B" w:rsidP="0057577B">
            <w:pPr>
              <w:rPr>
                <w:lang w:val="lv-LV"/>
              </w:rPr>
            </w:pPr>
            <w:r w:rsidRPr="00EA31E2">
              <w:rPr>
                <w:lang w:val="lv-LV"/>
              </w:rPr>
              <w:t>Skol</w:t>
            </w:r>
            <w:r w:rsidR="00347AAE">
              <w:rPr>
                <w:lang w:val="lv-LV"/>
              </w:rPr>
              <w:t>ēnu</w:t>
            </w:r>
            <w:r w:rsidRPr="00EA31E2">
              <w:rPr>
                <w:lang w:val="lv-LV"/>
              </w:rPr>
              <w:t xml:space="preserve"> un studentu piesaiste prakses realizēšanā</w:t>
            </w:r>
          </w:p>
        </w:tc>
        <w:tc>
          <w:tcPr>
            <w:tcW w:w="2545" w:type="dxa"/>
          </w:tcPr>
          <w:p w14:paraId="0ABA6648" w14:textId="2304762B" w:rsidR="006F0D4B" w:rsidRPr="00EA31E2" w:rsidRDefault="006F0D4B" w:rsidP="0057577B">
            <w:pPr>
              <w:rPr>
                <w:lang w:val="lv-LV"/>
              </w:rPr>
            </w:pPr>
            <w:r w:rsidRPr="00EA31E2">
              <w:rPr>
                <w:lang w:val="lv-LV"/>
              </w:rPr>
              <w:t>Tiek dota iespēja studentiem un skol</w:t>
            </w:r>
            <w:r w:rsidR="009323E0">
              <w:rPr>
                <w:lang w:val="lv-LV"/>
              </w:rPr>
              <w:t>ēniem</w:t>
            </w:r>
            <w:r w:rsidRPr="00EA31E2">
              <w:rPr>
                <w:lang w:val="lv-LV"/>
              </w:rPr>
              <w:t xml:space="preserve"> strādāt bibliotēkā prakses laikā</w:t>
            </w:r>
          </w:p>
        </w:tc>
        <w:tc>
          <w:tcPr>
            <w:tcW w:w="2699" w:type="dxa"/>
          </w:tcPr>
          <w:p w14:paraId="11260B92" w14:textId="2C325F77" w:rsidR="006F0D4B" w:rsidRPr="00EA31E2" w:rsidRDefault="006F0D4B" w:rsidP="0057577B">
            <w:pPr>
              <w:rPr>
                <w:lang w:val="lv-LV"/>
              </w:rPr>
            </w:pPr>
            <w:r w:rsidRPr="00EA31E2">
              <w:rPr>
                <w:lang w:val="lv-LV"/>
              </w:rPr>
              <w:t>Lai studenti un skolēni saprastu</w:t>
            </w:r>
            <w:r w:rsidR="002B12E4">
              <w:rPr>
                <w:lang w:val="lv-LV"/>
              </w:rPr>
              <w:t>,</w:t>
            </w:r>
            <w:r w:rsidRPr="00EA31E2">
              <w:rPr>
                <w:lang w:val="lv-LV"/>
              </w:rPr>
              <w:t xml:space="preserve"> kādi ir bibliotēkā veicamie darbi.</w:t>
            </w:r>
          </w:p>
        </w:tc>
      </w:tr>
      <w:tr w:rsidR="006F0D4B" w:rsidRPr="00235BA9" w14:paraId="2718FA04" w14:textId="77777777" w:rsidTr="0057577B">
        <w:tc>
          <w:tcPr>
            <w:tcW w:w="851" w:type="dxa"/>
          </w:tcPr>
          <w:p w14:paraId="5E51F655" w14:textId="77777777" w:rsidR="006F0D4B" w:rsidRPr="00EA31E2" w:rsidRDefault="006F0D4B" w:rsidP="0057577B">
            <w:pPr>
              <w:rPr>
                <w:b/>
                <w:lang w:val="lv-LV"/>
              </w:rPr>
            </w:pPr>
            <w:r w:rsidRPr="00EA31E2">
              <w:rPr>
                <w:b/>
                <w:lang w:val="lv-LV"/>
              </w:rPr>
              <w:t>3.</w:t>
            </w:r>
          </w:p>
        </w:tc>
        <w:tc>
          <w:tcPr>
            <w:tcW w:w="3544" w:type="dxa"/>
          </w:tcPr>
          <w:p w14:paraId="096415D7" w14:textId="0B482E74" w:rsidR="006F0D4B" w:rsidRPr="00EA31E2" w:rsidRDefault="006F0D4B" w:rsidP="0057577B">
            <w:pPr>
              <w:rPr>
                <w:lang w:val="lv-LV"/>
              </w:rPr>
            </w:pPr>
            <w:r w:rsidRPr="00EA31E2">
              <w:rPr>
                <w:lang w:val="lv-LV"/>
              </w:rPr>
              <w:t xml:space="preserve">Veidot ciešu sadarbību ar </w:t>
            </w:r>
            <w:r w:rsidR="002B12E4">
              <w:rPr>
                <w:lang w:val="lv-LV"/>
              </w:rPr>
              <w:t xml:space="preserve">Ādažu bibliotēku un </w:t>
            </w:r>
            <w:r w:rsidRPr="00EA31E2">
              <w:rPr>
                <w:lang w:val="lv-LV"/>
              </w:rPr>
              <w:t>citu pašvaldību bibliotēkām.</w:t>
            </w:r>
          </w:p>
          <w:p w14:paraId="5FA68F5A" w14:textId="77777777" w:rsidR="006F0D4B" w:rsidRPr="00EA31E2" w:rsidRDefault="006F0D4B" w:rsidP="0057577B">
            <w:pPr>
              <w:rPr>
                <w:lang w:val="lv-LV"/>
              </w:rPr>
            </w:pPr>
            <w:r w:rsidRPr="00EA31E2">
              <w:rPr>
                <w:lang w:val="lv-LV"/>
              </w:rPr>
              <w:t>Starpbibliotēku abonements</w:t>
            </w:r>
          </w:p>
        </w:tc>
        <w:tc>
          <w:tcPr>
            <w:tcW w:w="2545" w:type="dxa"/>
          </w:tcPr>
          <w:p w14:paraId="13D65D05" w14:textId="77777777" w:rsidR="006F0D4B" w:rsidRPr="00EA31E2" w:rsidRDefault="006F0D4B" w:rsidP="0057577B">
            <w:pPr>
              <w:rPr>
                <w:lang w:val="lv-LV"/>
              </w:rPr>
            </w:pPr>
            <w:r w:rsidRPr="00EA31E2">
              <w:rPr>
                <w:lang w:val="lv-LV"/>
              </w:rPr>
              <w:t>Tiek dota iespēja lasītājiem saņemt grāmatas no citām bibliotēkām.</w:t>
            </w:r>
          </w:p>
        </w:tc>
        <w:tc>
          <w:tcPr>
            <w:tcW w:w="2699" w:type="dxa"/>
          </w:tcPr>
          <w:p w14:paraId="21BB3CD2" w14:textId="77777777" w:rsidR="006F0D4B" w:rsidRPr="00EA31E2" w:rsidRDefault="006F0D4B" w:rsidP="0057577B">
            <w:pPr>
              <w:rPr>
                <w:lang w:val="lv-LV"/>
              </w:rPr>
            </w:pPr>
            <w:r w:rsidRPr="00EA31E2">
              <w:rPr>
                <w:lang w:val="lv-LV"/>
              </w:rPr>
              <w:t>Aktīvi tiek apmeklētas citu pašvaldību bibliotēkas labās pieredzes pārņemšanai</w:t>
            </w:r>
          </w:p>
        </w:tc>
      </w:tr>
      <w:tr w:rsidR="006F0D4B" w:rsidRPr="00235BA9" w14:paraId="0CA11CA8" w14:textId="77777777" w:rsidTr="00AF6160">
        <w:tc>
          <w:tcPr>
            <w:tcW w:w="851" w:type="dxa"/>
            <w:vAlign w:val="center"/>
          </w:tcPr>
          <w:p w14:paraId="043C2800" w14:textId="77777777" w:rsidR="006F0D4B" w:rsidRPr="00EA31E2" w:rsidRDefault="006F0D4B" w:rsidP="00AF6160">
            <w:pPr>
              <w:jc w:val="center"/>
              <w:rPr>
                <w:b/>
                <w:lang w:val="lv-LV"/>
              </w:rPr>
            </w:pPr>
            <w:r w:rsidRPr="00EA31E2">
              <w:rPr>
                <w:b/>
                <w:lang w:val="lv-LV"/>
              </w:rPr>
              <w:t>Nr.</w:t>
            </w:r>
          </w:p>
        </w:tc>
        <w:tc>
          <w:tcPr>
            <w:tcW w:w="3544" w:type="dxa"/>
            <w:vAlign w:val="center"/>
          </w:tcPr>
          <w:p w14:paraId="12D7327D" w14:textId="77777777" w:rsidR="006F0D4B" w:rsidRPr="00EA31E2" w:rsidRDefault="006F0D4B" w:rsidP="00AF6160">
            <w:pPr>
              <w:jc w:val="center"/>
              <w:rPr>
                <w:b/>
                <w:lang w:val="lv-LV"/>
              </w:rPr>
            </w:pPr>
            <w:r w:rsidRPr="00EA31E2">
              <w:rPr>
                <w:b/>
                <w:lang w:val="lv-LV"/>
              </w:rPr>
              <w:t>Draudi</w:t>
            </w:r>
          </w:p>
        </w:tc>
        <w:tc>
          <w:tcPr>
            <w:tcW w:w="2545" w:type="dxa"/>
            <w:vAlign w:val="center"/>
          </w:tcPr>
          <w:p w14:paraId="64B89882" w14:textId="77777777" w:rsidR="006F0D4B" w:rsidRPr="00EA31E2" w:rsidRDefault="006F0D4B" w:rsidP="00AF6160">
            <w:pPr>
              <w:jc w:val="center"/>
              <w:rPr>
                <w:b/>
                <w:lang w:val="lv-LV"/>
              </w:rPr>
            </w:pPr>
            <w:r w:rsidRPr="00EA31E2">
              <w:rPr>
                <w:b/>
                <w:lang w:val="lv-LV"/>
              </w:rPr>
              <w:t>Ko tas nozīmē?</w:t>
            </w:r>
          </w:p>
        </w:tc>
        <w:tc>
          <w:tcPr>
            <w:tcW w:w="2699" w:type="dxa"/>
            <w:vAlign w:val="center"/>
          </w:tcPr>
          <w:p w14:paraId="18BFAEC9" w14:textId="77777777" w:rsidR="006F0D4B" w:rsidRPr="00EA31E2" w:rsidRDefault="006F0D4B" w:rsidP="00AF6160">
            <w:pPr>
              <w:jc w:val="center"/>
              <w:rPr>
                <w:b/>
                <w:lang w:val="lv-LV"/>
              </w:rPr>
            </w:pPr>
            <w:r w:rsidRPr="00EA31E2">
              <w:rPr>
                <w:b/>
                <w:lang w:val="lv-LV"/>
              </w:rPr>
              <w:t>Rīcība, lai novērstu draudu ietekmi</w:t>
            </w:r>
          </w:p>
        </w:tc>
      </w:tr>
      <w:tr w:rsidR="006F0D4B" w:rsidRPr="00235BA9" w14:paraId="313CF633" w14:textId="77777777" w:rsidTr="0057577B">
        <w:tc>
          <w:tcPr>
            <w:tcW w:w="851" w:type="dxa"/>
          </w:tcPr>
          <w:p w14:paraId="1BD4FF06" w14:textId="343ED230" w:rsidR="006F0D4B" w:rsidRPr="00EA31E2" w:rsidRDefault="002B12E4" w:rsidP="0057577B">
            <w:pPr>
              <w:rPr>
                <w:b/>
                <w:lang w:val="lv-LV"/>
              </w:rPr>
            </w:pPr>
            <w:r>
              <w:rPr>
                <w:b/>
                <w:lang w:val="lv-LV"/>
              </w:rPr>
              <w:t>1.</w:t>
            </w:r>
          </w:p>
        </w:tc>
        <w:tc>
          <w:tcPr>
            <w:tcW w:w="3544" w:type="dxa"/>
          </w:tcPr>
          <w:p w14:paraId="5548402D" w14:textId="77777777" w:rsidR="006F0D4B" w:rsidRPr="00EA31E2" w:rsidRDefault="006F0D4B" w:rsidP="0057577B">
            <w:pPr>
              <w:rPr>
                <w:lang w:val="lv-LV"/>
              </w:rPr>
            </w:pPr>
            <w:r w:rsidRPr="00EA31E2">
              <w:rPr>
                <w:lang w:val="lv-LV"/>
              </w:rPr>
              <w:t>Lasītāju, bibliotēkas apmeklētāju lojalitātes trūkums pret bibliotēkas darbiniekiem</w:t>
            </w:r>
          </w:p>
        </w:tc>
        <w:tc>
          <w:tcPr>
            <w:tcW w:w="2545" w:type="dxa"/>
          </w:tcPr>
          <w:p w14:paraId="4FD2E4A0" w14:textId="77777777" w:rsidR="006F0D4B" w:rsidRPr="00EA31E2" w:rsidRDefault="006F0D4B" w:rsidP="0057577B">
            <w:pPr>
              <w:rPr>
                <w:lang w:val="lv-LV"/>
              </w:rPr>
            </w:pPr>
            <w:r w:rsidRPr="00EA31E2">
              <w:rPr>
                <w:lang w:val="lv-LV"/>
              </w:rPr>
              <w:t>Necieņa pret darbiniekiem</w:t>
            </w:r>
          </w:p>
        </w:tc>
        <w:tc>
          <w:tcPr>
            <w:tcW w:w="2699" w:type="dxa"/>
          </w:tcPr>
          <w:p w14:paraId="6899A5A4" w14:textId="77777777" w:rsidR="006F0D4B" w:rsidRPr="00EA31E2" w:rsidRDefault="006F0D4B" w:rsidP="0057577B">
            <w:pPr>
              <w:rPr>
                <w:lang w:val="lv-LV"/>
              </w:rPr>
            </w:pPr>
            <w:r w:rsidRPr="00EA31E2">
              <w:rPr>
                <w:lang w:val="lv-LV"/>
              </w:rPr>
              <w:t>Šādu draudu novēršanai tiek izmantota komunikācija ar konkrēto personu – tiek veiktas individuālas pārrunas.</w:t>
            </w:r>
          </w:p>
          <w:p w14:paraId="69746469" w14:textId="77777777" w:rsidR="006F0D4B" w:rsidRPr="00EA31E2" w:rsidRDefault="006F0D4B" w:rsidP="0057577B">
            <w:pPr>
              <w:rPr>
                <w:lang w:val="lv-LV"/>
              </w:rPr>
            </w:pPr>
            <w:r w:rsidRPr="00EA31E2">
              <w:rPr>
                <w:lang w:val="lv-LV"/>
              </w:rPr>
              <w:t>Ja netiek saņemta sapratne no bibliotēkas apmeklētāja puses, tad pēc bibliotēkas iekšējās kārtības noteikumiem, apmeklētājs tiek izslēgts no iestādes apmeklētāju loka.</w:t>
            </w:r>
          </w:p>
        </w:tc>
      </w:tr>
    </w:tbl>
    <w:p w14:paraId="2D40BBEA" w14:textId="77777777" w:rsidR="00793C8A" w:rsidRPr="00EA31E2" w:rsidRDefault="00793C8A" w:rsidP="0023398D">
      <w:pPr>
        <w:rPr>
          <w:lang w:val="lv-LV"/>
        </w:rPr>
      </w:pPr>
    </w:p>
    <w:p w14:paraId="2775BE93" w14:textId="77777777" w:rsidR="0023398D" w:rsidRPr="00EA31E2" w:rsidRDefault="0023398D" w:rsidP="0023398D">
      <w:pPr>
        <w:rPr>
          <w:b/>
          <w:lang w:val="lv-LV"/>
        </w:rPr>
      </w:pPr>
    </w:p>
    <w:p w14:paraId="6B1CDA94" w14:textId="77777777" w:rsidR="00793C8A" w:rsidRPr="00EA31E2" w:rsidRDefault="00793C8A" w:rsidP="00810609">
      <w:pPr>
        <w:pStyle w:val="Sarakstarindkopa"/>
        <w:ind w:left="1080"/>
        <w:jc w:val="center"/>
        <w:rPr>
          <w:b/>
          <w:lang w:val="lv-LV"/>
        </w:rPr>
      </w:pPr>
    </w:p>
    <w:p w14:paraId="12726049" w14:textId="77777777" w:rsidR="00711A13" w:rsidRDefault="00711A13" w:rsidP="00810609">
      <w:pPr>
        <w:pStyle w:val="Sarakstarindkopa"/>
        <w:ind w:left="1080"/>
        <w:jc w:val="center"/>
        <w:rPr>
          <w:b/>
          <w:lang w:val="lv-LV"/>
        </w:rPr>
      </w:pPr>
    </w:p>
    <w:p w14:paraId="03800A1A" w14:textId="77777777" w:rsidR="00711A13" w:rsidRDefault="00711A13" w:rsidP="00810609">
      <w:pPr>
        <w:pStyle w:val="Sarakstarindkopa"/>
        <w:ind w:left="1080"/>
        <w:jc w:val="center"/>
        <w:rPr>
          <w:b/>
          <w:lang w:val="lv-LV"/>
        </w:rPr>
      </w:pPr>
    </w:p>
    <w:p w14:paraId="25D368D6" w14:textId="77777777" w:rsidR="00711A13" w:rsidRDefault="00711A13" w:rsidP="00810609">
      <w:pPr>
        <w:pStyle w:val="Sarakstarindkopa"/>
        <w:ind w:left="1080"/>
        <w:jc w:val="center"/>
        <w:rPr>
          <w:b/>
          <w:lang w:val="lv-LV"/>
        </w:rPr>
      </w:pPr>
    </w:p>
    <w:p w14:paraId="01AE48BD" w14:textId="77777777" w:rsidR="00711A13" w:rsidRDefault="00711A13" w:rsidP="00810609">
      <w:pPr>
        <w:pStyle w:val="Sarakstarindkopa"/>
        <w:ind w:left="1080"/>
        <w:jc w:val="center"/>
        <w:rPr>
          <w:b/>
          <w:lang w:val="lv-LV"/>
        </w:rPr>
      </w:pPr>
    </w:p>
    <w:p w14:paraId="45F579B7" w14:textId="77777777" w:rsidR="00711A13" w:rsidRDefault="00711A13" w:rsidP="00810609">
      <w:pPr>
        <w:pStyle w:val="Sarakstarindkopa"/>
        <w:ind w:left="1080"/>
        <w:jc w:val="center"/>
        <w:rPr>
          <w:b/>
          <w:lang w:val="lv-LV"/>
        </w:rPr>
      </w:pPr>
    </w:p>
    <w:p w14:paraId="6288A673" w14:textId="77777777" w:rsidR="00711A13" w:rsidRDefault="00711A13" w:rsidP="00810609">
      <w:pPr>
        <w:pStyle w:val="Sarakstarindkopa"/>
        <w:ind w:left="1080"/>
        <w:jc w:val="center"/>
        <w:rPr>
          <w:b/>
          <w:lang w:val="lv-LV"/>
        </w:rPr>
      </w:pPr>
    </w:p>
    <w:p w14:paraId="09D40A5D" w14:textId="77777777" w:rsidR="00711A13" w:rsidRDefault="00711A13" w:rsidP="00810609">
      <w:pPr>
        <w:pStyle w:val="Sarakstarindkopa"/>
        <w:ind w:left="1080"/>
        <w:jc w:val="center"/>
        <w:rPr>
          <w:b/>
          <w:lang w:val="lv-LV"/>
        </w:rPr>
      </w:pPr>
    </w:p>
    <w:p w14:paraId="1EFC8239" w14:textId="77777777" w:rsidR="00711A13" w:rsidRDefault="00711A13" w:rsidP="00810609">
      <w:pPr>
        <w:pStyle w:val="Sarakstarindkopa"/>
        <w:ind w:left="1080"/>
        <w:jc w:val="center"/>
        <w:rPr>
          <w:b/>
          <w:lang w:val="lv-LV"/>
        </w:rPr>
      </w:pPr>
    </w:p>
    <w:p w14:paraId="5AB68CA7" w14:textId="77777777" w:rsidR="00711A13" w:rsidRDefault="00711A13" w:rsidP="00810609">
      <w:pPr>
        <w:pStyle w:val="Sarakstarindkopa"/>
        <w:ind w:left="1080"/>
        <w:jc w:val="center"/>
        <w:rPr>
          <w:b/>
          <w:lang w:val="lv-LV"/>
        </w:rPr>
      </w:pPr>
    </w:p>
    <w:p w14:paraId="0DC66B61" w14:textId="77777777" w:rsidR="00711A13" w:rsidRDefault="00711A13" w:rsidP="00810609">
      <w:pPr>
        <w:pStyle w:val="Sarakstarindkopa"/>
        <w:ind w:left="1080"/>
        <w:jc w:val="center"/>
        <w:rPr>
          <w:b/>
          <w:lang w:val="lv-LV"/>
        </w:rPr>
      </w:pPr>
    </w:p>
    <w:p w14:paraId="22C0C184" w14:textId="77777777" w:rsidR="00711A13" w:rsidRDefault="00711A13" w:rsidP="00810609">
      <w:pPr>
        <w:pStyle w:val="Sarakstarindkopa"/>
        <w:ind w:left="1080"/>
        <w:jc w:val="center"/>
        <w:rPr>
          <w:b/>
          <w:lang w:val="lv-LV"/>
        </w:rPr>
      </w:pPr>
    </w:p>
    <w:p w14:paraId="60D7F06C" w14:textId="77777777" w:rsidR="00711A13" w:rsidRDefault="00711A13" w:rsidP="00810609">
      <w:pPr>
        <w:pStyle w:val="Sarakstarindkopa"/>
        <w:ind w:left="1080"/>
        <w:jc w:val="center"/>
        <w:rPr>
          <w:b/>
          <w:lang w:val="lv-LV"/>
        </w:rPr>
      </w:pPr>
    </w:p>
    <w:p w14:paraId="4BCF8700" w14:textId="77777777" w:rsidR="00711A13" w:rsidRDefault="00711A13" w:rsidP="00810609">
      <w:pPr>
        <w:pStyle w:val="Sarakstarindkopa"/>
        <w:ind w:left="1080"/>
        <w:jc w:val="center"/>
        <w:rPr>
          <w:b/>
          <w:lang w:val="lv-LV"/>
        </w:rPr>
      </w:pPr>
    </w:p>
    <w:p w14:paraId="4FFCB77F" w14:textId="77777777" w:rsidR="00711A13" w:rsidRDefault="00711A13" w:rsidP="00810609">
      <w:pPr>
        <w:pStyle w:val="Sarakstarindkopa"/>
        <w:ind w:left="1080"/>
        <w:jc w:val="center"/>
        <w:rPr>
          <w:b/>
          <w:lang w:val="lv-LV"/>
        </w:rPr>
      </w:pPr>
    </w:p>
    <w:p w14:paraId="1BD32790" w14:textId="77777777" w:rsidR="00711A13" w:rsidRDefault="00711A13" w:rsidP="00810609">
      <w:pPr>
        <w:pStyle w:val="Sarakstarindkopa"/>
        <w:ind w:left="1080"/>
        <w:jc w:val="center"/>
        <w:rPr>
          <w:b/>
          <w:lang w:val="lv-LV"/>
        </w:rPr>
      </w:pPr>
    </w:p>
    <w:p w14:paraId="6427B0C2" w14:textId="77777777" w:rsidR="00711A13" w:rsidRDefault="00711A13" w:rsidP="00810609">
      <w:pPr>
        <w:pStyle w:val="Sarakstarindkopa"/>
        <w:ind w:left="1080"/>
        <w:jc w:val="center"/>
        <w:rPr>
          <w:b/>
          <w:lang w:val="lv-LV"/>
        </w:rPr>
      </w:pPr>
    </w:p>
    <w:p w14:paraId="750FC317" w14:textId="77777777" w:rsidR="00711A13" w:rsidRDefault="00711A13" w:rsidP="00810609">
      <w:pPr>
        <w:pStyle w:val="Sarakstarindkopa"/>
        <w:ind w:left="1080"/>
        <w:jc w:val="center"/>
        <w:rPr>
          <w:b/>
          <w:lang w:val="lv-LV"/>
        </w:rPr>
      </w:pPr>
    </w:p>
    <w:p w14:paraId="6AC0804C" w14:textId="77777777" w:rsidR="00711A13" w:rsidRDefault="00711A13" w:rsidP="00810609">
      <w:pPr>
        <w:pStyle w:val="Sarakstarindkopa"/>
        <w:ind w:left="1080"/>
        <w:jc w:val="center"/>
        <w:rPr>
          <w:b/>
          <w:lang w:val="lv-LV"/>
        </w:rPr>
      </w:pPr>
    </w:p>
    <w:p w14:paraId="7E9B540C" w14:textId="77777777" w:rsidR="00711A13" w:rsidRDefault="00711A13" w:rsidP="00810609">
      <w:pPr>
        <w:pStyle w:val="Sarakstarindkopa"/>
        <w:ind w:left="1080"/>
        <w:jc w:val="center"/>
        <w:rPr>
          <w:b/>
          <w:lang w:val="lv-LV"/>
        </w:rPr>
      </w:pPr>
    </w:p>
    <w:p w14:paraId="5F651CDB" w14:textId="77777777" w:rsidR="00711A13" w:rsidRDefault="00711A13" w:rsidP="00810609">
      <w:pPr>
        <w:pStyle w:val="Sarakstarindkopa"/>
        <w:ind w:left="1080"/>
        <w:jc w:val="center"/>
        <w:rPr>
          <w:b/>
          <w:lang w:val="lv-LV"/>
        </w:rPr>
      </w:pPr>
    </w:p>
    <w:p w14:paraId="346BBB79" w14:textId="77777777" w:rsidR="00711A13" w:rsidRDefault="00711A13" w:rsidP="00810609">
      <w:pPr>
        <w:pStyle w:val="Sarakstarindkopa"/>
        <w:ind w:left="1080"/>
        <w:jc w:val="center"/>
        <w:rPr>
          <w:b/>
          <w:lang w:val="lv-LV"/>
        </w:rPr>
      </w:pPr>
    </w:p>
    <w:p w14:paraId="465EB9C1" w14:textId="77777777" w:rsidR="00711A13" w:rsidRDefault="00711A13" w:rsidP="00810609">
      <w:pPr>
        <w:pStyle w:val="Sarakstarindkopa"/>
        <w:ind w:left="1080"/>
        <w:jc w:val="center"/>
        <w:rPr>
          <w:b/>
          <w:lang w:val="lv-LV"/>
        </w:rPr>
      </w:pPr>
    </w:p>
    <w:p w14:paraId="4CFA3D0D" w14:textId="114909EC" w:rsidR="0079386E" w:rsidRPr="00EA31E2" w:rsidRDefault="00810609" w:rsidP="00810609">
      <w:pPr>
        <w:pStyle w:val="Sarakstarindkopa"/>
        <w:ind w:left="1080"/>
        <w:jc w:val="center"/>
        <w:rPr>
          <w:b/>
          <w:lang w:val="lv-LV"/>
        </w:rPr>
      </w:pPr>
      <w:r w:rsidRPr="00EA31E2">
        <w:rPr>
          <w:b/>
          <w:lang w:val="lv-LV"/>
        </w:rPr>
        <w:lastRenderedPageBreak/>
        <w:t>II</w:t>
      </w:r>
      <w:r w:rsidR="006F0D4B" w:rsidRPr="00EA31E2">
        <w:rPr>
          <w:b/>
          <w:lang w:val="lv-LV"/>
        </w:rPr>
        <w:t>I</w:t>
      </w:r>
      <w:r w:rsidRPr="00EA31E2">
        <w:rPr>
          <w:b/>
          <w:lang w:val="lv-LV"/>
        </w:rPr>
        <w:t>.</w:t>
      </w:r>
      <w:r w:rsidR="008025B5" w:rsidRPr="00EA31E2">
        <w:rPr>
          <w:b/>
          <w:lang w:val="lv-LV"/>
        </w:rPr>
        <w:t xml:space="preserve"> BIBLIOTĒKAS </w:t>
      </w:r>
      <w:r w:rsidR="0079386E" w:rsidRPr="00EA31E2">
        <w:rPr>
          <w:b/>
          <w:lang w:val="lv-LV"/>
        </w:rPr>
        <w:t>P</w:t>
      </w:r>
      <w:r w:rsidR="005F72D0" w:rsidRPr="00EA31E2">
        <w:rPr>
          <w:b/>
          <w:lang w:val="lv-LV"/>
        </w:rPr>
        <w:t>AKALPOJUMU PILNVEIDOŠANA</w:t>
      </w:r>
    </w:p>
    <w:p w14:paraId="3704FB1B" w14:textId="77777777" w:rsidR="005F72D0" w:rsidRPr="00EA31E2" w:rsidRDefault="005F72D0" w:rsidP="00810609">
      <w:pPr>
        <w:pStyle w:val="Sarakstarindkopa"/>
        <w:ind w:left="1080"/>
        <w:jc w:val="center"/>
        <w:rPr>
          <w:b/>
          <w:lang w:val="lv-LV"/>
        </w:rPr>
      </w:pPr>
    </w:p>
    <w:tbl>
      <w:tblPr>
        <w:tblStyle w:val="Reatabula"/>
        <w:tblW w:w="9952" w:type="dxa"/>
        <w:tblInd w:w="-601" w:type="dxa"/>
        <w:tblLayout w:type="fixed"/>
        <w:tblLook w:val="04A0" w:firstRow="1" w:lastRow="0" w:firstColumn="1" w:lastColumn="0" w:noHBand="0" w:noVBand="1"/>
      </w:tblPr>
      <w:tblGrid>
        <w:gridCol w:w="851"/>
        <w:gridCol w:w="2864"/>
        <w:gridCol w:w="1134"/>
        <w:gridCol w:w="1417"/>
        <w:gridCol w:w="2268"/>
        <w:gridCol w:w="1418"/>
      </w:tblGrid>
      <w:tr w:rsidR="001C0C52" w:rsidRPr="00EA31E2" w14:paraId="7AA38EBC" w14:textId="594DD22F" w:rsidTr="00AF6160">
        <w:tc>
          <w:tcPr>
            <w:tcW w:w="851" w:type="dxa"/>
            <w:vAlign w:val="center"/>
          </w:tcPr>
          <w:p w14:paraId="55221D6A" w14:textId="77777777" w:rsidR="001C0C52" w:rsidRPr="00EA31E2" w:rsidRDefault="001C0C52" w:rsidP="00AF6160">
            <w:pPr>
              <w:pStyle w:val="Sarakstarindkopa"/>
              <w:ind w:left="0"/>
              <w:jc w:val="center"/>
              <w:rPr>
                <w:b/>
                <w:lang w:val="lv-LV"/>
              </w:rPr>
            </w:pPr>
            <w:r w:rsidRPr="00EA31E2">
              <w:rPr>
                <w:b/>
                <w:lang w:val="lv-LV"/>
              </w:rPr>
              <w:t>Nr.p. k.</w:t>
            </w:r>
          </w:p>
        </w:tc>
        <w:tc>
          <w:tcPr>
            <w:tcW w:w="2864" w:type="dxa"/>
            <w:vAlign w:val="center"/>
          </w:tcPr>
          <w:p w14:paraId="18CF46D9" w14:textId="77777777" w:rsidR="001C0C52" w:rsidRPr="00EA31E2" w:rsidRDefault="001C0C52" w:rsidP="00AF6160">
            <w:pPr>
              <w:pStyle w:val="Sarakstarindkopa"/>
              <w:ind w:left="0"/>
              <w:jc w:val="center"/>
              <w:rPr>
                <w:b/>
                <w:lang w:val="lv-LV"/>
              </w:rPr>
            </w:pPr>
            <w:r w:rsidRPr="00EA31E2">
              <w:rPr>
                <w:b/>
                <w:lang w:val="lv-LV"/>
              </w:rPr>
              <w:t>Pasākums</w:t>
            </w:r>
          </w:p>
        </w:tc>
        <w:tc>
          <w:tcPr>
            <w:tcW w:w="1134" w:type="dxa"/>
            <w:vAlign w:val="center"/>
          </w:tcPr>
          <w:p w14:paraId="62DDB66A" w14:textId="77777777" w:rsidR="001C0C52" w:rsidRPr="00EA31E2" w:rsidRDefault="001C0C52" w:rsidP="00AF6160">
            <w:pPr>
              <w:pStyle w:val="Sarakstarindkopa"/>
              <w:ind w:left="0"/>
              <w:jc w:val="center"/>
              <w:rPr>
                <w:b/>
                <w:lang w:val="lv-LV"/>
              </w:rPr>
            </w:pPr>
            <w:r w:rsidRPr="00EA31E2">
              <w:rPr>
                <w:b/>
                <w:lang w:val="lv-LV"/>
              </w:rPr>
              <w:t>Laika posms</w:t>
            </w:r>
          </w:p>
        </w:tc>
        <w:tc>
          <w:tcPr>
            <w:tcW w:w="1417" w:type="dxa"/>
            <w:vAlign w:val="center"/>
          </w:tcPr>
          <w:p w14:paraId="6EABFA90" w14:textId="77777777" w:rsidR="001C0C52" w:rsidRPr="00EA31E2" w:rsidRDefault="001C0C52" w:rsidP="00AF6160">
            <w:pPr>
              <w:pStyle w:val="Sarakstarindkopa"/>
              <w:ind w:left="0"/>
              <w:jc w:val="center"/>
              <w:rPr>
                <w:b/>
                <w:lang w:val="lv-LV"/>
              </w:rPr>
            </w:pPr>
            <w:r w:rsidRPr="00EA31E2">
              <w:rPr>
                <w:b/>
                <w:lang w:val="lv-LV"/>
              </w:rPr>
              <w:t>Finansē-jums</w:t>
            </w:r>
          </w:p>
        </w:tc>
        <w:tc>
          <w:tcPr>
            <w:tcW w:w="2268" w:type="dxa"/>
            <w:vAlign w:val="center"/>
          </w:tcPr>
          <w:p w14:paraId="56B86265" w14:textId="77777777" w:rsidR="001C0C52" w:rsidRPr="00EA31E2" w:rsidRDefault="001C0C52" w:rsidP="00AF6160">
            <w:pPr>
              <w:pStyle w:val="Sarakstarindkopa"/>
              <w:ind w:left="0"/>
              <w:jc w:val="center"/>
              <w:rPr>
                <w:b/>
                <w:lang w:val="lv-LV"/>
              </w:rPr>
            </w:pPr>
            <w:r w:rsidRPr="00EA31E2">
              <w:rPr>
                <w:b/>
                <w:lang w:val="lv-LV"/>
              </w:rPr>
              <w:t>Iegūtais</w:t>
            </w:r>
          </w:p>
        </w:tc>
        <w:tc>
          <w:tcPr>
            <w:tcW w:w="1418" w:type="dxa"/>
          </w:tcPr>
          <w:p w14:paraId="19854758" w14:textId="73E9A883" w:rsidR="001C0C52" w:rsidRPr="00AF6160" w:rsidRDefault="001C0C52" w:rsidP="001C0C52">
            <w:pPr>
              <w:pStyle w:val="Sarakstarindkopa"/>
              <w:ind w:left="0"/>
              <w:jc w:val="center"/>
              <w:rPr>
                <w:b/>
                <w:sz w:val="22"/>
                <w:szCs w:val="22"/>
                <w:lang w:val="lv-LV"/>
              </w:rPr>
            </w:pPr>
            <w:r w:rsidRPr="00AF6160">
              <w:rPr>
                <w:b/>
                <w:sz w:val="22"/>
                <w:szCs w:val="22"/>
                <w:lang w:val="lv-LV"/>
              </w:rPr>
              <w:t>Atsauce uz Attīstības programmu</w:t>
            </w:r>
          </w:p>
        </w:tc>
      </w:tr>
      <w:tr w:rsidR="001C0C52" w:rsidRPr="00EA31E2" w14:paraId="241696FD" w14:textId="290EAE85" w:rsidTr="00AF6160">
        <w:tc>
          <w:tcPr>
            <w:tcW w:w="851" w:type="dxa"/>
          </w:tcPr>
          <w:p w14:paraId="6FA7BE87" w14:textId="77777777" w:rsidR="001C0C52" w:rsidRPr="00EA31E2" w:rsidRDefault="001C0C52" w:rsidP="0079386E">
            <w:pPr>
              <w:pStyle w:val="Sarakstarindkopa"/>
              <w:ind w:left="0"/>
              <w:rPr>
                <w:lang w:val="lv-LV"/>
              </w:rPr>
            </w:pPr>
            <w:r w:rsidRPr="00EA31E2">
              <w:rPr>
                <w:lang w:val="lv-LV"/>
              </w:rPr>
              <w:t>1.</w:t>
            </w:r>
          </w:p>
        </w:tc>
        <w:tc>
          <w:tcPr>
            <w:tcW w:w="7683" w:type="dxa"/>
            <w:gridSpan w:val="4"/>
          </w:tcPr>
          <w:p w14:paraId="1145212E" w14:textId="77777777" w:rsidR="001C0C52" w:rsidRPr="00EA31E2" w:rsidRDefault="001C0C52" w:rsidP="0079386E">
            <w:pPr>
              <w:pStyle w:val="Sarakstarindkopa"/>
              <w:ind w:left="0"/>
              <w:rPr>
                <w:lang w:val="lv-LV"/>
              </w:rPr>
            </w:pPr>
            <w:r w:rsidRPr="00EA31E2">
              <w:rPr>
                <w:b/>
                <w:lang w:val="lv-LV"/>
              </w:rPr>
              <w:t>KVALITATĪVA BIBLIOTĒKAS RESURSU IEGĀDE</w:t>
            </w:r>
          </w:p>
        </w:tc>
        <w:tc>
          <w:tcPr>
            <w:tcW w:w="1418" w:type="dxa"/>
          </w:tcPr>
          <w:p w14:paraId="3349FCF5" w14:textId="77777777" w:rsidR="001C0C52" w:rsidRPr="00EA31E2" w:rsidRDefault="001C0C52" w:rsidP="0079386E">
            <w:pPr>
              <w:pStyle w:val="Sarakstarindkopa"/>
              <w:ind w:left="0"/>
              <w:rPr>
                <w:b/>
                <w:lang w:val="lv-LV"/>
              </w:rPr>
            </w:pPr>
          </w:p>
        </w:tc>
      </w:tr>
      <w:tr w:rsidR="001C0C52" w:rsidRPr="00235BA9" w14:paraId="58C3E892" w14:textId="387A1846" w:rsidTr="00AF6160">
        <w:tc>
          <w:tcPr>
            <w:tcW w:w="851" w:type="dxa"/>
          </w:tcPr>
          <w:p w14:paraId="11AB2102" w14:textId="77777777" w:rsidR="001C0C52" w:rsidRPr="00EA31E2" w:rsidRDefault="001C0C52" w:rsidP="0079386E">
            <w:pPr>
              <w:pStyle w:val="Sarakstarindkopa"/>
              <w:ind w:left="0"/>
              <w:rPr>
                <w:lang w:val="lv-LV"/>
              </w:rPr>
            </w:pPr>
          </w:p>
        </w:tc>
        <w:tc>
          <w:tcPr>
            <w:tcW w:w="2864" w:type="dxa"/>
          </w:tcPr>
          <w:p w14:paraId="34E32A68" w14:textId="77777777" w:rsidR="001C0C52" w:rsidRPr="00EA31E2" w:rsidRDefault="001C0C52" w:rsidP="0079386E">
            <w:pPr>
              <w:pStyle w:val="Sarakstarindkopa"/>
              <w:ind w:left="0"/>
              <w:rPr>
                <w:lang w:val="lv-LV"/>
              </w:rPr>
            </w:pPr>
            <w:r w:rsidRPr="00EA31E2">
              <w:rPr>
                <w:lang w:val="lv-LV"/>
              </w:rPr>
              <w:t>1.1 Grāmatu krājuma regulāra komplektēšana,</w:t>
            </w:r>
          </w:p>
          <w:p w14:paraId="09DE9BBF" w14:textId="364138D6" w:rsidR="001C0C52" w:rsidRPr="00EA31E2" w:rsidRDefault="001C0C52" w:rsidP="0079386E">
            <w:pPr>
              <w:pStyle w:val="Sarakstarindkopa"/>
              <w:ind w:left="0"/>
              <w:rPr>
                <w:lang w:val="lv-LV"/>
              </w:rPr>
            </w:pPr>
            <w:r w:rsidRPr="00EA31E2">
              <w:rPr>
                <w:lang w:val="lv-LV"/>
              </w:rPr>
              <w:t>1.2.</w:t>
            </w:r>
            <w:r>
              <w:rPr>
                <w:lang w:val="lv-LV"/>
              </w:rPr>
              <w:t>K</w:t>
            </w:r>
            <w:r w:rsidRPr="00EA31E2">
              <w:rPr>
                <w:lang w:val="lv-LV"/>
              </w:rPr>
              <w:t>rāsainas un mūsdienīgas bērnu literatūras iegāde</w:t>
            </w:r>
          </w:p>
          <w:p w14:paraId="3C099833" w14:textId="2DE3514B" w:rsidR="001C0C52" w:rsidRPr="00EA31E2" w:rsidRDefault="001C0C52" w:rsidP="0079386E">
            <w:pPr>
              <w:pStyle w:val="Sarakstarindkopa"/>
              <w:ind w:left="0"/>
              <w:rPr>
                <w:lang w:val="lv-LV"/>
              </w:rPr>
            </w:pPr>
            <w:r w:rsidRPr="00EA31E2">
              <w:rPr>
                <w:lang w:val="lv-LV"/>
              </w:rPr>
              <w:t xml:space="preserve">1.3. </w:t>
            </w:r>
            <w:r>
              <w:rPr>
                <w:lang w:val="lv-LV"/>
              </w:rPr>
              <w:t>T</w:t>
            </w:r>
            <w:r w:rsidRPr="00EA31E2">
              <w:rPr>
                <w:lang w:val="lv-LV"/>
              </w:rPr>
              <w:t>radicionālo, elektronisko un virtuālo krājumu pilnveide</w:t>
            </w:r>
          </w:p>
          <w:p w14:paraId="57209DA4" w14:textId="4C3AB76D" w:rsidR="001C0C52" w:rsidRPr="00EA31E2" w:rsidRDefault="001C0C52" w:rsidP="0079386E">
            <w:pPr>
              <w:pStyle w:val="Sarakstarindkopa"/>
              <w:ind w:left="0"/>
              <w:rPr>
                <w:lang w:val="lv-LV"/>
              </w:rPr>
            </w:pPr>
            <w:r w:rsidRPr="00EA31E2">
              <w:rPr>
                <w:lang w:val="lv-LV"/>
              </w:rPr>
              <w:t xml:space="preserve">1.4 </w:t>
            </w:r>
            <w:r>
              <w:rPr>
                <w:lang w:val="lv-LV"/>
              </w:rPr>
              <w:t>D</w:t>
            </w:r>
            <w:r w:rsidRPr="00EA31E2">
              <w:rPr>
                <w:lang w:val="lv-LV"/>
              </w:rPr>
              <w:t>atubāzu un elektronisko dokumentu nodrošinājums</w:t>
            </w:r>
          </w:p>
          <w:p w14:paraId="194C7080" w14:textId="07F184D3" w:rsidR="001C0C52" w:rsidRPr="00EA31E2" w:rsidRDefault="001C0C52" w:rsidP="0079386E">
            <w:pPr>
              <w:pStyle w:val="Sarakstarindkopa"/>
              <w:ind w:left="0"/>
              <w:rPr>
                <w:lang w:val="lv-LV"/>
              </w:rPr>
            </w:pPr>
            <w:r w:rsidRPr="00EA31E2">
              <w:rPr>
                <w:lang w:val="lv-LV"/>
              </w:rPr>
              <w:t xml:space="preserve">1.5. </w:t>
            </w:r>
            <w:r>
              <w:rPr>
                <w:lang w:val="lv-LV"/>
              </w:rPr>
              <w:t>A</w:t>
            </w:r>
            <w:r w:rsidRPr="00EA31E2">
              <w:rPr>
                <w:lang w:val="lv-LV"/>
              </w:rPr>
              <w:t>udiovizuālo dokumentu piedāvājums</w:t>
            </w:r>
          </w:p>
          <w:p w14:paraId="2484A2C3" w14:textId="17F014B2" w:rsidR="001C0C52" w:rsidRPr="00EA31E2" w:rsidRDefault="001C0C52" w:rsidP="0079386E">
            <w:pPr>
              <w:pStyle w:val="Sarakstarindkopa"/>
              <w:ind w:left="0"/>
              <w:rPr>
                <w:lang w:val="lv-LV"/>
              </w:rPr>
            </w:pPr>
            <w:r w:rsidRPr="00EA31E2">
              <w:rPr>
                <w:lang w:val="lv-LV"/>
              </w:rPr>
              <w:t xml:space="preserve">1.6. </w:t>
            </w:r>
            <w:r>
              <w:rPr>
                <w:lang w:val="lv-LV"/>
              </w:rPr>
              <w:t>O</w:t>
            </w:r>
            <w:r w:rsidRPr="00EA31E2">
              <w:rPr>
                <w:lang w:val="lv-LV"/>
              </w:rPr>
              <w:t>riģinālliteratūras – angļu, vācu, krievu valodā atlase un piedāvājums</w:t>
            </w:r>
          </w:p>
          <w:p w14:paraId="0F64D887" w14:textId="7056A14A" w:rsidR="001C0C52" w:rsidRPr="00EA31E2" w:rsidRDefault="001C0C52" w:rsidP="0079386E">
            <w:pPr>
              <w:pStyle w:val="Sarakstarindkopa"/>
              <w:ind w:left="0"/>
              <w:rPr>
                <w:lang w:val="lv-LV"/>
              </w:rPr>
            </w:pPr>
            <w:r w:rsidRPr="00EA31E2">
              <w:rPr>
                <w:lang w:val="lv-LV"/>
              </w:rPr>
              <w:t>1.7.</w:t>
            </w:r>
            <w:r>
              <w:rPr>
                <w:lang w:val="lv-LV"/>
              </w:rPr>
              <w:t>S</w:t>
            </w:r>
            <w:r w:rsidRPr="00EA31E2">
              <w:rPr>
                <w:lang w:val="lv-LV"/>
              </w:rPr>
              <w:t>eriālizdevumu informatīvais un interešu nodrošinājums</w:t>
            </w:r>
          </w:p>
          <w:p w14:paraId="17C8955E" w14:textId="4D72494B" w:rsidR="001C0C52" w:rsidRPr="00EA31E2" w:rsidRDefault="001C0C52" w:rsidP="007F70C9">
            <w:pPr>
              <w:pStyle w:val="Sarakstarindkopa"/>
              <w:ind w:left="0"/>
              <w:rPr>
                <w:b/>
                <w:lang w:val="lv-LV"/>
              </w:rPr>
            </w:pPr>
            <w:r w:rsidRPr="00EA31E2">
              <w:rPr>
                <w:lang w:val="lv-LV"/>
              </w:rPr>
              <w:t xml:space="preserve">1.8 tiek popularizēts pakalpojums – elektroniski lasīt grāmatas – </w:t>
            </w:r>
          </w:p>
          <w:p w14:paraId="0516F651" w14:textId="77777777" w:rsidR="001C0C52" w:rsidRPr="00EA31E2" w:rsidRDefault="001C0C52" w:rsidP="00881050">
            <w:pPr>
              <w:pStyle w:val="Sarakstarindkopa"/>
              <w:ind w:left="0"/>
              <w:rPr>
                <w:b/>
                <w:lang w:val="lv-LV"/>
              </w:rPr>
            </w:pPr>
            <w:hyperlink r:id="rId17" w:history="1">
              <w:r w:rsidRPr="00EA31E2">
                <w:rPr>
                  <w:b/>
                  <w:color w:val="0000FF"/>
                  <w:u w:val="single"/>
                </w:rPr>
                <w:t>https://www.3td.lv/</w:t>
              </w:r>
            </w:hyperlink>
            <w:r w:rsidRPr="00EA31E2">
              <w:rPr>
                <w:b/>
              </w:rPr>
              <w:t xml:space="preserve"> </w:t>
            </w:r>
          </w:p>
        </w:tc>
        <w:tc>
          <w:tcPr>
            <w:tcW w:w="1134" w:type="dxa"/>
          </w:tcPr>
          <w:p w14:paraId="20536B72" w14:textId="77777777" w:rsidR="001C0C52" w:rsidRPr="00EA31E2" w:rsidRDefault="001C0C52" w:rsidP="0079386E">
            <w:pPr>
              <w:pStyle w:val="Sarakstarindkopa"/>
              <w:ind w:left="0"/>
              <w:rPr>
                <w:lang w:val="lv-LV"/>
              </w:rPr>
            </w:pPr>
            <w:r w:rsidRPr="00EA31E2">
              <w:rPr>
                <w:lang w:val="lv-LV"/>
              </w:rPr>
              <w:t>Regulāri</w:t>
            </w:r>
          </w:p>
          <w:p w14:paraId="3B4DB05B" w14:textId="77777777" w:rsidR="001C0C52" w:rsidRPr="00EA31E2" w:rsidRDefault="001C0C52" w:rsidP="0079386E">
            <w:pPr>
              <w:pStyle w:val="Sarakstarindkopa"/>
              <w:ind w:left="0"/>
              <w:rPr>
                <w:lang w:val="lv-LV"/>
              </w:rPr>
            </w:pPr>
          </w:p>
          <w:p w14:paraId="2E7378E3" w14:textId="77777777" w:rsidR="001C0C52" w:rsidRPr="00EA31E2" w:rsidRDefault="001C0C52" w:rsidP="0079386E">
            <w:pPr>
              <w:pStyle w:val="Sarakstarindkopa"/>
              <w:ind w:left="0"/>
              <w:rPr>
                <w:lang w:val="lv-LV"/>
              </w:rPr>
            </w:pPr>
          </w:p>
          <w:p w14:paraId="1EF17089" w14:textId="77777777" w:rsidR="001C0C52" w:rsidRPr="00EA31E2" w:rsidRDefault="001C0C52" w:rsidP="0079386E">
            <w:pPr>
              <w:pStyle w:val="Sarakstarindkopa"/>
              <w:ind w:left="0"/>
              <w:rPr>
                <w:lang w:val="lv-LV"/>
              </w:rPr>
            </w:pPr>
          </w:p>
          <w:p w14:paraId="2F7709F8" w14:textId="77777777" w:rsidR="001C0C52" w:rsidRPr="00EA31E2" w:rsidRDefault="001C0C52" w:rsidP="0079386E">
            <w:pPr>
              <w:pStyle w:val="Sarakstarindkopa"/>
              <w:ind w:left="0"/>
              <w:rPr>
                <w:lang w:val="lv-LV"/>
              </w:rPr>
            </w:pPr>
          </w:p>
          <w:p w14:paraId="04C62C8A" w14:textId="77777777" w:rsidR="001C0C52" w:rsidRPr="00EA31E2" w:rsidRDefault="001C0C52" w:rsidP="0079386E">
            <w:pPr>
              <w:pStyle w:val="Sarakstarindkopa"/>
              <w:ind w:left="0"/>
              <w:rPr>
                <w:lang w:val="lv-LV"/>
              </w:rPr>
            </w:pPr>
          </w:p>
          <w:p w14:paraId="3E64795F" w14:textId="3472A899" w:rsidR="001C0C52" w:rsidRPr="00EA31E2" w:rsidRDefault="001C0C52" w:rsidP="0079386E">
            <w:pPr>
              <w:pStyle w:val="Sarakstarindkopa"/>
              <w:ind w:left="0"/>
              <w:rPr>
                <w:lang w:val="lv-LV"/>
              </w:rPr>
            </w:pPr>
          </w:p>
        </w:tc>
        <w:tc>
          <w:tcPr>
            <w:tcW w:w="1417" w:type="dxa"/>
          </w:tcPr>
          <w:p w14:paraId="6A730D1B" w14:textId="77777777" w:rsidR="001C0C52" w:rsidRPr="00EA31E2" w:rsidRDefault="001C0C52" w:rsidP="0079386E">
            <w:pPr>
              <w:pStyle w:val="Sarakstarindkopa"/>
              <w:ind w:left="0"/>
              <w:rPr>
                <w:lang w:val="lv-LV"/>
              </w:rPr>
            </w:pPr>
            <w:r w:rsidRPr="00EA31E2">
              <w:rPr>
                <w:lang w:val="lv-LV"/>
              </w:rPr>
              <w:t>Pašvaldības budžets</w:t>
            </w:r>
          </w:p>
        </w:tc>
        <w:tc>
          <w:tcPr>
            <w:tcW w:w="2268" w:type="dxa"/>
          </w:tcPr>
          <w:p w14:paraId="2EA764C4" w14:textId="77777777" w:rsidR="001C0C52" w:rsidRPr="00EA31E2" w:rsidRDefault="001C0C52" w:rsidP="0079386E">
            <w:pPr>
              <w:pStyle w:val="Sarakstarindkopa"/>
              <w:ind w:left="0"/>
              <w:rPr>
                <w:lang w:val="lv-LV"/>
              </w:rPr>
            </w:pPr>
            <w:r w:rsidRPr="00EA31E2">
              <w:rPr>
                <w:lang w:val="lv-LV"/>
              </w:rPr>
              <w:t>-Nodrošina ar aktuālāko, jaunāko literatūru, ko izmanto nepieciešamās informācijas, literatūras un lasīšanas iemaņu apguvei.</w:t>
            </w:r>
          </w:p>
          <w:p w14:paraId="66D177E9" w14:textId="77777777" w:rsidR="001C0C52" w:rsidRPr="00EA31E2" w:rsidRDefault="001C0C52" w:rsidP="0079386E">
            <w:pPr>
              <w:pStyle w:val="Sarakstarindkopa"/>
              <w:ind w:left="0"/>
              <w:rPr>
                <w:lang w:val="lv-LV"/>
              </w:rPr>
            </w:pPr>
            <w:r w:rsidRPr="00EA31E2">
              <w:rPr>
                <w:lang w:val="lv-LV"/>
              </w:rPr>
              <w:t>- Resursu pieejamība dažādu nozaru, tēmu un valodu dokumentu kopumam, ievērojot bibliotēkas krājuma un komplektēšanas politiku.</w:t>
            </w:r>
          </w:p>
          <w:p w14:paraId="0CF21524" w14:textId="77777777" w:rsidR="001C0C52" w:rsidRPr="00EA31E2" w:rsidRDefault="001C0C52" w:rsidP="0079386E">
            <w:pPr>
              <w:pStyle w:val="Sarakstarindkopa"/>
              <w:ind w:left="0"/>
              <w:rPr>
                <w:lang w:val="lv-LV"/>
              </w:rPr>
            </w:pPr>
            <w:r w:rsidRPr="00EA31E2">
              <w:rPr>
                <w:lang w:val="lv-LV"/>
              </w:rPr>
              <w:t>-Krājuma satura izmantojamība un lasāmība neatkarīgi no informācijas nesēja.</w:t>
            </w:r>
          </w:p>
          <w:p w14:paraId="3E21C458" w14:textId="77777777" w:rsidR="001C0C52" w:rsidRPr="00EA31E2" w:rsidRDefault="001C0C52" w:rsidP="0079386E">
            <w:pPr>
              <w:pStyle w:val="Sarakstarindkopa"/>
              <w:ind w:left="0"/>
              <w:rPr>
                <w:lang w:val="lv-LV"/>
              </w:rPr>
            </w:pPr>
            <w:r w:rsidRPr="00EA31E2">
              <w:rPr>
                <w:lang w:val="lv-LV"/>
              </w:rPr>
              <w:t>-Tālākizglītības iespēja un interešu jomas daudzveidība un attīstība.</w:t>
            </w:r>
          </w:p>
          <w:p w14:paraId="30763BA3" w14:textId="77777777" w:rsidR="001C0C52" w:rsidRPr="00EA31E2" w:rsidRDefault="001C0C52" w:rsidP="0079386E">
            <w:pPr>
              <w:pStyle w:val="Sarakstarindkopa"/>
              <w:ind w:left="0"/>
              <w:rPr>
                <w:lang w:val="lv-LV"/>
              </w:rPr>
            </w:pPr>
          </w:p>
          <w:p w14:paraId="42DAA39F" w14:textId="73666BE3" w:rsidR="001C0C52" w:rsidRPr="00EA31E2" w:rsidRDefault="001C0C52" w:rsidP="0079386E">
            <w:pPr>
              <w:pStyle w:val="Sarakstarindkopa"/>
              <w:ind w:left="0"/>
              <w:rPr>
                <w:lang w:val="lv-LV"/>
              </w:rPr>
            </w:pPr>
            <w:r>
              <w:rPr>
                <w:lang w:val="lv-LV"/>
              </w:rPr>
              <w:t>P</w:t>
            </w:r>
            <w:r w:rsidRPr="00235BA9">
              <w:rPr>
                <w:lang w:val="lv-LV"/>
              </w:rPr>
              <w:t xml:space="preserve">akalpojumu </w:t>
            </w:r>
            <w:r>
              <w:rPr>
                <w:lang w:val="lv-LV"/>
              </w:rPr>
              <w:t xml:space="preserve">– elektroniski lasīt grāmatas – </w:t>
            </w:r>
            <w:r w:rsidRPr="00235BA9">
              <w:rPr>
                <w:lang w:val="lv-LV"/>
              </w:rPr>
              <w:t>izmanto ļoti daudz bibliotēkas lietotāj</w:t>
            </w:r>
            <w:r>
              <w:rPr>
                <w:lang w:val="lv-LV"/>
              </w:rPr>
              <w:t>u</w:t>
            </w:r>
            <w:r w:rsidRPr="00235BA9">
              <w:rPr>
                <w:lang w:val="lv-LV"/>
              </w:rPr>
              <w:t xml:space="preserve"> un ir apmierināti par šādu doto iespēju, jo  iecienītākās grāmatas lasītāju vidū bibliotēka iegādājas tikai vienā eksemplārā.</w:t>
            </w:r>
          </w:p>
        </w:tc>
        <w:tc>
          <w:tcPr>
            <w:tcW w:w="1418" w:type="dxa"/>
          </w:tcPr>
          <w:p w14:paraId="3F020408" w14:textId="2ED9A76C" w:rsidR="001C0C52" w:rsidRPr="00EA31E2" w:rsidDel="001C0C52" w:rsidRDefault="001C0C52" w:rsidP="0079386E">
            <w:pPr>
              <w:pStyle w:val="Sarakstarindkopa"/>
              <w:ind w:left="0"/>
              <w:rPr>
                <w:lang w:val="lv-LV"/>
              </w:rPr>
            </w:pPr>
            <w:r w:rsidRPr="00AF6160">
              <w:rPr>
                <w:bCs/>
              </w:rPr>
              <w:t>Ā16.1.1.3.</w:t>
            </w:r>
          </w:p>
        </w:tc>
      </w:tr>
      <w:tr w:rsidR="001C0C52" w:rsidRPr="00EA31E2" w14:paraId="6E539D80" w14:textId="4B616F23" w:rsidTr="00AF6160">
        <w:tc>
          <w:tcPr>
            <w:tcW w:w="851" w:type="dxa"/>
          </w:tcPr>
          <w:p w14:paraId="6EBE12C3" w14:textId="77777777" w:rsidR="001C0C52" w:rsidRPr="00EA31E2" w:rsidRDefault="001C0C52" w:rsidP="0079386E">
            <w:pPr>
              <w:pStyle w:val="Sarakstarindkopa"/>
              <w:ind w:left="0"/>
              <w:rPr>
                <w:lang w:val="lv-LV"/>
              </w:rPr>
            </w:pPr>
            <w:r w:rsidRPr="00EA31E2">
              <w:rPr>
                <w:lang w:val="lv-LV"/>
              </w:rPr>
              <w:t>2.</w:t>
            </w:r>
          </w:p>
        </w:tc>
        <w:tc>
          <w:tcPr>
            <w:tcW w:w="7683" w:type="dxa"/>
            <w:gridSpan w:val="4"/>
          </w:tcPr>
          <w:p w14:paraId="0CE2A7FF" w14:textId="77777777" w:rsidR="001C0C52" w:rsidRPr="00EA31E2" w:rsidRDefault="001C0C52" w:rsidP="0079386E">
            <w:pPr>
              <w:pStyle w:val="Sarakstarindkopa"/>
              <w:ind w:left="0"/>
              <w:rPr>
                <w:lang w:val="lv-LV"/>
              </w:rPr>
            </w:pPr>
            <w:r w:rsidRPr="00EA31E2">
              <w:rPr>
                <w:b/>
                <w:lang w:val="lv-LV"/>
              </w:rPr>
              <w:t>TĀLĀKIZGLĪTĪBAS UN MŪŽIZGLĪTĪBAS NODROŠINĀJUMS</w:t>
            </w:r>
          </w:p>
        </w:tc>
        <w:tc>
          <w:tcPr>
            <w:tcW w:w="1418" w:type="dxa"/>
          </w:tcPr>
          <w:p w14:paraId="73F16F73" w14:textId="77777777" w:rsidR="001C0C52" w:rsidRPr="00EA31E2" w:rsidRDefault="001C0C52" w:rsidP="0079386E">
            <w:pPr>
              <w:pStyle w:val="Sarakstarindkopa"/>
              <w:ind w:left="0"/>
              <w:rPr>
                <w:b/>
                <w:lang w:val="lv-LV"/>
              </w:rPr>
            </w:pPr>
          </w:p>
        </w:tc>
      </w:tr>
      <w:tr w:rsidR="001C0C52" w:rsidRPr="00235BA9" w14:paraId="4E8980EA" w14:textId="104D7189" w:rsidTr="00AF6160">
        <w:tc>
          <w:tcPr>
            <w:tcW w:w="851" w:type="dxa"/>
          </w:tcPr>
          <w:p w14:paraId="18CE3CBA" w14:textId="77777777" w:rsidR="001C0C52" w:rsidRPr="00EA31E2" w:rsidRDefault="001C0C52" w:rsidP="0079386E">
            <w:pPr>
              <w:pStyle w:val="Sarakstarindkopa"/>
              <w:ind w:left="0"/>
              <w:rPr>
                <w:lang w:val="lv-LV"/>
              </w:rPr>
            </w:pPr>
          </w:p>
        </w:tc>
        <w:tc>
          <w:tcPr>
            <w:tcW w:w="2864" w:type="dxa"/>
          </w:tcPr>
          <w:p w14:paraId="7E9DA39D" w14:textId="3B45C9E4" w:rsidR="001C0C52" w:rsidRPr="00EA31E2" w:rsidRDefault="001C0C52" w:rsidP="007069DD">
            <w:pPr>
              <w:pStyle w:val="Sarakstarindkopa"/>
              <w:ind w:left="0"/>
              <w:rPr>
                <w:lang w:val="lv-LV"/>
              </w:rPr>
            </w:pPr>
            <w:r w:rsidRPr="00EA31E2">
              <w:rPr>
                <w:lang w:val="lv-LV"/>
              </w:rPr>
              <w:t xml:space="preserve">2.1.Informācijas resursu piedāvājums ekonomiski aktīvo un sociāli maz </w:t>
            </w:r>
            <w:r w:rsidRPr="00EA31E2">
              <w:rPr>
                <w:lang w:val="lv-LV"/>
              </w:rPr>
              <w:lastRenderedPageBreak/>
              <w:t>aizsargāto iedzīvotāju grupām</w:t>
            </w:r>
          </w:p>
          <w:p w14:paraId="009AC37D" w14:textId="7DC3229D" w:rsidR="001C0C52" w:rsidRPr="00EA31E2" w:rsidRDefault="001C0C52" w:rsidP="007069DD">
            <w:pPr>
              <w:pStyle w:val="Sarakstarindkopa"/>
              <w:ind w:left="0"/>
              <w:rPr>
                <w:lang w:val="lv-LV"/>
              </w:rPr>
            </w:pPr>
            <w:r w:rsidRPr="00EA31E2">
              <w:rPr>
                <w:lang w:val="lv-LV"/>
              </w:rPr>
              <w:t xml:space="preserve">2.2. </w:t>
            </w:r>
            <w:r w:rsidR="00DC6CCC">
              <w:rPr>
                <w:lang w:val="lv-LV"/>
              </w:rPr>
              <w:t>T</w:t>
            </w:r>
            <w:r w:rsidRPr="00EA31E2">
              <w:rPr>
                <w:lang w:val="lv-LV"/>
              </w:rPr>
              <w:t>ālākizglītības un studijas procesu aktualitātes darba tirgū, izmantojot IKT iespējas</w:t>
            </w:r>
          </w:p>
          <w:p w14:paraId="4C4A32DB" w14:textId="110DA364" w:rsidR="001C0C52" w:rsidRPr="00EA31E2" w:rsidRDefault="001C0C52" w:rsidP="007069DD">
            <w:pPr>
              <w:pStyle w:val="Sarakstarindkopa"/>
              <w:ind w:left="0"/>
              <w:rPr>
                <w:lang w:val="lv-LV"/>
              </w:rPr>
            </w:pPr>
            <w:r w:rsidRPr="00EA31E2">
              <w:rPr>
                <w:lang w:val="lv-LV"/>
              </w:rPr>
              <w:t xml:space="preserve">2.3. </w:t>
            </w:r>
            <w:r w:rsidR="00DC6CCC">
              <w:rPr>
                <w:lang w:val="lv-LV"/>
              </w:rPr>
              <w:t>D</w:t>
            </w:r>
            <w:r w:rsidRPr="00EA31E2">
              <w:rPr>
                <w:lang w:val="lv-LV"/>
              </w:rPr>
              <w:t>arbinieku profesionālā pilnveide</w:t>
            </w:r>
          </w:p>
          <w:p w14:paraId="558DC7FC" w14:textId="23DB4C04" w:rsidR="001C0C52" w:rsidRPr="00EA31E2" w:rsidRDefault="001C0C52" w:rsidP="007069DD">
            <w:pPr>
              <w:pStyle w:val="Sarakstarindkopa"/>
              <w:ind w:left="0"/>
              <w:rPr>
                <w:lang w:val="lv-LV"/>
              </w:rPr>
            </w:pPr>
            <w:r w:rsidRPr="00EA31E2">
              <w:rPr>
                <w:lang w:val="lv-LV"/>
              </w:rPr>
              <w:t xml:space="preserve">2.4. </w:t>
            </w:r>
            <w:r w:rsidR="00DC6CCC">
              <w:rPr>
                <w:lang w:val="lv-LV"/>
              </w:rPr>
              <w:t>I</w:t>
            </w:r>
            <w:r w:rsidRPr="00EA31E2">
              <w:rPr>
                <w:lang w:val="lv-LV"/>
              </w:rPr>
              <w:t>novācijas izglītības iespēju meklējumos un tālmācības principa apzināšana</w:t>
            </w:r>
          </w:p>
          <w:p w14:paraId="545329BE" w14:textId="2F0000FB" w:rsidR="001C0C52" w:rsidRPr="00EA31E2" w:rsidRDefault="001C0C52" w:rsidP="007069DD">
            <w:pPr>
              <w:pStyle w:val="Sarakstarindkopa"/>
              <w:ind w:left="0"/>
              <w:rPr>
                <w:lang w:val="lv-LV"/>
              </w:rPr>
            </w:pPr>
            <w:r w:rsidRPr="00EA31E2">
              <w:rPr>
                <w:lang w:val="lv-LV"/>
              </w:rPr>
              <w:t>2.5.</w:t>
            </w:r>
            <w:r w:rsidR="00DC6CCC">
              <w:rPr>
                <w:lang w:val="lv-LV"/>
              </w:rPr>
              <w:t>I</w:t>
            </w:r>
            <w:r w:rsidRPr="00EA31E2">
              <w:rPr>
                <w:lang w:val="lv-LV"/>
              </w:rPr>
              <w:t>nformācijas nodrošinājums, ko bibliotēka sistematizē un apstrādā lietotājiem sakārtotu zināšanu veidā</w:t>
            </w:r>
          </w:p>
        </w:tc>
        <w:tc>
          <w:tcPr>
            <w:tcW w:w="1134" w:type="dxa"/>
          </w:tcPr>
          <w:p w14:paraId="4FE0E8F2" w14:textId="77777777" w:rsidR="001C0C52" w:rsidRPr="00EA31E2" w:rsidRDefault="001C0C52" w:rsidP="00A00E00">
            <w:pPr>
              <w:pStyle w:val="Sarakstarindkopa"/>
              <w:ind w:left="0"/>
              <w:rPr>
                <w:lang w:val="lv-LV"/>
              </w:rPr>
            </w:pPr>
            <w:r w:rsidRPr="00EA31E2">
              <w:rPr>
                <w:lang w:val="lv-LV"/>
              </w:rPr>
              <w:lastRenderedPageBreak/>
              <w:t>Regulāri</w:t>
            </w:r>
          </w:p>
        </w:tc>
        <w:tc>
          <w:tcPr>
            <w:tcW w:w="1417" w:type="dxa"/>
          </w:tcPr>
          <w:p w14:paraId="1FA9603F" w14:textId="77777777" w:rsidR="001C0C52" w:rsidRPr="00EA31E2" w:rsidRDefault="001C0C52" w:rsidP="0079386E">
            <w:pPr>
              <w:pStyle w:val="Sarakstarindkopa"/>
              <w:ind w:left="0"/>
              <w:rPr>
                <w:lang w:val="lv-LV"/>
              </w:rPr>
            </w:pPr>
            <w:r w:rsidRPr="00EA31E2">
              <w:rPr>
                <w:lang w:val="lv-LV"/>
              </w:rPr>
              <w:t>Pašvaldības budžets</w:t>
            </w:r>
          </w:p>
        </w:tc>
        <w:tc>
          <w:tcPr>
            <w:tcW w:w="2268" w:type="dxa"/>
          </w:tcPr>
          <w:p w14:paraId="462BCC00" w14:textId="2E327A9F" w:rsidR="001C0C52" w:rsidRPr="00EA31E2" w:rsidRDefault="001C0C52" w:rsidP="002D0041">
            <w:pPr>
              <w:rPr>
                <w:lang w:val="lv-LV"/>
              </w:rPr>
            </w:pPr>
            <w:r w:rsidRPr="00EA31E2">
              <w:rPr>
                <w:lang w:val="lv-LV"/>
              </w:rPr>
              <w:t xml:space="preserve">-Ekonomē iedzīvotāju laiku, piedāvājot kvalitatīvu un </w:t>
            </w:r>
            <w:r w:rsidRPr="00EA31E2">
              <w:rPr>
                <w:lang w:val="lv-LV"/>
              </w:rPr>
              <w:lastRenderedPageBreak/>
              <w:t>daudzpusīgu informāciju</w:t>
            </w:r>
          </w:p>
          <w:p w14:paraId="193DEDC0" w14:textId="6196ECA4" w:rsidR="001C0C52" w:rsidRPr="00EA31E2" w:rsidRDefault="001C0C52" w:rsidP="002D0041">
            <w:pPr>
              <w:rPr>
                <w:lang w:val="lv-LV"/>
              </w:rPr>
            </w:pPr>
            <w:r w:rsidRPr="00EA31E2">
              <w:rPr>
                <w:lang w:val="lv-LV"/>
              </w:rPr>
              <w:t>-Piedāvā IKT iespējas bibliotēkas resursu un pakalpojuma klāsta pilnveidošanai – zināšanas, iemaņas un E prasmes informācijas apguves jomā</w:t>
            </w:r>
          </w:p>
          <w:p w14:paraId="77D698BE" w14:textId="77777777" w:rsidR="001C0C52" w:rsidRPr="00EA31E2" w:rsidRDefault="001C0C52" w:rsidP="002D0041">
            <w:pPr>
              <w:rPr>
                <w:lang w:val="lv-LV"/>
              </w:rPr>
            </w:pPr>
          </w:p>
          <w:p w14:paraId="7EAEA17D" w14:textId="77777777" w:rsidR="001C0C52" w:rsidRPr="00EA31E2" w:rsidRDefault="001C0C52" w:rsidP="002D0041">
            <w:pPr>
              <w:rPr>
                <w:lang w:val="lv-LV"/>
              </w:rPr>
            </w:pPr>
          </w:p>
          <w:p w14:paraId="0C762AFB" w14:textId="77E7F55C" w:rsidR="001C0C52" w:rsidRPr="00EA31E2" w:rsidRDefault="001C0C52" w:rsidP="002D0041">
            <w:pPr>
              <w:rPr>
                <w:lang w:val="lv-LV"/>
              </w:rPr>
            </w:pPr>
            <w:r w:rsidRPr="00EA31E2">
              <w:rPr>
                <w:lang w:val="lv-LV"/>
              </w:rPr>
              <w:t>- Izaugsmes iespējas tuvu savai dzīves</w:t>
            </w:r>
            <w:r w:rsidR="00DC6CCC">
              <w:rPr>
                <w:lang w:val="lv-LV"/>
              </w:rPr>
              <w:t xml:space="preserve"> </w:t>
            </w:r>
            <w:r w:rsidRPr="00EA31E2">
              <w:rPr>
                <w:lang w:val="lv-LV"/>
              </w:rPr>
              <w:t>/</w:t>
            </w:r>
            <w:r w:rsidR="00DC6CCC">
              <w:rPr>
                <w:lang w:val="lv-LV"/>
              </w:rPr>
              <w:t xml:space="preserve"> </w:t>
            </w:r>
            <w:r w:rsidRPr="00EA31E2">
              <w:rPr>
                <w:lang w:val="lv-LV"/>
              </w:rPr>
              <w:t>darba vietai.</w:t>
            </w:r>
          </w:p>
          <w:p w14:paraId="2C5B8852" w14:textId="76014955" w:rsidR="001C0C52" w:rsidRPr="00EA31E2" w:rsidRDefault="001C0C52" w:rsidP="002D0041">
            <w:pPr>
              <w:rPr>
                <w:lang w:val="lv-LV"/>
              </w:rPr>
            </w:pPr>
            <w:r w:rsidRPr="00EA31E2">
              <w:rPr>
                <w:lang w:val="lv-LV"/>
              </w:rPr>
              <w:t>- Jaunas izglītības iespējas pastāvīgai pilnveidei</w:t>
            </w:r>
          </w:p>
        </w:tc>
        <w:tc>
          <w:tcPr>
            <w:tcW w:w="1418" w:type="dxa"/>
          </w:tcPr>
          <w:p w14:paraId="060957D6" w14:textId="33702EC8" w:rsidR="001C0C52" w:rsidRPr="00EA31E2" w:rsidRDefault="00DC6CCC" w:rsidP="002D0041">
            <w:pPr>
              <w:rPr>
                <w:lang w:val="lv-LV"/>
              </w:rPr>
            </w:pPr>
            <w:r w:rsidRPr="00DC6CCC">
              <w:rPr>
                <w:lang w:val="lv-LV"/>
              </w:rPr>
              <w:lastRenderedPageBreak/>
              <w:t>C11.2.2.1.</w:t>
            </w:r>
            <w:r>
              <w:rPr>
                <w:lang w:val="lv-LV"/>
              </w:rPr>
              <w:t xml:space="preserve">, </w:t>
            </w:r>
            <w:r w:rsidRPr="00DC6CCC">
              <w:rPr>
                <w:lang w:val="lv-LV"/>
              </w:rPr>
              <w:t>Ā16.1.1.4.</w:t>
            </w:r>
          </w:p>
        </w:tc>
      </w:tr>
      <w:tr w:rsidR="001C0C52" w:rsidRPr="00EA31E2" w14:paraId="1E04F0C0" w14:textId="2F7B4FA9" w:rsidTr="00AF6160">
        <w:tc>
          <w:tcPr>
            <w:tcW w:w="851" w:type="dxa"/>
          </w:tcPr>
          <w:p w14:paraId="0C2363A8" w14:textId="77777777" w:rsidR="001C0C52" w:rsidRPr="00EA31E2" w:rsidRDefault="001C0C52" w:rsidP="0079386E">
            <w:pPr>
              <w:pStyle w:val="Sarakstarindkopa"/>
              <w:ind w:left="0"/>
              <w:rPr>
                <w:lang w:val="lv-LV"/>
              </w:rPr>
            </w:pPr>
            <w:r w:rsidRPr="00EA31E2">
              <w:rPr>
                <w:lang w:val="lv-LV"/>
              </w:rPr>
              <w:t>3.</w:t>
            </w:r>
          </w:p>
        </w:tc>
        <w:tc>
          <w:tcPr>
            <w:tcW w:w="7683" w:type="dxa"/>
            <w:gridSpan w:val="4"/>
          </w:tcPr>
          <w:p w14:paraId="44B2E4EB" w14:textId="77777777" w:rsidR="001C0C52" w:rsidRPr="00EA31E2" w:rsidRDefault="001C0C52" w:rsidP="0079386E">
            <w:pPr>
              <w:pStyle w:val="Sarakstarindkopa"/>
              <w:ind w:left="0"/>
              <w:rPr>
                <w:lang w:val="lv-LV"/>
              </w:rPr>
            </w:pPr>
            <w:r w:rsidRPr="00EA31E2">
              <w:rPr>
                <w:b/>
                <w:lang w:val="lv-LV"/>
              </w:rPr>
              <w:t>DARBS AR POTENCIĀLAJIEM BIBLIOTĒKAS LIETOTĀJIEM</w:t>
            </w:r>
          </w:p>
        </w:tc>
        <w:tc>
          <w:tcPr>
            <w:tcW w:w="1418" w:type="dxa"/>
          </w:tcPr>
          <w:p w14:paraId="28ABD299" w14:textId="77777777" w:rsidR="001C0C52" w:rsidRPr="00EA31E2" w:rsidRDefault="001C0C52" w:rsidP="0079386E">
            <w:pPr>
              <w:pStyle w:val="Sarakstarindkopa"/>
              <w:ind w:left="0"/>
              <w:rPr>
                <w:b/>
                <w:lang w:val="lv-LV"/>
              </w:rPr>
            </w:pPr>
          </w:p>
        </w:tc>
      </w:tr>
      <w:tr w:rsidR="001C0C52" w:rsidRPr="00235BA9" w14:paraId="6B59917F" w14:textId="62BB0701" w:rsidTr="00AF6160">
        <w:tc>
          <w:tcPr>
            <w:tcW w:w="851" w:type="dxa"/>
          </w:tcPr>
          <w:p w14:paraId="3E94C660" w14:textId="77777777" w:rsidR="001C0C52" w:rsidRPr="00EA31E2" w:rsidRDefault="001C0C52" w:rsidP="0079386E">
            <w:pPr>
              <w:pStyle w:val="Sarakstarindkopa"/>
              <w:ind w:left="0"/>
              <w:rPr>
                <w:lang w:val="lv-LV"/>
              </w:rPr>
            </w:pPr>
          </w:p>
        </w:tc>
        <w:tc>
          <w:tcPr>
            <w:tcW w:w="2864" w:type="dxa"/>
          </w:tcPr>
          <w:p w14:paraId="2EC224E2" w14:textId="2A674874" w:rsidR="001C0C52" w:rsidRPr="00EA31E2" w:rsidRDefault="001C0C52" w:rsidP="007A033F">
            <w:pPr>
              <w:pStyle w:val="Sarakstarindkopa"/>
              <w:ind w:left="0"/>
              <w:rPr>
                <w:lang w:val="lv-LV"/>
              </w:rPr>
            </w:pPr>
            <w:r w:rsidRPr="00EA31E2">
              <w:rPr>
                <w:lang w:val="lv-LV"/>
              </w:rPr>
              <w:t>3.1.Regulāra iedzīvotāju informēšana par bezmaksas pieeju informācijas resursiem un krājumā iekļautiem jaunieguvumiem</w:t>
            </w:r>
          </w:p>
          <w:p w14:paraId="690DB8C2" w14:textId="30BD1912" w:rsidR="001C0C52" w:rsidRPr="00EA31E2" w:rsidRDefault="001C0C52" w:rsidP="007A033F">
            <w:pPr>
              <w:pStyle w:val="Sarakstarindkopa"/>
              <w:ind w:left="0"/>
              <w:rPr>
                <w:lang w:val="lv-LV"/>
              </w:rPr>
            </w:pPr>
            <w:r w:rsidRPr="00EA31E2">
              <w:rPr>
                <w:lang w:val="lv-LV"/>
              </w:rPr>
              <w:t xml:space="preserve">3.2. </w:t>
            </w:r>
            <w:r w:rsidR="00DC6CCC">
              <w:rPr>
                <w:lang w:val="lv-LV"/>
              </w:rPr>
              <w:t>J</w:t>
            </w:r>
            <w:r w:rsidRPr="00EA31E2">
              <w:rPr>
                <w:lang w:val="lv-LV"/>
              </w:rPr>
              <w:t>auna informācijas piedāvājumu un pakalpojumu attīstība un savstarpēja iestāžu sadarbība</w:t>
            </w:r>
          </w:p>
          <w:p w14:paraId="4E75CF54" w14:textId="42BF3735" w:rsidR="001C0C52" w:rsidRPr="00EA31E2" w:rsidRDefault="001C0C52" w:rsidP="007A033F">
            <w:pPr>
              <w:pStyle w:val="Sarakstarindkopa"/>
              <w:ind w:left="0"/>
              <w:rPr>
                <w:lang w:val="lv-LV"/>
              </w:rPr>
            </w:pPr>
            <w:r w:rsidRPr="00EA31E2">
              <w:rPr>
                <w:lang w:val="lv-LV"/>
              </w:rPr>
              <w:t xml:space="preserve">3.3. </w:t>
            </w:r>
            <w:r w:rsidR="00DC6CCC">
              <w:rPr>
                <w:lang w:val="lv-LV"/>
              </w:rPr>
              <w:t>A</w:t>
            </w:r>
            <w:r w:rsidRPr="00EA31E2">
              <w:rPr>
                <w:lang w:val="lv-LV"/>
              </w:rPr>
              <w:t>ttālināto bibliotēkas lietotāju apzināšana un pakalpojumu nodrošinājums</w:t>
            </w:r>
          </w:p>
          <w:p w14:paraId="189FB617" w14:textId="2466596D" w:rsidR="001C0C52" w:rsidRPr="00EA31E2" w:rsidRDefault="001C0C52" w:rsidP="007A033F">
            <w:pPr>
              <w:pStyle w:val="Sarakstarindkopa"/>
              <w:ind w:left="0"/>
              <w:rPr>
                <w:lang w:val="lv-LV"/>
              </w:rPr>
            </w:pPr>
            <w:r w:rsidRPr="00EA31E2">
              <w:rPr>
                <w:lang w:val="lv-LV"/>
              </w:rPr>
              <w:t xml:space="preserve">3.4. </w:t>
            </w:r>
            <w:r w:rsidR="00DC6CCC">
              <w:rPr>
                <w:lang w:val="lv-LV"/>
              </w:rPr>
              <w:t>J</w:t>
            </w:r>
            <w:r w:rsidRPr="00EA31E2">
              <w:rPr>
                <w:lang w:val="lv-LV"/>
              </w:rPr>
              <w:t>auniešu brīvprātīgā darba iespējas vasaras mēnešos</w:t>
            </w:r>
          </w:p>
          <w:p w14:paraId="42194B66" w14:textId="05817E99" w:rsidR="001C0C52" w:rsidRPr="00EA31E2" w:rsidRDefault="001C0C52" w:rsidP="007A033F">
            <w:pPr>
              <w:pStyle w:val="Sarakstarindkopa"/>
              <w:ind w:left="0"/>
              <w:rPr>
                <w:lang w:val="lv-LV"/>
              </w:rPr>
            </w:pPr>
            <w:r w:rsidRPr="00EA31E2">
              <w:rPr>
                <w:lang w:val="lv-LV"/>
              </w:rPr>
              <w:t xml:space="preserve">3.5. </w:t>
            </w:r>
            <w:r w:rsidR="00DC6CCC">
              <w:rPr>
                <w:lang w:val="lv-LV"/>
              </w:rPr>
              <w:t>P</w:t>
            </w:r>
            <w:r w:rsidRPr="00EA31E2">
              <w:rPr>
                <w:lang w:val="lv-LV"/>
              </w:rPr>
              <w:t>iedāvāto pakalpojumu un lietotāju individuālo vajadzību izpēte</w:t>
            </w:r>
          </w:p>
        </w:tc>
        <w:tc>
          <w:tcPr>
            <w:tcW w:w="1134" w:type="dxa"/>
          </w:tcPr>
          <w:p w14:paraId="2971D712" w14:textId="77777777" w:rsidR="001C0C52" w:rsidRPr="00EA31E2" w:rsidRDefault="001C0C52" w:rsidP="00A00E00">
            <w:pPr>
              <w:pStyle w:val="Sarakstarindkopa"/>
              <w:ind w:left="0"/>
              <w:rPr>
                <w:lang w:val="lv-LV"/>
              </w:rPr>
            </w:pPr>
            <w:r w:rsidRPr="00EA31E2">
              <w:rPr>
                <w:lang w:val="lv-LV"/>
              </w:rPr>
              <w:t>Regulāri</w:t>
            </w:r>
          </w:p>
        </w:tc>
        <w:tc>
          <w:tcPr>
            <w:tcW w:w="1417" w:type="dxa"/>
          </w:tcPr>
          <w:p w14:paraId="3BD45ADD" w14:textId="77777777" w:rsidR="001C0C52" w:rsidRPr="00EA31E2" w:rsidRDefault="001C0C52" w:rsidP="0079386E">
            <w:pPr>
              <w:pStyle w:val="Sarakstarindkopa"/>
              <w:ind w:left="0"/>
              <w:rPr>
                <w:lang w:val="lv-LV"/>
              </w:rPr>
            </w:pPr>
            <w:r w:rsidRPr="00EA31E2">
              <w:rPr>
                <w:lang w:val="lv-LV"/>
              </w:rPr>
              <w:t>Pašvaldības budžets</w:t>
            </w:r>
          </w:p>
        </w:tc>
        <w:tc>
          <w:tcPr>
            <w:tcW w:w="2268" w:type="dxa"/>
          </w:tcPr>
          <w:p w14:paraId="4DDDCEF6" w14:textId="0EA7EAAB" w:rsidR="001C0C52" w:rsidRPr="00EA31E2" w:rsidRDefault="001C0C52" w:rsidP="002639E2">
            <w:pPr>
              <w:rPr>
                <w:lang w:val="lv-LV"/>
              </w:rPr>
            </w:pPr>
            <w:r w:rsidRPr="00EA31E2">
              <w:rPr>
                <w:lang w:val="lv-LV"/>
              </w:rPr>
              <w:t xml:space="preserve">Sistemātisks darbības atainojums par bibliotēkas darbības funkcijām, pakalpojumiem, pasākumiem  novada informatīvajā izdevumā </w:t>
            </w:r>
            <w:r w:rsidR="00DC6CCC">
              <w:rPr>
                <w:lang w:val="lv-LV"/>
              </w:rPr>
              <w:t>“Ādažu</w:t>
            </w:r>
            <w:r w:rsidRPr="00EA31E2">
              <w:rPr>
                <w:lang w:val="lv-LV"/>
              </w:rPr>
              <w:t xml:space="preserve"> </w:t>
            </w:r>
            <w:r w:rsidR="00DC6CCC">
              <w:rPr>
                <w:lang w:val="lv-LV"/>
              </w:rPr>
              <w:t>N</w:t>
            </w:r>
            <w:r w:rsidRPr="00EA31E2">
              <w:rPr>
                <w:lang w:val="lv-LV"/>
              </w:rPr>
              <w:t>ovada Vēstis”.</w:t>
            </w:r>
          </w:p>
          <w:p w14:paraId="25D74C33" w14:textId="5AE26A93" w:rsidR="001C0C52" w:rsidRDefault="00DC6CCC" w:rsidP="002639E2">
            <w:pPr>
              <w:rPr>
                <w:lang w:val="lv-LV"/>
              </w:rPr>
            </w:pPr>
            <w:r>
              <w:rPr>
                <w:lang w:val="lv-LV"/>
              </w:rPr>
              <w:t>M</w:t>
            </w:r>
            <w:r w:rsidR="001C0C52" w:rsidRPr="00EA31E2">
              <w:rPr>
                <w:lang w:val="lv-LV"/>
              </w:rPr>
              <w:t>ājas lapā sadaļā kultūra – bibliotēka –</w:t>
            </w:r>
          </w:p>
          <w:p w14:paraId="515997B2" w14:textId="41E68863" w:rsidR="001C0C52" w:rsidRPr="00EA31E2" w:rsidRDefault="001C0C52" w:rsidP="002639E2">
            <w:pPr>
              <w:rPr>
                <w:lang w:val="lv-LV"/>
              </w:rPr>
            </w:pPr>
            <w:r w:rsidRPr="00EA31E2">
              <w:rPr>
                <w:rStyle w:val="Hipersaite"/>
                <w:lang w:val="lv-LV"/>
              </w:rPr>
              <w:t>Ādažu novada mājas lapā – adaz</w:t>
            </w:r>
            <w:r w:rsidR="00DC6CCC">
              <w:rPr>
                <w:rStyle w:val="Hipersaite"/>
                <w:lang w:val="lv-LV"/>
              </w:rPr>
              <w:t>unovads</w:t>
            </w:r>
            <w:r w:rsidRPr="00EA31E2">
              <w:rPr>
                <w:rStyle w:val="Hipersaite"/>
                <w:lang w:val="lv-LV"/>
              </w:rPr>
              <w:t>.lv, sadaļa – kultūra –</w:t>
            </w:r>
            <w:r w:rsidR="00DC6CCC">
              <w:rPr>
                <w:rStyle w:val="Hipersaite"/>
                <w:lang w:val="lv-LV"/>
              </w:rPr>
              <w:t>C</w:t>
            </w:r>
            <w:r w:rsidRPr="00EA31E2">
              <w:rPr>
                <w:rStyle w:val="Hipersaite"/>
                <w:lang w:val="lv-LV"/>
              </w:rPr>
              <w:t>arnikavas bibliotēka</w:t>
            </w:r>
            <w:r w:rsidR="00DC6CCC">
              <w:rPr>
                <w:rStyle w:val="Hipersaite"/>
                <w:lang w:val="lv-LV"/>
              </w:rPr>
              <w:t>.</w:t>
            </w:r>
          </w:p>
          <w:p w14:paraId="751D69D1" w14:textId="77777777" w:rsidR="001C0C52" w:rsidRPr="00EA31E2" w:rsidRDefault="001C0C52" w:rsidP="001A1330">
            <w:pPr>
              <w:rPr>
                <w:lang w:val="lv-LV"/>
              </w:rPr>
            </w:pPr>
            <w:r w:rsidRPr="00EA31E2">
              <w:rPr>
                <w:lang w:val="lv-LV"/>
              </w:rPr>
              <w:t>Potenciālo bibliotēkas lietotāju piesaiste un labvēlīgas kultūrvides veidošana.</w:t>
            </w:r>
          </w:p>
          <w:p w14:paraId="0FA9421A" w14:textId="72FED712" w:rsidR="001C0C52" w:rsidRPr="00EA31E2" w:rsidRDefault="001C0C52" w:rsidP="00913F59">
            <w:pPr>
              <w:rPr>
                <w:lang w:val="lv-LV"/>
              </w:rPr>
            </w:pPr>
            <w:r w:rsidRPr="00EA31E2">
              <w:rPr>
                <w:lang w:val="lv-LV"/>
              </w:rPr>
              <w:t>Atspoguļo bibliotēkas publisko raksturu, nekomerciālo darbību un daudzfunkcionalitāti.</w:t>
            </w:r>
          </w:p>
        </w:tc>
        <w:tc>
          <w:tcPr>
            <w:tcW w:w="1418" w:type="dxa"/>
          </w:tcPr>
          <w:p w14:paraId="3C089FE2" w14:textId="23245CBA" w:rsidR="001C0C52" w:rsidRPr="00EA31E2" w:rsidRDefault="00DC6CCC" w:rsidP="002639E2">
            <w:pPr>
              <w:rPr>
                <w:lang w:val="lv-LV"/>
              </w:rPr>
            </w:pPr>
            <w:r w:rsidRPr="00DC6CCC">
              <w:rPr>
                <w:lang w:val="lv-LV"/>
              </w:rPr>
              <w:t>C8.4.5.1.</w:t>
            </w:r>
            <w:r>
              <w:rPr>
                <w:lang w:val="lv-LV"/>
              </w:rPr>
              <w:t xml:space="preserve">, </w:t>
            </w:r>
            <w:r w:rsidRPr="00DC6CCC">
              <w:rPr>
                <w:lang w:val="lv-LV"/>
              </w:rPr>
              <w:t>C8.4.5.2.</w:t>
            </w:r>
            <w:r>
              <w:rPr>
                <w:lang w:val="lv-LV"/>
              </w:rPr>
              <w:t xml:space="preserve">, </w:t>
            </w:r>
            <w:r w:rsidRPr="00DC6CCC">
              <w:rPr>
                <w:lang w:val="lv-LV"/>
              </w:rPr>
              <w:t>C8.4.5.3.</w:t>
            </w:r>
            <w:r>
              <w:rPr>
                <w:lang w:val="lv-LV"/>
              </w:rPr>
              <w:t>,</w:t>
            </w:r>
            <w:r w:rsidRPr="00DC6CCC">
              <w:rPr>
                <w:lang w:val="lv-LV"/>
              </w:rPr>
              <w:t xml:space="preserve"> </w:t>
            </w:r>
            <w:r>
              <w:rPr>
                <w:lang w:val="lv-LV"/>
              </w:rPr>
              <w:t xml:space="preserve"> </w:t>
            </w:r>
            <w:r w:rsidRPr="00DC6CCC">
              <w:rPr>
                <w:lang w:val="lv-LV"/>
              </w:rPr>
              <w:t>C11.2.5.1.</w:t>
            </w:r>
            <w:r>
              <w:rPr>
                <w:lang w:val="lv-LV"/>
              </w:rPr>
              <w:t xml:space="preserve">, </w:t>
            </w:r>
            <w:r w:rsidRPr="00DC6CCC">
              <w:rPr>
                <w:lang w:val="lv-LV"/>
              </w:rPr>
              <w:t>Ā8.4.5.1.</w:t>
            </w:r>
            <w:r>
              <w:rPr>
                <w:lang w:val="lv-LV"/>
              </w:rPr>
              <w:t>,</w:t>
            </w:r>
            <w:r w:rsidRPr="00DC6CCC">
              <w:rPr>
                <w:lang w:val="lv-LV"/>
              </w:rPr>
              <w:t xml:space="preserve"> C14.1.2.2.</w:t>
            </w:r>
            <w:r>
              <w:rPr>
                <w:lang w:val="lv-LV"/>
              </w:rPr>
              <w:t xml:space="preserve">, </w:t>
            </w:r>
          </w:p>
        </w:tc>
      </w:tr>
    </w:tbl>
    <w:p w14:paraId="5392663A" w14:textId="77777777" w:rsidR="005F72D0" w:rsidRPr="00EA31E2" w:rsidRDefault="006F0D4B" w:rsidP="00711A13">
      <w:pPr>
        <w:jc w:val="center"/>
        <w:rPr>
          <w:b/>
          <w:lang w:val="lv-LV"/>
        </w:rPr>
      </w:pPr>
      <w:bookmarkStart w:id="1" w:name="_Hlk210032557"/>
      <w:r w:rsidRPr="00EA31E2">
        <w:rPr>
          <w:b/>
          <w:lang w:val="lv-LV"/>
        </w:rPr>
        <w:lastRenderedPageBreak/>
        <w:t>IV</w:t>
      </w:r>
      <w:r w:rsidR="00810609" w:rsidRPr="00EA31E2">
        <w:rPr>
          <w:b/>
          <w:lang w:val="lv-LV"/>
        </w:rPr>
        <w:t xml:space="preserve">. </w:t>
      </w:r>
      <w:r w:rsidR="00386C51" w:rsidRPr="00EA31E2">
        <w:rPr>
          <w:b/>
          <w:lang w:val="lv-LV"/>
        </w:rPr>
        <w:t>INFORMĀCIJAS TEHNOLOĢIJU IEGĀDE, INFORMĀCIJAS</w:t>
      </w:r>
      <w:r w:rsidR="005F72D0" w:rsidRPr="00EA31E2">
        <w:rPr>
          <w:b/>
          <w:lang w:val="lv-LV"/>
        </w:rPr>
        <w:t xml:space="preserve"> UN KOMUNIKĀCIJU TEHNOLOĢIJU ATTĪSTĪBA</w:t>
      </w:r>
    </w:p>
    <w:p w14:paraId="3268A340" w14:textId="77777777" w:rsidR="005F72D0" w:rsidRPr="00EA31E2" w:rsidRDefault="005F72D0" w:rsidP="005F72D0">
      <w:pPr>
        <w:ind w:left="360"/>
        <w:rPr>
          <w:b/>
          <w:lang w:val="lv-LV"/>
        </w:rPr>
      </w:pPr>
    </w:p>
    <w:p w14:paraId="734BA277" w14:textId="77777777" w:rsidR="005F72D0" w:rsidRPr="00EA31E2" w:rsidRDefault="005F72D0" w:rsidP="005F72D0">
      <w:pPr>
        <w:ind w:left="360"/>
        <w:rPr>
          <w:b/>
          <w:lang w:val="lv-LV"/>
        </w:rPr>
      </w:pPr>
    </w:p>
    <w:tbl>
      <w:tblPr>
        <w:tblStyle w:val="Reatabula"/>
        <w:tblW w:w="9810" w:type="dxa"/>
        <w:tblInd w:w="-459" w:type="dxa"/>
        <w:tblLook w:val="04A0" w:firstRow="1" w:lastRow="0" w:firstColumn="1" w:lastColumn="0" w:noHBand="0" w:noVBand="1"/>
      </w:tblPr>
      <w:tblGrid>
        <w:gridCol w:w="883"/>
        <w:gridCol w:w="2337"/>
        <w:gridCol w:w="1487"/>
        <w:gridCol w:w="1417"/>
        <w:gridCol w:w="2333"/>
        <w:gridCol w:w="1353"/>
      </w:tblGrid>
      <w:tr w:rsidR="004F26D8" w:rsidRPr="00EA31E2" w14:paraId="0648AE48" w14:textId="1BF425AE" w:rsidTr="00AF6160">
        <w:tc>
          <w:tcPr>
            <w:tcW w:w="883" w:type="dxa"/>
            <w:vAlign w:val="center"/>
          </w:tcPr>
          <w:p w14:paraId="37A4B5BA" w14:textId="77777777" w:rsidR="004F26D8" w:rsidRPr="00EA31E2" w:rsidRDefault="004F26D8" w:rsidP="00AF6160">
            <w:pPr>
              <w:jc w:val="center"/>
              <w:rPr>
                <w:b/>
                <w:lang w:val="lv-LV"/>
              </w:rPr>
            </w:pPr>
            <w:r w:rsidRPr="00EA31E2">
              <w:rPr>
                <w:b/>
                <w:lang w:val="lv-LV"/>
              </w:rPr>
              <w:t>Nr.p.k</w:t>
            </w:r>
          </w:p>
        </w:tc>
        <w:tc>
          <w:tcPr>
            <w:tcW w:w="2337" w:type="dxa"/>
            <w:vAlign w:val="center"/>
          </w:tcPr>
          <w:p w14:paraId="44DC7C35" w14:textId="77777777" w:rsidR="004F26D8" w:rsidRPr="00EA31E2" w:rsidRDefault="004F26D8" w:rsidP="00AF6160">
            <w:pPr>
              <w:jc w:val="center"/>
              <w:rPr>
                <w:b/>
                <w:lang w:val="lv-LV"/>
              </w:rPr>
            </w:pPr>
            <w:r w:rsidRPr="00EA31E2">
              <w:rPr>
                <w:b/>
                <w:lang w:val="lv-LV"/>
              </w:rPr>
              <w:t>Pasākums</w:t>
            </w:r>
          </w:p>
        </w:tc>
        <w:tc>
          <w:tcPr>
            <w:tcW w:w="1487" w:type="dxa"/>
            <w:vAlign w:val="center"/>
          </w:tcPr>
          <w:p w14:paraId="5995DCB6" w14:textId="77777777" w:rsidR="004F26D8" w:rsidRPr="00EA31E2" w:rsidRDefault="004F26D8" w:rsidP="00AF6160">
            <w:pPr>
              <w:jc w:val="center"/>
              <w:rPr>
                <w:b/>
                <w:lang w:val="lv-LV"/>
              </w:rPr>
            </w:pPr>
            <w:r w:rsidRPr="00EA31E2">
              <w:rPr>
                <w:b/>
                <w:lang w:val="lv-LV"/>
              </w:rPr>
              <w:t>Laika periods</w:t>
            </w:r>
          </w:p>
        </w:tc>
        <w:tc>
          <w:tcPr>
            <w:tcW w:w="1417" w:type="dxa"/>
            <w:vAlign w:val="center"/>
          </w:tcPr>
          <w:p w14:paraId="65411BB0" w14:textId="4FB23F02" w:rsidR="004F26D8" w:rsidRPr="00EA31E2" w:rsidRDefault="004F26D8" w:rsidP="00AF6160">
            <w:pPr>
              <w:jc w:val="center"/>
              <w:rPr>
                <w:b/>
                <w:lang w:val="lv-LV"/>
              </w:rPr>
            </w:pPr>
            <w:r w:rsidRPr="00EA31E2">
              <w:rPr>
                <w:b/>
                <w:lang w:val="lv-LV"/>
              </w:rPr>
              <w:t>Finansē</w:t>
            </w:r>
            <w:r>
              <w:rPr>
                <w:b/>
                <w:lang w:val="lv-LV"/>
              </w:rPr>
              <w:t>-</w:t>
            </w:r>
            <w:r w:rsidRPr="00EA31E2">
              <w:rPr>
                <w:b/>
                <w:lang w:val="lv-LV"/>
              </w:rPr>
              <w:t>jums</w:t>
            </w:r>
          </w:p>
        </w:tc>
        <w:tc>
          <w:tcPr>
            <w:tcW w:w="2333" w:type="dxa"/>
            <w:vAlign w:val="center"/>
          </w:tcPr>
          <w:p w14:paraId="0DD02C85" w14:textId="77777777" w:rsidR="004F26D8" w:rsidRPr="00EA31E2" w:rsidRDefault="004F26D8" w:rsidP="00AF6160">
            <w:pPr>
              <w:jc w:val="center"/>
              <w:rPr>
                <w:b/>
                <w:lang w:val="lv-LV"/>
              </w:rPr>
            </w:pPr>
            <w:r w:rsidRPr="00EA31E2">
              <w:rPr>
                <w:b/>
                <w:lang w:val="lv-LV"/>
              </w:rPr>
              <w:t>Iegūtais</w:t>
            </w:r>
          </w:p>
        </w:tc>
        <w:tc>
          <w:tcPr>
            <w:tcW w:w="1353" w:type="dxa"/>
          </w:tcPr>
          <w:p w14:paraId="00564CF8" w14:textId="54FC9325" w:rsidR="004F26D8" w:rsidRPr="00EA31E2" w:rsidRDefault="004F26D8" w:rsidP="00DC6CCC">
            <w:pPr>
              <w:jc w:val="center"/>
              <w:rPr>
                <w:b/>
                <w:lang w:val="lv-LV"/>
              </w:rPr>
            </w:pPr>
            <w:r w:rsidRPr="00F5268A">
              <w:rPr>
                <w:b/>
                <w:sz w:val="22"/>
                <w:szCs w:val="22"/>
                <w:lang w:val="lv-LV"/>
              </w:rPr>
              <w:t>Atsauce uz Attīstības programmu</w:t>
            </w:r>
          </w:p>
        </w:tc>
      </w:tr>
      <w:tr w:rsidR="004F26D8" w:rsidRPr="00EA31E2" w14:paraId="18C4D52D" w14:textId="09D387E2" w:rsidTr="00AF6160">
        <w:tc>
          <w:tcPr>
            <w:tcW w:w="883" w:type="dxa"/>
          </w:tcPr>
          <w:p w14:paraId="2D52A9F8" w14:textId="77777777" w:rsidR="004F26D8" w:rsidRPr="00EA31E2" w:rsidRDefault="004F26D8" w:rsidP="005F72D0">
            <w:pPr>
              <w:jc w:val="both"/>
              <w:rPr>
                <w:b/>
                <w:lang w:val="lv-LV"/>
              </w:rPr>
            </w:pPr>
            <w:r w:rsidRPr="00EA31E2">
              <w:rPr>
                <w:b/>
                <w:lang w:val="lv-LV"/>
              </w:rPr>
              <w:t>1.</w:t>
            </w:r>
          </w:p>
        </w:tc>
        <w:tc>
          <w:tcPr>
            <w:tcW w:w="7574" w:type="dxa"/>
            <w:gridSpan w:val="4"/>
          </w:tcPr>
          <w:p w14:paraId="574F5035" w14:textId="77777777" w:rsidR="004F26D8" w:rsidRPr="00EA31E2" w:rsidRDefault="004F26D8" w:rsidP="005F72D0">
            <w:pPr>
              <w:jc w:val="both"/>
              <w:rPr>
                <w:b/>
                <w:lang w:val="lv-LV"/>
              </w:rPr>
            </w:pPr>
            <w:r w:rsidRPr="00EA31E2">
              <w:rPr>
                <w:b/>
                <w:lang w:val="lv-LV"/>
              </w:rPr>
              <w:t>INFORMĀCIJAS TEHNOLOĢIJU IEGĀDE</w:t>
            </w:r>
          </w:p>
        </w:tc>
        <w:tc>
          <w:tcPr>
            <w:tcW w:w="1353" w:type="dxa"/>
          </w:tcPr>
          <w:p w14:paraId="1310AF04" w14:textId="77777777" w:rsidR="004F26D8" w:rsidRPr="00EA31E2" w:rsidRDefault="004F26D8" w:rsidP="005F72D0">
            <w:pPr>
              <w:jc w:val="both"/>
              <w:rPr>
                <w:b/>
                <w:lang w:val="lv-LV"/>
              </w:rPr>
            </w:pPr>
          </w:p>
        </w:tc>
      </w:tr>
      <w:tr w:rsidR="004F26D8" w:rsidRPr="00EA31E2" w14:paraId="3214B45E" w14:textId="353DE352" w:rsidTr="00AF6160">
        <w:tc>
          <w:tcPr>
            <w:tcW w:w="883" w:type="dxa"/>
          </w:tcPr>
          <w:p w14:paraId="0218FD68" w14:textId="77777777" w:rsidR="004F26D8" w:rsidRPr="00EA31E2" w:rsidRDefault="004F26D8" w:rsidP="005F72D0">
            <w:pPr>
              <w:jc w:val="both"/>
              <w:rPr>
                <w:lang w:val="lv-LV"/>
              </w:rPr>
            </w:pPr>
            <w:r w:rsidRPr="00EA31E2">
              <w:rPr>
                <w:lang w:val="lv-LV"/>
              </w:rPr>
              <w:t>1.3.</w:t>
            </w:r>
          </w:p>
          <w:p w14:paraId="13BE3AF4" w14:textId="77777777" w:rsidR="004F26D8" w:rsidRPr="00EA31E2" w:rsidRDefault="004F26D8" w:rsidP="005F72D0">
            <w:pPr>
              <w:jc w:val="both"/>
              <w:rPr>
                <w:lang w:val="lv-LV"/>
              </w:rPr>
            </w:pPr>
          </w:p>
          <w:p w14:paraId="03E850A7" w14:textId="77777777" w:rsidR="004F26D8" w:rsidRPr="00EA31E2" w:rsidRDefault="004F26D8" w:rsidP="005F72D0">
            <w:pPr>
              <w:jc w:val="both"/>
              <w:rPr>
                <w:lang w:val="lv-LV"/>
              </w:rPr>
            </w:pPr>
          </w:p>
          <w:p w14:paraId="026ACF05" w14:textId="77777777" w:rsidR="004F26D8" w:rsidRPr="00EA31E2" w:rsidRDefault="004F26D8" w:rsidP="005F72D0">
            <w:pPr>
              <w:jc w:val="both"/>
              <w:rPr>
                <w:lang w:val="lv-LV"/>
              </w:rPr>
            </w:pPr>
          </w:p>
          <w:p w14:paraId="569496B5" w14:textId="77777777" w:rsidR="004F26D8" w:rsidRPr="00EA31E2" w:rsidRDefault="004F26D8" w:rsidP="005F72D0">
            <w:pPr>
              <w:jc w:val="both"/>
              <w:rPr>
                <w:lang w:val="lv-LV"/>
              </w:rPr>
            </w:pPr>
          </w:p>
          <w:p w14:paraId="1D6677D3" w14:textId="77777777" w:rsidR="004F26D8" w:rsidRPr="00EA31E2" w:rsidRDefault="004F26D8" w:rsidP="005F72D0">
            <w:pPr>
              <w:jc w:val="both"/>
              <w:rPr>
                <w:lang w:val="lv-LV"/>
              </w:rPr>
            </w:pPr>
          </w:p>
        </w:tc>
        <w:tc>
          <w:tcPr>
            <w:tcW w:w="2337" w:type="dxa"/>
          </w:tcPr>
          <w:p w14:paraId="12416131" w14:textId="7F953060" w:rsidR="004F26D8" w:rsidRPr="00EA31E2" w:rsidRDefault="002A116C" w:rsidP="00881050">
            <w:pPr>
              <w:rPr>
                <w:lang w:val="lv-LV"/>
              </w:rPr>
            </w:pPr>
            <w:r>
              <w:rPr>
                <w:lang w:val="lv-LV"/>
              </w:rPr>
              <w:t>I</w:t>
            </w:r>
            <w:r w:rsidR="004F26D8" w:rsidRPr="00EA31E2">
              <w:rPr>
                <w:lang w:val="lv-LV"/>
              </w:rPr>
              <w:t xml:space="preserve">espēja lasīt grāmatas elektroniski </w:t>
            </w:r>
          </w:p>
        </w:tc>
        <w:tc>
          <w:tcPr>
            <w:tcW w:w="1487" w:type="dxa"/>
          </w:tcPr>
          <w:p w14:paraId="6283AE04" w14:textId="5A2D6FA6" w:rsidR="004F26D8" w:rsidRPr="00EA31E2" w:rsidRDefault="002A116C" w:rsidP="00E76788">
            <w:pPr>
              <w:jc w:val="both"/>
              <w:rPr>
                <w:lang w:val="lv-LV"/>
              </w:rPr>
            </w:pPr>
            <w:r>
              <w:rPr>
                <w:lang w:val="lv-LV"/>
              </w:rPr>
              <w:t>Regulāri</w:t>
            </w:r>
          </w:p>
        </w:tc>
        <w:tc>
          <w:tcPr>
            <w:tcW w:w="1417" w:type="dxa"/>
          </w:tcPr>
          <w:p w14:paraId="552AC2C6" w14:textId="77777777" w:rsidR="004F26D8" w:rsidRPr="00EA31E2" w:rsidRDefault="004F26D8" w:rsidP="00E06FFF">
            <w:pPr>
              <w:jc w:val="both"/>
              <w:rPr>
                <w:lang w:val="lv-LV"/>
              </w:rPr>
            </w:pPr>
            <w:r w:rsidRPr="00EA31E2">
              <w:rPr>
                <w:lang w:val="lv-LV"/>
              </w:rPr>
              <w:t>LNB projekts Latvijas bibliotēkām</w:t>
            </w:r>
          </w:p>
        </w:tc>
        <w:tc>
          <w:tcPr>
            <w:tcW w:w="2333" w:type="dxa"/>
          </w:tcPr>
          <w:p w14:paraId="7823EEDB" w14:textId="77777777" w:rsidR="004F26D8" w:rsidRPr="00EA31E2" w:rsidRDefault="004F26D8" w:rsidP="005F72D0">
            <w:pPr>
              <w:jc w:val="both"/>
              <w:rPr>
                <w:lang w:val="lv-LV"/>
              </w:rPr>
            </w:pPr>
            <w:r w:rsidRPr="00EA31E2">
              <w:rPr>
                <w:lang w:val="lv-LV"/>
              </w:rPr>
              <w:t>Ir iespēja bibliotēkas lasītājiem lasīt grāmatas elektroniski www.3td.lv</w:t>
            </w:r>
          </w:p>
          <w:p w14:paraId="158F35EE" w14:textId="77777777" w:rsidR="004F26D8" w:rsidRPr="00EA31E2" w:rsidRDefault="004F26D8" w:rsidP="005F72D0">
            <w:pPr>
              <w:jc w:val="both"/>
              <w:rPr>
                <w:lang w:val="lv-LV"/>
              </w:rPr>
            </w:pPr>
          </w:p>
        </w:tc>
        <w:tc>
          <w:tcPr>
            <w:tcW w:w="1353" w:type="dxa"/>
          </w:tcPr>
          <w:p w14:paraId="22468F2B" w14:textId="43AC1C4F" w:rsidR="004F26D8" w:rsidRPr="00EA31E2" w:rsidRDefault="00132C2F" w:rsidP="005F72D0">
            <w:pPr>
              <w:jc w:val="both"/>
              <w:rPr>
                <w:lang w:val="lv-LV"/>
              </w:rPr>
            </w:pPr>
            <w:r w:rsidRPr="00132C2F">
              <w:rPr>
                <w:lang w:val="lv-LV"/>
              </w:rPr>
              <w:t>Ā16.1.1.3.</w:t>
            </w:r>
          </w:p>
        </w:tc>
      </w:tr>
      <w:tr w:rsidR="004F26D8" w:rsidRPr="00235BA9" w14:paraId="5BD17047" w14:textId="07EF17F3" w:rsidTr="00AF6160">
        <w:tc>
          <w:tcPr>
            <w:tcW w:w="883" w:type="dxa"/>
          </w:tcPr>
          <w:p w14:paraId="5F5849DF" w14:textId="77777777" w:rsidR="004F26D8" w:rsidRPr="00EA31E2" w:rsidRDefault="004F26D8" w:rsidP="005F72D0">
            <w:pPr>
              <w:jc w:val="both"/>
              <w:rPr>
                <w:b/>
                <w:lang w:val="lv-LV"/>
              </w:rPr>
            </w:pPr>
            <w:r w:rsidRPr="00EA31E2">
              <w:rPr>
                <w:b/>
                <w:lang w:val="lv-LV"/>
              </w:rPr>
              <w:t>2.</w:t>
            </w:r>
          </w:p>
        </w:tc>
        <w:tc>
          <w:tcPr>
            <w:tcW w:w="7574" w:type="dxa"/>
            <w:gridSpan w:val="4"/>
          </w:tcPr>
          <w:p w14:paraId="5916D40A" w14:textId="77777777" w:rsidR="004F26D8" w:rsidRPr="00EA31E2" w:rsidRDefault="004F26D8" w:rsidP="005F72D0">
            <w:pPr>
              <w:jc w:val="both"/>
              <w:rPr>
                <w:b/>
                <w:lang w:val="lv-LV"/>
              </w:rPr>
            </w:pPr>
            <w:r w:rsidRPr="00EA31E2">
              <w:rPr>
                <w:b/>
                <w:lang w:val="lv-LV"/>
              </w:rPr>
              <w:t>UZTURĒT, ATJAUNOT UN PILNVEIDOT INFORMĀCIJAS TEHNOLOĢIJU INFRANSTRUKTŪRU UN INFORMĀCIJAS SISTĒMAS</w:t>
            </w:r>
          </w:p>
        </w:tc>
        <w:tc>
          <w:tcPr>
            <w:tcW w:w="1353" w:type="dxa"/>
          </w:tcPr>
          <w:p w14:paraId="7A768902" w14:textId="77777777" w:rsidR="004F26D8" w:rsidRPr="00EA31E2" w:rsidRDefault="004F26D8" w:rsidP="005F72D0">
            <w:pPr>
              <w:jc w:val="both"/>
              <w:rPr>
                <w:b/>
                <w:lang w:val="lv-LV"/>
              </w:rPr>
            </w:pPr>
          </w:p>
        </w:tc>
      </w:tr>
      <w:tr w:rsidR="004F26D8" w:rsidRPr="00235BA9" w14:paraId="7A353B78" w14:textId="307319B9" w:rsidTr="00AF6160">
        <w:tc>
          <w:tcPr>
            <w:tcW w:w="883" w:type="dxa"/>
          </w:tcPr>
          <w:p w14:paraId="388A186F" w14:textId="77777777" w:rsidR="004F26D8" w:rsidRPr="00EA31E2" w:rsidRDefault="004F26D8" w:rsidP="005F72D0">
            <w:pPr>
              <w:jc w:val="both"/>
              <w:rPr>
                <w:b/>
                <w:lang w:val="lv-LV"/>
              </w:rPr>
            </w:pPr>
            <w:r w:rsidRPr="00EA31E2">
              <w:rPr>
                <w:lang w:val="lv-LV"/>
              </w:rPr>
              <w:t>2.1.</w:t>
            </w:r>
          </w:p>
        </w:tc>
        <w:tc>
          <w:tcPr>
            <w:tcW w:w="2337" w:type="dxa"/>
          </w:tcPr>
          <w:p w14:paraId="1630771B" w14:textId="77777777" w:rsidR="004F26D8" w:rsidRPr="00EA31E2" w:rsidRDefault="004F26D8" w:rsidP="00F121CC">
            <w:pPr>
              <w:rPr>
                <w:lang w:val="lv-LV"/>
              </w:rPr>
            </w:pPr>
            <w:r w:rsidRPr="00EA31E2">
              <w:rPr>
                <w:lang w:val="lv-LV"/>
              </w:rPr>
              <w:t>Nodrošināt datoru un programmatūru pieejamību uzziņu meklēšanai nacionālajās un starptautiskajās datubāzēs</w:t>
            </w:r>
          </w:p>
        </w:tc>
        <w:tc>
          <w:tcPr>
            <w:tcW w:w="1487" w:type="dxa"/>
          </w:tcPr>
          <w:p w14:paraId="686CDFD4" w14:textId="5F87AC81" w:rsidR="004F26D8" w:rsidRPr="00EA31E2" w:rsidRDefault="002A116C" w:rsidP="005F72D0">
            <w:pPr>
              <w:jc w:val="both"/>
              <w:rPr>
                <w:lang w:val="lv-LV"/>
              </w:rPr>
            </w:pPr>
            <w:r>
              <w:rPr>
                <w:lang w:val="lv-LV"/>
              </w:rPr>
              <w:t>Regulāri</w:t>
            </w:r>
          </w:p>
        </w:tc>
        <w:tc>
          <w:tcPr>
            <w:tcW w:w="1417" w:type="dxa"/>
          </w:tcPr>
          <w:p w14:paraId="5CBAF4C7" w14:textId="77777777" w:rsidR="004F26D8" w:rsidRPr="00EA31E2" w:rsidRDefault="004F26D8" w:rsidP="005F72D0">
            <w:pPr>
              <w:jc w:val="both"/>
              <w:rPr>
                <w:b/>
                <w:lang w:val="lv-LV"/>
              </w:rPr>
            </w:pPr>
            <w:r w:rsidRPr="00EA31E2">
              <w:rPr>
                <w:lang w:val="lv-LV"/>
              </w:rPr>
              <w:t>Pašvaldības  budžets</w:t>
            </w:r>
          </w:p>
        </w:tc>
        <w:tc>
          <w:tcPr>
            <w:tcW w:w="2333" w:type="dxa"/>
          </w:tcPr>
          <w:p w14:paraId="2F6CC102" w14:textId="77777777" w:rsidR="004F26D8" w:rsidRPr="00EA31E2" w:rsidRDefault="004F26D8" w:rsidP="00E32FCF">
            <w:pPr>
              <w:rPr>
                <w:lang w:val="lv-LV"/>
              </w:rPr>
            </w:pPr>
            <w:r w:rsidRPr="00EA31E2">
              <w:rPr>
                <w:lang w:val="lv-LV"/>
              </w:rPr>
              <w:t>Bezmaksas informācijas atlase bibliotēkas abonētajās datubāzēs –Lursoft laikrakstu bibliotēka News.lv</w:t>
            </w:r>
          </w:p>
        </w:tc>
        <w:tc>
          <w:tcPr>
            <w:tcW w:w="1353" w:type="dxa"/>
          </w:tcPr>
          <w:p w14:paraId="4AAE9BC2" w14:textId="644D9719" w:rsidR="004F26D8" w:rsidRPr="00EA31E2" w:rsidRDefault="00132C2F" w:rsidP="00E32FCF">
            <w:pPr>
              <w:rPr>
                <w:lang w:val="lv-LV"/>
              </w:rPr>
            </w:pPr>
            <w:r w:rsidRPr="00132C2F">
              <w:rPr>
                <w:lang w:val="lv-LV"/>
              </w:rPr>
              <w:t>Ā16.1.1.3.</w:t>
            </w:r>
          </w:p>
        </w:tc>
      </w:tr>
      <w:tr w:rsidR="004F26D8" w:rsidRPr="00235BA9" w14:paraId="402D2639" w14:textId="279A3B3E" w:rsidTr="00AF6160">
        <w:tc>
          <w:tcPr>
            <w:tcW w:w="883" w:type="dxa"/>
          </w:tcPr>
          <w:p w14:paraId="5502FAAE" w14:textId="77777777" w:rsidR="004F26D8" w:rsidRPr="00EA31E2" w:rsidRDefault="004F26D8" w:rsidP="005F72D0">
            <w:pPr>
              <w:jc w:val="both"/>
              <w:rPr>
                <w:b/>
                <w:lang w:val="lv-LV"/>
              </w:rPr>
            </w:pPr>
            <w:r w:rsidRPr="00EA31E2">
              <w:rPr>
                <w:lang w:val="lv-LV"/>
              </w:rPr>
              <w:t>2.2.</w:t>
            </w:r>
          </w:p>
        </w:tc>
        <w:tc>
          <w:tcPr>
            <w:tcW w:w="2337" w:type="dxa"/>
          </w:tcPr>
          <w:p w14:paraId="6E57BF46" w14:textId="77777777" w:rsidR="004F26D8" w:rsidRPr="00EA31E2" w:rsidRDefault="004F26D8" w:rsidP="005F72D0">
            <w:pPr>
              <w:jc w:val="both"/>
              <w:rPr>
                <w:lang w:val="lv-LV"/>
              </w:rPr>
            </w:pPr>
            <w:r w:rsidRPr="00EA31E2">
              <w:rPr>
                <w:lang w:val="lv-LV"/>
              </w:rPr>
              <w:t>Apzināt vērtīgākās tiešsaistes tīmekļa vietnes, veidojot informācijas avotu sarakstus</w:t>
            </w:r>
          </w:p>
        </w:tc>
        <w:tc>
          <w:tcPr>
            <w:tcW w:w="1487" w:type="dxa"/>
          </w:tcPr>
          <w:p w14:paraId="574C64D4" w14:textId="7A2885AD" w:rsidR="004F26D8" w:rsidRPr="00EA31E2" w:rsidRDefault="002A116C" w:rsidP="005F72D0">
            <w:pPr>
              <w:jc w:val="both"/>
              <w:rPr>
                <w:lang w:val="lv-LV"/>
              </w:rPr>
            </w:pPr>
            <w:r>
              <w:rPr>
                <w:lang w:val="lv-LV"/>
              </w:rPr>
              <w:t>Regulāri</w:t>
            </w:r>
          </w:p>
        </w:tc>
        <w:tc>
          <w:tcPr>
            <w:tcW w:w="1417" w:type="dxa"/>
          </w:tcPr>
          <w:p w14:paraId="261E7350" w14:textId="77777777" w:rsidR="004F26D8" w:rsidRPr="00EA31E2" w:rsidRDefault="004F26D8" w:rsidP="005F72D0">
            <w:pPr>
              <w:jc w:val="both"/>
              <w:rPr>
                <w:b/>
                <w:lang w:val="lv-LV"/>
              </w:rPr>
            </w:pPr>
            <w:r w:rsidRPr="00EA31E2">
              <w:rPr>
                <w:lang w:val="lv-LV"/>
              </w:rPr>
              <w:t>Pašvaldības  budžets</w:t>
            </w:r>
          </w:p>
        </w:tc>
        <w:tc>
          <w:tcPr>
            <w:tcW w:w="2333" w:type="dxa"/>
          </w:tcPr>
          <w:p w14:paraId="533F5859" w14:textId="77777777" w:rsidR="004F26D8" w:rsidRPr="00EA31E2" w:rsidRDefault="004F26D8" w:rsidP="005F72D0">
            <w:pPr>
              <w:jc w:val="both"/>
              <w:rPr>
                <w:lang w:val="lv-LV"/>
              </w:rPr>
            </w:pPr>
            <w:r w:rsidRPr="00EA31E2">
              <w:rPr>
                <w:lang w:val="lv-LV"/>
              </w:rPr>
              <w:t>Lasītāju pieprasījumi interesējošo tēmu atlasē</w:t>
            </w:r>
          </w:p>
        </w:tc>
        <w:tc>
          <w:tcPr>
            <w:tcW w:w="1353" w:type="dxa"/>
          </w:tcPr>
          <w:p w14:paraId="62DF843A" w14:textId="77777777" w:rsidR="004F26D8" w:rsidRPr="00EA31E2" w:rsidRDefault="004F26D8" w:rsidP="005F72D0">
            <w:pPr>
              <w:jc w:val="both"/>
              <w:rPr>
                <w:lang w:val="lv-LV"/>
              </w:rPr>
            </w:pPr>
          </w:p>
        </w:tc>
      </w:tr>
      <w:bookmarkEnd w:id="1"/>
      <w:tr w:rsidR="004F26D8" w:rsidRPr="00235BA9" w14:paraId="55916376" w14:textId="33E08295" w:rsidTr="00AF6160">
        <w:tc>
          <w:tcPr>
            <w:tcW w:w="883" w:type="dxa"/>
          </w:tcPr>
          <w:p w14:paraId="319ED244" w14:textId="77777777" w:rsidR="004F26D8" w:rsidRPr="00EA31E2" w:rsidRDefault="004F26D8" w:rsidP="005F72D0">
            <w:pPr>
              <w:jc w:val="both"/>
              <w:rPr>
                <w:b/>
                <w:lang w:val="lv-LV"/>
              </w:rPr>
            </w:pPr>
            <w:r w:rsidRPr="00EA31E2">
              <w:rPr>
                <w:lang w:val="lv-LV"/>
              </w:rPr>
              <w:t>2.3.</w:t>
            </w:r>
          </w:p>
        </w:tc>
        <w:tc>
          <w:tcPr>
            <w:tcW w:w="2337" w:type="dxa"/>
          </w:tcPr>
          <w:p w14:paraId="3F85EF07" w14:textId="77777777" w:rsidR="004F26D8" w:rsidRPr="00EA31E2" w:rsidRDefault="004F26D8" w:rsidP="001E6A94">
            <w:pPr>
              <w:rPr>
                <w:lang w:val="lv-LV"/>
              </w:rPr>
            </w:pPr>
            <w:r w:rsidRPr="00EA31E2">
              <w:rPr>
                <w:lang w:val="lv-LV"/>
              </w:rPr>
              <w:t>Sekmēt darbinieku tālākizglītību un līdzdalību dažādu projektu izstrādē</w:t>
            </w:r>
          </w:p>
        </w:tc>
        <w:tc>
          <w:tcPr>
            <w:tcW w:w="1487" w:type="dxa"/>
          </w:tcPr>
          <w:p w14:paraId="0FA03088" w14:textId="440B285D" w:rsidR="004F26D8" w:rsidRPr="00EA31E2" w:rsidRDefault="004F26D8" w:rsidP="005F72D0">
            <w:pPr>
              <w:jc w:val="both"/>
              <w:rPr>
                <w:lang w:val="lv-LV"/>
              </w:rPr>
            </w:pPr>
            <w:r w:rsidRPr="00EA31E2">
              <w:rPr>
                <w:lang w:val="lv-LV"/>
              </w:rPr>
              <w:t>Regulāri</w:t>
            </w:r>
          </w:p>
        </w:tc>
        <w:tc>
          <w:tcPr>
            <w:tcW w:w="1417" w:type="dxa"/>
          </w:tcPr>
          <w:p w14:paraId="3632D15B" w14:textId="77777777" w:rsidR="004F26D8" w:rsidRPr="00EA31E2" w:rsidRDefault="004F26D8" w:rsidP="005F72D0">
            <w:pPr>
              <w:jc w:val="both"/>
              <w:rPr>
                <w:b/>
                <w:lang w:val="lv-LV"/>
              </w:rPr>
            </w:pPr>
            <w:r w:rsidRPr="00EA31E2">
              <w:rPr>
                <w:lang w:val="lv-LV"/>
              </w:rPr>
              <w:t>Pašvaldības  budžets</w:t>
            </w:r>
          </w:p>
        </w:tc>
        <w:tc>
          <w:tcPr>
            <w:tcW w:w="2333" w:type="dxa"/>
          </w:tcPr>
          <w:p w14:paraId="5F337EB9" w14:textId="7B184EEC" w:rsidR="004F26D8" w:rsidRPr="00EA31E2" w:rsidRDefault="004F26D8" w:rsidP="005F72D0">
            <w:pPr>
              <w:jc w:val="both"/>
              <w:rPr>
                <w:lang w:val="lv-LV"/>
              </w:rPr>
            </w:pPr>
            <w:r w:rsidRPr="00EA31E2">
              <w:rPr>
                <w:lang w:val="lv-LV"/>
              </w:rPr>
              <w:t>Darba procesa pilnveide ar papildus finansējuma piesaisti, kas uzlabo un veicina esošo situāciju</w:t>
            </w:r>
          </w:p>
        </w:tc>
        <w:tc>
          <w:tcPr>
            <w:tcW w:w="1353" w:type="dxa"/>
          </w:tcPr>
          <w:p w14:paraId="46FE5BFB" w14:textId="2ACA6062" w:rsidR="004F26D8" w:rsidRPr="00EA31E2" w:rsidRDefault="00132C2F" w:rsidP="005F72D0">
            <w:pPr>
              <w:jc w:val="both"/>
              <w:rPr>
                <w:lang w:val="lv-LV"/>
              </w:rPr>
            </w:pPr>
            <w:r w:rsidRPr="00132C2F">
              <w:rPr>
                <w:lang w:val="lv-LV"/>
              </w:rPr>
              <w:t>Ā16.1.1.4.</w:t>
            </w:r>
          </w:p>
        </w:tc>
      </w:tr>
      <w:tr w:rsidR="004F26D8" w:rsidRPr="00235BA9" w14:paraId="0CBA90F8" w14:textId="271B7B76" w:rsidTr="00AF6160">
        <w:tc>
          <w:tcPr>
            <w:tcW w:w="883" w:type="dxa"/>
          </w:tcPr>
          <w:p w14:paraId="5FE0D219" w14:textId="77777777" w:rsidR="004F26D8" w:rsidRPr="00EA31E2" w:rsidRDefault="004F26D8" w:rsidP="005F72D0">
            <w:pPr>
              <w:jc w:val="both"/>
              <w:rPr>
                <w:lang w:val="lv-LV"/>
              </w:rPr>
            </w:pPr>
            <w:r w:rsidRPr="00EA31E2">
              <w:rPr>
                <w:lang w:val="lv-LV"/>
              </w:rPr>
              <w:t>2.4.</w:t>
            </w:r>
          </w:p>
        </w:tc>
        <w:tc>
          <w:tcPr>
            <w:tcW w:w="2337" w:type="dxa"/>
          </w:tcPr>
          <w:p w14:paraId="57A6C5C9" w14:textId="77777777" w:rsidR="004F26D8" w:rsidRPr="00EA31E2" w:rsidRDefault="004F26D8" w:rsidP="005F72D0">
            <w:pPr>
              <w:jc w:val="both"/>
              <w:rPr>
                <w:lang w:val="lv-LV"/>
              </w:rPr>
            </w:pPr>
            <w:r w:rsidRPr="00EA31E2">
              <w:rPr>
                <w:lang w:val="lv-LV"/>
              </w:rPr>
              <w:t>Turpināt darbu pie Pierīgas reģiona kopkataloga izveides</w:t>
            </w:r>
          </w:p>
        </w:tc>
        <w:tc>
          <w:tcPr>
            <w:tcW w:w="1487" w:type="dxa"/>
          </w:tcPr>
          <w:p w14:paraId="46DECFE3" w14:textId="77777777" w:rsidR="004F26D8" w:rsidRPr="00EA31E2" w:rsidRDefault="004F26D8" w:rsidP="005F72D0">
            <w:pPr>
              <w:jc w:val="both"/>
              <w:rPr>
                <w:lang w:val="lv-LV"/>
              </w:rPr>
            </w:pPr>
            <w:r w:rsidRPr="00EA31E2">
              <w:rPr>
                <w:lang w:val="lv-LV"/>
              </w:rPr>
              <w:t>Regulāri</w:t>
            </w:r>
          </w:p>
        </w:tc>
        <w:tc>
          <w:tcPr>
            <w:tcW w:w="1417" w:type="dxa"/>
          </w:tcPr>
          <w:p w14:paraId="0532AAE0" w14:textId="77777777" w:rsidR="004F26D8" w:rsidRPr="00EA31E2" w:rsidRDefault="004F26D8" w:rsidP="005F72D0">
            <w:pPr>
              <w:jc w:val="both"/>
              <w:rPr>
                <w:b/>
                <w:lang w:val="lv-LV"/>
              </w:rPr>
            </w:pPr>
            <w:r w:rsidRPr="00EA31E2">
              <w:rPr>
                <w:lang w:val="lv-LV"/>
              </w:rPr>
              <w:t>Pašvaldības  budžets</w:t>
            </w:r>
          </w:p>
        </w:tc>
        <w:tc>
          <w:tcPr>
            <w:tcW w:w="2333" w:type="dxa"/>
          </w:tcPr>
          <w:p w14:paraId="28CE485B" w14:textId="77777777" w:rsidR="004F26D8" w:rsidRPr="00EA31E2" w:rsidRDefault="004F26D8" w:rsidP="005F72D0">
            <w:pPr>
              <w:jc w:val="both"/>
              <w:rPr>
                <w:lang w:val="lv-LV"/>
              </w:rPr>
            </w:pPr>
            <w:r w:rsidRPr="00EA31E2">
              <w:rPr>
                <w:lang w:val="lv-LV"/>
              </w:rPr>
              <w:t>Precīza informācija par krājumu un pieejamiem resursiem</w:t>
            </w:r>
          </w:p>
        </w:tc>
        <w:tc>
          <w:tcPr>
            <w:tcW w:w="1353" w:type="dxa"/>
          </w:tcPr>
          <w:p w14:paraId="645C1816" w14:textId="219931AF" w:rsidR="004F26D8" w:rsidRPr="00EA31E2" w:rsidRDefault="00132C2F" w:rsidP="005F72D0">
            <w:pPr>
              <w:jc w:val="both"/>
              <w:rPr>
                <w:lang w:val="lv-LV"/>
              </w:rPr>
            </w:pPr>
            <w:r w:rsidRPr="00132C2F">
              <w:rPr>
                <w:lang w:val="lv-LV"/>
              </w:rPr>
              <w:t>Ā14.1.1.7.</w:t>
            </w:r>
            <w:r>
              <w:rPr>
                <w:lang w:val="lv-LV"/>
              </w:rPr>
              <w:t xml:space="preserve">, </w:t>
            </w:r>
            <w:r w:rsidRPr="00132C2F">
              <w:rPr>
                <w:lang w:val="lv-LV"/>
              </w:rPr>
              <w:t>Ā14.1.1.17.</w:t>
            </w:r>
          </w:p>
        </w:tc>
      </w:tr>
      <w:tr w:rsidR="004F26D8" w:rsidRPr="00235BA9" w14:paraId="04761767" w14:textId="3C14E300" w:rsidTr="00AF6160">
        <w:tc>
          <w:tcPr>
            <w:tcW w:w="883" w:type="dxa"/>
          </w:tcPr>
          <w:p w14:paraId="108DCC8C" w14:textId="77777777" w:rsidR="004F26D8" w:rsidRPr="00EA31E2" w:rsidRDefault="004F26D8" w:rsidP="005F72D0">
            <w:pPr>
              <w:jc w:val="both"/>
              <w:rPr>
                <w:b/>
                <w:lang w:val="lv-LV"/>
              </w:rPr>
            </w:pPr>
            <w:r w:rsidRPr="00EA31E2">
              <w:rPr>
                <w:b/>
                <w:lang w:val="lv-LV"/>
              </w:rPr>
              <w:t>3.</w:t>
            </w:r>
          </w:p>
          <w:p w14:paraId="2AECCE3C" w14:textId="77777777" w:rsidR="004F26D8" w:rsidRPr="00EA31E2" w:rsidRDefault="004F26D8" w:rsidP="005F72D0">
            <w:pPr>
              <w:jc w:val="both"/>
              <w:rPr>
                <w:b/>
                <w:lang w:val="lv-LV"/>
              </w:rPr>
            </w:pPr>
          </w:p>
          <w:p w14:paraId="59B09030" w14:textId="77777777" w:rsidR="004F26D8" w:rsidRPr="00EA31E2" w:rsidRDefault="004F26D8" w:rsidP="005F72D0">
            <w:pPr>
              <w:jc w:val="both"/>
              <w:rPr>
                <w:b/>
                <w:lang w:val="lv-LV"/>
              </w:rPr>
            </w:pPr>
          </w:p>
          <w:p w14:paraId="65986AB6" w14:textId="77777777" w:rsidR="004F26D8" w:rsidRPr="00EA31E2" w:rsidRDefault="004F26D8" w:rsidP="005F72D0">
            <w:pPr>
              <w:jc w:val="both"/>
              <w:rPr>
                <w:b/>
                <w:lang w:val="lv-LV"/>
              </w:rPr>
            </w:pPr>
          </w:p>
          <w:p w14:paraId="2342A9D3" w14:textId="77777777" w:rsidR="004F26D8" w:rsidRPr="00EA31E2" w:rsidRDefault="004F26D8" w:rsidP="005F72D0">
            <w:pPr>
              <w:jc w:val="both"/>
              <w:rPr>
                <w:b/>
                <w:lang w:val="lv-LV"/>
              </w:rPr>
            </w:pPr>
          </w:p>
          <w:p w14:paraId="4F79D819" w14:textId="77777777" w:rsidR="004F26D8" w:rsidRPr="00EA31E2" w:rsidRDefault="004F26D8" w:rsidP="005F72D0">
            <w:pPr>
              <w:jc w:val="both"/>
              <w:rPr>
                <w:b/>
                <w:lang w:val="lv-LV"/>
              </w:rPr>
            </w:pPr>
          </w:p>
          <w:p w14:paraId="106405C3" w14:textId="77777777" w:rsidR="004F26D8" w:rsidRPr="00EA31E2" w:rsidRDefault="004F26D8" w:rsidP="005F72D0">
            <w:pPr>
              <w:jc w:val="both"/>
              <w:rPr>
                <w:b/>
                <w:lang w:val="lv-LV"/>
              </w:rPr>
            </w:pPr>
          </w:p>
          <w:p w14:paraId="683DB2AC" w14:textId="77777777" w:rsidR="004F26D8" w:rsidRPr="00EA31E2" w:rsidRDefault="004F26D8" w:rsidP="005F72D0">
            <w:pPr>
              <w:jc w:val="both"/>
              <w:rPr>
                <w:b/>
                <w:lang w:val="lv-LV"/>
              </w:rPr>
            </w:pPr>
          </w:p>
          <w:p w14:paraId="42E26DCB" w14:textId="6E98BD73" w:rsidR="004F26D8" w:rsidRPr="00EA31E2" w:rsidRDefault="004F26D8" w:rsidP="005F72D0">
            <w:pPr>
              <w:jc w:val="both"/>
              <w:rPr>
                <w:lang w:val="lv-LV"/>
              </w:rPr>
            </w:pPr>
          </w:p>
        </w:tc>
        <w:tc>
          <w:tcPr>
            <w:tcW w:w="2337" w:type="dxa"/>
          </w:tcPr>
          <w:p w14:paraId="039ADE4A" w14:textId="77777777" w:rsidR="004F26D8" w:rsidRPr="00EA31E2" w:rsidRDefault="004F26D8" w:rsidP="00B86C45">
            <w:pPr>
              <w:rPr>
                <w:b/>
                <w:lang w:val="lv-LV"/>
              </w:rPr>
            </w:pPr>
          </w:p>
          <w:p w14:paraId="2D8D223F" w14:textId="1A90F591" w:rsidR="004F26D8" w:rsidRPr="00EA31E2" w:rsidRDefault="004F26D8" w:rsidP="00F305B9">
            <w:pPr>
              <w:rPr>
                <w:b/>
                <w:lang w:val="lv-LV"/>
              </w:rPr>
            </w:pPr>
            <w:r w:rsidRPr="00EA31E2">
              <w:rPr>
                <w:b/>
                <w:lang w:val="lv-LV"/>
              </w:rPr>
              <w:t>CARNIKAVAS BIBLIOTĒKAS DARBĪBAS INFORMATĪVAIS NODROŠINĀJUMS LAIKRAKSTĀ “ĀDAŽU VĒSTIS”</w:t>
            </w:r>
          </w:p>
          <w:p w14:paraId="1A67A46E" w14:textId="77777777" w:rsidR="004F26D8" w:rsidRPr="00EA31E2" w:rsidRDefault="004F26D8" w:rsidP="00F305B9">
            <w:pPr>
              <w:rPr>
                <w:b/>
                <w:lang w:val="lv-LV"/>
              </w:rPr>
            </w:pPr>
          </w:p>
          <w:p w14:paraId="151BC5C3" w14:textId="77777777" w:rsidR="004F26D8" w:rsidRPr="00EA31E2" w:rsidRDefault="004F26D8" w:rsidP="00F305B9">
            <w:pPr>
              <w:rPr>
                <w:b/>
                <w:lang w:val="lv-LV"/>
              </w:rPr>
            </w:pPr>
          </w:p>
          <w:p w14:paraId="2E427E64" w14:textId="77777777" w:rsidR="004F26D8" w:rsidRDefault="004F26D8" w:rsidP="00F305B9">
            <w:pPr>
              <w:rPr>
                <w:b/>
                <w:lang w:val="lv-LV"/>
              </w:rPr>
            </w:pPr>
          </w:p>
          <w:p w14:paraId="7D1A0E4D" w14:textId="77777777" w:rsidR="004F26D8" w:rsidRDefault="004F26D8" w:rsidP="00F305B9">
            <w:pPr>
              <w:rPr>
                <w:b/>
                <w:lang w:val="lv-LV"/>
              </w:rPr>
            </w:pPr>
          </w:p>
          <w:p w14:paraId="657E8D59" w14:textId="74A8DF95" w:rsidR="004F26D8" w:rsidRPr="00EA31E2" w:rsidRDefault="004F26D8" w:rsidP="00F305B9">
            <w:pPr>
              <w:rPr>
                <w:b/>
                <w:lang w:val="lv-LV"/>
              </w:rPr>
            </w:pPr>
          </w:p>
        </w:tc>
        <w:tc>
          <w:tcPr>
            <w:tcW w:w="1487" w:type="dxa"/>
          </w:tcPr>
          <w:p w14:paraId="4301826C" w14:textId="77777777" w:rsidR="004F26D8" w:rsidRPr="00EA31E2" w:rsidRDefault="004F26D8" w:rsidP="005F72D0">
            <w:pPr>
              <w:jc w:val="both"/>
              <w:rPr>
                <w:lang w:val="lv-LV"/>
              </w:rPr>
            </w:pPr>
          </w:p>
          <w:p w14:paraId="3FE26255" w14:textId="59F7BCC4" w:rsidR="004F26D8" w:rsidRPr="00EA31E2" w:rsidRDefault="00132C2F" w:rsidP="005F7D4F">
            <w:pPr>
              <w:rPr>
                <w:lang w:val="lv-LV"/>
              </w:rPr>
            </w:pPr>
            <w:r>
              <w:rPr>
                <w:lang w:val="lv-LV"/>
              </w:rPr>
              <w:t>Regulāri</w:t>
            </w:r>
          </w:p>
          <w:p w14:paraId="3220CD9E" w14:textId="101187AB" w:rsidR="004F26D8" w:rsidRPr="00EA31E2" w:rsidRDefault="004F26D8" w:rsidP="00F305B9">
            <w:pPr>
              <w:rPr>
                <w:b/>
                <w:lang w:val="lv-LV"/>
              </w:rPr>
            </w:pPr>
          </w:p>
        </w:tc>
        <w:tc>
          <w:tcPr>
            <w:tcW w:w="1417" w:type="dxa"/>
          </w:tcPr>
          <w:p w14:paraId="2F7CFD8B" w14:textId="77777777" w:rsidR="004F26D8" w:rsidRPr="00EA31E2" w:rsidRDefault="004F26D8" w:rsidP="005F72D0">
            <w:pPr>
              <w:jc w:val="both"/>
              <w:rPr>
                <w:lang w:val="lv-LV"/>
              </w:rPr>
            </w:pPr>
          </w:p>
          <w:p w14:paraId="3CCE23BF" w14:textId="1677E1F7" w:rsidR="004F26D8" w:rsidRPr="00EA31E2" w:rsidRDefault="004F26D8" w:rsidP="005F72D0">
            <w:pPr>
              <w:jc w:val="both"/>
              <w:rPr>
                <w:b/>
                <w:lang w:val="lv-LV"/>
              </w:rPr>
            </w:pPr>
            <w:r w:rsidRPr="00EA31E2">
              <w:rPr>
                <w:lang w:val="lv-LV"/>
              </w:rPr>
              <w:t>Ādažu novada pašvaldības budžets</w:t>
            </w:r>
          </w:p>
        </w:tc>
        <w:tc>
          <w:tcPr>
            <w:tcW w:w="2333" w:type="dxa"/>
          </w:tcPr>
          <w:p w14:paraId="4B3E29A2" w14:textId="77777777" w:rsidR="004F26D8" w:rsidRPr="00EA31E2" w:rsidRDefault="004F26D8" w:rsidP="00DF347D">
            <w:pPr>
              <w:rPr>
                <w:lang w:val="lv-LV"/>
              </w:rPr>
            </w:pPr>
          </w:p>
          <w:p w14:paraId="2ACFFE20" w14:textId="62448B2B" w:rsidR="004F26D8" w:rsidRDefault="004F26D8" w:rsidP="00DF347D">
            <w:pPr>
              <w:rPr>
                <w:lang w:val="lv-LV"/>
              </w:rPr>
            </w:pPr>
            <w:r>
              <w:rPr>
                <w:lang w:val="lv-LV"/>
              </w:rPr>
              <w:t>1.</w:t>
            </w:r>
            <w:r w:rsidRPr="00EA31E2">
              <w:rPr>
                <w:lang w:val="lv-LV"/>
              </w:rPr>
              <w:t>Informācija par bibliotēkas darbību tie</w:t>
            </w:r>
            <w:r>
              <w:rPr>
                <w:lang w:val="lv-LV"/>
              </w:rPr>
              <w:t>š</w:t>
            </w:r>
            <w:r w:rsidRPr="00EA31E2">
              <w:rPr>
                <w:lang w:val="lv-LV"/>
              </w:rPr>
              <w:t>saistes avotos, bibliotēkas mājaslapas izveide.</w:t>
            </w:r>
          </w:p>
          <w:p w14:paraId="4836C592" w14:textId="77777777" w:rsidR="004F26D8" w:rsidRDefault="004F26D8" w:rsidP="00DF347D">
            <w:pPr>
              <w:rPr>
                <w:lang w:val="lv-LV"/>
              </w:rPr>
            </w:pPr>
          </w:p>
          <w:p w14:paraId="44441F6B" w14:textId="358DC37A" w:rsidR="004F26D8" w:rsidRPr="00EA31E2" w:rsidRDefault="004F26D8" w:rsidP="00913F59">
            <w:pPr>
              <w:rPr>
                <w:lang w:val="lv-LV"/>
              </w:rPr>
            </w:pPr>
            <w:r>
              <w:rPr>
                <w:lang w:val="lv-LV"/>
              </w:rPr>
              <w:t>2.</w:t>
            </w:r>
            <w:r w:rsidRPr="00DD02A8">
              <w:rPr>
                <w:lang w:val="lv-LV"/>
              </w:rPr>
              <w:t>Carnikavas bibliotēkas aktualitāšu iekļaušana</w:t>
            </w:r>
            <w:r w:rsidR="002A116C">
              <w:rPr>
                <w:lang w:val="lv-LV"/>
              </w:rPr>
              <w:t xml:space="preserve"> pašvaldības mājas lapā un sociālajos kontos</w:t>
            </w:r>
          </w:p>
        </w:tc>
        <w:tc>
          <w:tcPr>
            <w:tcW w:w="1353" w:type="dxa"/>
          </w:tcPr>
          <w:p w14:paraId="08555D22" w14:textId="328B921E" w:rsidR="004F26D8" w:rsidRPr="00EA31E2" w:rsidRDefault="002550C8" w:rsidP="00DF347D">
            <w:pPr>
              <w:rPr>
                <w:lang w:val="lv-LV"/>
              </w:rPr>
            </w:pPr>
            <w:r w:rsidRPr="002550C8">
              <w:rPr>
                <w:lang w:val="lv-LV"/>
              </w:rPr>
              <w:t>Ā16.1.1.1.</w:t>
            </w:r>
          </w:p>
        </w:tc>
      </w:tr>
    </w:tbl>
    <w:p w14:paraId="7DB4A2E1" w14:textId="15F68CB3" w:rsidR="00A00E00" w:rsidRPr="00EA31E2" w:rsidRDefault="00810609" w:rsidP="00810609">
      <w:pPr>
        <w:pStyle w:val="Sarakstarindkopa"/>
        <w:ind w:left="1080"/>
        <w:jc w:val="both"/>
        <w:rPr>
          <w:b/>
          <w:lang w:val="lv-LV"/>
        </w:rPr>
      </w:pPr>
      <w:r w:rsidRPr="00EA31E2">
        <w:rPr>
          <w:b/>
          <w:lang w:val="lv-LV"/>
        </w:rPr>
        <w:lastRenderedPageBreak/>
        <w:t xml:space="preserve">V. </w:t>
      </w:r>
      <w:r w:rsidR="00A00E00" w:rsidRPr="00EA31E2">
        <w:rPr>
          <w:b/>
          <w:lang w:val="lv-LV"/>
        </w:rPr>
        <w:t>KRĀJUMA KOMPLEKTĒŠANA</w:t>
      </w:r>
      <w:r w:rsidR="00711A13">
        <w:rPr>
          <w:b/>
          <w:lang w:val="lv-LV"/>
        </w:rPr>
        <w:t>S KONCEPCIJA</w:t>
      </w:r>
    </w:p>
    <w:p w14:paraId="15D97B3D" w14:textId="77777777" w:rsidR="00A00E00" w:rsidRPr="00EA31E2" w:rsidRDefault="00A00E00" w:rsidP="00AF6160">
      <w:pPr>
        <w:pStyle w:val="Sarakstarindkopa"/>
        <w:ind w:left="0"/>
        <w:jc w:val="both"/>
        <w:rPr>
          <w:b/>
          <w:lang w:val="lv-LV"/>
        </w:rPr>
      </w:pPr>
    </w:p>
    <w:p w14:paraId="5359A368" w14:textId="4AEF3787" w:rsidR="00A2502C" w:rsidRDefault="00A459C3" w:rsidP="00A459C3">
      <w:pPr>
        <w:pStyle w:val="Sarakstarindkopa"/>
        <w:ind w:left="0"/>
        <w:jc w:val="both"/>
        <w:rPr>
          <w:bCs/>
          <w:lang w:val="lv-LV"/>
        </w:rPr>
      </w:pPr>
      <w:r w:rsidRPr="00AF6160">
        <w:rPr>
          <w:bCs/>
          <w:lang w:val="lv-LV"/>
        </w:rPr>
        <w:t>Carnikavas bibliotēkā noteikta</w:t>
      </w:r>
      <w:r>
        <w:rPr>
          <w:bCs/>
          <w:lang w:val="lv-LV"/>
        </w:rPr>
        <w:t xml:space="preserve">s šādas </w:t>
      </w:r>
      <w:r w:rsidRPr="00AF6160">
        <w:rPr>
          <w:b/>
          <w:lang w:val="lv-LV"/>
        </w:rPr>
        <w:t>mērķauditorijas</w:t>
      </w:r>
      <w:r>
        <w:rPr>
          <w:bCs/>
          <w:lang w:val="lv-LV"/>
        </w:rPr>
        <w:t>:</w:t>
      </w:r>
    </w:p>
    <w:p w14:paraId="01B13FAD" w14:textId="4CBB9883" w:rsidR="00A459C3" w:rsidRPr="00A459C3" w:rsidRDefault="00A459C3" w:rsidP="00AF6160">
      <w:pPr>
        <w:jc w:val="both"/>
        <w:rPr>
          <w:bCs/>
          <w:lang w:val="lv-LV"/>
        </w:rPr>
      </w:pPr>
      <w:r w:rsidRPr="00A459C3">
        <w:rPr>
          <w:bCs/>
          <w:lang w:val="lv-LV"/>
        </w:rPr>
        <w:t>1. Potenciālie bibliotēkas lietotāji;</w:t>
      </w:r>
    </w:p>
    <w:p w14:paraId="07E47B16" w14:textId="0869DE6C" w:rsidR="00A459C3" w:rsidRPr="00A459C3" w:rsidRDefault="00A459C3" w:rsidP="00AF6160">
      <w:pPr>
        <w:jc w:val="both"/>
        <w:rPr>
          <w:bCs/>
          <w:lang w:val="lv-LV"/>
        </w:rPr>
      </w:pPr>
      <w:r w:rsidRPr="00A459C3">
        <w:rPr>
          <w:bCs/>
          <w:lang w:val="lv-LV"/>
        </w:rPr>
        <w:t>2. Esošie bibliotēkas lietotāji;</w:t>
      </w:r>
    </w:p>
    <w:p w14:paraId="68722571" w14:textId="154E4088" w:rsidR="00A459C3" w:rsidRDefault="00A459C3" w:rsidP="00A459C3">
      <w:pPr>
        <w:pStyle w:val="Sarakstarindkopa"/>
        <w:ind w:left="0"/>
        <w:jc w:val="both"/>
        <w:rPr>
          <w:bCs/>
          <w:lang w:val="lv-LV"/>
        </w:rPr>
      </w:pPr>
      <w:r w:rsidRPr="00A459C3">
        <w:rPr>
          <w:bCs/>
          <w:lang w:val="lv-LV"/>
        </w:rPr>
        <w:t xml:space="preserve">3. </w:t>
      </w:r>
      <w:r>
        <w:rPr>
          <w:bCs/>
          <w:lang w:val="lv-LV"/>
        </w:rPr>
        <w:t>N</w:t>
      </w:r>
      <w:r w:rsidRPr="00A459C3">
        <w:rPr>
          <w:bCs/>
          <w:lang w:val="lv-LV"/>
        </w:rPr>
        <w:t>ovada izglītības un kultūras iestād</w:t>
      </w:r>
      <w:r>
        <w:rPr>
          <w:bCs/>
          <w:lang w:val="lv-LV"/>
        </w:rPr>
        <w:t>es</w:t>
      </w:r>
      <w:r w:rsidRPr="00A459C3">
        <w:rPr>
          <w:bCs/>
          <w:lang w:val="lv-LV"/>
        </w:rPr>
        <w:t>, sabiedriskā</w:t>
      </w:r>
      <w:r>
        <w:rPr>
          <w:bCs/>
          <w:lang w:val="lv-LV"/>
        </w:rPr>
        <w:t>s</w:t>
      </w:r>
      <w:r w:rsidRPr="00A459C3">
        <w:rPr>
          <w:bCs/>
          <w:lang w:val="lv-LV"/>
        </w:rPr>
        <w:t xml:space="preserve"> organizācij</w:t>
      </w:r>
      <w:r>
        <w:rPr>
          <w:bCs/>
          <w:lang w:val="lv-LV"/>
        </w:rPr>
        <w:t>as.</w:t>
      </w:r>
    </w:p>
    <w:p w14:paraId="2B3467C3" w14:textId="6FFB15C8" w:rsidR="00A459C3" w:rsidRDefault="00A459C3" w:rsidP="00A459C3">
      <w:pPr>
        <w:pStyle w:val="Sarakstarindkopa"/>
        <w:ind w:left="0"/>
        <w:jc w:val="both"/>
        <w:rPr>
          <w:lang w:val="lv-LV"/>
        </w:rPr>
      </w:pPr>
      <w:r>
        <w:rPr>
          <w:bCs/>
          <w:lang w:val="lv-LV"/>
        </w:rPr>
        <w:t xml:space="preserve">Regulāri tiek </w:t>
      </w:r>
      <w:r w:rsidRPr="00EA31E2">
        <w:rPr>
          <w:lang w:val="lv-LV"/>
        </w:rPr>
        <w:t>apzinātas bibliotēkas lietotāju vajadzības un intereses, ko nosaka apkārtējās vides, sabiedrības, ekonomisko, politisko apstākļu darbība</w:t>
      </w:r>
      <w:r>
        <w:rPr>
          <w:lang w:val="lv-LV"/>
        </w:rPr>
        <w:t>.</w:t>
      </w:r>
    </w:p>
    <w:p w14:paraId="1B2D2952" w14:textId="411599D4" w:rsidR="00A459C3" w:rsidRDefault="00A459C3" w:rsidP="00A459C3">
      <w:pPr>
        <w:pStyle w:val="Sarakstarindkopa"/>
        <w:ind w:left="0"/>
        <w:jc w:val="both"/>
        <w:rPr>
          <w:lang w:val="lv-LV"/>
        </w:rPr>
      </w:pPr>
      <w:r>
        <w:rPr>
          <w:lang w:val="lv-LV"/>
        </w:rPr>
        <w:t xml:space="preserve">Bibliotēkā tiek pielietoti šādi </w:t>
      </w:r>
      <w:r w:rsidRPr="00AF6160">
        <w:rPr>
          <w:b/>
          <w:bCs/>
          <w:lang w:val="lv-LV"/>
        </w:rPr>
        <w:t>krājumu komplektēšanas pamatprincipi</w:t>
      </w:r>
      <w:r>
        <w:rPr>
          <w:lang w:val="lv-LV"/>
        </w:rPr>
        <w:t>:</w:t>
      </w:r>
    </w:p>
    <w:p w14:paraId="263ECDA1" w14:textId="57D33122" w:rsidR="006B0244" w:rsidRPr="006B0244" w:rsidRDefault="006B0244" w:rsidP="006B0244">
      <w:pPr>
        <w:pStyle w:val="Sarakstarindkopa"/>
        <w:numPr>
          <w:ilvl w:val="0"/>
          <w:numId w:val="21"/>
        </w:numPr>
        <w:rPr>
          <w:bCs/>
          <w:lang w:val="lv-LV"/>
        </w:rPr>
      </w:pPr>
      <w:r w:rsidRPr="006B0244">
        <w:rPr>
          <w:bCs/>
          <w:lang w:val="lv-LV"/>
        </w:rPr>
        <w:t>Noteikts krājuma veidošanas mērķis un galvenie pamatuzdevumi</w:t>
      </w:r>
      <w:r>
        <w:rPr>
          <w:bCs/>
          <w:lang w:val="lv-LV"/>
        </w:rPr>
        <w:t>.</w:t>
      </w:r>
    </w:p>
    <w:p w14:paraId="1FB50084" w14:textId="7685F137" w:rsidR="00A459C3" w:rsidRDefault="006B0244" w:rsidP="006B0244">
      <w:pPr>
        <w:pStyle w:val="Sarakstarindkopa"/>
        <w:numPr>
          <w:ilvl w:val="0"/>
          <w:numId w:val="21"/>
        </w:numPr>
        <w:jc w:val="both"/>
        <w:rPr>
          <w:bCs/>
          <w:lang w:val="lv-LV"/>
        </w:rPr>
      </w:pPr>
      <w:r w:rsidRPr="006B0244">
        <w:rPr>
          <w:bCs/>
          <w:lang w:val="lv-LV"/>
        </w:rPr>
        <w:t xml:space="preserve">Jaunieguvumu iegāde </w:t>
      </w:r>
      <w:r>
        <w:rPr>
          <w:bCs/>
          <w:lang w:val="lv-LV"/>
        </w:rPr>
        <w:t xml:space="preserve">notiek </w:t>
      </w:r>
      <w:r w:rsidRPr="006B0244">
        <w:rPr>
          <w:bCs/>
          <w:lang w:val="lv-LV"/>
        </w:rPr>
        <w:t>1x mēnesī, izņemot vasaras mēnešus – jūliju, augustu</w:t>
      </w:r>
      <w:r>
        <w:rPr>
          <w:bCs/>
          <w:lang w:val="lv-LV"/>
        </w:rPr>
        <w:t>.</w:t>
      </w:r>
    </w:p>
    <w:p w14:paraId="206FFED1" w14:textId="77777777" w:rsidR="006B0244" w:rsidRDefault="006B0244" w:rsidP="006B0244">
      <w:pPr>
        <w:jc w:val="both"/>
        <w:rPr>
          <w:bCs/>
          <w:lang w:val="lv-LV"/>
        </w:rPr>
      </w:pPr>
      <w:r w:rsidRPr="00AF6160">
        <w:rPr>
          <w:b/>
          <w:lang w:val="lv-LV"/>
        </w:rPr>
        <w:t>Krājuma atlasei un veidošanai noteikti vairāki kritēriji</w:t>
      </w:r>
      <w:r w:rsidRPr="006B0244">
        <w:rPr>
          <w:bCs/>
          <w:lang w:val="lv-LV"/>
        </w:rPr>
        <w:t xml:space="preserve"> – aktualitāte, autoritāte, saistība ar krājumu, ilglaicīgums, lasītāju intereses, kā arī pieejamība citā reģiona bibliotēkā</w:t>
      </w:r>
      <w:r>
        <w:rPr>
          <w:bCs/>
          <w:lang w:val="lv-LV"/>
        </w:rPr>
        <w:t xml:space="preserve">. </w:t>
      </w:r>
    </w:p>
    <w:p w14:paraId="6B333EE4" w14:textId="7337C616" w:rsidR="006B0244" w:rsidRDefault="006B0244" w:rsidP="006B0244">
      <w:pPr>
        <w:jc w:val="both"/>
        <w:rPr>
          <w:bCs/>
          <w:lang w:val="lv-LV"/>
        </w:rPr>
      </w:pPr>
      <w:r w:rsidRPr="00AF6160">
        <w:rPr>
          <w:b/>
          <w:lang w:val="lv-LV"/>
        </w:rPr>
        <w:t>Galvenie krājuma tematiskie virzieni</w:t>
      </w:r>
      <w:r w:rsidRPr="006B0244">
        <w:rPr>
          <w:bCs/>
          <w:lang w:val="lv-LV"/>
        </w:rPr>
        <w:t xml:space="preserve"> – uzziņu izdevumi, dažādu nozaru un valodu dokumentu krājums, klasisko un mūsdienu oriģinālo un tulkotās daiļliteratūras komplektēšana, bērnu un jauniešu žanra literatūras papildinājums</w:t>
      </w:r>
      <w:r>
        <w:rPr>
          <w:bCs/>
          <w:lang w:val="lv-LV"/>
        </w:rPr>
        <w:t>.</w:t>
      </w:r>
    </w:p>
    <w:p w14:paraId="0D8B06A1" w14:textId="7E767205" w:rsidR="006B0244" w:rsidRPr="006B0244" w:rsidRDefault="00EE39F6" w:rsidP="006B0244">
      <w:pPr>
        <w:jc w:val="both"/>
        <w:rPr>
          <w:bCs/>
          <w:lang w:val="lv-LV"/>
        </w:rPr>
      </w:pPr>
      <w:r w:rsidRPr="00EE39F6">
        <w:rPr>
          <w:bCs/>
          <w:lang w:val="lv-LV"/>
        </w:rPr>
        <w:t xml:space="preserve">Dokumentu piedāvājums </w:t>
      </w:r>
      <w:r>
        <w:rPr>
          <w:bCs/>
          <w:lang w:val="lv-LV"/>
        </w:rPr>
        <w:t xml:space="preserve">tiek noteikts </w:t>
      </w:r>
      <w:r w:rsidRPr="00EE39F6">
        <w:rPr>
          <w:bCs/>
          <w:lang w:val="lv-LV"/>
        </w:rPr>
        <w:t>atbilstoši visa vecuma lasītāju grupām, to vēlmēm un lietotāju zināšanu attīstīšanai, rosinot interešu izglītības, tālākizglītības un mūžizglītības iespējas.</w:t>
      </w:r>
      <w:r>
        <w:rPr>
          <w:bCs/>
          <w:lang w:val="lv-LV"/>
        </w:rPr>
        <w:t xml:space="preserve"> </w:t>
      </w:r>
      <w:r w:rsidR="006B0244" w:rsidRPr="006B0244">
        <w:rPr>
          <w:bCs/>
          <w:lang w:val="lv-LV"/>
        </w:rPr>
        <w:t xml:space="preserve">Komplektēto dokumentu veidi noteikti atbilstoši </w:t>
      </w:r>
      <w:r w:rsidR="006B0244" w:rsidRPr="00AF6160">
        <w:rPr>
          <w:b/>
          <w:lang w:val="lv-LV"/>
        </w:rPr>
        <w:t>bibliotēkas darbības funkcijām</w:t>
      </w:r>
      <w:r w:rsidR="006B0244">
        <w:rPr>
          <w:bCs/>
          <w:lang w:val="lv-LV"/>
        </w:rPr>
        <w:t>:</w:t>
      </w:r>
    </w:p>
    <w:p w14:paraId="298A0676" w14:textId="2C1D650A" w:rsidR="006B0244" w:rsidRPr="006B0244" w:rsidRDefault="006B0244" w:rsidP="00AF6160">
      <w:pPr>
        <w:pStyle w:val="Sarakstarindkopa"/>
        <w:numPr>
          <w:ilvl w:val="0"/>
          <w:numId w:val="22"/>
        </w:numPr>
        <w:jc w:val="both"/>
        <w:rPr>
          <w:bCs/>
          <w:lang w:val="lv-LV"/>
        </w:rPr>
      </w:pPr>
      <w:r w:rsidRPr="006B0244">
        <w:rPr>
          <w:bCs/>
          <w:lang w:val="lv-LV"/>
        </w:rPr>
        <w:t>informācija – uzziņu izdevumi, enciklopēdijas, vārdnīcas, elektroniskie resursi;</w:t>
      </w:r>
    </w:p>
    <w:p w14:paraId="2F26AAA5" w14:textId="34D503AD" w:rsidR="006B0244" w:rsidRPr="006B0244" w:rsidRDefault="006B0244" w:rsidP="00AF6160">
      <w:pPr>
        <w:pStyle w:val="Sarakstarindkopa"/>
        <w:numPr>
          <w:ilvl w:val="0"/>
          <w:numId w:val="22"/>
        </w:numPr>
        <w:jc w:val="both"/>
        <w:rPr>
          <w:bCs/>
          <w:lang w:val="lv-LV"/>
        </w:rPr>
      </w:pPr>
      <w:r w:rsidRPr="006B0244">
        <w:rPr>
          <w:bCs/>
          <w:lang w:val="lv-LV"/>
        </w:rPr>
        <w:t>izglītība – monogrāfijas, audiovizuālie dokumenti, seriāizdevumi, interneta resursi, bērnu un jauniešu literatūra latviešu, angļu, vācu, krievu valodā;</w:t>
      </w:r>
    </w:p>
    <w:p w14:paraId="26A97F1C" w14:textId="63A1E686" w:rsidR="006B0244" w:rsidRPr="006B0244" w:rsidRDefault="006B0244" w:rsidP="00AF6160">
      <w:pPr>
        <w:pStyle w:val="Sarakstarindkopa"/>
        <w:numPr>
          <w:ilvl w:val="0"/>
          <w:numId w:val="22"/>
        </w:numPr>
        <w:jc w:val="both"/>
        <w:rPr>
          <w:bCs/>
          <w:lang w:val="lv-LV"/>
        </w:rPr>
      </w:pPr>
      <w:r w:rsidRPr="006B0244">
        <w:rPr>
          <w:bCs/>
          <w:lang w:val="lv-LV"/>
        </w:rPr>
        <w:t>kultūra – daiļliteratūras, oriģinālliteratūras, pasaules klasiķu un mūsdienu autoru darbu komplektēšana</w:t>
      </w:r>
      <w:r>
        <w:rPr>
          <w:bCs/>
          <w:lang w:val="lv-LV"/>
        </w:rPr>
        <w:t>.</w:t>
      </w:r>
    </w:p>
    <w:p w14:paraId="5368C82E" w14:textId="7A84141E" w:rsidR="006B0244" w:rsidRPr="00EE39F6" w:rsidRDefault="00EE39F6" w:rsidP="00AF6160">
      <w:pPr>
        <w:jc w:val="both"/>
        <w:rPr>
          <w:bCs/>
          <w:lang w:val="lv-LV"/>
        </w:rPr>
      </w:pPr>
      <w:r w:rsidRPr="00AF6160">
        <w:rPr>
          <w:b/>
          <w:bCs/>
          <w:lang w:val="lv-LV"/>
        </w:rPr>
        <w:t>Komplektēšanas avoti</w:t>
      </w:r>
      <w:r w:rsidRPr="00EE39F6">
        <w:rPr>
          <w:lang w:val="lv-LV"/>
        </w:rPr>
        <w:t>:</w:t>
      </w:r>
      <w:r>
        <w:rPr>
          <w:lang w:val="lv-LV"/>
        </w:rPr>
        <w:t xml:space="preserve"> </w:t>
      </w:r>
      <w:r w:rsidRPr="00EE39F6">
        <w:rPr>
          <w:lang w:val="lv-LV"/>
        </w:rPr>
        <w:t>izstādes, izbraukuma tirdzniecība, individuālais piedāvājums, grāmatu prezentācijas, grāmatu piegāde pēc iepriekšēja pasūtījuma, grāmatu iegāde caur internetveikaliem</w:t>
      </w:r>
      <w:r>
        <w:rPr>
          <w:lang w:val="lv-LV"/>
        </w:rPr>
        <w:t>.</w:t>
      </w:r>
    </w:p>
    <w:p w14:paraId="59D9A267" w14:textId="77777777" w:rsidR="00EE39F6" w:rsidRPr="00AF6160" w:rsidRDefault="00EE39F6" w:rsidP="00AF6160">
      <w:pPr>
        <w:pStyle w:val="Sarakstarindkopa"/>
        <w:ind w:left="0"/>
        <w:jc w:val="both"/>
        <w:rPr>
          <w:bCs/>
          <w:lang w:val="lv-LV"/>
        </w:rPr>
      </w:pPr>
    </w:p>
    <w:p w14:paraId="2D253050" w14:textId="77777777" w:rsidR="00A2502C" w:rsidRDefault="00A2502C" w:rsidP="00A2502C">
      <w:pPr>
        <w:pStyle w:val="Sarakstarindkopa"/>
        <w:ind w:left="1080"/>
        <w:jc w:val="both"/>
        <w:rPr>
          <w:lang w:val="lv-LV"/>
        </w:rPr>
      </w:pPr>
    </w:p>
    <w:p w14:paraId="3EFE9850" w14:textId="77777777" w:rsidR="00913F59" w:rsidRDefault="00913F59" w:rsidP="00A2502C">
      <w:pPr>
        <w:pStyle w:val="Sarakstarindkopa"/>
        <w:ind w:left="1080"/>
        <w:jc w:val="both"/>
        <w:rPr>
          <w:lang w:val="lv-LV"/>
        </w:rPr>
      </w:pPr>
    </w:p>
    <w:p w14:paraId="7866D675" w14:textId="77777777" w:rsidR="00913F59" w:rsidRDefault="00913F59" w:rsidP="00A2502C">
      <w:pPr>
        <w:pStyle w:val="Sarakstarindkopa"/>
        <w:ind w:left="1080"/>
        <w:jc w:val="both"/>
        <w:rPr>
          <w:lang w:val="lv-LV"/>
        </w:rPr>
      </w:pPr>
    </w:p>
    <w:p w14:paraId="18D5A5FD" w14:textId="77777777" w:rsidR="00913F59" w:rsidRDefault="00913F59" w:rsidP="00A2502C">
      <w:pPr>
        <w:pStyle w:val="Sarakstarindkopa"/>
        <w:ind w:left="1080"/>
        <w:jc w:val="both"/>
        <w:rPr>
          <w:lang w:val="lv-LV"/>
        </w:rPr>
      </w:pPr>
    </w:p>
    <w:p w14:paraId="56D4CCB2" w14:textId="77777777" w:rsidR="00913F59" w:rsidRDefault="00913F59" w:rsidP="00A2502C">
      <w:pPr>
        <w:pStyle w:val="Sarakstarindkopa"/>
        <w:ind w:left="1080"/>
        <w:jc w:val="both"/>
        <w:rPr>
          <w:lang w:val="lv-LV"/>
        </w:rPr>
      </w:pPr>
    </w:p>
    <w:p w14:paraId="51946618" w14:textId="77777777" w:rsidR="00913F59" w:rsidRDefault="00913F59" w:rsidP="00A2502C">
      <w:pPr>
        <w:pStyle w:val="Sarakstarindkopa"/>
        <w:ind w:left="1080"/>
        <w:jc w:val="both"/>
        <w:rPr>
          <w:lang w:val="lv-LV"/>
        </w:rPr>
      </w:pPr>
    </w:p>
    <w:p w14:paraId="1B57B767" w14:textId="77777777" w:rsidR="00913F59" w:rsidRDefault="00913F59" w:rsidP="00A2502C">
      <w:pPr>
        <w:pStyle w:val="Sarakstarindkopa"/>
        <w:ind w:left="1080"/>
        <w:jc w:val="both"/>
        <w:rPr>
          <w:lang w:val="lv-LV"/>
        </w:rPr>
      </w:pPr>
    </w:p>
    <w:p w14:paraId="67C2E574" w14:textId="77777777" w:rsidR="00913F59" w:rsidRDefault="00913F59" w:rsidP="00A2502C">
      <w:pPr>
        <w:pStyle w:val="Sarakstarindkopa"/>
        <w:ind w:left="1080"/>
        <w:jc w:val="both"/>
        <w:rPr>
          <w:lang w:val="lv-LV"/>
        </w:rPr>
      </w:pPr>
    </w:p>
    <w:p w14:paraId="2882454C" w14:textId="77777777" w:rsidR="00913F59" w:rsidRDefault="00913F59" w:rsidP="00A2502C">
      <w:pPr>
        <w:pStyle w:val="Sarakstarindkopa"/>
        <w:ind w:left="1080"/>
        <w:jc w:val="both"/>
        <w:rPr>
          <w:lang w:val="lv-LV"/>
        </w:rPr>
      </w:pPr>
    </w:p>
    <w:p w14:paraId="7E92ED38" w14:textId="77777777" w:rsidR="00913F59" w:rsidRDefault="00913F59" w:rsidP="00A2502C">
      <w:pPr>
        <w:pStyle w:val="Sarakstarindkopa"/>
        <w:ind w:left="1080"/>
        <w:jc w:val="both"/>
        <w:rPr>
          <w:lang w:val="lv-LV"/>
        </w:rPr>
      </w:pPr>
    </w:p>
    <w:p w14:paraId="4A456A81" w14:textId="77777777" w:rsidR="00913F59" w:rsidRDefault="00913F59" w:rsidP="00A2502C">
      <w:pPr>
        <w:pStyle w:val="Sarakstarindkopa"/>
        <w:ind w:left="1080"/>
        <w:jc w:val="both"/>
        <w:rPr>
          <w:lang w:val="lv-LV"/>
        </w:rPr>
      </w:pPr>
    </w:p>
    <w:p w14:paraId="60667278" w14:textId="77777777" w:rsidR="00913F59" w:rsidRDefault="00913F59" w:rsidP="00A2502C">
      <w:pPr>
        <w:pStyle w:val="Sarakstarindkopa"/>
        <w:ind w:left="1080"/>
        <w:jc w:val="both"/>
        <w:rPr>
          <w:lang w:val="lv-LV"/>
        </w:rPr>
      </w:pPr>
    </w:p>
    <w:p w14:paraId="6C039A6A" w14:textId="77777777" w:rsidR="00913F59" w:rsidRDefault="00913F59" w:rsidP="00A2502C">
      <w:pPr>
        <w:pStyle w:val="Sarakstarindkopa"/>
        <w:ind w:left="1080"/>
        <w:jc w:val="both"/>
        <w:rPr>
          <w:lang w:val="lv-LV"/>
        </w:rPr>
      </w:pPr>
    </w:p>
    <w:p w14:paraId="17656DBB" w14:textId="77777777" w:rsidR="00913F59" w:rsidRDefault="00913F59" w:rsidP="00A2502C">
      <w:pPr>
        <w:pStyle w:val="Sarakstarindkopa"/>
        <w:ind w:left="1080"/>
        <w:jc w:val="both"/>
        <w:rPr>
          <w:lang w:val="lv-LV"/>
        </w:rPr>
      </w:pPr>
    </w:p>
    <w:p w14:paraId="1B8CC8E0" w14:textId="77777777" w:rsidR="00913F59" w:rsidRDefault="00913F59" w:rsidP="00A2502C">
      <w:pPr>
        <w:pStyle w:val="Sarakstarindkopa"/>
        <w:ind w:left="1080"/>
        <w:jc w:val="both"/>
        <w:rPr>
          <w:lang w:val="lv-LV"/>
        </w:rPr>
      </w:pPr>
    </w:p>
    <w:p w14:paraId="223C9942" w14:textId="77777777" w:rsidR="00913F59" w:rsidRDefault="00913F59" w:rsidP="00A2502C">
      <w:pPr>
        <w:pStyle w:val="Sarakstarindkopa"/>
        <w:ind w:left="1080"/>
        <w:jc w:val="both"/>
        <w:rPr>
          <w:lang w:val="lv-LV"/>
        </w:rPr>
      </w:pPr>
    </w:p>
    <w:p w14:paraId="140F5241" w14:textId="77777777" w:rsidR="00913F59" w:rsidRDefault="00913F59" w:rsidP="00A2502C">
      <w:pPr>
        <w:pStyle w:val="Sarakstarindkopa"/>
        <w:ind w:left="1080"/>
        <w:jc w:val="both"/>
        <w:rPr>
          <w:lang w:val="lv-LV"/>
        </w:rPr>
      </w:pPr>
    </w:p>
    <w:p w14:paraId="086B868B" w14:textId="77777777" w:rsidR="00913F59" w:rsidRPr="00EA31E2" w:rsidRDefault="00913F59" w:rsidP="00A2502C">
      <w:pPr>
        <w:pStyle w:val="Sarakstarindkopa"/>
        <w:ind w:left="1080"/>
        <w:jc w:val="both"/>
        <w:rPr>
          <w:lang w:val="lv-LV"/>
        </w:rPr>
      </w:pPr>
    </w:p>
    <w:p w14:paraId="06BB3346" w14:textId="77777777" w:rsidR="00810609" w:rsidRPr="00EA31E2" w:rsidRDefault="00810609" w:rsidP="007B0BAC">
      <w:pPr>
        <w:rPr>
          <w:b/>
          <w:lang w:val="lv-LV"/>
        </w:rPr>
      </w:pPr>
    </w:p>
    <w:p w14:paraId="56AABF79" w14:textId="77777777" w:rsidR="003544F0" w:rsidRPr="00EA31E2" w:rsidRDefault="00810609" w:rsidP="00913F59">
      <w:pPr>
        <w:jc w:val="center"/>
        <w:rPr>
          <w:b/>
          <w:lang w:val="lv-LV"/>
        </w:rPr>
      </w:pPr>
      <w:r w:rsidRPr="00EA31E2">
        <w:rPr>
          <w:b/>
          <w:lang w:val="lv-LV"/>
        </w:rPr>
        <w:lastRenderedPageBreak/>
        <w:t>VI.</w:t>
      </w:r>
      <w:r w:rsidR="006C7A0D" w:rsidRPr="00EA31E2">
        <w:rPr>
          <w:b/>
          <w:lang w:val="lv-LV"/>
        </w:rPr>
        <w:t xml:space="preserve"> </w:t>
      </w:r>
      <w:r w:rsidR="008C6CF3" w:rsidRPr="00EA31E2">
        <w:rPr>
          <w:b/>
          <w:lang w:val="lv-LV"/>
        </w:rPr>
        <w:t>BIBLIOTĒKAS TELPU ATTĪSTĪBA</w:t>
      </w:r>
      <w:r w:rsidR="00C52AEE" w:rsidRPr="00EA31E2">
        <w:rPr>
          <w:b/>
          <w:lang w:val="lv-LV"/>
        </w:rPr>
        <w:t xml:space="preserve"> UN RISINĀJUMS</w:t>
      </w:r>
    </w:p>
    <w:p w14:paraId="6F8063E3" w14:textId="77777777" w:rsidR="008C6CF3" w:rsidRPr="00EA31E2" w:rsidRDefault="008C6CF3" w:rsidP="00810609">
      <w:pPr>
        <w:pStyle w:val="Sarakstarindkopa"/>
        <w:ind w:left="1440"/>
        <w:jc w:val="center"/>
        <w:rPr>
          <w:b/>
          <w:lang w:val="lv-LV"/>
        </w:rPr>
      </w:pPr>
    </w:p>
    <w:p w14:paraId="2B8500FD" w14:textId="2BDEECB6" w:rsidR="008C6CF3" w:rsidRPr="00EA31E2" w:rsidRDefault="008C6CF3" w:rsidP="008C6CF3">
      <w:pPr>
        <w:pStyle w:val="Sarakstarindkopa"/>
        <w:ind w:left="0"/>
        <w:jc w:val="both"/>
        <w:rPr>
          <w:lang w:val="lv-LV"/>
        </w:rPr>
      </w:pPr>
      <w:r w:rsidRPr="00EA31E2">
        <w:rPr>
          <w:lang w:val="lv-LV"/>
        </w:rPr>
        <w:t>Bibliot</w:t>
      </w:r>
      <w:r w:rsidR="003427F2" w:rsidRPr="00EA31E2">
        <w:rPr>
          <w:lang w:val="lv-LV"/>
        </w:rPr>
        <w:t>ē</w:t>
      </w:r>
      <w:r w:rsidRPr="00EA31E2">
        <w:rPr>
          <w:lang w:val="lv-LV"/>
        </w:rPr>
        <w:t>kas telpu attīstība plānota saistībā ar skolu rekonstrukciju, paredzot jaunu telpu izbūvi novada bibliotēkai, izveidojot jaunu, modernu un lietotājiem draudzīgu, lasīt veicinošu kultūrvidi, informācijas, izglītības iestād</w:t>
      </w:r>
      <w:r w:rsidR="00BD4BDE" w:rsidRPr="00EA31E2">
        <w:rPr>
          <w:lang w:val="lv-LV"/>
        </w:rPr>
        <w:t xml:space="preserve">i, paredzot </w:t>
      </w:r>
      <w:r w:rsidR="00781298">
        <w:rPr>
          <w:lang w:val="lv-LV"/>
        </w:rPr>
        <w:t>“</w:t>
      </w:r>
      <w:r w:rsidR="00BD4BDE" w:rsidRPr="00EA31E2">
        <w:rPr>
          <w:lang w:val="lv-LV"/>
        </w:rPr>
        <w:t>zaļā risinājuma” izmantošanu.</w:t>
      </w:r>
    </w:p>
    <w:p w14:paraId="2883B7C3" w14:textId="77777777" w:rsidR="00BD4BDE" w:rsidRPr="00EA31E2" w:rsidRDefault="00BD4BDE" w:rsidP="008C6CF3">
      <w:pPr>
        <w:pStyle w:val="Sarakstarindkopa"/>
        <w:ind w:left="0"/>
        <w:jc w:val="both"/>
        <w:rPr>
          <w:lang w:val="lv-LV"/>
        </w:rPr>
      </w:pPr>
    </w:p>
    <w:p w14:paraId="602D831D" w14:textId="77777777" w:rsidR="008C6CF3" w:rsidRPr="00EA31E2" w:rsidRDefault="008C6CF3" w:rsidP="008C6CF3">
      <w:pPr>
        <w:pStyle w:val="Sarakstarindkopa"/>
        <w:ind w:left="0"/>
        <w:jc w:val="both"/>
        <w:rPr>
          <w:lang w:val="lv-LV"/>
        </w:rPr>
      </w:pPr>
      <w:r w:rsidRPr="00EA31E2">
        <w:rPr>
          <w:lang w:val="lv-LV"/>
        </w:rPr>
        <w:t xml:space="preserve">Projektu </w:t>
      </w:r>
      <w:r w:rsidR="004B55D7" w:rsidRPr="00EA31E2">
        <w:rPr>
          <w:lang w:val="lv-LV"/>
        </w:rPr>
        <w:t xml:space="preserve">bija </w:t>
      </w:r>
      <w:r w:rsidRPr="00EA31E2">
        <w:rPr>
          <w:lang w:val="lv-LV"/>
        </w:rPr>
        <w:t>plānots pabeigt 2018. gadā</w:t>
      </w:r>
      <w:r w:rsidR="00BD4BDE" w:rsidRPr="00EA31E2">
        <w:rPr>
          <w:lang w:val="lv-LV"/>
        </w:rPr>
        <w:t>, tas ietver</w:t>
      </w:r>
      <w:r w:rsidR="004B55D7" w:rsidRPr="00EA31E2">
        <w:rPr>
          <w:lang w:val="lv-LV"/>
        </w:rPr>
        <w:t>tu</w:t>
      </w:r>
      <w:r w:rsidR="00BD4BDE" w:rsidRPr="00EA31E2">
        <w:rPr>
          <w:lang w:val="lv-LV"/>
        </w:rPr>
        <w:t>:</w:t>
      </w:r>
    </w:p>
    <w:p w14:paraId="4D0BD01E" w14:textId="77777777" w:rsidR="00BD4BDE" w:rsidRPr="00EA31E2" w:rsidRDefault="00BD4BDE" w:rsidP="00BD4BDE">
      <w:pPr>
        <w:rPr>
          <w:b/>
          <w:lang w:val="lv-LV"/>
        </w:rPr>
      </w:pPr>
      <w:r w:rsidRPr="00EA31E2">
        <w:rPr>
          <w:b/>
          <w:lang w:val="lv-LV"/>
        </w:rPr>
        <w:t xml:space="preserve">Lasītāju apkalpošanas nodaļu </w:t>
      </w:r>
    </w:p>
    <w:p w14:paraId="593BEDE8" w14:textId="77777777" w:rsidR="00BD4BDE" w:rsidRPr="00EA31E2" w:rsidRDefault="00492D5D" w:rsidP="00BD4BDE">
      <w:pPr>
        <w:rPr>
          <w:b/>
          <w:lang w:val="lv-LV"/>
        </w:rPr>
      </w:pPr>
      <w:r w:rsidRPr="00EA31E2">
        <w:rPr>
          <w:b/>
          <w:lang w:val="lv-LV"/>
        </w:rPr>
        <w:t>1 stāvs – abonementu</w:t>
      </w:r>
      <w:r w:rsidR="00BD4BDE" w:rsidRPr="00EA31E2">
        <w:rPr>
          <w:b/>
          <w:lang w:val="lv-LV"/>
        </w:rPr>
        <w:t xml:space="preserve"> </w:t>
      </w:r>
    </w:p>
    <w:p w14:paraId="6B22C368" w14:textId="222BCA80" w:rsidR="00BD4BDE" w:rsidRPr="00EA31E2" w:rsidRDefault="00BD4BDE" w:rsidP="00AF6160">
      <w:pPr>
        <w:pStyle w:val="Sarakstarindkopa"/>
        <w:numPr>
          <w:ilvl w:val="0"/>
          <w:numId w:val="13"/>
        </w:numPr>
        <w:jc w:val="both"/>
        <w:rPr>
          <w:lang w:val="lv-LV"/>
        </w:rPr>
      </w:pPr>
      <w:r w:rsidRPr="00EA31E2">
        <w:rPr>
          <w:lang w:val="lv-LV"/>
        </w:rPr>
        <w:t>Brīvpieejas krājums – daiļliteratūras fonds. Datorizētas darbinieku darba vietas pie grāmatu izsniegšanas un saņemšanas letes – 1 darbinieks – 2 datori (kases operāciju veikšanai un lasītāju apkalpošanai)</w:t>
      </w:r>
      <w:r w:rsidR="00781298">
        <w:rPr>
          <w:lang w:val="lv-LV"/>
        </w:rPr>
        <w:t>.</w:t>
      </w:r>
    </w:p>
    <w:p w14:paraId="2FAF5CBA" w14:textId="77777777" w:rsidR="00BD4BDE" w:rsidRPr="00EA31E2" w:rsidRDefault="00BD4BDE" w:rsidP="00AF6160">
      <w:pPr>
        <w:pStyle w:val="Sarakstarindkopa"/>
        <w:numPr>
          <w:ilvl w:val="0"/>
          <w:numId w:val="13"/>
        </w:numPr>
        <w:jc w:val="both"/>
        <w:rPr>
          <w:lang w:val="lv-LV"/>
        </w:rPr>
      </w:pPr>
      <w:r w:rsidRPr="00EA31E2">
        <w:rPr>
          <w:lang w:val="lv-LV"/>
        </w:rPr>
        <w:t>Periodikas lasītāju vietas – 15.</w:t>
      </w:r>
    </w:p>
    <w:p w14:paraId="75850D6E" w14:textId="050455D0" w:rsidR="00BD4BDE" w:rsidRPr="00EA31E2" w:rsidRDefault="00BD4BDE" w:rsidP="00AF6160">
      <w:pPr>
        <w:pStyle w:val="Sarakstarindkopa"/>
        <w:numPr>
          <w:ilvl w:val="0"/>
          <w:numId w:val="13"/>
        </w:numPr>
        <w:jc w:val="both"/>
        <w:rPr>
          <w:lang w:val="lv-LV"/>
        </w:rPr>
      </w:pPr>
      <w:r w:rsidRPr="00EA31E2">
        <w:rPr>
          <w:lang w:val="lv-LV"/>
        </w:rPr>
        <w:t>Periodikas krājums (45 žurnālu nosaukumi un 10 avīžu nosaukumi).</w:t>
      </w:r>
    </w:p>
    <w:p w14:paraId="0C612834" w14:textId="196EF904" w:rsidR="008C6CF3" w:rsidRPr="00EA31E2" w:rsidRDefault="00BD4BDE" w:rsidP="00781298">
      <w:pPr>
        <w:pStyle w:val="Sarakstarindkopa"/>
        <w:numPr>
          <w:ilvl w:val="0"/>
          <w:numId w:val="13"/>
        </w:numPr>
        <w:jc w:val="both"/>
        <w:rPr>
          <w:lang w:val="lv-LV"/>
        </w:rPr>
      </w:pPr>
      <w:r w:rsidRPr="00EA31E2">
        <w:rPr>
          <w:lang w:val="lv-LV"/>
        </w:rPr>
        <w:t>Individuālas datorizētas lasītāju darba vietas atdalītas – 5 datori</w:t>
      </w:r>
      <w:r w:rsidR="00781298">
        <w:rPr>
          <w:lang w:val="lv-LV"/>
        </w:rPr>
        <w:t>.</w:t>
      </w:r>
    </w:p>
    <w:p w14:paraId="06501475" w14:textId="77777777" w:rsidR="007B0BAC" w:rsidRPr="00EA31E2" w:rsidRDefault="007B0BAC" w:rsidP="00AF6160">
      <w:pPr>
        <w:jc w:val="both"/>
        <w:rPr>
          <w:b/>
        </w:rPr>
      </w:pPr>
    </w:p>
    <w:p w14:paraId="492D7D82" w14:textId="77777777" w:rsidR="007B0BAC" w:rsidRPr="00EA31E2" w:rsidRDefault="007B0BAC" w:rsidP="00AF6160">
      <w:pPr>
        <w:jc w:val="both"/>
        <w:rPr>
          <w:b/>
        </w:rPr>
      </w:pPr>
    </w:p>
    <w:p w14:paraId="7134B61F" w14:textId="77777777" w:rsidR="00BD4BDE" w:rsidRPr="00EA31E2" w:rsidRDefault="00A5622A" w:rsidP="00AF6160">
      <w:pPr>
        <w:jc w:val="both"/>
        <w:rPr>
          <w:b/>
        </w:rPr>
      </w:pPr>
      <w:r w:rsidRPr="00EA31E2">
        <w:rPr>
          <w:b/>
        </w:rPr>
        <w:t>Bērnu nodaļu</w:t>
      </w:r>
    </w:p>
    <w:p w14:paraId="0E3BB18F" w14:textId="2C8B7648" w:rsidR="00BD4BDE" w:rsidRPr="00EA31E2" w:rsidRDefault="00BD4BDE" w:rsidP="00AF6160">
      <w:pPr>
        <w:pStyle w:val="Sarakstarindkopa"/>
        <w:numPr>
          <w:ilvl w:val="0"/>
          <w:numId w:val="15"/>
        </w:numPr>
        <w:jc w:val="both"/>
      </w:pPr>
      <w:r w:rsidRPr="00EA31E2">
        <w:t>Datorizēta darba vieta 1darbiniekam pie grāmatu izsniegšanas un saņemšanas lete – 1 dators</w:t>
      </w:r>
      <w:r w:rsidR="00781298">
        <w:t>.</w:t>
      </w:r>
    </w:p>
    <w:p w14:paraId="23177CD0" w14:textId="125CC0B7" w:rsidR="001271D1" w:rsidRPr="00EA31E2" w:rsidRDefault="00BD4BDE" w:rsidP="00AF6160">
      <w:pPr>
        <w:pStyle w:val="Sarakstarindkopa"/>
        <w:numPr>
          <w:ilvl w:val="0"/>
          <w:numId w:val="15"/>
        </w:numPr>
        <w:jc w:val="both"/>
      </w:pPr>
      <w:r w:rsidRPr="00EA31E2">
        <w:t>Brīvpieejas krājums</w:t>
      </w:r>
      <w:r w:rsidR="00781298">
        <w:t>.</w:t>
      </w:r>
    </w:p>
    <w:p w14:paraId="571C0470" w14:textId="77777777" w:rsidR="00BD4BDE" w:rsidRPr="00EA31E2" w:rsidRDefault="00BD4BDE" w:rsidP="00AF6160">
      <w:pPr>
        <w:pStyle w:val="Sarakstarindkopa"/>
        <w:numPr>
          <w:ilvl w:val="0"/>
          <w:numId w:val="15"/>
        </w:numPr>
        <w:jc w:val="both"/>
      </w:pPr>
      <w:r w:rsidRPr="00EA31E2">
        <w:t>Datorizētas darba vietas bibliotēkas lietotājiem – 4 datori.</w:t>
      </w:r>
    </w:p>
    <w:p w14:paraId="68E32476" w14:textId="77777777" w:rsidR="00BD4BDE" w:rsidRPr="00EA31E2" w:rsidRDefault="00BD4BDE" w:rsidP="00AF6160">
      <w:pPr>
        <w:pStyle w:val="Sarakstarindkopa"/>
        <w:numPr>
          <w:ilvl w:val="0"/>
          <w:numId w:val="15"/>
        </w:numPr>
        <w:jc w:val="both"/>
      </w:pPr>
      <w:r w:rsidRPr="00EA31E2">
        <w:t>Lasītāju darba vietas – 15.</w:t>
      </w:r>
    </w:p>
    <w:p w14:paraId="6CFAB2A8" w14:textId="798DCAFC" w:rsidR="00BD4BDE" w:rsidRPr="00EA31E2" w:rsidRDefault="00BD4BDE" w:rsidP="00AF6160">
      <w:pPr>
        <w:pStyle w:val="Sarakstarindkopa"/>
        <w:numPr>
          <w:ilvl w:val="0"/>
          <w:numId w:val="15"/>
        </w:numPr>
        <w:jc w:val="both"/>
      </w:pPr>
      <w:r w:rsidRPr="00EA31E2">
        <w:t>Stūrītis mazajiem</w:t>
      </w:r>
    </w:p>
    <w:p w14:paraId="68A4D788" w14:textId="0B59F025" w:rsidR="00BD4BDE" w:rsidRPr="00EA31E2" w:rsidRDefault="00BD4BDE" w:rsidP="00781298">
      <w:pPr>
        <w:pStyle w:val="Sarakstarindkopa"/>
        <w:numPr>
          <w:ilvl w:val="0"/>
          <w:numId w:val="15"/>
        </w:numPr>
        <w:jc w:val="both"/>
        <w:rPr>
          <w:b/>
          <w:lang w:val="lv-LV"/>
        </w:rPr>
      </w:pPr>
      <w:r w:rsidRPr="00EA31E2">
        <w:t>Spēļu zona</w:t>
      </w:r>
      <w:r w:rsidR="00781298" w:rsidRPr="00AF6160">
        <w:rPr>
          <w:bCs/>
          <w:lang w:val="lv-LV"/>
        </w:rPr>
        <w:t>.</w:t>
      </w:r>
    </w:p>
    <w:p w14:paraId="16ED6A07" w14:textId="77777777" w:rsidR="00A5622A" w:rsidRPr="00EA31E2" w:rsidRDefault="00A5622A" w:rsidP="00A5622A">
      <w:pPr>
        <w:pStyle w:val="Sarakstarindkopa"/>
        <w:jc w:val="both"/>
        <w:rPr>
          <w:b/>
          <w:lang w:val="lv-LV"/>
        </w:rPr>
      </w:pPr>
    </w:p>
    <w:p w14:paraId="2D095E6B" w14:textId="77777777" w:rsidR="00BD4BDE" w:rsidRPr="00EA31E2" w:rsidRDefault="00A5622A" w:rsidP="00BD4BDE">
      <w:pPr>
        <w:jc w:val="both"/>
        <w:rPr>
          <w:b/>
          <w:lang w:val="lv-LV"/>
        </w:rPr>
      </w:pPr>
      <w:r w:rsidRPr="00EA31E2">
        <w:rPr>
          <w:b/>
          <w:lang w:val="lv-LV"/>
        </w:rPr>
        <w:t>Krātuves telpu</w:t>
      </w:r>
      <w:r w:rsidR="00BD4BDE" w:rsidRPr="00EA31E2">
        <w:rPr>
          <w:b/>
          <w:lang w:val="lv-LV"/>
        </w:rPr>
        <w:t xml:space="preserve"> mūzikas skolai </w:t>
      </w:r>
    </w:p>
    <w:p w14:paraId="5B77FA79" w14:textId="77777777" w:rsidR="00A5622A" w:rsidRPr="00EA31E2" w:rsidRDefault="00A5622A" w:rsidP="00BD4BDE">
      <w:pPr>
        <w:jc w:val="both"/>
        <w:rPr>
          <w:b/>
          <w:lang w:val="lv-LV"/>
        </w:rPr>
      </w:pPr>
    </w:p>
    <w:p w14:paraId="24D0D85D" w14:textId="77777777" w:rsidR="003544F0" w:rsidRPr="00EA31E2" w:rsidRDefault="00BD4BDE" w:rsidP="00BD4BDE">
      <w:pPr>
        <w:jc w:val="both"/>
        <w:rPr>
          <w:b/>
          <w:lang w:val="lv-LV"/>
        </w:rPr>
      </w:pPr>
      <w:r w:rsidRPr="00EA31E2">
        <w:rPr>
          <w:b/>
          <w:lang w:val="lv-LV"/>
        </w:rPr>
        <w:t>Krātuves telp</w:t>
      </w:r>
      <w:r w:rsidR="00A5622A" w:rsidRPr="00EA31E2">
        <w:rPr>
          <w:b/>
          <w:lang w:val="lv-LV"/>
        </w:rPr>
        <w:t>u</w:t>
      </w:r>
      <w:r w:rsidRPr="00EA31E2">
        <w:rPr>
          <w:b/>
          <w:lang w:val="lv-LV"/>
        </w:rPr>
        <w:t xml:space="preserve"> novada bibliotēkai</w:t>
      </w:r>
    </w:p>
    <w:p w14:paraId="7B092A8B" w14:textId="77777777" w:rsidR="00BD4BDE" w:rsidRPr="00EA31E2" w:rsidRDefault="00BD4BDE" w:rsidP="00BD4BDE">
      <w:pPr>
        <w:jc w:val="both"/>
        <w:rPr>
          <w:b/>
          <w:lang w:val="lv-LV"/>
        </w:rPr>
      </w:pPr>
    </w:p>
    <w:p w14:paraId="29B210A2" w14:textId="77777777" w:rsidR="00BD4BDE" w:rsidRPr="00EA31E2" w:rsidRDefault="00A5622A" w:rsidP="00BD4BDE">
      <w:pPr>
        <w:jc w:val="both"/>
        <w:rPr>
          <w:b/>
          <w:lang w:val="lv-LV"/>
        </w:rPr>
      </w:pPr>
      <w:r w:rsidRPr="00EA31E2">
        <w:rPr>
          <w:b/>
          <w:lang w:val="lv-LV"/>
        </w:rPr>
        <w:t>Lasītāju apkalpošanas nodaļu</w:t>
      </w:r>
    </w:p>
    <w:p w14:paraId="2F34CD53" w14:textId="77777777" w:rsidR="00BD4BDE" w:rsidRPr="00EA31E2" w:rsidRDefault="00A5622A" w:rsidP="00BD4BDE">
      <w:pPr>
        <w:jc w:val="both"/>
        <w:rPr>
          <w:b/>
          <w:lang w:val="lv-LV"/>
        </w:rPr>
      </w:pPr>
      <w:r w:rsidRPr="00EA31E2">
        <w:rPr>
          <w:b/>
          <w:lang w:val="lv-LV"/>
        </w:rPr>
        <w:t>2 stāvs - Abonementu</w:t>
      </w:r>
      <w:r w:rsidR="00BD4BDE" w:rsidRPr="00EA31E2">
        <w:rPr>
          <w:b/>
          <w:lang w:val="lv-LV"/>
        </w:rPr>
        <w:t xml:space="preserve"> – nozaru literatūra</w:t>
      </w:r>
      <w:r w:rsidR="00492D5D" w:rsidRPr="00EA31E2">
        <w:rPr>
          <w:b/>
          <w:lang w:val="lv-LV"/>
        </w:rPr>
        <w:t>i</w:t>
      </w:r>
    </w:p>
    <w:p w14:paraId="17B5C504" w14:textId="77777777" w:rsidR="00BD4BDE" w:rsidRPr="00AF6160" w:rsidRDefault="00BD4BDE" w:rsidP="00AF6160">
      <w:pPr>
        <w:pStyle w:val="Sarakstarindkopa"/>
        <w:numPr>
          <w:ilvl w:val="0"/>
          <w:numId w:val="15"/>
        </w:numPr>
        <w:jc w:val="both"/>
      </w:pPr>
      <w:r w:rsidRPr="00AF6160">
        <w:t>Brīvpieejas krājums, datorizēta darba vieta pie grāmatu izsniegšanas un saņemšanas – 1 darbinieks 1 dators,</w:t>
      </w:r>
    </w:p>
    <w:p w14:paraId="3353F874" w14:textId="77777777" w:rsidR="00DF347D" w:rsidRPr="00EA31E2" w:rsidRDefault="00BD4BDE" w:rsidP="00AF6160">
      <w:pPr>
        <w:pStyle w:val="Sarakstarindkopa"/>
        <w:numPr>
          <w:ilvl w:val="0"/>
          <w:numId w:val="15"/>
        </w:numPr>
        <w:jc w:val="both"/>
        <w:rPr>
          <w:lang w:val="lv-LV"/>
        </w:rPr>
      </w:pPr>
      <w:r w:rsidRPr="00AF6160">
        <w:t>Nozaru literatūras krājums, novadpētniecības stends, nozaru jaunākās literatūras stends, tematisko</w:t>
      </w:r>
      <w:r w:rsidRPr="00EA31E2">
        <w:rPr>
          <w:lang w:val="lv-LV"/>
        </w:rPr>
        <w:t xml:space="preserve"> izstāžu stends</w:t>
      </w:r>
    </w:p>
    <w:p w14:paraId="376F575A" w14:textId="77777777" w:rsidR="00BD4BDE" w:rsidRPr="00EA31E2" w:rsidRDefault="00A5622A" w:rsidP="00BD4BDE">
      <w:pPr>
        <w:jc w:val="both"/>
        <w:rPr>
          <w:lang w:val="lv-LV"/>
        </w:rPr>
      </w:pPr>
      <w:r w:rsidRPr="00EA31E2">
        <w:rPr>
          <w:b/>
          <w:lang w:val="lv-LV"/>
        </w:rPr>
        <w:t>Lasītavu</w:t>
      </w:r>
      <w:r w:rsidR="00BD4BDE" w:rsidRPr="00EA31E2">
        <w:rPr>
          <w:b/>
          <w:lang w:val="lv-LV"/>
        </w:rPr>
        <w:t xml:space="preserve"> – zāle pasākumiem</w:t>
      </w:r>
    </w:p>
    <w:p w14:paraId="4576F009" w14:textId="77777777" w:rsidR="00BD4BDE" w:rsidRPr="00AF6160" w:rsidRDefault="00BD4BDE" w:rsidP="00AF6160">
      <w:pPr>
        <w:pStyle w:val="Sarakstarindkopa"/>
        <w:numPr>
          <w:ilvl w:val="0"/>
          <w:numId w:val="15"/>
        </w:numPr>
        <w:jc w:val="both"/>
      </w:pPr>
      <w:r w:rsidRPr="00AF6160">
        <w:t xml:space="preserve">Lasītāju darba vietas – 20, </w:t>
      </w:r>
    </w:p>
    <w:p w14:paraId="7EE36906" w14:textId="77777777" w:rsidR="00BD4BDE" w:rsidRPr="00EA31E2" w:rsidRDefault="00BD4BDE" w:rsidP="00AF6160">
      <w:pPr>
        <w:pStyle w:val="Sarakstarindkopa"/>
        <w:numPr>
          <w:ilvl w:val="0"/>
          <w:numId w:val="15"/>
        </w:numPr>
        <w:jc w:val="both"/>
        <w:rPr>
          <w:b/>
          <w:lang w:val="lv-LV"/>
        </w:rPr>
      </w:pPr>
      <w:r w:rsidRPr="00AF6160">
        <w:t>4 dato</w:t>
      </w:r>
      <w:r w:rsidRPr="00EA31E2">
        <w:rPr>
          <w:lang w:val="lv-LV"/>
        </w:rPr>
        <w:t>ri e-grāmatu lasīšanai, informācijas meklēšanai</w:t>
      </w:r>
      <w:r w:rsidRPr="00EA31E2">
        <w:rPr>
          <w:b/>
          <w:lang w:val="lv-LV"/>
        </w:rPr>
        <w:t xml:space="preserve"> </w:t>
      </w:r>
    </w:p>
    <w:p w14:paraId="754110A0" w14:textId="77777777" w:rsidR="00BD4BDE" w:rsidRPr="00EA31E2" w:rsidRDefault="00A5622A" w:rsidP="00BD4BDE">
      <w:pPr>
        <w:rPr>
          <w:b/>
          <w:lang w:val="lv-LV"/>
        </w:rPr>
      </w:pPr>
      <w:r w:rsidRPr="00EA31E2">
        <w:rPr>
          <w:b/>
          <w:lang w:val="lv-LV"/>
        </w:rPr>
        <w:t>Darbinieku atpūtas telpu</w:t>
      </w:r>
      <w:r w:rsidR="00BD4BDE" w:rsidRPr="00EA31E2">
        <w:rPr>
          <w:b/>
          <w:lang w:val="lv-LV"/>
        </w:rPr>
        <w:t xml:space="preserve"> </w:t>
      </w:r>
      <w:r w:rsidR="00BD4BDE" w:rsidRPr="00EA31E2">
        <w:rPr>
          <w:lang w:val="lv-LV"/>
        </w:rPr>
        <w:t xml:space="preserve">(skaitā 3 darbinieki) </w:t>
      </w:r>
      <w:r w:rsidRPr="00EA31E2">
        <w:rPr>
          <w:b/>
          <w:lang w:val="lv-LV"/>
        </w:rPr>
        <w:t>un vadītāja kabinetu</w:t>
      </w:r>
      <w:r w:rsidR="00BD4BDE" w:rsidRPr="00EA31E2">
        <w:rPr>
          <w:b/>
          <w:lang w:val="lv-LV"/>
        </w:rPr>
        <w:t>.</w:t>
      </w:r>
    </w:p>
    <w:p w14:paraId="5C27B74B" w14:textId="77777777" w:rsidR="00DC5198" w:rsidRPr="00EA31E2" w:rsidRDefault="00DC5198" w:rsidP="00BD4BDE">
      <w:pPr>
        <w:rPr>
          <w:b/>
          <w:lang w:val="lv-LV"/>
        </w:rPr>
      </w:pPr>
    </w:p>
    <w:p w14:paraId="7AAFAB1C" w14:textId="145E6FBF" w:rsidR="007B0BAC" w:rsidRPr="00235BA9" w:rsidRDefault="007B0BAC" w:rsidP="007B0BAC">
      <w:pPr>
        <w:jc w:val="both"/>
        <w:rPr>
          <w:lang w:val="lv-LV"/>
        </w:rPr>
      </w:pPr>
      <w:r w:rsidRPr="00EA31E2">
        <w:rPr>
          <w:b/>
          <w:lang w:val="lv-LV"/>
        </w:rPr>
        <w:t xml:space="preserve">Precizējums par jaunas bibliotēkas celtniecību- </w:t>
      </w:r>
      <w:r w:rsidRPr="00235BA9">
        <w:rPr>
          <w:lang w:val="lv-LV"/>
        </w:rPr>
        <w:t xml:space="preserve">Tuvākajā laika periodā pašvaldībā nav aktualizēts jautājums par jaunas bibliotēkas celtniecību. Iepriekšējais projekts “Izglītības kvartāla būvniecība” (2017 – 2020) par jaunas bibliotēkas un Mūzikas un mākslas skolas izbūvi tika realizēts daļēji, </w:t>
      </w:r>
      <w:r w:rsidR="00C21F86">
        <w:rPr>
          <w:lang w:val="lv-LV"/>
        </w:rPr>
        <w:t>renovējot pamatskolu</w:t>
      </w:r>
      <w:r w:rsidR="000E2136">
        <w:rPr>
          <w:lang w:val="lv-LV"/>
        </w:rPr>
        <w:t xml:space="preserve"> par vidusskolu</w:t>
      </w:r>
      <w:r w:rsidR="00781298">
        <w:rPr>
          <w:lang w:val="lv-LV"/>
        </w:rPr>
        <w:t>.</w:t>
      </w:r>
    </w:p>
    <w:p w14:paraId="19FDA9B0" w14:textId="77777777" w:rsidR="00F5039E" w:rsidRPr="00235BA9" w:rsidRDefault="00F5039E" w:rsidP="007B0BAC">
      <w:pPr>
        <w:jc w:val="both"/>
        <w:rPr>
          <w:lang w:val="lv-LV"/>
        </w:rPr>
      </w:pPr>
    </w:p>
    <w:p w14:paraId="0D28A87D" w14:textId="77777777" w:rsidR="00F5039E" w:rsidRPr="00235BA9" w:rsidRDefault="00F5039E" w:rsidP="007B0BAC">
      <w:pPr>
        <w:jc w:val="both"/>
        <w:rPr>
          <w:lang w:val="lv-LV"/>
        </w:rPr>
      </w:pPr>
    </w:p>
    <w:p w14:paraId="5910935C" w14:textId="77777777" w:rsidR="002A116C" w:rsidRDefault="002A116C" w:rsidP="002A116C">
      <w:pPr>
        <w:jc w:val="center"/>
        <w:rPr>
          <w:b/>
          <w:bCs/>
          <w:lang w:val="lv-LV"/>
        </w:rPr>
      </w:pPr>
    </w:p>
    <w:p w14:paraId="52D5DDA2" w14:textId="6A84D9E7" w:rsidR="00F5039E" w:rsidRPr="00235BA9" w:rsidRDefault="009D5281" w:rsidP="002A116C">
      <w:pPr>
        <w:jc w:val="center"/>
        <w:rPr>
          <w:b/>
          <w:bCs/>
          <w:lang w:val="lv-LV"/>
        </w:rPr>
      </w:pPr>
      <w:r w:rsidRPr="00235BA9">
        <w:rPr>
          <w:b/>
          <w:bCs/>
          <w:lang w:val="lv-LV"/>
        </w:rPr>
        <w:lastRenderedPageBreak/>
        <w:t>VII</w:t>
      </w:r>
      <w:r w:rsidR="001F5F0E" w:rsidRPr="00235BA9">
        <w:rPr>
          <w:b/>
          <w:bCs/>
          <w:lang w:val="lv-LV"/>
        </w:rPr>
        <w:t>.</w:t>
      </w:r>
      <w:r w:rsidRPr="00235BA9">
        <w:rPr>
          <w:b/>
          <w:bCs/>
          <w:lang w:val="lv-LV"/>
        </w:rPr>
        <w:t xml:space="preserve"> R</w:t>
      </w:r>
      <w:r w:rsidR="001F5F0E" w:rsidRPr="00235BA9">
        <w:rPr>
          <w:b/>
          <w:bCs/>
          <w:lang w:val="lv-LV"/>
        </w:rPr>
        <w:t>ĪCĪBAS PLĀNS BIBLIOTĒKĀ</w:t>
      </w:r>
    </w:p>
    <w:p w14:paraId="5742F1F0" w14:textId="77777777" w:rsidR="001F5F0E" w:rsidRPr="00235BA9" w:rsidRDefault="001F5F0E" w:rsidP="007B0BAC">
      <w:pPr>
        <w:jc w:val="both"/>
        <w:rPr>
          <w:b/>
          <w:bCs/>
          <w:lang w:val="lv-LV"/>
        </w:rPr>
      </w:pPr>
    </w:p>
    <w:p w14:paraId="7DA4722A" w14:textId="77777777" w:rsidR="001F5F0E" w:rsidRPr="00235BA9" w:rsidRDefault="001F5F0E" w:rsidP="007B0BAC">
      <w:pPr>
        <w:jc w:val="both"/>
        <w:rPr>
          <w:b/>
          <w:bCs/>
          <w:lang w:val="lv-LV"/>
        </w:rPr>
      </w:pPr>
    </w:p>
    <w:p w14:paraId="4A85E90F" w14:textId="77777777" w:rsidR="00587496" w:rsidRPr="00235BA9" w:rsidRDefault="00587496" w:rsidP="00587496">
      <w:pPr>
        <w:jc w:val="center"/>
        <w:rPr>
          <w:b/>
          <w:bCs/>
          <w:color w:val="0E2841"/>
          <w:lang w:val="lv-LV"/>
        </w:rPr>
      </w:pPr>
      <w:r w:rsidRPr="00235BA9">
        <w:rPr>
          <w:b/>
          <w:bCs/>
          <w:color w:val="0E2841"/>
          <w:lang w:val="lv-LV"/>
        </w:rPr>
        <w:t>Carnikavas bibliotēkas rīcības plāns sākot no 2026. gada līdz 2030. gadam</w:t>
      </w:r>
    </w:p>
    <w:p w14:paraId="3CC9E6BB" w14:textId="77777777" w:rsidR="009B7C7D" w:rsidRPr="00235BA9" w:rsidRDefault="009B7C7D" w:rsidP="00587496">
      <w:pPr>
        <w:jc w:val="center"/>
        <w:rPr>
          <w:b/>
          <w:bCs/>
          <w:color w:val="0E2841"/>
          <w:lang w:val="lv-LV"/>
        </w:rPr>
      </w:pPr>
    </w:p>
    <w:tbl>
      <w:tblPr>
        <w:tblW w:w="10498" w:type="dxa"/>
        <w:tblCellMar>
          <w:left w:w="10" w:type="dxa"/>
          <w:right w:w="10" w:type="dxa"/>
        </w:tblCellMar>
        <w:tblLook w:val="0000" w:firstRow="0" w:lastRow="0" w:firstColumn="0" w:lastColumn="0" w:noHBand="0" w:noVBand="0"/>
      </w:tblPr>
      <w:tblGrid>
        <w:gridCol w:w="2196"/>
        <w:gridCol w:w="1807"/>
        <w:gridCol w:w="1619"/>
        <w:gridCol w:w="1732"/>
        <w:gridCol w:w="1572"/>
        <w:gridCol w:w="1572"/>
      </w:tblGrid>
      <w:tr w:rsidR="00781298" w:rsidRPr="00EA31E2" w14:paraId="2B855A2E" w14:textId="3360D40C" w:rsidTr="00AF6160">
        <w:tc>
          <w:tcPr>
            <w:tcW w:w="2196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108" w:type="dxa"/>
              <w:bottom w:w="0" w:type="dxa"/>
              <w:right w:w="108" w:type="dxa"/>
            </w:tcMar>
            <w:vAlign w:val="center"/>
          </w:tcPr>
          <w:p w14:paraId="0E4AB287" w14:textId="77777777" w:rsidR="00781298" w:rsidRPr="00AF6160" w:rsidRDefault="00781298" w:rsidP="00AF6160">
            <w:pPr>
              <w:jc w:val="center"/>
              <w:rPr>
                <w:b/>
                <w:bCs/>
              </w:rPr>
            </w:pPr>
            <w:r w:rsidRPr="00AF6160">
              <w:rPr>
                <w:b/>
                <w:bCs/>
              </w:rPr>
              <w:t>Uzdevumi</w:t>
            </w:r>
          </w:p>
        </w:tc>
        <w:tc>
          <w:tcPr>
            <w:tcW w:w="180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108" w:type="dxa"/>
              <w:bottom w:w="0" w:type="dxa"/>
              <w:right w:w="108" w:type="dxa"/>
            </w:tcMar>
            <w:vAlign w:val="center"/>
          </w:tcPr>
          <w:p w14:paraId="62AFA2DB" w14:textId="77777777" w:rsidR="00781298" w:rsidRPr="00AF6160" w:rsidRDefault="00781298" w:rsidP="00AF6160">
            <w:pPr>
              <w:jc w:val="center"/>
              <w:rPr>
                <w:b/>
                <w:bCs/>
              </w:rPr>
            </w:pPr>
            <w:r w:rsidRPr="00AF6160">
              <w:rPr>
                <w:b/>
                <w:bCs/>
              </w:rPr>
              <w:t>Plānotie rezultāti</w:t>
            </w:r>
          </w:p>
        </w:tc>
        <w:tc>
          <w:tcPr>
            <w:tcW w:w="1619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108" w:type="dxa"/>
              <w:bottom w:w="0" w:type="dxa"/>
              <w:right w:w="108" w:type="dxa"/>
            </w:tcMar>
            <w:vAlign w:val="center"/>
          </w:tcPr>
          <w:p w14:paraId="0707A625" w14:textId="77777777" w:rsidR="00781298" w:rsidRPr="00AF6160" w:rsidRDefault="00781298" w:rsidP="00AF6160">
            <w:pPr>
              <w:jc w:val="center"/>
              <w:rPr>
                <w:b/>
                <w:bCs/>
              </w:rPr>
            </w:pPr>
            <w:r w:rsidRPr="00AF6160">
              <w:rPr>
                <w:b/>
                <w:bCs/>
              </w:rPr>
              <w:t>Rezultat. rādītāji</w:t>
            </w:r>
          </w:p>
        </w:tc>
        <w:tc>
          <w:tcPr>
            <w:tcW w:w="1732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108" w:type="dxa"/>
              <w:bottom w:w="0" w:type="dxa"/>
              <w:right w:w="108" w:type="dxa"/>
            </w:tcMar>
            <w:vAlign w:val="center"/>
          </w:tcPr>
          <w:p w14:paraId="4B7D9336" w14:textId="77777777" w:rsidR="00781298" w:rsidRPr="00AF6160" w:rsidRDefault="00781298" w:rsidP="00AF6160">
            <w:pPr>
              <w:jc w:val="center"/>
              <w:rPr>
                <w:b/>
                <w:bCs/>
              </w:rPr>
            </w:pPr>
            <w:r w:rsidRPr="00AF6160">
              <w:rPr>
                <w:b/>
                <w:bCs/>
              </w:rPr>
              <w:t>Finansējuma avots</w:t>
            </w:r>
          </w:p>
        </w:tc>
        <w:tc>
          <w:tcPr>
            <w:tcW w:w="1572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1C5AA67" w14:textId="2230DCD1" w:rsidR="00781298" w:rsidRPr="00F5268A" w:rsidRDefault="00781298" w:rsidP="00781298">
            <w:pPr>
              <w:jc w:val="center"/>
              <w:rPr>
                <w:b/>
                <w:sz w:val="22"/>
                <w:szCs w:val="22"/>
                <w:lang w:val="lv-LV"/>
              </w:rPr>
            </w:pPr>
            <w:r>
              <w:rPr>
                <w:b/>
                <w:sz w:val="22"/>
                <w:szCs w:val="22"/>
                <w:lang w:val="lv-LV"/>
              </w:rPr>
              <w:t>Laika periods</w:t>
            </w:r>
          </w:p>
        </w:tc>
        <w:tc>
          <w:tcPr>
            <w:tcW w:w="1572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4B38EC7" w14:textId="450F94A0" w:rsidR="00781298" w:rsidRPr="00781298" w:rsidRDefault="00781298" w:rsidP="00781298">
            <w:pPr>
              <w:jc w:val="center"/>
              <w:rPr>
                <w:b/>
                <w:bCs/>
              </w:rPr>
            </w:pPr>
            <w:r w:rsidRPr="00F5268A">
              <w:rPr>
                <w:b/>
                <w:sz w:val="22"/>
                <w:szCs w:val="22"/>
                <w:lang w:val="lv-LV"/>
              </w:rPr>
              <w:t>Atsauce uz Attīstības programmu</w:t>
            </w:r>
          </w:p>
        </w:tc>
      </w:tr>
      <w:tr w:rsidR="00781298" w:rsidRPr="00EA31E2" w14:paraId="035DFF3A" w14:textId="17792789" w:rsidTr="00AF6160">
        <w:tc>
          <w:tcPr>
            <w:tcW w:w="2196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108" w:type="dxa"/>
              <w:bottom w:w="0" w:type="dxa"/>
              <w:right w:w="108" w:type="dxa"/>
            </w:tcMar>
          </w:tcPr>
          <w:p w14:paraId="35E16F34" w14:textId="1D909DE5" w:rsidR="00781298" w:rsidRPr="00EA31E2" w:rsidRDefault="00781298" w:rsidP="00AF6160">
            <w:pPr>
              <w:suppressAutoHyphens/>
              <w:autoSpaceDN w:val="0"/>
            </w:pPr>
            <w:r>
              <w:t xml:space="preserve">1. </w:t>
            </w:r>
            <w:r w:rsidRPr="00EA31E2">
              <w:t>Papildināt bibliotēkas krājumu ar jauniem izdevumiem (vairāk tiks papildināts nozaru literatūras fonds, ārzemju daiļliteratūras fonds angļu valodā)</w:t>
            </w:r>
          </w:p>
        </w:tc>
        <w:tc>
          <w:tcPr>
            <w:tcW w:w="180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108" w:type="dxa"/>
              <w:bottom w:w="0" w:type="dxa"/>
              <w:right w:w="108" w:type="dxa"/>
            </w:tcMar>
          </w:tcPr>
          <w:p w14:paraId="2473E539" w14:textId="77777777" w:rsidR="00781298" w:rsidRPr="00EA31E2" w:rsidRDefault="00781298" w:rsidP="0008173A">
            <w:r w:rsidRPr="00EA31E2">
              <w:t>Tiks papildinātas lasītāju kategorijas jau konkrētāk studentu un vecāko klašu lasītāju kategorijas</w:t>
            </w:r>
          </w:p>
        </w:tc>
        <w:tc>
          <w:tcPr>
            <w:tcW w:w="1619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108" w:type="dxa"/>
              <w:bottom w:w="0" w:type="dxa"/>
              <w:right w:w="108" w:type="dxa"/>
            </w:tcMar>
          </w:tcPr>
          <w:p w14:paraId="0D2D928D" w14:textId="05F19DA0" w:rsidR="00781298" w:rsidRPr="00EA31E2" w:rsidRDefault="00781298" w:rsidP="0008173A">
            <w:r w:rsidRPr="00EA31E2">
              <w:t>Jauni bibliotēkas lasītāji apmēram no 10</w:t>
            </w:r>
            <w:r>
              <w:t xml:space="preserve"> līdz</w:t>
            </w:r>
            <w:r w:rsidRPr="00EA31E2">
              <w:t>60 lasītājiem gadā</w:t>
            </w:r>
          </w:p>
        </w:tc>
        <w:tc>
          <w:tcPr>
            <w:tcW w:w="1732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108" w:type="dxa"/>
              <w:bottom w:w="0" w:type="dxa"/>
              <w:right w:w="108" w:type="dxa"/>
            </w:tcMar>
          </w:tcPr>
          <w:p w14:paraId="6A7AC82B" w14:textId="63D6AA9C" w:rsidR="00781298" w:rsidRPr="00EA31E2" w:rsidRDefault="00781298" w:rsidP="0008173A">
            <w:r w:rsidRPr="00EA31E2">
              <w:t>Pašvaldības finansējums</w:t>
            </w:r>
          </w:p>
        </w:tc>
        <w:tc>
          <w:tcPr>
            <w:tcW w:w="1572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71CF9EA" w14:textId="4007A7F4" w:rsidR="00781298" w:rsidRPr="00781298" w:rsidRDefault="00781298" w:rsidP="00AF6160">
            <w:pPr>
              <w:jc w:val="center"/>
            </w:pPr>
            <w:r w:rsidRPr="00EA31E2">
              <w:t>2026.- 2030.</w:t>
            </w:r>
          </w:p>
        </w:tc>
        <w:tc>
          <w:tcPr>
            <w:tcW w:w="1572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DEE71F0" w14:textId="1726D097" w:rsidR="00781298" w:rsidRPr="00EA31E2" w:rsidRDefault="00781298" w:rsidP="0008173A">
            <w:r w:rsidRPr="00781298">
              <w:t>Ā16.1.1.3.</w:t>
            </w:r>
          </w:p>
        </w:tc>
      </w:tr>
      <w:tr w:rsidR="00781298" w:rsidRPr="00EA31E2" w14:paraId="510EE96E" w14:textId="5F95BC62" w:rsidTr="00AF6160">
        <w:tc>
          <w:tcPr>
            <w:tcW w:w="2196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108" w:type="dxa"/>
              <w:bottom w:w="0" w:type="dxa"/>
              <w:right w:w="108" w:type="dxa"/>
            </w:tcMar>
          </w:tcPr>
          <w:p w14:paraId="4815133C" w14:textId="77777777" w:rsidR="00781298" w:rsidRPr="00EA31E2" w:rsidRDefault="00781298" w:rsidP="0008173A">
            <w:r w:rsidRPr="00EA31E2">
              <w:t>2. Senjoru apmācības datorprasmēs</w:t>
            </w:r>
          </w:p>
        </w:tc>
        <w:tc>
          <w:tcPr>
            <w:tcW w:w="180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108" w:type="dxa"/>
              <w:bottom w:w="0" w:type="dxa"/>
              <w:right w:w="108" w:type="dxa"/>
            </w:tcMar>
          </w:tcPr>
          <w:p w14:paraId="6B8FC35B" w14:textId="77777777" w:rsidR="00781298" w:rsidRPr="00EA31E2" w:rsidRDefault="00781298" w:rsidP="0008173A">
            <w:r w:rsidRPr="00EA31E2">
              <w:t>Apmācīti senjori, labākas iemaņas datorprasmēs lietojot internetbankas pakalpojumus, kā arī uzziņu materiālu izpētē</w:t>
            </w:r>
          </w:p>
        </w:tc>
        <w:tc>
          <w:tcPr>
            <w:tcW w:w="1619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108" w:type="dxa"/>
              <w:bottom w:w="0" w:type="dxa"/>
              <w:right w:w="108" w:type="dxa"/>
            </w:tcMar>
          </w:tcPr>
          <w:p w14:paraId="05465CBE" w14:textId="77777777" w:rsidR="00781298" w:rsidRPr="00EA31E2" w:rsidRDefault="00781298" w:rsidP="0008173A">
            <w:r w:rsidRPr="00EA31E2">
              <w:t>Jauni bibliotēkas lasītāji. Pieaug bibliotēkas popularitāte</w:t>
            </w:r>
          </w:p>
        </w:tc>
        <w:tc>
          <w:tcPr>
            <w:tcW w:w="1732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108" w:type="dxa"/>
              <w:bottom w:w="0" w:type="dxa"/>
              <w:right w:w="108" w:type="dxa"/>
            </w:tcMar>
          </w:tcPr>
          <w:p w14:paraId="7760A10A" w14:textId="77777777" w:rsidR="00781298" w:rsidRPr="00EA31E2" w:rsidRDefault="00781298" w:rsidP="0008173A">
            <w:r w:rsidRPr="00EA31E2">
              <w:t>Plānotais pasākums - bezmaksas</w:t>
            </w:r>
          </w:p>
        </w:tc>
        <w:tc>
          <w:tcPr>
            <w:tcW w:w="1572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72B2D6C" w14:textId="555324F5" w:rsidR="00781298" w:rsidRPr="00EA31E2" w:rsidRDefault="00781298" w:rsidP="00AF6160">
            <w:pPr>
              <w:jc w:val="center"/>
            </w:pPr>
            <w:r w:rsidRPr="00EA31E2">
              <w:t>2026.- 2030.</w:t>
            </w:r>
          </w:p>
        </w:tc>
        <w:tc>
          <w:tcPr>
            <w:tcW w:w="1572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E68DE49" w14:textId="6590AF10" w:rsidR="00781298" w:rsidRPr="00EA31E2" w:rsidRDefault="000B169C" w:rsidP="0008173A">
            <w:r w:rsidRPr="000B169C">
              <w:t>C11.2.1.1.</w:t>
            </w:r>
            <w:r>
              <w:t xml:space="preserve">, </w:t>
            </w:r>
            <w:r w:rsidRPr="000B169C">
              <w:t>C11.2.2.1.</w:t>
            </w:r>
          </w:p>
        </w:tc>
      </w:tr>
      <w:tr w:rsidR="00781298" w:rsidRPr="00EA31E2" w14:paraId="59E77E5A" w14:textId="68245276" w:rsidTr="00AF6160">
        <w:tc>
          <w:tcPr>
            <w:tcW w:w="2196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108" w:type="dxa"/>
              <w:bottom w:w="0" w:type="dxa"/>
              <w:right w:w="108" w:type="dxa"/>
            </w:tcMar>
          </w:tcPr>
          <w:p w14:paraId="441DF0E9" w14:textId="77777777" w:rsidR="00781298" w:rsidRPr="00EA31E2" w:rsidRDefault="00781298" w:rsidP="0008173A">
            <w:r w:rsidRPr="00EA31E2">
              <w:t>3. Organizēt vairāk pasākumus ģimenēm ar bērniem (konkursi, viktorīnas, jautājumu un atbilžu vakari)</w:t>
            </w:r>
          </w:p>
        </w:tc>
        <w:tc>
          <w:tcPr>
            <w:tcW w:w="180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108" w:type="dxa"/>
              <w:bottom w:w="0" w:type="dxa"/>
              <w:right w:w="108" w:type="dxa"/>
            </w:tcMar>
          </w:tcPr>
          <w:p w14:paraId="4BAFED37" w14:textId="77777777" w:rsidR="00781298" w:rsidRPr="00EA31E2" w:rsidRDefault="00781298" w:rsidP="0008173A">
            <w:r w:rsidRPr="00EA31E2">
              <w:t>Vairāk jauni bibliotēkas lasītāji</w:t>
            </w:r>
          </w:p>
        </w:tc>
        <w:tc>
          <w:tcPr>
            <w:tcW w:w="1619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108" w:type="dxa"/>
              <w:bottom w:w="0" w:type="dxa"/>
              <w:right w:w="108" w:type="dxa"/>
            </w:tcMar>
          </w:tcPr>
          <w:p w14:paraId="372C3744" w14:textId="77777777" w:rsidR="00781298" w:rsidRPr="00EA31E2" w:rsidRDefault="00781298" w:rsidP="0008173A">
            <w:r w:rsidRPr="00EA31E2">
              <w:t>Apmēram līdz 30 lasītājiem papildus viena gada laikā</w:t>
            </w:r>
          </w:p>
        </w:tc>
        <w:tc>
          <w:tcPr>
            <w:tcW w:w="1732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108" w:type="dxa"/>
              <w:bottom w:w="0" w:type="dxa"/>
              <w:right w:w="108" w:type="dxa"/>
            </w:tcMar>
          </w:tcPr>
          <w:p w14:paraId="3650EED7" w14:textId="3D5C1889" w:rsidR="00781298" w:rsidRPr="00EA31E2" w:rsidRDefault="00781298" w:rsidP="0008173A">
            <w:r w:rsidRPr="00EA31E2">
              <w:t>Pašvaldības finansējums</w:t>
            </w:r>
          </w:p>
        </w:tc>
        <w:tc>
          <w:tcPr>
            <w:tcW w:w="1572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55F639C" w14:textId="26E73270" w:rsidR="00781298" w:rsidRPr="00EA31E2" w:rsidRDefault="000B169C" w:rsidP="00AF6160">
            <w:pPr>
              <w:jc w:val="center"/>
            </w:pPr>
            <w:r w:rsidRPr="00EA31E2">
              <w:t>2026.- 2030.</w:t>
            </w:r>
          </w:p>
        </w:tc>
        <w:tc>
          <w:tcPr>
            <w:tcW w:w="1572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47C5EB2" w14:textId="6537A47A" w:rsidR="00781298" w:rsidRPr="00EA31E2" w:rsidRDefault="000B169C" w:rsidP="0008173A">
            <w:r w:rsidRPr="000B169C">
              <w:t>C11.2.1.1.</w:t>
            </w:r>
            <w:r>
              <w:t xml:space="preserve">, </w:t>
            </w:r>
            <w:r w:rsidRPr="000B169C">
              <w:t>C11.2.3.1.</w:t>
            </w:r>
          </w:p>
        </w:tc>
      </w:tr>
      <w:tr w:rsidR="00781298" w:rsidRPr="00EA31E2" w14:paraId="45E51405" w14:textId="4249A6BC" w:rsidTr="00AF6160">
        <w:tc>
          <w:tcPr>
            <w:tcW w:w="2196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108" w:type="dxa"/>
              <w:bottom w:w="0" w:type="dxa"/>
              <w:right w:w="108" w:type="dxa"/>
            </w:tcMar>
          </w:tcPr>
          <w:p w14:paraId="20E73124" w14:textId="77777777" w:rsidR="00781298" w:rsidRPr="00EA31E2" w:rsidRDefault="00781298" w:rsidP="0008173A">
            <w:r w:rsidRPr="00EA31E2">
              <w:t>4. Organizēt mākslas un foto izstādes bibliotēkas telpās</w:t>
            </w:r>
          </w:p>
        </w:tc>
        <w:tc>
          <w:tcPr>
            <w:tcW w:w="180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108" w:type="dxa"/>
              <w:bottom w:w="0" w:type="dxa"/>
              <w:right w:w="108" w:type="dxa"/>
            </w:tcMar>
          </w:tcPr>
          <w:p w14:paraId="605501E0" w14:textId="77777777" w:rsidR="00781298" w:rsidRPr="00EA31E2" w:rsidRDefault="00781298" w:rsidP="0008173A">
            <w:r w:rsidRPr="00EA31E2">
              <w:t>Vairāk jauni lasītāji</w:t>
            </w:r>
          </w:p>
        </w:tc>
        <w:tc>
          <w:tcPr>
            <w:tcW w:w="1619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108" w:type="dxa"/>
              <w:bottom w:w="0" w:type="dxa"/>
              <w:right w:w="108" w:type="dxa"/>
            </w:tcMar>
          </w:tcPr>
          <w:p w14:paraId="3835D960" w14:textId="77777777" w:rsidR="00781298" w:rsidRPr="00EA31E2" w:rsidRDefault="00781298" w:rsidP="0008173A">
            <w:r w:rsidRPr="00EA31E2">
              <w:t>Apmēram līdz 20 lasītājiem papildus</w:t>
            </w:r>
          </w:p>
        </w:tc>
        <w:tc>
          <w:tcPr>
            <w:tcW w:w="1732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108" w:type="dxa"/>
              <w:bottom w:w="0" w:type="dxa"/>
              <w:right w:w="108" w:type="dxa"/>
            </w:tcMar>
          </w:tcPr>
          <w:p w14:paraId="04E0FA0A" w14:textId="77777777" w:rsidR="00781298" w:rsidRPr="00EA31E2" w:rsidRDefault="00781298" w:rsidP="0008173A">
            <w:r w:rsidRPr="00EA31E2">
              <w:t>Plānotie pasākumi - bezmaksas</w:t>
            </w:r>
          </w:p>
        </w:tc>
        <w:tc>
          <w:tcPr>
            <w:tcW w:w="1572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D538D0D" w14:textId="1D221E52" w:rsidR="00781298" w:rsidRPr="00EA31E2" w:rsidRDefault="000B169C" w:rsidP="00AF6160">
            <w:pPr>
              <w:jc w:val="center"/>
            </w:pPr>
            <w:r w:rsidRPr="00EA31E2">
              <w:t>2026.- 2030.</w:t>
            </w:r>
          </w:p>
        </w:tc>
        <w:tc>
          <w:tcPr>
            <w:tcW w:w="1572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E8E4C7F" w14:textId="10C1BF06" w:rsidR="00781298" w:rsidRPr="00EA31E2" w:rsidRDefault="000B169C" w:rsidP="0008173A">
            <w:r w:rsidRPr="000B169C">
              <w:t>C11.2.1.1.</w:t>
            </w:r>
            <w:r>
              <w:t xml:space="preserve">, </w:t>
            </w:r>
            <w:r w:rsidRPr="000B169C">
              <w:t>C11.2.3.1.</w:t>
            </w:r>
          </w:p>
        </w:tc>
      </w:tr>
      <w:tr w:rsidR="00781298" w:rsidRPr="00235BA9" w14:paraId="20D0297B" w14:textId="54196194" w:rsidTr="00AF6160">
        <w:tc>
          <w:tcPr>
            <w:tcW w:w="2196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108" w:type="dxa"/>
              <w:bottom w:w="0" w:type="dxa"/>
              <w:right w:w="108" w:type="dxa"/>
            </w:tcMar>
          </w:tcPr>
          <w:p w14:paraId="003DDB1D" w14:textId="77777777" w:rsidR="00781298" w:rsidRPr="00EA31E2" w:rsidRDefault="00781298" w:rsidP="0008173A">
            <w:r w:rsidRPr="00EA31E2">
              <w:t>5. Iepazīties ar lasītāju, bibliotēkas apmeklētāju vēlmēm, lasītāju aptaujas, anketu aizpildīšana elektroniski novada mājas lapā Carnikavas bibliotēkas sadaļā)</w:t>
            </w:r>
          </w:p>
        </w:tc>
        <w:tc>
          <w:tcPr>
            <w:tcW w:w="180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108" w:type="dxa"/>
              <w:bottom w:w="0" w:type="dxa"/>
              <w:right w:w="108" w:type="dxa"/>
            </w:tcMar>
          </w:tcPr>
          <w:p w14:paraId="600B8C19" w14:textId="77777777" w:rsidR="00781298" w:rsidRPr="00EA31E2" w:rsidRDefault="00781298" w:rsidP="0008173A">
            <w:r w:rsidRPr="00EA31E2">
              <w:t>Vairāk pasākumi tiek organizēti atbilstoši lasītāju interesēm</w:t>
            </w:r>
          </w:p>
        </w:tc>
        <w:tc>
          <w:tcPr>
            <w:tcW w:w="1619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108" w:type="dxa"/>
              <w:bottom w:w="0" w:type="dxa"/>
              <w:right w:w="108" w:type="dxa"/>
            </w:tcMar>
          </w:tcPr>
          <w:p w14:paraId="360A8D80" w14:textId="77777777" w:rsidR="00781298" w:rsidRPr="00EA31E2" w:rsidRDefault="00781298" w:rsidP="0008173A">
            <w:r w:rsidRPr="00EA31E2">
              <w:t>Jauni bibliotēkas lasītāji</w:t>
            </w:r>
          </w:p>
        </w:tc>
        <w:tc>
          <w:tcPr>
            <w:tcW w:w="1732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108" w:type="dxa"/>
              <w:bottom w:w="0" w:type="dxa"/>
              <w:right w:w="108" w:type="dxa"/>
            </w:tcMar>
          </w:tcPr>
          <w:p w14:paraId="4DE3375F" w14:textId="11260EE6" w:rsidR="00781298" w:rsidRPr="00235BA9" w:rsidRDefault="00781298" w:rsidP="0008173A">
            <w:pPr>
              <w:rPr>
                <w:lang w:val="en-US"/>
              </w:rPr>
            </w:pPr>
            <w:r w:rsidRPr="00235BA9">
              <w:rPr>
                <w:lang w:val="en-US"/>
              </w:rPr>
              <w:t>Pašvaldības finansējums</w:t>
            </w:r>
          </w:p>
        </w:tc>
        <w:tc>
          <w:tcPr>
            <w:tcW w:w="1572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7529B75" w14:textId="5E452892" w:rsidR="00781298" w:rsidRPr="00235BA9" w:rsidRDefault="000B169C" w:rsidP="00AF6160">
            <w:pPr>
              <w:jc w:val="center"/>
              <w:rPr>
                <w:lang w:val="en-US"/>
              </w:rPr>
            </w:pPr>
            <w:r w:rsidRPr="00EA31E2">
              <w:t>2026.- 2030.</w:t>
            </w:r>
          </w:p>
        </w:tc>
        <w:tc>
          <w:tcPr>
            <w:tcW w:w="1572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CC14281" w14:textId="60F37F1B" w:rsidR="00781298" w:rsidRPr="00235BA9" w:rsidRDefault="003B190B" w:rsidP="00AF6160">
            <w:pPr>
              <w:jc w:val="center"/>
              <w:rPr>
                <w:lang w:val="en-US"/>
              </w:rPr>
            </w:pPr>
            <w:r>
              <w:rPr>
                <w:lang w:val="en-US"/>
              </w:rPr>
              <w:t>C</w:t>
            </w:r>
            <w:r w:rsidRPr="003B190B">
              <w:rPr>
                <w:lang w:val="en-US"/>
              </w:rPr>
              <w:t xml:space="preserve">8.4.1.2. </w:t>
            </w:r>
            <w:r>
              <w:rPr>
                <w:lang w:val="en-US"/>
              </w:rPr>
              <w:t xml:space="preserve">, </w:t>
            </w:r>
            <w:r w:rsidRPr="003B190B">
              <w:rPr>
                <w:lang w:val="en-US"/>
              </w:rPr>
              <w:t>Ā13.2.1.1.</w:t>
            </w:r>
          </w:p>
        </w:tc>
      </w:tr>
      <w:tr w:rsidR="00781298" w:rsidRPr="00235BA9" w14:paraId="7D65DBF8" w14:textId="4D21439A" w:rsidTr="00AF6160">
        <w:tc>
          <w:tcPr>
            <w:tcW w:w="2196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108" w:type="dxa"/>
              <w:bottom w:w="0" w:type="dxa"/>
              <w:right w:w="108" w:type="dxa"/>
            </w:tcMar>
          </w:tcPr>
          <w:p w14:paraId="6CD411B9" w14:textId="77777777" w:rsidR="00781298" w:rsidRPr="00CC2A65" w:rsidRDefault="00781298" w:rsidP="0008173A">
            <w:r w:rsidRPr="00CC2A65">
              <w:t xml:space="preserve">6. Jaunu bibliotēkas maksas pakalpojumu </w:t>
            </w:r>
            <w:r w:rsidRPr="00CC2A65">
              <w:lastRenderedPageBreak/>
              <w:t>ieviešana (piemēram grāmatu apvākošana)</w:t>
            </w:r>
          </w:p>
        </w:tc>
        <w:tc>
          <w:tcPr>
            <w:tcW w:w="180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108" w:type="dxa"/>
              <w:bottom w:w="0" w:type="dxa"/>
              <w:right w:w="108" w:type="dxa"/>
            </w:tcMar>
          </w:tcPr>
          <w:p w14:paraId="1EB8CF55" w14:textId="77777777" w:rsidR="00781298" w:rsidRPr="00CC2A65" w:rsidRDefault="00781298" w:rsidP="0008173A">
            <w:r w:rsidRPr="00CC2A65">
              <w:lastRenderedPageBreak/>
              <w:t xml:space="preserve">Ļoti nepieciešama skolniekiem, kā </w:t>
            </w:r>
            <w:r w:rsidRPr="00CC2A65">
              <w:lastRenderedPageBreak/>
              <w:t xml:space="preserve">arī varētu atjaunot nolietotās vērtīgās bibliotēkas </w:t>
            </w:r>
          </w:p>
          <w:p w14:paraId="32F6C3BA" w14:textId="77777777" w:rsidR="00781298" w:rsidRPr="00EA31E2" w:rsidRDefault="00781298" w:rsidP="0008173A">
            <w:r w:rsidRPr="00EA31E2">
              <w:t>grāmatas</w:t>
            </w:r>
          </w:p>
        </w:tc>
        <w:tc>
          <w:tcPr>
            <w:tcW w:w="1619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108" w:type="dxa"/>
              <w:bottom w:w="0" w:type="dxa"/>
              <w:right w:w="108" w:type="dxa"/>
            </w:tcMar>
          </w:tcPr>
          <w:p w14:paraId="3FBF73DD" w14:textId="77777777" w:rsidR="00781298" w:rsidRPr="00EA31E2" w:rsidRDefault="00781298" w:rsidP="0008173A">
            <w:r w:rsidRPr="00EA31E2">
              <w:lastRenderedPageBreak/>
              <w:t>Aug bibliotēkas popularitāte</w:t>
            </w:r>
          </w:p>
        </w:tc>
        <w:tc>
          <w:tcPr>
            <w:tcW w:w="1732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108" w:type="dxa"/>
              <w:bottom w:w="0" w:type="dxa"/>
              <w:right w:w="108" w:type="dxa"/>
            </w:tcMar>
          </w:tcPr>
          <w:p w14:paraId="2ECCAF17" w14:textId="7C1639D5" w:rsidR="00781298" w:rsidRPr="00235BA9" w:rsidRDefault="00781298" w:rsidP="0008173A">
            <w:pPr>
              <w:rPr>
                <w:lang w:val="en-US"/>
              </w:rPr>
            </w:pPr>
            <w:r w:rsidRPr="00235BA9">
              <w:rPr>
                <w:lang w:val="en-US"/>
              </w:rPr>
              <w:t xml:space="preserve">Pašvaldības finansējums, </w:t>
            </w:r>
          </w:p>
        </w:tc>
        <w:tc>
          <w:tcPr>
            <w:tcW w:w="1572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4D87E3B" w14:textId="03B86076" w:rsidR="00781298" w:rsidRPr="00235BA9" w:rsidRDefault="003B190B" w:rsidP="00AF6160">
            <w:pPr>
              <w:jc w:val="center"/>
              <w:rPr>
                <w:lang w:val="en-US"/>
              </w:rPr>
            </w:pPr>
            <w:r w:rsidRPr="00EA31E2">
              <w:t>2026.- 2030.</w:t>
            </w:r>
          </w:p>
        </w:tc>
        <w:tc>
          <w:tcPr>
            <w:tcW w:w="1572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02B44CA" w14:textId="2F5D79DF" w:rsidR="00781298" w:rsidRPr="00235BA9" w:rsidRDefault="003B190B" w:rsidP="0008173A">
            <w:pPr>
              <w:rPr>
                <w:lang w:val="en-US"/>
              </w:rPr>
            </w:pPr>
            <w:r w:rsidRPr="003B190B">
              <w:rPr>
                <w:lang w:val="en-US"/>
              </w:rPr>
              <w:t>Ā16.1.1.1.</w:t>
            </w:r>
          </w:p>
        </w:tc>
      </w:tr>
      <w:tr w:rsidR="00781298" w:rsidRPr="00EA31E2" w14:paraId="04B52144" w14:textId="66FAA4B0" w:rsidTr="00AF6160">
        <w:tc>
          <w:tcPr>
            <w:tcW w:w="2196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108" w:type="dxa"/>
              <w:bottom w:w="0" w:type="dxa"/>
              <w:right w:w="108" w:type="dxa"/>
            </w:tcMar>
          </w:tcPr>
          <w:p w14:paraId="47B4B866" w14:textId="77777777" w:rsidR="00781298" w:rsidRPr="00EA31E2" w:rsidRDefault="00781298" w:rsidP="0008173A">
            <w:r w:rsidRPr="00EA31E2">
              <w:t>7. Vecās datortehnikas nomaiņa pret jaunu</w:t>
            </w:r>
          </w:p>
        </w:tc>
        <w:tc>
          <w:tcPr>
            <w:tcW w:w="180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108" w:type="dxa"/>
              <w:bottom w:w="0" w:type="dxa"/>
              <w:right w:w="108" w:type="dxa"/>
            </w:tcMar>
          </w:tcPr>
          <w:p w14:paraId="7B12EBE8" w14:textId="77777777" w:rsidR="00781298" w:rsidRPr="00EA31E2" w:rsidRDefault="00781298" w:rsidP="0008173A">
            <w:r w:rsidRPr="00EA31E2">
              <w:t>Nodrošina iespēju saņemt kvalitatīvākus pakalpojumus</w:t>
            </w:r>
          </w:p>
        </w:tc>
        <w:tc>
          <w:tcPr>
            <w:tcW w:w="1619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108" w:type="dxa"/>
              <w:bottom w:w="0" w:type="dxa"/>
              <w:right w:w="108" w:type="dxa"/>
            </w:tcMar>
          </w:tcPr>
          <w:p w14:paraId="1FF10EBB" w14:textId="77777777" w:rsidR="00781298" w:rsidRPr="00EA31E2" w:rsidRDefault="00781298" w:rsidP="0008173A">
            <w:r w:rsidRPr="00EA31E2">
              <w:t>Aug bibliotēkas popularitāte</w:t>
            </w:r>
          </w:p>
        </w:tc>
        <w:tc>
          <w:tcPr>
            <w:tcW w:w="1732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108" w:type="dxa"/>
              <w:bottom w:w="0" w:type="dxa"/>
              <w:right w:w="108" w:type="dxa"/>
            </w:tcMar>
          </w:tcPr>
          <w:p w14:paraId="7DCEE1B0" w14:textId="7BB5ADFD" w:rsidR="00781298" w:rsidRPr="00EA31E2" w:rsidRDefault="00781298" w:rsidP="0008173A">
            <w:r w:rsidRPr="00EA31E2">
              <w:t xml:space="preserve">Pašvaldības finansējums </w:t>
            </w:r>
          </w:p>
        </w:tc>
        <w:tc>
          <w:tcPr>
            <w:tcW w:w="1572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23C27C7" w14:textId="73A4BC32" w:rsidR="00781298" w:rsidRPr="00EA31E2" w:rsidRDefault="004B36DA" w:rsidP="00AF6160">
            <w:pPr>
              <w:jc w:val="center"/>
            </w:pPr>
            <w:r w:rsidRPr="00EA31E2">
              <w:t>2026.- 2030.</w:t>
            </w:r>
          </w:p>
        </w:tc>
        <w:tc>
          <w:tcPr>
            <w:tcW w:w="1572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88CF3B1" w14:textId="4CE13F8A" w:rsidR="00781298" w:rsidRPr="00EB0C0C" w:rsidRDefault="004B36DA" w:rsidP="0008173A">
            <w:r w:rsidRPr="00EB0C0C">
              <w:t>Ā16.1.1.3.</w:t>
            </w:r>
          </w:p>
        </w:tc>
      </w:tr>
      <w:tr w:rsidR="00781298" w:rsidRPr="00EA31E2" w14:paraId="48206DED" w14:textId="126D9B87" w:rsidTr="00AF6160">
        <w:tc>
          <w:tcPr>
            <w:tcW w:w="2196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108" w:type="dxa"/>
              <w:bottom w:w="0" w:type="dxa"/>
              <w:right w:w="108" w:type="dxa"/>
            </w:tcMar>
          </w:tcPr>
          <w:p w14:paraId="33C9D8CA" w14:textId="77777777" w:rsidR="00781298" w:rsidRPr="00EA31E2" w:rsidRDefault="00781298" w:rsidP="0008173A">
            <w:r w:rsidRPr="00EA31E2">
              <w:t>8. 3TD e- grāmatu papildus reklamēšana</w:t>
            </w:r>
          </w:p>
        </w:tc>
        <w:tc>
          <w:tcPr>
            <w:tcW w:w="180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108" w:type="dxa"/>
              <w:bottom w:w="0" w:type="dxa"/>
              <w:right w:w="108" w:type="dxa"/>
            </w:tcMar>
          </w:tcPr>
          <w:p w14:paraId="618E81DE" w14:textId="77777777" w:rsidR="00781298" w:rsidRPr="00EA31E2" w:rsidRDefault="00781298" w:rsidP="0008173A">
            <w:r w:rsidRPr="00EA31E2">
              <w:t>Nodrošina iespēju bibliotēkas lasītājiem lasīt grāmatas elektroniski</w:t>
            </w:r>
          </w:p>
        </w:tc>
        <w:tc>
          <w:tcPr>
            <w:tcW w:w="1619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108" w:type="dxa"/>
              <w:bottom w:w="0" w:type="dxa"/>
              <w:right w:w="108" w:type="dxa"/>
            </w:tcMar>
          </w:tcPr>
          <w:p w14:paraId="3318FC3D" w14:textId="77777777" w:rsidR="00781298" w:rsidRPr="00EA31E2" w:rsidRDefault="00781298" w:rsidP="0008173A">
            <w:r w:rsidRPr="00EA31E2">
              <w:t>Aug bibliotēkas popularitāte</w:t>
            </w:r>
          </w:p>
        </w:tc>
        <w:tc>
          <w:tcPr>
            <w:tcW w:w="1732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108" w:type="dxa"/>
              <w:bottom w:w="0" w:type="dxa"/>
              <w:right w:w="108" w:type="dxa"/>
            </w:tcMar>
          </w:tcPr>
          <w:p w14:paraId="60917AC9" w14:textId="03E0CECE" w:rsidR="00781298" w:rsidRPr="00EA31E2" w:rsidRDefault="00781298" w:rsidP="0008173A">
            <w:r w:rsidRPr="00EA31E2">
              <w:t>Plānotais pasākums – bezmaksas</w:t>
            </w:r>
          </w:p>
        </w:tc>
        <w:tc>
          <w:tcPr>
            <w:tcW w:w="1572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FCCFFCB" w14:textId="012B1F0B" w:rsidR="00781298" w:rsidRPr="00EA31E2" w:rsidRDefault="004B36DA" w:rsidP="00AF6160">
            <w:pPr>
              <w:jc w:val="center"/>
            </w:pPr>
            <w:r w:rsidRPr="00EA31E2">
              <w:t>2026.- 2030.</w:t>
            </w:r>
          </w:p>
        </w:tc>
        <w:tc>
          <w:tcPr>
            <w:tcW w:w="1572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1F455CC" w14:textId="053920DA" w:rsidR="00781298" w:rsidRPr="00EB0C0C" w:rsidRDefault="004B36DA" w:rsidP="0008173A">
            <w:r w:rsidRPr="00AF6160">
              <w:rPr>
                <w:bCs/>
              </w:rPr>
              <w:t>Ā16.1.1.1.</w:t>
            </w:r>
          </w:p>
        </w:tc>
      </w:tr>
      <w:tr w:rsidR="00781298" w:rsidRPr="00EA31E2" w14:paraId="72B522E3" w14:textId="658C3F16" w:rsidTr="00AF6160">
        <w:tc>
          <w:tcPr>
            <w:tcW w:w="2196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108" w:type="dxa"/>
              <w:bottom w:w="0" w:type="dxa"/>
              <w:right w:w="108" w:type="dxa"/>
            </w:tcMar>
          </w:tcPr>
          <w:p w14:paraId="1F25EF12" w14:textId="77777777" w:rsidR="00781298" w:rsidRPr="00EA31E2" w:rsidRDefault="00781298" w:rsidP="0008173A">
            <w:r w:rsidRPr="00EA31E2">
              <w:t>Novadpētniecības materiālu izstāžu veidošana – virtuālo izstāžu veidošana</w:t>
            </w:r>
          </w:p>
        </w:tc>
        <w:tc>
          <w:tcPr>
            <w:tcW w:w="180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108" w:type="dxa"/>
              <w:bottom w:w="0" w:type="dxa"/>
              <w:right w:w="108" w:type="dxa"/>
            </w:tcMar>
          </w:tcPr>
          <w:p w14:paraId="0D515471" w14:textId="77777777" w:rsidR="00781298" w:rsidRPr="00EA31E2" w:rsidRDefault="00781298" w:rsidP="0008173A">
            <w:r w:rsidRPr="00EA31E2">
              <w:t>Nodrošina bibliotēkas apmeklētājiem iepazīties ar Carnikavas novada vēsturiskajām celtnēm</w:t>
            </w:r>
          </w:p>
        </w:tc>
        <w:tc>
          <w:tcPr>
            <w:tcW w:w="1619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108" w:type="dxa"/>
              <w:bottom w:w="0" w:type="dxa"/>
              <w:right w:w="108" w:type="dxa"/>
            </w:tcMar>
          </w:tcPr>
          <w:p w14:paraId="042130CC" w14:textId="77777777" w:rsidR="00781298" w:rsidRPr="00EA31E2" w:rsidRDefault="00781298" w:rsidP="0008173A">
            <w:r w:rsidRPr="00EA31E2">
              <w:t>Aug bibliotēkas popularitāte</w:t>
            </w:r>
          </w:p>
        </w:tc>
        <w:tc>
          <w:tcPr>
            <w:tcW w:w="1732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108" w:type="dxa"/>
              <w:bottom w:w="0" w:type="dxa"/>
              <w:right w:w="108" w:type="dxa"/>
            </w:tcMar>
          </w:tcPr>
          <w:p w14:paraId="0859A900" w14:textId="626A6D1B" w:rsidR="00781298" w:rsidRPr="00EA31E2" w:rsidRDefault="00781298" w:rsidP="0008173A">
            <w:r w:rsidRPr="00EA31E2">
              <w:t>Plānotais pasākums – bezmaksas</w:t>
            </w:r>
          </w:p>
        </w:tc>
        <w:tc>
          <w:tcPr>
            <w:tcW w:w="1572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89B254B" w14:textId="1C936485" w:rsidR="00781298" w:rsidRPr="00EA31E2" w:rsidRDefault="004B36DA" w:rsidP="00AF6160">
            <w:pPr>
              <w:jc w:val="center"/>
            </w:pPr>
            <w:r w:rsidRPr="00EA31E2">
              <w:t>2026.- 2030.</w:t>
            </w:r>
          </w:p>
        </w:tc>
        <w:tc>
          <w:tcPr>
            <w:tcW w:w="1572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05D0FE0" w14:textId="0446F42C" w:rsidR="00781298" w:rsidRPr="00EB0C0C" w:rsidRDefault="004B36DA" w:rsidP="0008173A">
            <w:r w:rsidRPr="00AF6160">
              <w:rPr>
                <w:bCs/>
              </w:rPr>
              <w:t>Ā16.1.1.1.</w:t>
            </w:r>
            <w:r w:rsidR="00EB0C0C" w:rsidRPr="00AF6160">
              <w:rPr>
                <w:bCs/>
              </w:rPr>
              <w:t>, C11.2.1.1., C11.2.3.1.</w:t>
            </w:r>
          </w:p>
        </w:tc>
      </w:tr>
    </w:tbl>
    <w:p w14:paraId="2A086004" w14:textId="77777777" w:rsidR="00587496" w:rsidRPr="00EA31E2" w:rsidRDefault="00587496" w:rsidP="00587496"/>
    <w:p w14:paraId="1E58558B" w14:textId="77777777" w:rsidR="00587496" w:rsidRPr="00EA31E2" w:rsidRDefault="00587496" w:rsidP="00587496"/>
    <w:p w14:paraId="672EC835" w14:textId="7A172C14" w:rsidR="001F5F0E" w:rsidRPr="00EA31E2" w:rsidRDefault="001F5F0E" w:rsidP="007B0BAC">
      <w:pPr>
        <w:jc w:val="both"/>
        <w:rPr>
          <w:b/>
          <w:bCs/>
        </w:rPr>
      </w:pPr>
    </w:p>
    <w:p w14:paraId="4DC14A47" w14:textId="77777777" w:rsidR="001F5F0E" w:rsidRPr="00EA31E2" w:rsidRDefault="001F5F0E" w:rsidP="007B0BAC">
      <w:pPr>
        <w:jc w:val="both"/>
        <w:rPr>
          <w:b/>
          <w:bCs/>
        </w:rPr>
      </w:pPr>
    </w:p>
    <w:p w14:paraId="236EE9C2" w14:textId="77777777" w:rsidR="009C7967" w:rsidRPr="00EA31E2" w:rsidRDefault="009C7967" w:rsidP="009C7967">
      <w:pPr>
        <w:rPr>
          <w:b/>
          <w:lang w:val="lv-LV"/>
        </w:rPr>
      </w:pPr>
      <w:r w:rsidRPr="00EA31E2">
        <w:rPr>
          <w:b/>
          <w:lang w:val="lv-LV"/>
        </w:rPr>
        <w:t>Carnikavas bibliotēkas vadītāja – Ilze Ezermale</w:t>
      </w:r>
    </w:p>
    <w:sectPr w:rsidR="009C7967" w:rsidRPr="00EA31E2" w:rsidSect="009C6E53">
      <w:type w:val="continuous"/>
      <w:pgSz w:w="11906" w:h="16838"/>
      <w:pgMar w:top="1440" w:right="1800" w:bottom="1440" w:left="1800" w:header="708" w:footer="708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28359B4C" w14:textId="77777777" w:rsidR="001B465D" w:rsidRDefault="001B465D" w:rsidP="0062743C">
      <w:r>
        <w:separator/>
      </w:r>
    </w:p>
  </w:endnote>
  <w:endnote w:type="continuationSeparator" w:id="0">
    <w:p w14:paraId="56380CAE" w14:textId="77777777" w:rsidR="001B465D" w:rsidRDefault="001B465D" w:rsidP="0062743C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BA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BA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Tahoma">
    <w:panose1 w:val="020B0604030504040204"/>
    <w:charset w:val="BA"/>
    <w:family w:val="swiss"/>
    <w:pitch w:val="variable"/>
    <w:sig w:usb0="E1002EFF" w:usb1="C000605B" w:usb2="00000029" w:usb3="00000000" w:csb0="000101FF" w:csb1="00000000"/>
  </w:font>
  <w:font w:name="Cambria">
    <w:panose1 w:val="02040503050406030204"/>
    <w:charset w:val="BA"/>
    <w:family w:val="roman"/>
    <w:pitch w:val="variable"/>
    <w:sig w:usb0="E00006FF" w:usb1="420024FF" w:usb2="02000000" w:usb3="00000000" w:csb0="0000019F" w:csb1="00000000"/>
  </w:font>
  <w:font w:name="Calibri">
    <w:panose1 w:val="020F0502020204030204"/>
    <w:charset w:val="BA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-87774930"/>
      <w:docPartObj>
        <w:docPartGallery w:val="Page Numbers (Bottom of Page)"/>
        <w:docPartUnique/>
      </w:docPartObj>
    </w:sdtPr>
    <w:sdtEndPr/>
    <w:sdtContent>
      <w:p w14:paraId="378DA620" w14:textId="77777777" w:rsidR="00814736" w:rsidRDefault="00814736">
        <w:pPr>
          <w:pStyle w:val="Kjene"/>
          <w:jc w:val="center"/>
        </w:pPr>
        <w:r>
          <w:fldChar w:fldCharType="begin"/>
        </w:r>
        <w:r>
          <w:instrText xml:space="preserve"> PAGE   \* MERGEFORMAT </w:instrText>
        </w:r>
        <w:r>
          <w:fldChar w:fldCharType="separate"/>
        </w:r>
        <w:r w:rsidR="007D4131">
          <w:t>16</w:t>
        </w:r>
        <w:r>
          <w:fldChar w:fldCharType="end"/>
        </w:r>
      </w:p>
    </w:sdtContent>
  </w:sdt>
  <w:p w14:paraId="502ADFFB" w14:textId="77777777" w:rsidR="00814736" w:rsidRDefault="00814736">
    <w:pPr>
      <w:pStyle w:val="Kjene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1E9BD9E4" w14:textId="77777777" w:rsidR="001B465D" w:rsidRDefault="001B465D" w:rsidP="0062743C">
      <w:r>
        <w:separator/>
      </w:r>
    </w:p>
  </w:footnote>
  <w:footnote w:type="continuationSeparator" w:id="0">
    <w:p w14:paraId="705D5538" w14:textId="77777777" w:rsidR="001B465D" w:rsidRDefault="001B465D" w:rsidP="0062743C">
      <w:r>
        <w:continuationSeparator/>
      </w:r>
    </w:p>
  </w:footnote>
</w:footnotes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3270B40"/>
    <w:multiLevelType w:val="hybridMultilevel"/>
    <w:tmpl w:val="A8E29868"/>
    <w:lvl w:ilvl="0" w:tplc="0426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26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26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26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26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26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26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26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26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" w15:restartNumberingAfterBreak="0">
    <w:nsid w:val="07E16BE4"/>
    <w:multiLevelType w:val="hybridMultilevel"/>
    <w:tmpl w:val="BDD42038"/>
    <w:lvl w:ilvl="0" w:tplc="670CBCA6">
      <w:start w:val="4"/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</w:rPr>
    </w:lvl>
    <w:lvl w:ilvl="1" w:tplc="0426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26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26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26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26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26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26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26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0B3B152F"/>
    <w:multiLevelType w:val="hybridMultilevel"/>
    <w:tmpl w:val="C20CFEFA"/>
    <w:lvl w:ilvl="0" w:tplc="0426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26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26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26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26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26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26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26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26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124A4A4A"/>
    <w:multiLevelType w:val="hybridMultilevel"/>
    <w:tmpl w:val="74E022EC"/>
    <w:lvl w:ilvl="0" w:tplc="0426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26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26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26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26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26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26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26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26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13E269CE"/>
    <w:multiLevelType w:val="multilevel"/>
    <w:tmpl w:val="42948E54"/>
    <w:lvl w:ilvl="0">
      <w:start w:val="1"/>
      <w:numFmt w:val="upperRoman"/>
      <w:lvlText w:val="%1."/>
      <w:lvlJc w:val="left"/>
      <w:pPr>
        <w:ind w:left="1080" w:hanging="720"/>
      </w:pPr>
      <w:rPr>
        <w:rFonts w:hint="default"/>
      </w:rPr>
    </w:lvl>
    <w:lvl w:ilvl="1">
      <w:start w:val="2"/>
      <w:numFmt w:val="decimal"/>
      <w:isLgl/>
      <w:lvlText w:val="%1.%2."/>
      <w:lvlJc w:val="left"/>
      <w:pPr>
        <w:ind w:left="900" w:hanging="540"/>
      </w:pPr>
      <w:rPr>
        <w:rFonts w:hint="default"/>
      </w:rPr>
    </w:lvl>
    <w:lvl w:ilvl="2">
      <w:start w:val="1"/>
      <w:numFmt w:val="decimal"/>
      <w:isLgl/>
      <w:lvlText w:val="%1.%2.%3."/>
      <w:lvlJc w:val="left"/>
      <w:pPr>
        <w:ind w:left="1080" w:hanging="720"/>
      </w:pPr>
      <w:rPr>
        <w:rFonts w:hint="default"/>
      </w:rPr>
    </w:lvl>
    <w:lvl w:ilvl="3">
      <w:start w:val="1"/>
      <w:numFmt w:val="decimal"/>
      <w:isLgl/>
      <w:lvlText w:val="%1.%2.%3.%4."/>
      <w:lvlJc w:val="left"/>
      <w:pPr>
        <w:ind w:left="1080" w:hanging="720"/>
      </w:pPr>
      <w:rPr>
        <w:rFonts w:hint="default"/>
      </w:rPr>
    </w:lvl>
    <w:lvl w:ilvl="4">
      <w:start w:val="1"/>
      <w:numFmt w:val="decimal"/>
      <w:isLgl/>
      <w:lvlText w:val="%1.%2.%3.%4.%5."/>
      <w:lvlJc w:val="left"/>
      <w:pPr>
        <w:ind w:left="1440" w:hanging="1080"/>
      </w:pPr>
      <w:rPr>
        <w:rFonts w:hint="default"/>
      </w:rPr>
    </w:lvl>
    <w:lvl w:ilvl="5">
      <w:start w:val="1"/>
      <w:numFmt w:val="decimal"/>
      <w:isLgl/>
      <w:lvlText w:val="%1.%2.%3.%4.%5.%6."/>
      <w:lvlJc w:val="left"/>
      <w:pPr>
        <w:ind w:left="1440" w:hanging="1080"/>
      </w:pPr>
      <w:rPr>
        <w:rFonts w:hint="default"/>
      </w:rPr>
    </w:lvl>
    <w:lvl w:ilvl="6">
      <w:start w:val="1"/>
      <w:numFmt w:val="decimal"/>
      <w:isLgl/>
      <w:lvlText w:val="%1.%2.%3.%4.%5.%6.%7."/>
      <w:lvlJc w:val="left"/>
      <w:pPr>
        <w:ind w:left="1800" w:hanging="1440"/>
      </w:pPr>
      <w:rPr>
        <w:rFonts w:hint="default"/>
      </w:rPr>
    </w:lvl>
    <w:lvl w:ilvl="7">
      <w:start w:val="1"/>
      <w:numFmt w:val="decimal"/>
      <w:isLgl/>
      <w:lvlText w:val="%1.%2.%3.%4.%5.%6.%7.%8."/>
      <w:lvlJc w:val="left"/>
      <w:pPr>
        <w:ind w:left="1800" w:hanging="1440"/>
      </w:pPr>
      <w:rPr>
        <w:rFonts w:hint="default"/>
      </w:rPr>
    </w:lvl>
    <w:lvl w:ilvl="8">
      <w:start w:val="1"/>
      <w:numFmt w:val="decimal"/>
      <w:isLgl/>
      <w:lvlText w:val="%1.%2.%3.%4.%5.%6.%7.%8.%9."/>
      <w:lvlJc w:val="left"/>
      <w:pPr>
        <w:ind w:left="2160" w:hanging="1800"/>
      </w:pPr>
      <w:rPr>
        <w:rFonts w:hint="default"/>
      </w:rPr>
    </w:lvl>
  </w:abstractNum>
  <w:abstractNum w:abstractNumId="5" w15:restartNumberingAfterBreak="0">
    <w:nsid w:val="18581E96"/>
    <w:multiLevelType w:val="hybridMultilevel"/>
    <w:tmpl w:val="A5F2D28E"/>
    <w:lvl w:ilvl="0" w:tplc="0426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260019" w:tentative="1">
      <w:start w:val="1"/>
      <w:numFmt w:val="lowerLetter"/>
      <w:lvlText w:val="%2."/>
      <w:lvlJc w:val="left"/>
      <w:pPr>
        <w:ind w:left="1440" w:hanging="360"/>
      </w:pPr>
    </w:lvl>
    <w:lvl w:ilvl="2" w:tplc="0426001B" w:tentative="1">
      <w:start w:val="1"/>
      <w:numFmt w:val="lowerRoman"/>
      <w:lvlText w:val="%3."/>
      <w:lvlJc w:val="right"/>
      <w:pPr>
        <w:ind w:left="2160" w:hanging="180"/>
      </w:pPr>
    </w:lvl>
    <w:lvl w:ilvl="3" w:tplc="0426000F" w:tentative="1">
      <w:start w:val="1"/>
      <w:numFmt w:val="decimal"/>
      <w:lvlText w:val="%4."/>
      <w:lvlJc w:val="left"/>
      <w:pPr>
        <w:ind w:left="2880" w:hanging="360"/>
      </w:pPr>
    </w:lvl>
    <w:lvl w:ilvl="4" w:tplc="04260019" w:tentative="1">
      <w:start w:val="1"/>
      <w:numFmt w:val="lowerLetter"/>
      <w:lvlText w:val="%5."/>
      <w:lvlJc w:val="left"/>
      <w:pPr>
        <w:ind w:left="3600" w:hanging="360"/>
      </w:pPr>
    </w:lvl>
    <w:lvl w:ilvl="5" w:tplc="0426001B" w:tentative="1">
      <w:start w:val="1"/>
      <w:numFmt w:val="lowerRoman"/>
      <w:lvlText w:val="%6."/>
      <w:lvlJc w:val="right"/>
      <w:pPr>
        <w:ind w:left="4320" w:hanging="180"/>
      </w:pPr>
    </w:lvl>
    <w:lvl w:ilvl="6" w:tplc="0426000F" w:tentative="1">
      <w:start w:val="1"/>
      <w:numFmt w:val="decimal"/>
      <w:lvlText w:val="%7."/>
      <w:lvlJc w:val="left"/>
      <w:pPr>
        <w:ind w:left="5040" w:hanging="360"/>
      </w:pPr>
    </w:lvl>
    <w:lvl w:ilvl="7" w:tplc="04260019" w:tentative="1">
      <w:start w:val="1"/>
      <w:numFmt w:val="lowerLetter"/>
      <w:lvlText w:val="%8."/>
      <w:lvlJc w:val="left"/>
      <w:pPr>
        <w:ind w:left="5760" w:hanging="360"/>
      </w:pPr>
    </w:lvl>
    <w:lvl w:ilvl="8" w:tplc="0426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" w15:restartNumberingAfterBreak="0">
    <w:nsid w:val="19C009AC"/>
    <w:multiLevelType w:val="multilevel"/>
    <w:tmpl w:val="5D46A1BE"/>
    <w:lvl w:ilvl="0">
      <w:start w:val="1"/>
      <w:numFmt w:val="decimal"/>
      <w:lvlText w:val="%1."/>
      <w:lvlJc w:val="left"/>
      <w:pPr>
        <w:ind w:left="720" w:hanging="360"/>
      </w:pPr>
    </w:lvl>
    <w:lvl w:ilvl="1">
      <w:start w:val="1"/>
      <w:numFmt w:val="lowerLetter"/>
      <w:lvlText w:val="."/>
      <w:lvlJc w:val="left"/>
      <w:pPr>
        <w:ind w:left="1440" w:hanging="360"/>
      </w:pPr>
    </w:lvl>
    <w:lvl w:ilvl="2">
      <w:start w:val="1"/>
      <w:numFmt w:val="lowerRoman"/>
      <w:lvlText w:val="."/>
      <w:lvlJc w:val="right"/>
      <w:pPr>
        <w:ind w:left="2160" w:hanging="180"/>
      </w:pPr>
    </w:lvl>
    <w:lvl w:ilvl="3">
      <w:start w:val="1"/>
      <w:numFmt w:val="decimal"/>
      <w:lvlText w:val="."/>
      <w:lvlJc w:val="left"/>
      <w:pPr>
        <w:ind w:left="2880" w:hanging="360"/>
      </w:pPr>
    </w:lvl>
    <w:lvl w:ilvl="4">
      <w:start w:val="1"/>
      <w:numFmt w:val="lowerLetter"/>
      <w:lvlText w:val="."/>
      <w:lvlJc w:val="left"/>
      <w:pPr>
        <w:ind w:left="3600" w:hanging="360"/>
      </w:pPr>
    </w:lvl>
    <w:lvl w:ilvl="5">
      <w:start w:val="1"/>
      <w:numFmt w:val="lowerRoman"/>
      <w:lvlText w:val="."/>
      <w:lvlJc w:val="right"/>
      <w:pPr>
        <w:ind w:left="4320" w:hanging="180"/>
      </w:pPr>
    </w:lvl>
    <w:lvl w:ilvl="6">
      <w:start w:val="1"/>
      <w:numFmt w:val="decimal"/>
      <w:lvlText w:val="."/>
      <w:lvlJc w:val="left"/>
      <w:pPr>
        <w:ind w:left="5040" w:hanging="360"/>
      </w:pPr>
    </w:lvl>
    <w:lvl w:ilvl="7">
      <w:start w:val="1"/>
      <w:numFmt w:val="lowerLetter"/>
      <w:lvlText w:val="."/>
      <w:lvlJc w:val="left"/>
      <w:pPr>
        <w:ind w:left="5760" w:hanging="360"/>
      </w:pPr>
    </w:lvl>
    <w:lvl w:ilvl="8">
      <w:start w:val="1"/>
      <w:numFmt w:val="lowerRoman"/>
      <w:lvlText w:val="."/>
      <w:lvlJc w:val="right"/>
      <w:pPr>
        <w:ind w:left="6480" w:hanging="180"/>
      </w:pPr>
    </w:lvl>
  </w:abstractNum>
  <w:abstractNum w:abstractNumId="7" w15:restartNumberingAfterBreak="0">
    <w:nsid w:val="1BAB30A0"/>
    <w:multiLevelType w:val="hybridMultilevel"/>
    <w:tmpl w:val="ABD0F780"/>
    <w:lvl w:ilvl="0" w:tplc="51A0C6DE">
      <w:start w:val="1"/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</w:rPr>
    </w:lvl>
    <w:lvl w:ilvl="1" w:tplc="0426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26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26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26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26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26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26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26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1D765C0A"/>
    <w:multiLevelType w:val="hybridMultilevel"/>
    <w:tmpl w:val="B43CF188"/>
    <w:lvl w:ilvl="0" w:tplc="BD785364">
      <w:start w:val="1"/>
      <w:numFmt w:val="upperRoman"/>
      <w:lvlText w:val="%1."/>
      <w:lvlJc w:val="left"/>
      <w:pPr>
        <w:ind w:left="1080" w:hanging="720"/>
      </w:pPr>
      <w:rPr>
        <w:rFonts w:hint="default"/>
      </w:rPr>
    </w:lvl>
    <w:lvl w:ilvl="1" w:tplc="04260019" w:tentative="1">
      <w:start w:val="1"/>
      <w:numFmt w:val="lowerLetter"/>
      <w:lvlText w:val="%2."/>
      <w:lvlJc w:val="left"/>
      <w:pPr>
        <w:ind w:left="1440" w:hanging="360"/>
      </w:pPr>
    </w:lvl>
    <w:lvl w:ilvl="2" w:tplc="0426001B" w:tentative="1">
      <w:start w:val="1"/>
      <w:numFmt w:val="lowerRoman"/>
      <w:lvlText w:val="%3."/>
      <w:lvlJc w:val="right"/>
      <w:pPr>
        <w:ind w:left="2160" w:hanging="180"/>
      </w:pPr>
    </w:lvl>
    <w:lvl w:ilvl="3" w:tplc="0426000F" w:tentative="1">
      <w:start w:val="1"/>
      <w:numFmt w:val="decimal"/>
      <w:lvlText w:val="%4."/>
      <w:lvlJc w:val="left"/>
      <w:pPr>
        <w:ind w:left="2880" w:hanging="360"/>
      </w:pPr>
    </w:lvl>
    <w:lvl w:ilvl="4" w:tplc="04260019" w:tentative="1">
      <w:start w:val="1"/>
      <w:numFmt w:val="lowerLetter"/>
      <w:lvlText w:val="%5."/>
      <w:lvlJc w:val="left"/>
      <w:pPr>
        <w:ind w:left="3600" w:hanging="360"/>
      </w:pPr>
    </w:lvl>
    <w:lvl w:ilvl="5" w:tplc="0426001B" w:tentative="1">
      <w:start w:val="1"/>
      <w:numFmt w:val="lowerRoman"/>
      <w:lvlText w:val="%6."/>
      <w:lvlJc w:val="right"/>
      <w:pPr>
        <w:ind w:left="4320" w:hanging="180"/>
      </w:pPr>
    </w:lvl>
    <w:lvl w:ilvl="6" w:tplc="0426000F" w:tentative="1">
      <w:start w:val="1"/>
      <w:numFmt w:val="decimal"/>
      <w:lvlText w:val="%7."/>
      <w:lvlJc w:val="left"/>
      <w:pPr>
        <w:ind w:left="5040" w:hanging="360"/>
      </w:pPr>
    </w:lvl>
    <w:lvl w:ilvl="7" w:tplc="04260019" w:tentative="1">
      <w:start w:val="1"/>
      <w:numFmt w:val="lowerLetter"/>
      <w:lvlText w:val="%8."/>
      <w:lvlJc w:val="left"/>
      <w:pPr>
        <w:ind w:left="5760" w:hanging="360"/>
      </w:pPr>
    </w:lvl>
    <w:lvl w:ilvl="8" w:tplc="0426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9" w15:restartNumberingAfterBreak="0">
    <w:nsid w:val="263F7711"/>
    <w:multiLevelType w:val="hybridMultilevel"/>
    <w:tmpl w:val="26E0BDE0"/>
    <w:lvl w:ilvl="0" w:tplc="0426000F">
      <w:start w:val="1"/>
      <w:numFmt w:val="decimal"/>
      <w:lvlText w:val="%1."/>
      <w:lvlJc w:val="left"/>
      <w:pPr>
        <w:ind w:left="360" w:hanging="360"/>
      </w:pPr>
    </w:lvl>
    <w:lvl w:ilvl="1" w:tplc="04260019" w:tentative="1">
      <w:start w:val="1"/>
      <w:numFmt w:val="lowerLetter"/>
      <w:lvlText w:val="%2."/>
      <w:lvlJc w:val="left"/>
      <w:pPr>
        <w:ind w:left="1080" w:hanging="360"/>
      </w:pPr>
    </w:lvl>
    <w:lvl w:ilvl="2" w:tplc="0426001B" w:tentative="1">
      <w:start w:val="1"/>
      <w:numFmt w:val="lowerRoman"/>
      <w:lvlText w:val="%3."/>
      <w:lvlJc w:val="right"/>
      <w:pPr>
        <w:ind w:left="1800" w:hanging="180"/>
      </w:pPr>
    </w:lvl>
    <w:lvl w:ilvl="3" w:tplc="0426000F" w:tentative="1">
      <w:start w:val="1"/>
      <w:numFmt w:val="decimal"/>
      <w:lvlText w:val="%4."/>
      <w:lvlJc w:val="left"/>
      <w:pPr>
        <w:ind w:left="2520" w:hanging="360"/>
      </w:pPr>
    </w:lvl>
    <w:lvl w:ilvl="4" w:tplc="04260019" w:tentative="1">
      <w:start w:val="1"/>
      <w:numFmt w:val="lowerLetter"/>
      <w:lvlText w:val="%5."/>
      <w:lvlJc w:val="left"/>
      <w:pPr>
        <w:ind w:left="3240" w:hanging="360"/>
      </w:pPr>
    </w:lvl>
    <w:lvl w:ilvl="5" w:tplc="0426001B" w:tentative="1">
      <w:start w:val="1"/>
      <w:numFmt w:val="lowerRoman"/>
      <w:lvlText w:val="%6."/>
      <w:lvlJc w:val="right"/>
      <w:pPr>
        <w:ind w:left="3960" w:hanging="180"/>
      </w:pPr>
    </w:lvl>
    <w:lvl w:ilvl="6" w:tplc="0426000F" w:tentative="1">
      <w:start w:val="1"/>
      <w:numFmt w:val="decimal"/>
      <w:lvlText w:val="%7."/>
      <w:lvlJc w:val="left"/>
      <w:pPr>
        <w:ind w:left="4680" w:hanging="360"/>
      </w:pPr>
    </w:lvl>
    <w:lvl w:ilvl="7" w:tplc="04260019" w:tentative="1">
      <w:start w:val="1"/>
      <w:numFmt w:val="lowerLetter"/>
      <w:lvlText w:val="%8."/>
      <w:lvlJc w:val="left"/>
      <w:pPr>
        <w:ind w:left="5400" w:hanging="360"/>
      </w:pPr>
    </w:lvl>
    <w:lvl w:ilvl="8" w:tplc="0426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0" w15:restartNumberingAfterBreak="0">
    <w:nsid w:val="333543DC"/>
    <w:multiLevelType w:val="hybridMultilevel"/>
    <w:tmpl w:val="CE9820F4"/>
    <w:lvl w:ilvl="0" w:tplc="30382294">
      <w:start w:val="2019"/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</w:rPr>
    </w:lvl>
    <w:lvl w:ilvl="1" w:tplc="0426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26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26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26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26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26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26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26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38A54737"/>
    <w:multiLevelType w:val="hybridMultilevel"/>
    <w:tmpl w:val="5F14FF40"/>
    <w:lvl w:ilvl="0" w:tplc="38D80CD4">
      <w:start w:val="6"/>
      <w:numFmt w:val="upperRoman"/>
      <w:lvlText w:val="%1."/>
      <w:lvlJc w:val="left"/>
      <w:pPr>
        <w:ind w:left="720" w:hanging="720"/>
      </w:pPr>
      <w:rPr>
        <w:rFonts w:hint="default"/>
      </w:rPr>
    </w:lvl>
    <w:lvl w:ilvl="1" w:tplc="04260019" w:tentative="1">
      <w:start w:val="1"/>
      <w:numFmt w:val="lowerLetter"/>
      <w:lvlText w:val="%2."/>
      <w:lvlJc w:val="left"/>
      <w:pPr>
        <w:ind w:left="1080" w:hanging="360"/>
      </w:pPr>
    </w:lvl>
    <w:lvl w:ilvl="2" w:tplc="0426001B" w:tentative="1">
      <w:start w:val="1"/>
      <w:numFmt w:val="lowerRoman"/>
      <w:lvlText w:val="%3."/>
      <w:lvlJc w:val="right"/>
      <w:pPr>
        <w:ind w:left="1800" w:hanging="180"/>
      </w:pPr>
    </w:lvl>
    <w:lvl w:ilvl="3" w:tplc="0426000F" w:tentative="1">
      <w:start w:val="1"/>
      <w:numFmt w:val="decimal"/>
      <w:lvlText w:val="%4."/>
      <w:lvlJc w:val="left"/>
      <w:pPr>
        <w:ind w:left="2520" w:hanging="360"/>
      </w:pPr>
    </w:lvl>
    <w:lvl w:ilvl="4" w:tplc="04260019" w:tentative="1">
      <w:start w:val="1"/>
      <w:numFmt w:val="lowerLetter"/>
      <w:lvlText w:val="%5."/>
      <w:lvlJc w:val="left"/>
      <w:pPr>
        <w:ind w:left="3240" w:hanging="360"/>
      </w:pPr>
    </w:lvl>
    <w:lvl w:ilvl="5" w:tplc="0426001B" w:tentative="1">
      <w:start w:val="1"/>
      <w:numFmt w:val="lowerRoman"/>
      <w:lvlText w:val="%6."/>
      <w:lvlJc w:val="right"/>
      <w:pPr>
        <w:ind w:left="3960" w:hanging="180"/>
      </w:pPr>
    </w:lvl>
    <w:lvl w:ilvl="6" w:tplc="0426000F" w:tentative="1">
      <w:start w:val="1"/>
      <w:numFmt w:val="decimal"/>
      <w:lvlText w:val="%7."/>
      <w:lvlJc w:val="left"/>
      <w:pPr>
        <w:ind w:left="4680" w:hanging="360"/>
      </w:pPr>
    </w:lvl>
    <w:lvl w:ilvl="7" w:tplc="04260019" w:tentative="1">
      <w:start w:val="1"/>
      <w:numFmt w:val="lowerLetter"/>
      <w:lvlText w:val="%8."/>
      <w:lvlJc w:val="left"/>
      <w:pPr>
        <w:ind w:left="5400" w:hanging="360"/>
      </w:pPr>
    </w:lvl>
    <w:lvl w:ilvl="8" w:tplc="0426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2" w15:restartNumberingAfterBreak="0">
    <w:nsid w:val="44A22C9E"/>
    <w:multiLevelType w:val="hybridMultilevel"/>
    <w:tmpl w:val="AC1086D8"/>
    <w:lvl w:ilvl="0" w:tplc="697AC70C">
      <w:start w:val="1"/>
      <w:numFmt w:val="upperRoman"/>
      <w:lvlText w:val="%1."/>
      <w:lvlJc w:val="left"/>
      <w:pPr>
        <w:ind w:left="1080" w:hanging="720"/>
      </w:pPr>
      <w:rPr>
        <w:rFonts w:hint="default"/>
      </w:rPr>
    </w:lvl>
    <w:lvl w:ilvl="1" w:tplc="04260019" w:tentative="1">
      <w:start w:val="1"/>
      <w:numFmt w:val="lowerLetter"/>
      <w:lvlText w:val="%2."/>
      <w:lvlJc w:val="left"/>
      <w:pPr>
        <w:ind w:left="1440" w:hanging="360"/>
      </w:pPr>
    </w:lvl>
    <w:lvl w:ilvl="2" w:tplc="0426001B" w:tentative="1">
      <w:start w:val="1"/>
      <w:numFmt w:val="lowerRoman"/>
      <w:lvlText w:val="%3."/>
      <w:lvlJc w:val="right"/>
      <w:pPr>
        <w:ind w:left="2160" w:hanging="180"/>
      </w:pPr>
    </w:lvl>
    <w:lvl w:ilvl="3" w:tplc="0426000F" w:tentative="1">
      <w:start w:val="1"/>
      <w:numFmt w:val="decimal"/>
      <w:lvlText w:val="%4."/>
      <w:lvlJc w:val="left"/>
      <w:pPr>
        <w:ind w:left="2880" w:hanging="360"/>
      </w:pPr>
    </w:lvl>
    <w:lvl w:ilvl="4" w:tplc="04260019" w:tentative="1">
      <w:start w:val="1"/>
      <w:numFmt w:val="lowerLetter"/>
      <w:lvlText w:val="%5."/>
      <w:lvlJc w:val="left"/>
      <w:pPr>
        <w:ind w:left="3600" w:hanging="360"/>
      </w:pPr>
    </w:lvl>
    <w:lvl w:ilvl="5" w:tplc="0426001B" w:tentative="1">
      <w:start w:val="1"/>
      <w:numFmt w:val="lowerRoman"/>
      <w:lvlText w:val="%6."/>
      <w:lvlJc w:val="right"/>
      <w:pPr>
        <w:ind w:left="4320" w:hanging="180"/>
      </w:pPr>
    </w:lvl>
    <w:lvl w:ilvl="6" w:tplc="0426000F" w:tentative="1">
      <w:start w:val="1"/>
      <w:numFmt w:val="decimal"/>
      <w:lvlText w:val="%7."/>
      <w:lvlJc w:val="left"/>
      <w:pPr>
        <w:ind w:left="5040" w:hanging="360"/>
      </w:pPr>
    </w:lvl>
    <w:lvl w:ilvl="7" w:tplc="04260019" w:tentative="1">
      <w:start w:val="1"/>
      <w:numFmt w:val="lowerLetter"/>
      <w:lvlText w:val="%8."/>
      <w:lvlJc w:val="left"/>
      <w:pPr>
        <w:ind w:left="5760" w:hanging="360"/>
      </w:pPr>
    </w:lvl>
    <w:lvl w:ilvl="8" w:tplc="0426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3" w15:restartNumberingAfterBreak="0">
    <w:nsid w:val="4B040CA6"/>
    <w:multiLevelType w:val="hybridMultilevel"/>
    <w:tmpl w:val="D5F6D434"/>
    <w:lvl w:ilvl="0" w:tplc="0426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26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26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26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26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26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26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26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26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598223FB"/>
    <w:multiLevelType w:val="hybridMultilevel"/>
    <w:tmpl w:val="9650FB02"/>
    <w:lvl w:ilvl="0" w:tplc="0426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260019" w:tentative="1">
      <w:start w:val="1"/>
      <w:numFmt w:val="lowerLetter"/>
      <w:lvlText w:val="%2."/>
      <w:lvlJc w:val="left"/>
      <w:pPr>
        <w:ind w:left="1440" w:hanging="360"/>
      </w:pPr>
    </w:lvl>
    <w:lvl w:ilvl="2" w:tplc="0426001B" w:tentative="1">
      <w:start w:val="1"/>
      <w:numFmt w:val="lowerRoman"/>
      <w:lvlText w:val="%3."/>
      <w:lvlJc w:val="right"/>
      <w:pPr>
        <w:ind w:left="2160" w:hanging="180"/>
      </w:pPr>
    </w:lvl>
    <w:lvl w:ilvl="3" w:tplc="0426000F" w:tentative="1">
      <w:start w:val="1"/>
      <w:numFmt w:val="decimal"/>
      <w:lvlText w:val="%4."/>
      <w:lvlJc w:val="left"/>
      <w:pPr>
        <w:ind w:left="2880" w:hanging="360"/>
      </w:pPr>
    </w:lvl>
    <w:lvl w:ilvl="4" w:tplc="04260019" w:tentative="1">
      <w:start w:val="1"/>
      <w:numFmt w:val="lowerLetter"/>
      <w:lvlText w:val="%5."/>
      <w:lvlJc w:val="left"/>
      <w:pPr>
        <w:ind w:left="3600" w:hanging="360"/>
      </w:pPr>
    </w:lvl>
    <w:lvl w:ilvl="5" w:tplc="0426001B" w:tentative="1">
      <w:start w:val="1"/>
      <w:numFmt w:val="lowerRoman"/>
      <w:lvlText w:val="%6."/>
      <w:lvlJc w:val="right"/>
      <w:pPr>
        <w:ind w:left="4320" w:hanging="180"/>
      </w:pPr>
    </w:lvl>
    <w:lvl w:ilvl="6" w:tplc="0426000F" w:tentative="1">
      <w:start w:val="1"/>
      <w:numFmt w:val="decimal"/>
      <w:lvlText w:val="%7."/>
      <w:lvlJc w:val="left"/>
      <w:pPr>
        <w:ind w:left="5040" w:hanging="360"/>
      </w:pPr>
    </w:lvl>
    <w:lvl w:ilvl="7" w:tplc="04260019" w:tentative="1">
      <w:start w:val="1"/>
      <w:numFmt w:val="lowerLetter"/>
      <w:lvlText w:val="%8."/>
      <w:lvlJc w:val="left"/>
      <w:pPr>
        <w:ind w:left="5760" w:hanging="360"/>
      </w:pPr>
    </w:lvl>
    <w:lvl w:ilvl="8" w:tplc="0426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5" w15:restartNumberingAfterBreak="0">
    <w:nsid w:val="60112C6F"/>
    <w:multiLevelType w:val="hybridMultilevel"/>
    <w:tmpl w:val="6DF24026"/>
    <w:lvl w:ilvl="0" w:tplc="4336BD80">
      <w:start w:val="2015"/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</w:rPr>
    </w:lvl>
    <w:lvl w:ilvl="1" w:tplc="0426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26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26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26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26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26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26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26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68EC62B0"/>
    <w:multiLevelType w:val="hybridMultilevel"/>
    <w:tmpl w:val="C21AD5EC"/>
    <w:lvl w:ilvl="0" w:tplc="BC661624">
      <w:start w:val="2019"/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</w:rPr>
    </w:lvl>
    <w:lvl w:ilvl="1" w:tplc="0426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26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26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26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26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26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26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26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6D6C1F88"/>
    <w:multiLevelType w:val="multilevel"/>
    <w:tmpl w:val="42948E54"/>
    <w:lvl w:ilvl="0">
      <w:start w:val="1"/>
      <w:numFmt w:val="upperRoman"/>
      <w:lvlText w:val="%1."/>
      <w:lvlJc w:val="left"/>
      <w:pPr>
        <w:ind w:left="1080" w:hanging="720"/>
      </w:pPr>
      <w:rPr>
        <w:rFonts w:hint="default"/>
      </w:rPr>
    </w:lvl>
    <w:lvl w:ilvl="1">
      <w:start w:val="2"/>
      <w:numFmt w:val="decimal"/>
      <w:isLgl/>
      <w:lvlText w:val="%1.%2."/>
      <w:lvlJc w:val="left"/>
      <w:pPr>
        <w:ind w:left="1107" w:hanging="540"/>
      </w:pPr>
      <w:rPr>
        <w:rFonts w:hint="default"/>
      </w:rPr>
    </w:lvl>
    <w:lvl w:ilvl="2">
      <w:start w:val="1"/>
      <w:numFmt w:val="decimal"/>
      <w:isLgl/>
      <w:lvlText w:val="%1.%2.%3."/>
      <w:lvlJc w:val="left"/>
      <w:pPr>
        <w:ind w:left="1080" w:hanging="720"/>
      </w:pPr>
      <w:rPr>
        <w:rFonts w:hint="default"/>
      </w:rPr>
    </w:lvl>
    <w:lvl w:ilvl="3">
      <w:start w:val="1"/>
      <w:numFmt w:val="decimal"/>
      <w:isLgl/>
      <w:lvlText w:val="%1.%2.%3.%4."/>
      <w:lvlJc w:val="left"/>
      <w:pPr>
        <w:ind w:left="1080" w:hanging="720"/>
      </w:pPr>
      <w:rPr>
        <w:rFonts w:hint="default"/>
      </w:rPr>
    </w:lvl>
    <w:lvl w:ilvl="4">
      <w:start w:val="1"/>
      <w:numFmt w:val="decimal"/>
      <w:isLgl/>
      <w:lvlText w:val="%1.%2.%3.%4.%5."/>
      <w:lvlJc w:val="left"/>
      <w:pPr>
        <w:ind w:left="1440" w:hanging="1080"/>
      </w:pPr>
      <w:rPr>
        <w:rFonts w:hint="default"/>
      </w:rPr>
    </w:lvl>
    <w:lvl w:ilvl="5">
      <w:start w:val="1"/>
      <w:numFmt w:val="decimal"/>
      <w:isLgl/>
      <w:lvlText w:val="%1.%2.%3.%4.%5.%6."/>
      <w:lvlJc w:val="left"/>
      <w:pPr>
        <w:ind w:left="1440" w:hanging="1080"/>
      </w:pPr>
      <w:rPr>
        <w:rFonts w:hint="default"/>
      </w:rPr>
    </w:lvl>
    <w:lvl w:ilvl="6">
      <w:start w:val="1"/>
      <w:numFmt w:val="decimal"/>
      <w:isLgl/>
      <w:lvlText w:val="%1.%2.%3.%4.%5.%6.%7."/>
      <w:lvlJc w:val="left"/>
      <w:pPr>
        <w:ind w:left="1800" w:hanging="1440"/>
      </w:pPr>
      <w:rPr>
        <w:rFonts w:hint="default"/>
      </w:rPr>
    </w:lvl>
    <w:lvl w:ilvl="7">
      <w:start w:val="1"/>
      <w:numFmt w:val="decimal"/>
      <w:isLgl/>
      <w:lvlText w:val="%1.%2.%3.%4.%5.%6.%7.%8."/>
      <w:lvlJc w:val="left"/>
      <w:pPr>
        <w:ind w:left="1800" w:hanging="1440"/>
      </w:pPr>
      <w:rPr>
        <w:rFonts w:hint="default"/>
      </w:rPr>
    </w:lvl>
    <w:lvl w:ilvl="8">
      <w:start w:val="1"/>
      <w:numFmt w:val="decimal"/>
      <w:isLgl/>
      <w:lvlText w:val="%1.%2.%3.%4.%5.%6.%7.%8.%9."/>
      <w:lvlJc w:val="left"/>
      <w:pPr>
        <w:ind w:left="2160" w:hanging="1800"/>
      </w:pPr>
      <w:rPr>
        <w:rFonts w:hint="default"/>
      </w:rPr>
    </w:lvl>
  </w:abstractNum>
  <w:abstractNum w:abstractNumId="18" w15:restartNumberingAfterBreak="0">
    <w:nsid w:val="6E2D024F"/>
    <w:multiLevelType w:val="hybridMultilevel"/>
    <w:tmpl w:val="A120D62C"/>
    <w:lvl w:ilvl="0" w:tplc="2E200942">
      <w:start w:val="6"/>
      <w:numFmt w:val="upperRoman"/>
      <w:lvlText w:val="%1."/>
      <w:lvlJc w:val="left"/>
      <w:pPr>
        <w:ind w:left="1440" w:hanging="720"/>
      </w:pPr>
      <w:rPr>
        <w:rFonts w:hint="default"/>
      </w:rPr>
    </w:lvl>
    <w:lvl w:ilvl="1" w:tplc="04260019" w:tentative="1">
      <w:start w:val="1"/>
      <w:numFmt w:val="lowerLetter"/>
      <w:lvlText w:val="%2."/>
      <w:lvlJc w:val="left"/>
      <w:pPr>
        <w:ind w:left="1800" w:hanging="360"/>
      </w:pPr>
    </w:lvl>
    <w:lvl w:ilvl="2" w:tplc="0426001B" w:tentative="1">
      <w:start w:val="1"/>
      <w:numFmt w:val="lowerRoman"/>
      <w:lvlText w:val="%3."/>
      <w:lvlJc w:val="right"/>
      <w:pPr>
        <w:ind w:left="2520" w:hanging="180"/>
      </w:pPr>
    </w:lvl>
    <w:lvl w:ilvl="3" w:tplc="0426000F" w:tentative="1">
      <w:start w:val="1"/>
      <w:numFmt w:val="decimal"/>
      <w:lvlText w:val="%4."/>
      <w:lvlJc w:val="left"/>
      <w:pPr>
        <w:ind w:left="3240" w:hanging="360"/>
      </w:pPr>
    </w:lvl>
    <w:lvl w:ilvl="4" w:tplc="04260019" w:tentative="1">
      <w:start w:val="1"/>
      <w:numFmt w:val="lowerLetter"/>
      <w:lvlText w:val="%5."/>
      <w:lvlJc w:val="left"/>
      <w:pPr>
        <w:ind w:left="3960" w:hanging="360"/>
      </w:pPr>
    </w:lvl>
    <w:lvl w:ilvl="5" w:tplc="0426001B" w:tentative="1">
      <w:start w:val="1"/>
      <w:numFmt w:val="lowerRoman"/>
      <w:lvlText w:val="%6."/>
      <w:lvlJc w:val="right"/>
      <w:pPr>
        <w:ind w:left="4680" w:hanging="180"/>
      </w:pPr>
    </w:lvl>
    <w:lvl w:ilvl="6" w:tplc="0426000F" w:tentative="1">
      <w:start w:val="1"/>
      <w:numFmt w:val="decimal"/>
      <w:lvlText w:val="%7."/>
      <w:lvlJc w:val="left"/>
      <w:pPr>
        <w:ind w:left="5400" w:hanging="360"/>
      </w:pPr>
    </w:lvl>
    <w:lvl w:ilvl="7" w:tplc="04260019" w:tentative="1">
      <w:start w:val="1"/>
      <w:numFmt w:val="lowerLetter"/>
      <w:lvlText w:val="%8."/>
      <w:lvlJc w:val="left"/>
      <w:pPr>
        <w:ind w:left="6120" w:hanging="360"/>
      </w:pPr>
    </w:lvl>
    <w:lvl w:ilvl="8" w:tplc="0426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19" w15:restartNumberingAfterBreak="0">
    <w:nsid w:val="708B585D"/>
    <w:multiLevelType w:val="hybridMultilevel"/>
    <w:tmpl w:val="F2DCA238"/>
    <w:lvl w:ilvl="0" w:tplc="0426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260019" w:tentative="1">
      <w:start w:val="1"/>
      <w:numFmt w:val="lowerLetter"/>
      <w:lvlText w:val="%2."/>
      <w:lvlJc w:val="left"/>
      <w:pPr>
        <w:ind w:left="1440" w:hanging="360"/>
      </w:pPr>
    </w:lvl>
    <w:lvl w:ilvl="2" w:tplc="0426001B" w:tentative="1">
      <w:start w:val="1"/>
      <w:numFmt w:val="lowerRoman"/>
      <w:lvlText w:val="%3."/>
      <w:lvlJc w:val="right"/>
      <w:pPr>
        <w:ind w:left="2160" w:hanging="180"/>
      </w:pPr>
    </w:lvl>
    <w:lvl w:ilvl="3" w:tplc="0426000F" w:tentative="1">
      <w:start w:val="1"/>
      <w:numFmt w:val="decimal"/>
      <w:lvlText w:val="%4."/>
      <w:lvlJc w:val="left"/>
      <w:pPr>
        <w:ind w:left="2880" w:hanging="360"/>
      </w:pPr>
    </w:lvl>
    <w:lvl w:ilvl="4" w:tplc="04260019" w:tentative="1">
      <w:start w:val="1"/>
      <w:numFmt w:val="lowerLetter"/>
      <w:lvlText w:val="%5."/>
      <w:lvlJc w:val="left"/>
      <w:pPr>
        <w:ind w:left="3600" w:hanging="360"/>
      </w:pPr>
    </w:lvl>
    <w:lvl w:ilvl="5" w:tplc="0426001B" w:tentative="1">
      <w:start w:val="1"/>
      <w:numFmt w:val="lowerRoman"/>
      <w:lvlText w:val="%6."/>
      <w:lvlJc w:val="right"/>
      <w:pPr>
        <w:ind w:left="4320" w:hanging="180"/>
      </w:pPr>
    </w:lvl>
    <w:lvl w:ilvl="6" w:tplc="0426000F" w:tentative="1">
      <w:start w:val="1"/>
      <w:numFmt w:val="decimal"/>
      <w:lvlText w:val="%7."/>
      <w:lvlJc w:val="left"/>
      <w:pPr>
        <w:ind w:left="5040" w:hanging="360"/>
      </w:pPr>
    </w:lvl>
    <w:lvl w:ilvl="7" w:tplc="04260019" w:tentative="1">
      <w:start w:val="1"/>
      <w:numFmt w:val="lowerLetter"/>
      <w:lvlText w:val="%8."/>
      <w:lvlJc w:val="left"/>
      <w:pPr>
        <w:ind w:left="5760" w:hanging="360"/>
      </w:pPr>
    </w:lvl>
    <w:lvl w:ilvl="8" w:tplc="0426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0" w15:restartNumberingAfterBreak="0">
    <w:nsid w:val="71A772F1"/>
    <w:multiLevelType w:val="hybridMultilevel"/>
    <w:tmpl w:val="3CFA8BA4"/>
    <w:lvl w:ilvl="0" w:tplc="0426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260019" w:tentative="1">
      <w:start w:val="1"/>
      <w:numFmt w:val="lowerLetter"/>
      <w:lvlText w:val="%2."/>
      <w:lvlJc w:val="left"/>
      <w:pPr>
        <w:ind w:left="1440" w:hanging="360"/>
      </w:pPr>
    </w:lvl>
    <w:lvl w:ilvl="2" w:tplc="0426001B" w:tentative="1">
      <w:start w:val="1"/>
      <w:numFmt w:val="lowerRoman"/>
      <w:lvlText w:val="%3."/>
      <w:lvlJc w:val="right"/>
      <w:pPr>
        <w:ind w:left="2160" w:hanging="180"/>
      </w:pPr>
    </w:lvl>
    <w:lvl w:ilvl="3" w:tplc="0426000F" w:tentative="1">
      <w:start w:val="1"/>
      <w:numFmt w:val="decimal"/>
      <w:lvlText w:val="%4."/>
      <w:lvlJc w:val="left"/>
      <w:pPr>
        <w:ind w:left="2880" w:hanging="360"/>
      </w:pPr>
    </w:lvl>
    <w:lvl w:ilvl="4" w:tplc="04260019" w:tentative="1">
      <w:start w:val="1"/>
      <w:numFmt w:val="lowerLetter"/>
      <w:lvlText w:val="%5."/>
      <w:lvlJc w:val="left"/>
      <w:pPr>
        <w:ind w:left="3600" w:hanging="360"/>
      </w:pPr>
    </w:lvl>
    <w:lvl w:ilvl="5" w:tplc="0426001B" w:tentative="1">
      <w:start w:val="1"/>
      <w:numFmt w:val="lowerRoman"/>
      <w:lvlText w:val="%6."/>
      <w:lvlJc w:val="right"/>
      <w:pPr>
        <w:ind w:left="4320" w:hanging="180"/>
      </w:pPr>
    </w:lvl>
    <w:lvl w:ilvl="6" w:tplc="0426000F" w:tentative="1">
      <w:start w:val="1"/>
      <w:numFmt w:val="decimal"/>
      <w:lvlText w:val="%7."/>
      <w:lvlJc w:val="left"/>
      <w:pPr>
        <w:ind w:left="5040" w:hanging="360"/>
      </w:pPr>
    </w:lvl>
    <w:lvl w:ilvl="7" w:tplc="04260019" w:tentative="1">
      <w:start w:val="1"/>
      <w:numFmt w:val="lowerLetter"/>
      <w:lvlText w:val="%8."/>
      <w:lvlJc w:val="left"/>
      <w:pPr>
        <w:ind w:left="5760" w:hanging="360"/>
      </w:pPr>
    </w:lvl>
    <w:lvl w:ilvl="8" w:tplc="0426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1" w15:restartNumberingAfterBreak="0">
    <w:nsid w:val="794B7383"/>
    <w:multiLevelType w:val="hybridMultilevel"/>
    <w:tmpl w:val="7182F2F4"/>
    <w:lvl w:ilvl="0" w:tplc="0426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26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26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26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26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26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26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26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26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1803428315">
    <w:abstractNumId w:val="17"/>
  </w:num>
  <w:num w:numId="2" w16cid:durableId="955524472">
    <w:abstractNumId w:val="10"/>
  </w:num>
  <w:num w:numId="3" w16cid:durableId="1308246849">
    <w:abstractNumId w:val="16"/>
  </w:num>
  <w:num w:numId="4" w16cid:durableId="101608617">
    <w:abstractNumId w:val="7"/>
  </w:num>
  <w:num w:numId="5" w16cid:durableId="661347915">
    <w:abstractNumId w:val="19"/>
  </w:num>
  <w:num w:numId="6" w16cid:durableId="1201017289">
    <w:abstractNumId w:val="15"/>
  </w:num>
  <w:num w:numId="7" w16cid:durableId="1961298928">
    <w:abstractNumId w:val="1"/>
  </w:num>
  <w:num w:numId="8" w16cid:durableId="1278759155">
    <w:abstractNumId w:val="4"/>
  </w:num>
  <w:num w:numId="9" w16cid:durableId="381295615">
    <w:abstractNumId w:val="9"/>
  </w:num>
  <w:num w:numId="10" w16cid:durableId="209000225">
    <w:abstractNumId w:val="8"/>
  </w:num>
  <w:num w:numId="11" w16cid:durableId="793987168">
    <w:abstractNumId w:val="11"/>
  </w:num>
  <w:num w:numId="12" w16cid:durableId="63913965">
    <w:abstractNumId w:val="18"/>
  </w:num>
  <w:num w:numId="13" w16cid:durableId="227151977">
    <w:abstractNumId w:val="0"/>
  </w:num>
  <w:num w:numId="14" w16cid:durableId="898710924">
    <w:abstractNumId w:val="21"/>
  </w:num>
  <w:num w:numId="15" w16cid:durableId="1252197806">
    <w:abstractNumId w:val="13"/>
  </w:num>
  <w:num w:numId="16" w16cid:durableId="943851702">
    <w:abstractNumId w:val="12"/>
  </w:num>
  <w:num w:numId="17" w16cid:durableId="402414693">
    <w:abstractNumId w:val="14"/>
  </w:num>
  <w:num w:numId="18" w16cid:durableId="298919349">
    <w:abstractNumId w:val="20"/>
  </w:num>
  <w:num w:numId="19" w16cid:durableId="1374962673">
    <w:abstractNumId w:val="6"/>
  </w:num>
  <w:num w:numId="20" w16cid:durableId="479424628">
    <w:abstractNumId w:val="5"/>
  </w:num>
  <w:num w:numId="21" w16cid:durableId="1015034072">
    <w:abstractNumId w:val="3"/>
  </w:num>
  <w:num w:numId="22" w16cid:durableId="1300183941">
    <w:abstractNumId w:val="2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defaultTabStop w:val="720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79386E"/>
    <w:rsid w:val="0000076F"/>
    <w:rsid w:val="00002C79"/>
    <w:rsid w:val="000079FF"/>
    <w:rsid w:val="0002342A"/>
    <w:rsid w:val="00026AC8"/>
    <w:rsid w:val="000273BC"/>
    <w:rsid w:val="00034FF4"/>
    <w:rsid w:val="00036805"/>
    <w:rsid w:val="00036FBA"/>
    <w:rsid w:val="0003703C"/>
    <w:rsid w:val="00042762"/>
    <w:rsid w:val="00046D7D"/>
    <w:rsid w:val="00047AEA"/>
    <w:rsid w:val="00050E77"/>
    <w:rsid w:val="00054BA6"/>
    <w:rsid w:val="00064A0C"/>
    <w:rsid w:val="00067CDA"/>
    <w:rsid w:val="00067F94"/>
    <w:rsid w:val="00071D82"/>
    <w:rsid w:val="00072AD2"/>
    <w:rsid w:val="00073084"/>
    <w:rsid w:val="000768FB"/>
    <w:rsid w:val="00083FCD"/>
    <w:rsid w:val="000845DC"/>
    <w:rsid w:val="00091BFB"/>
    <w:rsid w:val="0009480B"/>
    <w:rsid w:val="000A2C29"/>
    <w:rsid w:val="000A384C"/>
    <w:rsid w:val="000A65F5"/>
    <w:rsid w:val="000B00B7"/>
    <w:rsid w:val="000B169C"/>
    <w:rsid w:val="000B7676"/>
    <w:rsid w:val="000C062F"/>
    <w:rsid w:val="000C4EA2"/>
    <w:rsid w:val="000D10B6"/>
    <w:rsid w:val="000D2CEF"/>
    <w:rsid w:val="000D49E9"/>
    <w:rsid w:val="000E1821"/>
    <w:rsid w:val="000E1831"/>
    <w:rsid w:val="000E2136"/>
    <w:rsid w:val="000E7828"/>
    <w:rsid w:val="000F1C8F"/>
    <w:rsid w:val="000F47DD"/>
    <w:rsid w:val="000F512A"/>
    <w:rsid w:val="000F6D14"/>
    <w:rsid w:val="00103850"/>
    <w:rsid w:val="0010575E"/>
    <w:rsid w:val="001147C4"/>
    <w:rsid w:val="0011674A"/>
    <w:rsid w:val="0011691D"/>
    <w:rsid w:val="001208F1"/>
    <w:rsid w:val="00120BD6"/>
    <w:rsid w:val="00126C15"/>
    <w:rsid w:val="001271D1"/>
    <w:rsid w:val="00127AF9"/>
    <w:rsid w:val="00132C2F"/>
    <w:rsid w:val="00143EEB"/>
    <w:rsid w:val="001454AB"/>
    <w:rsid w:val="001535BD"/>
    <w:rsid w:val="001615BC"/>
    <w:rsid w:val="0016184F"/>
    <w:rsid w:val="00164169"/>
    <w:rsid w:val="00175A00"/>
    <w:rsid w:val="00180EFB"/>
    <w:rsid w:val="0018280C"/>
    <w:rsid w:val="00182FAB"/>
    <w:rsid w:val="00187E25"/>
    <w:rsid w:val="001920F1"/>
    <w:rsid w:val="00193123"/>
    <w:rsid w:val="001950AE"/>
    <w:rsid w:val="0019612B"/>
    <w:rsid w:val="001979BE"/>
    <w:rsid w:val="001A1330"/>
    <w:rsid w:val="001B0AE0"/>
    <w:rsid w:val="001B14D5"/>
    <w:rsid w:val="001B250C"/>
    <w:rsid w:val="001B465D"/>
    <w:rsid w:val="001B5450"/>
    <w:rsid w:val="001C0C52"/>
    <w:rsid w:val="001C4903"/>
    <w:rsid w:val="001C516D"/>
    <w:rsid w:val="001D2553"/>
    <w:rsid w:val="001D62FB"/>
    <w:rsid w:val="001E6A94"/>
    <w:rsid w:val="001E71E6"/>
    <w:rsid w:val="001E7D15"/>
    <w:rsid w:val="001F1202"/>
    <w:rsid w:val="001F2D20"/>
    <w:rsid w:val="001F4F73"/>
    <w:rsid w:val="001F5F0E"/>
    <w:rsid w:val="0020003F"/>
    <w:rsid w:val="002040E3"/>
    <w:rsid w:val="0021729F"/>
    <w:rsid w:val="00226CCD"/>
    <w:rsid w:val="00227076"/>
    <w:rsid w:val="00231333"/>
    <w:rsid w:val="0023398D"/>
    <w:rsid w:val="00235BA9"/>
    <w:rsid w:val="00241A6C"/>
    <w:rsid w:val="00247972"/>
    <w:rsid w:val="00247C76"/>
    <w:rsid w:val="00247C7C"/>
    <w:rsid w:val="002516CA"/>
    <w:rsid w:val="002550C8"/>
    <w:rsid w:val="002639E2"/>
    <w:rsid w:val="00263E8F"/>
    <w:rsid w:val="002651AE"/>
    <w:rsid w:val="00271035"/>
    <w:rsid w:val="00274D94"/>
    <w:rsid w:val="00276A7A"/>
    <w:rsid w:val="002830D4"/>
    <w:rsid w:val="002862CA"/>
    <w:rsid w:val="00293770"/>
    <w:rsid w:val="00294B99"/>
    <w:rsid w:val="002A116C"/>
    <w:rsid w:val="002A3A85"/>
    <w:rsid w:val="002A4985"/>
    <w:rsid w:val="002B12E4"/>
    <w:rsid w:val="002B275E"/>
    <w:rsid w:val="002B4236"/>
    <w:rsid w:val="002C3840"/>
    <w:rsid w:val="002D0041"/>
    <w:rsid w:val="002D06C4"/>
    <w:rsid w:val="002D3C56"/>
    <w:rsid w:val="002D3D7A"/>
    <w:rsid w:val="002D5787"/>
    <w:rsid w:val="002D73F6"/>
    <w:rsid w:val="002E4C5C"/>
    <w:rsid w:val="002F0849"/>
    <w:rsid w:val="002F0E15"/>
    <w:rsid w:val="002F138E"/>
    <w:rsid w:val="002F79C4"/>
    <w:rsid w:val="002F7C42"/>
    <w:rsid w:val="00302BBC"/>
    <w:rsid w:val="00307374"/>
    <w:rsid w:val="003108D0"/>
    <w:rsid w:val="003115E0"/>
    <w:rsid w:val="00312093"/>
    <w:rsid w:val="003130F0"/>
    <w:rsid w:val="00315434"/>
    <w:rsid w:val="00322B31"/>
    <w:rsid w:val="003277B4"/>
    <w:rsid w:val="003427F2"/>
    <w:rsid w:val="003448E1"/>
    <w:rsid w:val="00347049"/>
    <w:rsid w:val="00347AAE"/>
    <w:rsid w:val="003544F0"/>
    <w:rsid w:val="00356445"/>
    <w:rsid w:val="0035738A"/>
    <w:rsid w:val="003601D9"/>
    <w:rsid w:val="00362D90"/>
    <w:rsid w:val="00364131"/>
    <w:rsid w:val="0036492A"/>
    <w:rsid w:val="00366B31"/>
    <w:rsid w:val="00374B1D"/>
    <w:rsid w:val="0038330B"/>
    <w:rsid w:val="00386C51"/>
    <w:rsid w:val="00393335"/>
    <w:rsid w:val="00397275"/>
    <w:rsid w:val="003A2300"/>
    <w:rsid w:val="003A3698"/>
    <w:rsid w:val="003A55B7"/>
    <w:rsid w:val="003B1001"/>
    <w:rsid w:val="003B190B"/>
    <w:rsid w:val="003C15F4"/>
    <w:rsid w:val="003C1D30"/>
    <w:rsid w:val="003D29F5"/>
    <w:rsid w:val="003D7A4D"/>
    <w:rsid w:val="003E2BC4"/>
    <w:rsid w:val="003F394D"/>
    <w:rsid w:val="003F58D1"/>
    <w:rsid w:val="004018D7"/>
    <w:rsid w:val="004039DE"/>
    <w:rsid w:val="00405A4B"/>
    <w:rsid w:val="0041134D"/>
    <w:rsid w:val="00411D9E"/>
    <w:rsid w:val="0042234E"/>
    <w:rsid w:val="00427510"/>
    <w:rsid w:val="004301E6"/>
    <w:rsid w:val="00434EDE"/>
    <w:rsid w:val="004350CC"/>
    <w:rsid w:val="004441BD"/>
    <w:rsid w:val="00451DB4"/>
    <w:rsid w:val="00452836"/>
    <w:rsid w:val="00452E73"/>
    <w:rsid w:val="0046181D"/>
    <w:rsid w:val="0046213F"/>
    <w:rsid w:val="00467FEA"/>
    <w:rsid w:val="00472269"/>
    <w:rsid w:val="00476AB2"/>
    <w:rsid w:val="00481CD7"/>
    <w:rsid w:val="00492D17"/>
    <w:rsid w:val="00492D5D"/>
    <w:rsid w:val="004A1E16"/>
    <w:rsid w:val="004A31DB"/>
    <w:rsid w:val="004A3377"/>
    <w:rsid w:val="004B36DA"/>
    <w:rsid w:val="004B55D7"/>
    <w:rsid w:val="004D7712"/>
    <w:rsid w:val="004D7D6A"/>
    <w:rsid w:val="004E441B"/>
    <w:rsid w:val="004E5D23"/>
    <w:rsid w:val="004F26D8"/>
    <w:rsid w:val="005065A8"/>
    <w:rsid w:val="00511693"/>
    <w:rsid w:val="00520BD7"/>
    <w:rsid w:val="00524A7F"/>
    <w:rsid w:val="00534D10"/>
    <w:rsid w:val="0053629E"/>
    <w:rsid w:val="00546A5D"/>
    <w:rsid w:val="005507D6"/>
    <w:rsid w:val="00556607"/>
    <w:rsid w:val="00557716"/>
    <w:rsid w:val="00565FE4"/>
    <w:rsid w:val="00573D55"/>
    <w:rsid w:val="0057577B"/>
    <w:rsid w:val="0058530C"/>
    <w:rsid w:val="00587496"/>
    <w:rsid w:val="00590FDB"/>
    <w:rsid w:val="005933CA"/>
    <w:rsid w:val="005A37C4"/>
    <w:rsid w:val="005A3F16"/>
    <w:rsid w:val="005A7473"/>
    <w:rsid w:val="005B2838"/>
    <w:rsid w:val="005B3FD9"/>
    <w:rsid w:val="005C0352"/>
    <w:rsid w:val="005C0BB4"/>
    <w:rsid w:val="005C0F13"/>
    <w:rsid w:val="005C1D43"/>
    <w:rsid w:val="005C2F1E"/>
    <w:rsid w:val="005C3AC9"/>
    <w:rsid w:val="005C40F0"/>
    <w:rsid w:val="005C52D3"/>
    <w:rsid w:val="005D0A2F"/>
    <w:rsid w:val="005D0B8D"/>
    <w:rsid w:val="005D531E"/>
    <w:rsid w:val="005E442A"/>
    <w:rsid w:val="005E595B"/>
    <w:rsid w:val="005F0C8F"/>
    <w:rsid w:val="005F72D0"/>
    <w:rsid w:val="005F74CC"/>
    <w:rsid w:val="005F76CB"/>
    <w:rsid w:val="005F7D4F"/>
    <w:rsid w:val="00600E8D"/>
    <w:rsid w:val="0060537C"/>
    <w:rsid w:val="00606E37"/>
    <w:rsid w:val="0062693B"/>
    <w:rsid w:val="0062743C"/>
    <w:rsid w:val="00632CFD"/>
    <w:rsid w:val="00632E5C"/>
    <w:rsid w:val="00640FC4"/>
    <w:rsid w:val="00643251"/>
    <w:rsid w:val="00647E67"/>
    <w:rsid w:val="00650337"/>
    <w:rsid w:val="00654B8B"/>
    <w:rsid w:val="006565A1"/>
    <w:rsid w:val="0065667B"/>
    <w:rsid w:val="0065748B"/>
    <w:rsid w:val="00662918"/>
    <w:rsid w:val="00663A69"/>
    <w:rsid w:val="00664376"/>
    <w:rsid w:val="006651B5"/>
    <w:rsid w:val="00673BAE"/>
    <w:rsid w:val="006747CA"/>
    <w:rsid w:val="00674C4D"/>
    <w:rsid w:val="00674E90"/>
    <w:rsid w:val="006809BA"/>
    <w:rsid w:val="006818E0"/>
    <w:rsid w:val="00686E71"/>
    <w:rsid w:val="006A149C"/>
    <w:rsid w:val="006A440F"/>
    <w:rsid w:val="006A4639"/>
    <w:rsid w:val="006A50D6"/>
    <w:rsid w:val="006B0244"/>
    <w:rsid w:val="006B57F0"/>
    <w:rsid w:val="006B7B4C"/>
    <w:rsid w:val="006C0088"/>
    <w:rsid w:val="006C0584"/>
    <w:rsid w:val="006C09E6"/>
    <w:rsid w:val="006C7A0D"/>
    <w:rsid w:val="006D1FC9"/>
    <w:rsid w:val="006D4BDD"/>
    <w:rsid w:val="006E7337"/>
    <w:rsid w:val="006E7E24"/>
    <w:rsid w:val="006F0D4B"/>
    <w:rsid w:val="006F1E78"/>
    <w:rsid w:val="006F2F69"/>
    <w:rsid w:val="006F4A57"/>
    <w:rsid w:val="00702DC5"/>
    <w:rsid w:val="00703DCA"/>
    <w:rsid w:val="007069DD"/>
    <w:rsid w:val="00711A13"/>
    <w:rsid w:val="00711F58"/>
    <w:rsid w:val="007173B2"/>
    <w:rsid w:val="00721009"/>
    <w:rsid w:val="00721295"/>
    <w:rsid w:val="00733DA7"/>
    <w:rsid w:val="00744D0D"/>
    <w:rsid w:val="00746E31"/>
    <w:rsid w:val="007543D5"/>
    <w:rsid w:val="00757CC7"/>
    <w:rsid w:val="00763267"/>
    <w:rsid w:val="007708A3"/>
    <w:rsid w:val="0077323A"/>
    <w:rsid w:val="0077358A"/>
    <w:rsid w:val="00781298"/>
    <w:rsid w:val="00784E67"/>
    <w:rsid w:val="00785F82"/>
    <w:rsid w:val="007904A2"/>
    <w:rsid w:val="0079386E"/>
    <w:rsid w:val="00793C8A"/>
    <w:rsid w:val="007971F3"/>
    <w:rsid w:val="007A033F"/>
    <w:rsid w:val="007A196C"/>
    <w:rsid w:val="007B094F"/>
    <w:rsid w:val="007B0BAC"/>
    <w:rsid w:val="007C1A3F"/>
    <w:rsid w:val="007C3120"/>
    <w:rsid w:val="007D375B"/>
    <w:rsid w:val="007D4131"/>
    <w:rsid w:val="007D4326"/>
    <w:rsid w:val="007E27D2"/>
    <w:rsid w:val="007E2CB8"/>
    <w:rsid w:val="007E52DA"/>
    <w:rsid w:val="007F1F98"/>
    <w:rsid w:val="007F39DF"/>
    <w:rsid w:val="007F3D47"/>
    <w:rsid w:val="007F45A0"/>
    <w:rsid w:val="007F49A8"/>
    <w:rsid w:val="007F70C9"/>
    <w:rsid w:val="008025B5"/>
    <w:rsid w:val="00802858"/>
    <w:rsid w:val="00810609"/>
    <w:rsid w:val="00812171"/>
    <w:rsid w:val="008123EB"/>
    <w:rsid w:val="00812C9A"/>
    <w:rsid w:val="00814736"/>
    <w:rsid w:val="008224F0"/>
    <w:rsid w:val="00823003"/>
    <w:rsid w:val="008236AC"/>
    <w:rsid w:val="00831121"/>
    <w:rsid w:val="00836B7B"/>
    <w:rsid w:val="00836ED0"/>
    <w:rsid w:val="00845109"/>
    <w:rsid w:val="008507BB"/>
    <w:rsid w:val="00864002"/>
    <w:rsid w:val="008709F6"/>
    <w:rsid w:val="00870D2C"/>
    <w:rsid w:val="00873369"/>
    <w:rsid w:val="00874AB5"/>
    <w:rsid w:val="00880B40"/>
    <w:rsid w:val="00881050"/>
    <w:rsid w:val="00881519"/>
    <w:rsid w:val="00882C59"/>
    <w:rsid w:val="008839D8"/>
    <w:rsid w:val="00894EEA"/>
    <w:rsid w:val="00895283"/>
    <w:rsid w:val="00897C44"/>
    <w:rsid w:val="008A428C"/>
    <w:rsid w:val="008A4462"/>
    <w:rsid w:val="008A5DEF"/>
    <w:rsid w:val="008B1F0A"/>
    <w:rsid w:val="008B3A13"/>
    <w:rsid w:val="008C0A98"/>
    <w:rsid w:val="008C17A3"/>
    <w:rsid w:val="008C5C20"/>
    <w:rsid w:val="008C6CF3"/>
    <w:rsid w:val="008D1DD7"/>
    <w:rsid w:val="008D55AD"/>
    <w:rsid w:val="008D68B9"/>
    <w:rsid w:val="008D71D6"/>
    <w:rsid w:val="008E3A5A"/>
    <w:rsid w:val="008E4262"/>
    <w:rsid w:val="008E5767"/>
    <w:rsid w:val="008E6341"/>
    <w:rsid w:val="008E7A97"/>
    <w:rsid w:val="008F4205"/>
    <w:rsid w:val="008F77BE"/>
    <w:rsid w:val="008F7D99"/>
    <w:rsid w:val="009045B8"/>
    <w:rsid w:val="009046F8"/>
    <w:rsid w:val="009105DD"/>
    <w:rsid w:val="0091340A"/>
    <w:rsid w:val="00913F59"/>
    <w:rsid w:val="0091449B"/>
    <w:rsid w:val="00916801"/>
    <w:rsid w:val="009205D2"/>
    <w:rsid w:val="009225C7"/>
    <w:rsid w:val="00924D18"/>
    <w:rsid w:val="00925F61"/>
    <w:rsid w:val="00926161"/>
    <w:rsid w:val="009323E0"/>
    <w:rsid w:val="0094319F"/>
    <w:rsid w:val="0094341F"/>
    <w:rsid w:val="009444B7"/>
    <w:rsid w:val="00945F70"/>
    <w:rsid w:val="00951F9E"/>
    <w:rsid w:val="009543A1"/>
    <w:rsid w:val="00955626"/>
    <w:rsid w:val="00965D6F"/>
    <w:rsid w:val="009671D7"/>
    <w:rsid w:val="00967EE0"/>
    <w:rsid w:val="00976612"/>
    <w:rsid w:val="0098263F"/>
    <w:rsid w:val="00982C50"/>
    <w:rsid w:val="00984C31"/>
    <w:rsid w:val="009866D6"/>
    <w:rsid w:val="00993C0B"/>
    <w:rsid w:val="009A2A93"/>
    <w:rsid w:val="009B7C7D"/>
    <w:rsid w:val="009C4248"/>
    <w:rsid w:val="009C6E53"/>
    <w:rsid w:val="009C7967"/>
    <w:rsid w:val="009C7A7F"/>
    <w:rsid w:val="009D1D0B"/>
    <w:rsid w:val="009D1D42"/>
    <w:rsid w:val="009D2FC7"/>
    <w:rsid w:val="009D5281"/>
    <w:rsid w:val="009D6BD5"/>
    <w:rsid w:val="00A00E00"/>
    <w:rsid w:val="00A023E3"/>
    <w:rsid w:val="00A0242E"/>
    <w:rsid w:val="00A05659"/>
    <w:rsid w:val="00A12366"/>
    <w:rsid w:val="00A1237D"/>
    <w:rsid w:val="00A17F79"/>
    <w:rsid w:val="00A21EFF"/>
    <w:rsid w:val="00A24EDD"/>
    <w:rsid w:val="00A2502C"/>
    <w:rsid w:val="00A2573D"/>
    <w:rsid w:val="00A274F1"/>
    <w:rsid w:val="00A275A1"/>
    <w:rsid w:val="00A3017F"/>
    <w:rsid w:val="00A336CE"/>
    <w:rsid w:val="00A341CE"/>
    <w:rsid w:val="00A34CAA"/>
    <w:rsid w:val="00A34F5E"/>
    <w:rsid w:val="00A35C8D"/>
    <w:rsid w:val="00A41233"/>
    <w:rsid w:val="00A436D4"/>
    <w:rsid w:val="00A44CB8"/>
    <w:rsid w:val="00A459C3"/>
    <w:rsid w:val="00A52F4A"/>
    <w:rsid w:val="00A5622A"/>
    <w:rsid w:val="00A61D11"/>
    <w:rsid w:val="00A65E13"/>
    <w:rsid w:val="00A848CB"/>
    <w:rsid w:val="00A90E48"/>
    <w:rsid w:val="00A94052"/>
    <w:rsid w:val="00AA2171"/>
    <w:rsid w:val="00AA5C15"/>
    <w:rsid w:val="00AB3DA9"/>
    <w:rsid w:val="00AB506D"/>
    <w:rsid w:val="00AB6A32"/>
    <w:rsid w:val="00AC3197"/>
    <w:rsid w:val="00AC6A7D"/>
    <w:rsid w:val="00AD04EB"/>
    <w:rsid w:val="00AD0CD7"/>
    <w:rsid w:val="00AE3993"/>
    <w:rsid w:val="00AF3575"/>
    <w:rsid w:val="00AF4E4D"/>
    <w:rsid w:val="00AF6160"/>
    <w:rsid w:val="00B03F3F"/>
    <w:rsid w:val="00B11D2F"/>
    <w:rsid w:val="00B14F6F"/>
    <w:rsid w:val="00B16119"/>
    <w:rsid w:val="00B245E6"/>
    <w:rsid w:val="00B253F0"/>
    <w:rsid w:val="00B258D9"/>
    <w:rsid w:val="00B27598"/>
    <w:rsid w:val="00B32803"/>
    <w:rsid w:val="00B44168"/>
    <w:rsid w:val="00B4427A"/>
    <w:rsid w:val="00B45664"/>
    <w:rsid w:val="00B537E8"/>
    <w:rsid w:val="00B542F8"/>
    <w:rsid w:val="00B55632"/>
    <w:rsid w:val="00B55BB2"/>
    <w:rsid w:val="00B57185"/>
    <w:rsid w:val="00B64B7B"/>
    <w:rsid w:val="00B67723"/>
    <w:rsid w:val="00B7604F"/>
    <w:rsid w:val="00B8016D"/>
    <w:rsid w:val="00B82FC9"/>
    <w:rsid w:val="00B83896"/>
    <w:rsid w:val="00B84EA5"/>
    <w:rsid w:val="00B86C45"/>
    <w:rsid w:val="00B90187"/>
    <w:rsid w:val="00BA0A79"/>
    <w:rsid w:val="00BA12FE"/>
    <w:rsid w:val="00BA232A"/>
    <w:rsid w:val="00BA27A1"/>
    <w:rsid w:val="00BB03C9"/>
    <w:rsid w:val="00BB613C"/>
    <w:rsid w:val="00BB61C0"/>
    <w:rsid w:val="00BB7B40"/>
    <w:rsid w:val="00BC174F"/>
    <w:rsid w:val="00BC754C"/>
    <w:rsid w:val="00BD458D"/>
    <w:rsid w:val="00BD4BDE"/>
    <w:rsid w:val="00BD55C5"/>
    <w:rsid w:val="00BD5A6F"/>
    <w:rsid w:val="00BE1E08"/>
    <w:rsid w:val="00BE6A1C"/>
    <w:rsid w:val="00BF0386"/>
    <w:rsid w:val="00BF6498"/>
    <w:rsid w:val="00C01CA1"/>
    <w:rsid w:val="00C01D4B"/>
    <w:rsid w:val="00C11FEB"/>
    <w:rsid w:val="00C12765"/>
    <w:rsid w:val="00C128FA"/>
    <w:rsid w:val="00C1544A"/>
    <w:rsid w:val="00C17ACB"/>
    <w:rsid w:val="00C2108F"/>
    <w:rsid w:val="00C21F86"/>
    <w:rsid w:val="00C26539"/>
    <w:rsid w:val="00C275DA"/>
    <w:rsid w:val="00C27F7B"/>
    <w:rsid w:val="00C27FA4"/>
    <w:rsid w:val="00C316BD"/>
    <w:rsid w:val="00C33738"/>
    <w:rsid w:val="00C349BC"/>
    <w:rsid w:val="00C36E9B"/>
    <w:rsid w:val="00C36EDC"/>
    <w:rsid w:val="00C370FD"/>
    <w:rsid w:val="00C452B7"/>
    <w:rsid w:val="00C52AEE"/>
    <w:rsid w:val="00C54394"/>
    <w:rsid w:val="00C57A9D"/>
    <w:rsid w:val="00C62D5B"/>
    <w:rsid w:val="00C63209"/>
    <w:rsid w:val="00C65013"/>
    <w:rsid w:val="00C72344"/>
    <w:rsid w:val="00C72B28"/>
    <w:rsid w:val="00C74CEF"/>
    <w:rsid w:val="00C82E09"/>
    <w:rsid w:val="00C82EE0"/>
    <w:rsid w:val="00C87E4F"/>
    <w:rsid w:val="00C93BCB"/>
    <w:rsid w:val="00C964C3"/>
    <w:rsid w:val="00C967A4"/>
    <w:rsid w:val="00CA3345"/>
    <w:rsid w:val="00CA33D4"/>
    <w:rsid w:val="00CA4A5C"/>
    <w:rsid w:val="00CA58B1"/>
    <w:rsid w:val="00CB2393"/>
    <w:rsid w:val="00CB71BB"/>
    <w:rsid w:val="00CB7993"/>
    <w:rsid w:val="00CC2A65"/>
    <w:rsid w:val="00CE5921"/>
    <w:rsid w:val="00CF00AB"/>
    <w:rsid w:val="00CF266F"/>
    <w:rsid w:val="00CF5537"/>
    <w:rsid w:val="00D00B78"/>
    <w:rsid w:val="00D02DFC"/>
    <w:rsid w:val="00D041D0"/>
    <w:rsid w:val="00D111F6"/>
    <w:rsid w:val="00D36332"/>
    <w:rsid w:val="00D4107F"/>
    <w:rsid w:val="00D419EA"/>
    <w:rsid w:val="00D54D59"/>
    <w:rsid w:val="00D60F23"/>
    <w:rsid w:val="00D63C96"/>
    <w:rsid w:val="00D661EA"/>
    <w:rsid w:val="00D666A4"/>
    <w:rsid w:val="00D66DF4"/>
    <w:rsid w:val="00D67974"/>
    <w:rsid w:val="00D71B43"/>
    <w:rsid w:val="00D71DAB"/>
    <w:rsid w:val="00D72613"/>
    <w:rsid w:val="00D75F85"/>
    <w:rsid w:val="00D82BA3"/>
    <w:rsid w:val="00D87C86"/>
    <w:rsid w:val="00D945AF"/>
    <w:rsid w:val="00DA5DE5"/>
    <w:rsid w:val="00DA6FD4"/>
    <w:rsid w:val="00DB4436"/>
    <w:rsid w:val="00DC1A98"/>
    <w:rsid w:val="00DC5198"/>
    <w:rsid w:val="00DC6CCC"/>
    <w:rsid w:val="00DD02A8"/>
    <w:rsid w:val="00DD7ABC"/>
    <w:rsid w:val="00DE0264"/>
    <w:rsid w:val="00DF0C24"/>
    <w:rsid w:val="00DF347D"/>
    <w:rsid w:val="00E017D7"/>
    <w:rsid w:val="00E05A17"/>
    <w:rsid w:val="00E06FFF"/>
    <w:rsid w:val="00E12E2A"/>
    <w:rsid w:val="00E16B2F"/>
    <w:rsid w:val="00E176A0"/>
    <w:rsid w:val="00E23237"/>
    <w:rsid w:val="00E244D5"/>
    <w:rsid w:val="00E26791"/>
    <w:rsid w:val="00E31A15"/>
    <w:rsid w:val="00E32FCF"/>
    <w:rsid w:val="00E34A28"/>
    <w:rsid w:val="00E3759F"/>
    <w:rsid w:val="00E41257"/>
    <w:rsid w:val="00E453E5"/>
    <w:rsid w:val="00E4757F"/>
    <w:rsid w:val="00E47BDF"/>
    <w:rsid w:val="00E50AFE"/>
    <w:rsid w:val="00E50E3E"/>
    <w:rsid w:val="00E51DB3"/>
    <w:rsid w:val="00E54644"/>
    <w:rsid w:val="00E655F4"/>
    <w:rsid w:val="00E67AC0"/>
    <w:rsid w:val="00E67BA6"/>
    <w:rsid w:val="00E67FD0"/>
    <w:rsid w:val="00E7265D"/>
    <w:rsid w:val="00E76788"/>
    <w:rsid w:val="00E8057D"/>
    <w:rsid w:val="00E81D77"/>
    <w:rsid w:val="00E87F69"/>
    <w:rsid w:val="00E90A6D"/>
    <w:rsid w:val="00EA13FF"/>
    <w:rsid w:val="00EA31E2"/>
    <w:rsid w:val="00EA7A33"/>
    <w:rsid w:val="00EB04DA"/>
    <w:rsid w:val="00EB0C0C"/>
    <w:rsid w:val="00EB1204"/>
    <w:rsid w:val="00EB3ABD"/>
    <w:rsid w:val="00EB490C"/>
    <w:rsid w:val="00EB66AE"/>
    <w:rsid w:val="00EB6793"/>
    <w:rsid w:val="00EC2F6D"/>
    <w:rsid w:val="00ED220C"/>
    <w:rsid w:val="00EE0D89"/>
    <w:rsid w:val="00EE39F6"/>
    <w:rsid w:val="00EE4413"/>
    <w:rsid w:val="00EE6E49"/>
    <w:rsid w:val="00EF7511"/>
    <w:rsid w:val="00EF7F4B"/>
    <w:rsid w:val="00F05E8C"/>
    <w:rsid w:val="00F121CC"/>
    <w:rsid w:val="00F14A8F"/>
    <w:rsid w:val="00F161A5"/>
    <w:rsid w:val="00F25623"/>
    <w:rsid w:val="00F26FF3"/>
    <w:rsid w:val="00F305B9"/>
    <w:rsid w:val="00F5039E"/>
    <w:rsid w:val="00F607EA"/>
    <w:rsid w:val="00F65CC6"/>
    <w:rsid w:val="00F7211F"/>
    <w:rsid w:val="00F7769E"/>
    <w:rsid w:val="00F77B11"/>
    <w:rsid w:val="00F80B68"/>
    <w:rsid w:val="00F81F1B"/>
    <w:rsid w:val="00F82A08"/>
    <w:rsid w:val="00F83B35"/>
    <w:rsid w:val="00F848E3"/>
    <w:rsid w:val="00F87985"/>
    <w:rsid w:val="00F9068F"/>
    <w:rsid w:val="00F96FC4"/>
    <w:rsid w:val="00FA5BD9"/>
    <w:rsid w:val="00FB09EE"/>
    <w:rsid w:val="00FB1500"/>
    <w:rsid w:val="00FB5F5E"/>
    <w:rsid w:val="00FC0081"/>
    <w:rsid w:val="00FC63F6"/>
    <w:rsid w:val="00FD3286"/>
    <w:rsid w:val="00FD3C04"/>
    <w:rsid w:val="00FD4658"/>
    <w:rsid w:val="00FE21A1"/>
    <w:rsid w:val="00FE3A00"/>
    <w:rsid w:val="00FE56CC"/>
    <w:rsid w:val="00FF53DD"/>
    <w:rsid w:val="00FF54D5"/>
    <w:rsid w:val="00FF5D0F"/>
    <w:rsid w:val="00FF79B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lv-LV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3B5FDEC0"/>
  <w15:docId w15:val="{5D19D394-E23A-4B2A-96F9-E89E8F313A01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lv-LV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0" w:qFormat="1"/>
    <w:lsdException w:name="heading 2" w:semiHidden="1" w:uiPriority="0" w:unhideWhenUsed="1" w:qFormat="1"/>
    <w:lsdException w:name="heading 3" w:semiHidden="1" w:uiPriority="0" w:unhideWhenUsed="1" w:qFormat="1"/>
    <w:lsdException w:name="heading 4" w:semiHidden="1" w:uiPriority="0" w:unhideWhenUsed="1" w:qFormat="1"/>
    <w:lsdException w:name="heading 5" w:semiHidden="1" w:uiPriority="0" w:unhideWhenUsed="1" w:qFormat="1"/>
    <w:lsdException w:name="heading 6" w:semiHidden="1" w:uiPriority="0" w:unhideWhenUsed="1" w:qFormat="1"/>
    <w:lsdException w:name="heading 7" w:semiHidden="1" w:uiPriority="0" w:unhideWhenUsed="1" w:qFormat="1"/>
    <w:lsdException w:name="heading 8" w:semiHidden="1" w:uiPriority="0" w:unhideWhenUsed="1" w:qFormat="1"/>
    <w:lsdException w:name="heading 9" w:semiHidden="1" w:uiPriority="0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0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0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0" w:qFormat="1"/>
    <w:lsdException w:name="Emphasis" w:uiPriority="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0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Parasts">
    <w:name w:val="Normal"/>
    <w:qFormat/>
    <w:rsid w:val="000E7828"/>
    <w:rPr>
      <w:sz w:val="24"/>
      <w:szCs w:val="24"/>
      <w:lang w:val="nb-NO" w:eastAsia="nb-NO"/>
    </w:rPr>
  </w:style>
  <w:style w:type="character" w:default="1" w:styleId="Noklusjumarindkopasfonts">
    <w:name w:val="Default Paragraph Font"/>
    <w:uiPriority w:val="1"/>
    <w:semiHidden/>
    <w:unhideWhenUsed/>
  </w:style>
  <w:style w:type="table" w:default="1" w:styleId="Parastatabula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saraksta">
    <w:name w:val="No List"/>
    <w:uiPriority w:val="99"/>
    <w:semiHidden/>
    <w:unhideWhenUsed/>
  </w:style>
  <w:style w:type="character" w:styleId="Intensvsizclums">
    <w:name w:val="Intense Emphasis"/>
    <w:basedOn w:val="Noklusjumarindkopasfonts"/>
    <w:uiPriority w:val="21"/>
    <w:qFormat/>
    <w:rsid w:val="000E7828"/>
    <w:rPr>
      <w:b/>
      <w:bCs/>
      <w:i/>
      <w:iCs/>
      <w:color w:val="4F81BD" w:themeColor="accent1"/>
    </w:rPr>
  </w:style>
  <w:style w:type="paragraph" w:styleId="Sarakstarindkopa">
    <w:name w:val="List Paragraph"/>
    <w:basedOn w:val="Parasts"/>
    <w:qFormat/>
    <w:rsid w:val="0079386E"/>
    <w:pPr>
      <w:ind w:left="720"/>
      <w:contextualSpacing/>
    </w:pPr>
  </w:style>
  <w:style w:type="table" w:styleId="Reatabula">
    <w:name w:val="Table Grid"/>
    <w:basedOn w:val="Parastatabula"/>
    <w:uiPriority w:val="59"/>
    <w:rsid w:val="0079386E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Hipersaite">
    <w:name w:val="Hyperlink"/>
    <w:basedOn w:val="Noklusjumarindkopasfonts"/>
    <w:uiPriority w:val="99"/>
    <w:unhideWhenUsed/>
    <w:rsid w:val="002639E2"/>
    <w:rPr>
      <w:color w:val="0000FF" w:themeColor="hyperlink"/>
      <w:u w:val="single"/>
    </w:rPr>
  </w:style>
  <w:style w:type="paragraph" w:styleId="Galvene">
    <w:name w:val="header"/>
    <w:basedOn w:val="Parasts"/>
    <w:link w:val="GalveneRakstz"/>
    <w:uiPriority w:val="99"/>
    <w:unhideWhenUsed/>
    <w:rsid w:val="0062743C"/>
    <w:pPr>
      <w:tabs>
        <w:tab w:val="center" w:pos="4153"/>
        <w:tab w:val="right" w:pos="8306"/>
      </w:tabs>
    </w:pPr>
  </w:style>
  <w:style w:type="character" w:customStyle="1" w:styleId="GalveneRakstz">
    <w:name w:val="Galvene Rakstz."/>
    <w:basedOn w:val="Noklusjumarindkopasfonts"/>
    <w:link w:val="Galvene"/>
    <w:uiPriority w:val="99"/>
    <w:rsid w:val="0062743C"/>
    <w:rPr>
      <w:noProof/>
      <w:sz w:val="24"/>
      <w:szCs w:val="24"/>
      <w:lang w:val="nb-NO" w:eastAsia="nb-NO"/>
    </w:rPr>
  </w:style>
  <w:style w:type="paragraph" w:styleId="Kjene">
    <w:name w:val="footer"/>
    <w:basedOn w:val="Parasts"/>
    <w:link w:val="KjeneRakstz"/>
    <w:uiPriority w:val="99"/>
    <w:unhideWhenUsed/>
    <w:rsid w:val="0062743C"/>
    <w:pPr>
      <w:tabs>
        <w:tab w:val="center" w:pos="4153"/>
        <w:tab w:val="right" w:pos="8306"/>
      </w:tabs>
    </w:pPr>
  </w:style>
  <w:style w:type="character" w:customStyle="1" w:styleId="KjeneRakstz">
    <w:name w:val="Kājene Rakstz."/>
    <w:basedOn w:val="Noklusjumarindkopasfonts"/>
    <w:link w:val="Kjene"/>
    <w:uiPriority w:val="99"/>
    <w:rsid w:val="0062743C"/>
    <w:rPr>
      <w:noProof/>
      <w:sz w:val="24"/>
      <w:szCs w:val="24"/>
      <w:lang w:val="nb-NO" w:eastAsia="nb-NO"/>
    </w:rPr>
  </w:style>
  <w:style w:type="table" w:styleId="Gaissarakstsizclums1">
    <w:name w:val="Light List Accent 1"/>
    <w:basedOn w:val="Parastatabula"/>
    <w:uiPriority w:val="61"/>
    <w:rsid w:val="00E017D7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</w:style>
  <w:style w:type="paragraph" w:styleId="Balonteksts">
    <w:name w:val="Balloon Text"/>
    <w:basedOn w:val="Parasts"/>
    <w:link w:val="BalontekstsRakstz"/>
    <w:uiPriority w:val="99"/>
    <w:semiHidden/>
    <w:unhideWhenUsed/>
    <w:rsid w:val="00E017D7"/>
    <w:rPr>
      <w:rFonts w:ascii="Tahoma" w:hAnsi="Tahoma" w:cs="Tahoma"/>
      <w:sz w:val="16"/>
      <w:szCs w:val="16"/>
    </w:rPr>
  </w:style>
  <w:style w:type="character" w:customStyle="1" w:styleId="BalontekstsRakstz">
    <w:name w:val="Balonteksts Rakstz."/>
    <w:basedOn w:val="Noklusjumarindkopasfonts"/>
    <w:link w:val="Balonteksts"/>
    <w:uiPriority w:val="99"/>
    <w:semiHidden/>
    <w:rsid w:val="00E017D7"/>
    <w:rPr>
      <w:rFonts w:ascii="Tahoma" w:hAnsi="Tahoma" w:cs="Tahoma"/>
      <w:noProof/>
      <w:sz w:val="16"/>
      <w:szCs w:val="16"/>
      <w:lang w:val="nb-NO" w:eastAsia="nb-NO"/>
    </w:rPr>
  </w:style>
  <w:style w:type="paragraph" w:styleId="Prskatjums">
    <w:name w:val="Revision"/>
    <w:hidden/>
    <w:uiPriority w:val="99"/>
    <w:semiHidden/>
    <w:rsid w:val="00CC2A65"/>
    <w:rPr>
      <w:sz w:val="24"/>
      <w:szCs w:val="24"/>
      <w:lang w:val="nb-NO" w:eastAsia="nb-NO"/>
    </w:rPr>
  </w:style>
  <w:style w:type="character" w:styleId="Komentraatsauce">
    <w:name w:val="annotation reference"/>
    <w:basedOn w:val="Noklusjumarindkopasfonts"/>
    <w:uiPriority w:val="99"/>
    <w:semiHidden/>
    <w:unhideWhenUsed/>
    <w:rsid w:val="00427510"/>
    <w:rPr>
      <w:sz w:val="16"/>
      <w:szCs w:val="16"/>
    </w:rPr>
  </w:style>
  <w:style w:type="paragraph" w:styleId="Komentrateksts">
    <w:name w:val="annotation text"/>
    <w:basedOn w:val="Parasts"/>
    <w:link w:val="KomentratekstsRakstz"/>
    <w:uiPriority w:val="99"/>
    <w:semiHidden/>
    <w:unhideWhenUsed/>
    <w:rsid w:val="00427510"/>
    <w:rPr>
      <w:sz w:val="20"/>
      <w:szCs w:val="20"/>
    </w:rPr>
  </w:style>
  <w:style w:type="character" w:customStyle="1" w:styleId="KomentratekstsRakstz">
    <w:name w:val="Komentāra teksts Rakstz."/>
    <w:basedOn w:val="Noklusjumarindkopasfonts"/>
    <w:link w:val="Komentrateksts"/>
    <w:uiPriority w:val="99"/>
    <w:semiHidden/>
    <w:rsid w:val="00427510"/>
    <w:rPr>
      <w:lang w:val="nb-NO" w:eastAsia="nb-NO"/>
    </w:rPr>
  </w:style>
  <w:style w:type="paragraph" w:styleId="Komentratma">
    <w:name w:val="annotation subject"/>
    <w:basedOn w:val="Komentrateksts"/>
    <w:next w:val="Komentrateksts"/>
    <w:link w:val="KomentratmaRakstz"/>
    <w:uiPriority w:val="99"/>
    <w:semiHidden/>
    <w:unhideWhenUsed/>
    <w:rsid w:val="00427510"/>
    <w:rPr>
      <w:b/>
      <w:bCs/>
    </w:rPr>
  </w:style>
  <w:style w:type="character" w:customStyle="1" w:styleId="KomentratmaRakstz">
    <w:name w:val="Komentāra tēma Rakstz."/>
    <w:basedOn w:val="KomentratekstsRakstz"/>
    <w:link w:val="Komentratma"/>
    <w:uiPriority w:val="99"/>
    <w:semiHidden/>
    <w:rsid w:val="00427510"/>
    <w:rPr>
      <w:b/>
      <w:bCs/>
      <w:lang w:val="nb-NO" w:eastAsia="nb-NO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chart" Target="charts/chart2.xml"/><Relationship Id="rId18" Type="http://schemas.openxmlformats.org/officeDocument/2006/relationships/fontTable" Target="fontTable.xml"/><Relationship Id="rId3" Type="http://schemas.openxmlformats.org/officeDocument/2006/relationships/customXml" Target="../customXml/item3.xml"/><Relationship Id="rId7" Type="http://schemas.openxmlformats.org/officeDocument/2006/relationships/settings" Target="settings.xml"/><Relationship Id="rId12" Type="http://schemas.openxmlformats.org/officeDocument/2006/relationships/chart" Target="charts/chart1.xml"/><Relationship Id="rId17" Type="http://schemas.openxmlformats.org/officeDocument/2006/relationships/hyperlink" Target="https://www.3td.lv/" TargetMode="External"/><Relationship Id="rId2" Type="http://schemas.openxmlformats.org/officeDocument/2006/relationships/customXml" Target="../customXml/item2.xml"/><Relationship Id="rId16" Type="http://schemas.openxmlformats.org/officeDocument/2006/relationships/chart" Target="charts/chart5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footer" Target="footer1.xml"/><Relationship Id="rId5" Type="http://schemas.openxmlformats.org/officeDocument/2006/relationships/numbering" Target="numbering.xml"/><Relationship Id="rId15" Type="http://schemas.openxmlformats.org/officeDocument/2006/relationships/chart" Target="charts/chart4.xml"/><Relationship Id="rId10" Type="http://schemas.openxmlformats.org/officeDocument/2006/relationships/endnotes" Target="endnotes.xml"/><Relationship Id="rId19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chart" Target="charts/chart3.xml"/></Relationships>
</file>

<file path=word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word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word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word/charts/_rels/chart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.xlsx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word/charts/_rels/chart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4.xlsx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word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lv-LV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00" b="1" i="0" u="none" strike="noStrike" kern="1200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lv-LV"/>
              <a:t>LIETOTĀJU SKAITS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1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lv-LV"/>
        </a:p>
      </c:txPr>
    </c:title>
    <c:autoTitleDeleted val="0"/>
    <c:plotArea>
      <c:layout>
        <c:manualLayout>
          <c:layoutTarget val="inner"/>
          <c:xMode val="edge"/>
          <c:yMode val="edge"/>
          <c:x val="6.9395583502592215E-2"/>
          <c:y val="0.13923834992324075"/>
          <c:w val="0.89475245171818307"/>
          <c:h val="0.67023061724026067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chemeClr val="accent1">
                <a:alpha val="85000"/>
              </a:schemeClr>
            </a:solidFill>
            <a:ln w="9525" cap="flat" cmpd="sng" algn="ctr">
              <a:solidFill>
                <a:schemeClr val="lt1">
                  <a:alpha val="50000"/>
                </a:schemeClr>
              </a:solidFill>
              <a:round/>
            </a:ln>
            <a:effectLst/>
          </c:spPr>
          <c:invertIfNegative val="0"/>
          <c:dLbls>
            <c:spPr>
              <a:solidFill>
                <a:schemeClr val="accent1">
                  <a:lumMod val="75000"/>
                  <a:alpha val="82000"/>
                </a:schemeClr>
              </a:solidFill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lv-LV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dk1">
                          <a:lumMod val="50000"/>
                          <a:lumOff val="50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numRef>
              <c:f>Sheet1!$A$2:$A$7</c:f>
              <c:numCache>
                <c:formatCode>General</c:formatCode>
                <c:ptCount val="6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</c:numCache>
            </c:numRef>
          </c:cat>
          <c:val>
            <c:numRef>
              <c:f>Sheet1!$B$2:$B$7</c:f>
              <c:numCache>
                <c:formatCode>General</c:formatCode>
                <c:ptCount val="6"/>
                <c:pt idx="0">
                  <c:v>951</c:v>
                </c:pt>
                <c:pt idx="1">
                  <c:v>868</c:v>
                </c:pt>
                <c:pt idx="2">
                  <c:v>820</c:v>
                </c:pt>
                <c:pt idx="3">
                  <c:v>1024</c:v>
                </c:pt>
                <c:pt idx="4">
                  <c:v>1072</c:v>
                </c:pt>
                <c:pt idx="5">
                  <c:v>1172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6FC-4B22-8805-3EF082899621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Column1</c:v>
                </c:pt>
              </c:strCache>
            </c:strRef>
          </c:tx>
          <c:spPr>
            <a:solidFill>
              <a:schemeClr val="accent2">
                <a:alpha val="85000"/>
              </a:schemeClr>
            </a:solidFill>
            <a:ln w="9525" cap="flat" cmpd="sng" algn="ctr">
              <a:solidFill>
                <a:schemeClr val="lt1">
                  <a:alpha val="50000"/>
                </a:schemeClr>
              </a:solidFill>
              <a:round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lv-LV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dk1">
                          <a:lumMod val="50000"/>
                          <a:lumOff val="50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numRef>
              <c:f>Sheet1!$A$2:$A$7</c:f>
              <c:numCache>
                <c:formatCode>General</c:formatCode>
                <c:ptCount val="6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</c:numCache>
            </c:numRef>
          </c:cat>
          <c:val>
            <c:numRef>
              <c:f>Sheet1!$C$2:$C$7</c:f>
              <c:numCache>
                <c:formatCode>General</c:formatCode>
                <c:ptCount val="6"/>
              </c:numCache>
            </c:numRef>
          </c:val>
          <c:extLst>
            <c:ext xmlns:c16="http://schemas.microsoft.com/office/drawing/2014/chart" uri="{C3380CC4-5D6E-409C-BE32-E72D297353CC}">
              <c16:uniqueId val="{00000001-96FC-4B22-8805-3EF082899621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Column2</c:v>
                </c:pt>
              </c:strCache>
            </c:strRef>
          </c:tx>
          <c:spPr>
            <a:solidFill>
              <a:schemeClr val="accent3">
                <a:alpha val="85000"/>
              </a:schemeClr>
            </a:solidFill>
            <a:ln w="9525" cap="flat" cmpd="sng" algn="ctr">
              <a:solidFill>
                <a:schemeClr val="lt1">
                  <a:alpha val="50000"/>
                </a:schemeClr>
              </a:solidFill>
              <a:round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lv-LV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dk1">
                          <a:lumMod val="50000"/>
                          <a:lumOff val="50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numRef>
              <c:f>Sheet1!$A$2:$A$7</c:f>
              <c:numCache>
                <c:formatCode>General</c:formatCode>
                <c:ptCount val="6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</c:numCache>
            </c:numRef>
          </c:cat>
          <c:val>
            <c:numRef>
              <c:f>Sheet1!$D$2:$D$7</c:f>
              <c:numCache>
                <c:formatCode>General</c:formatCode>
                <c:ptCount val="6"/>
              </c:numCache>
            </c:numRef>
          </c:val>
          <c:extLst>
            <c:ext xmlns:c16="http://schemas.microsoft.com/office/drawing/2014/chart" uri="{C3380CC4-5D6E-409C-BE32-E72D297353CC}">
              <c16:uniqueId val="{00000002-96FC-4B22-8805-3EF082899621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65"/>
        <c:axId val="725380159"/>
        <c:axId val="725380639"/>
      </c:barChart>
      <c:catAx>
        <c:axId val="725380159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19050" cap="flat" cmpd="sng" algn="ctr">
            <a:solidFill>
              <a:schemeClr val="dk1">
                <a:lumMod val="75000"/>
                <a:lumOff val="2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cap="all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lv-LV"/>
          </a:p>
        </c:txPr>
        <c:crossAx val="725380639"/>
        <c:crosses val="autoZero"/>
        <c:auto val="1"/>
        <c:lblAlgn val="ctr"/>
        <c:lblOffset val="100"/>
        <c:noMultiLvlLbl val="0"/>
      </c:catAx>
      <c:valAx>
        <c:axId val="725380639"/>
        <c:scaling>
          <c:orientation val="minMax"/>
        </c:scaling>
        <c:delete val="0"/>
        <c:axPos val="b"/>
        <c:majorGridlines>
          <c:spPr>
            <a:ln w="9525" cap="flat" cmpd="sng" algn="ctr">
              <a:gradFill>
                <a:gsLst>
                  <a:gs pos="100000">
                    <a:schemeClr val="dk1">
                      <a:lumMod val="95000"/>
                      <a:lumOff val="5000"/>
                      <a:alpha val="42000"/>
                    </a:schemeClr>
                  </a:gs>
                  <a:gs pos="0">
                    <a:schemeClr val="lt1">
                      <a:lumMod val="75000"/>
                      <a:alpha val="36000"/>
                    </a:schemeClr>
                  </a:gs>
                </a:gsLst>
                <a:lin ang="5400000" scaled="0"/>
              </a:gradFill>
              <a:round/>
            </a:ln>
            <a:effectLst/>
          </c:spPr>
        </c:majorGridlines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lv-LV"/>
          </a:p>
        </c:txPr>
        <c:crossAx val="725380159"/>
        <c:crosses val="autoZero"/>
        <c:crossBetween val="between"/>
      </c:valAx>
      <c:sp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/>
      </a:pPr>
      <a:endParaRPr lang="lv-LV"/>
    </a:p>
  </c:txPr>
  <c:externalData r:id="rId3">
    <c:autoUpdate val="0"/>
  </c:externalData>
</c:chartSpace>
</file>

<file path=word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lv-LV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cap="all" spc="12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lv-LV">
                <a:solidFill>
                  <a:srgbClr val="002060"/>
                </a:solidFill>
              </a:rPr>
              <a:t>LASĪTĀJU</a:t>
            </a:r>
            <a:r>
              <a:rPr lang="lv-LV" baseline="0">
                <a:solidFill>
                  <a:srgbClr val="002060"/>
                </a:solidFill>
              </a:rPr>
              <a:t> </a:t>
            </a:r>
            <a:r>
              <a:rPr lang="lv-LV" b="1" baseline="0">
                <a:solidFill>
                  <a:srgbClr val="002060"/>
                </a:solidFill>
              </a:rPr>
              <a:t>APMEKLĒJUMS</a:t>
            </a:r>
            <a:endParaRPr lang="lv-LV" b="1">
              <a:solidFill>
                <a:srgbClr val="002060"/>
              </a:solidFill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cap="all" spc="120" normalizeH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lv-LV"/>
        </a:p>
      </c:txPr>
    </c:title>
    <c:autoTitleDeleted val="0"/>
    <c:plotArea>
      <c:layout>
        <c:manualLayout>
          <c:layoutTarget val="inner"/>
          <c:xMode val="edge"/>
          <c:yMode val="edge"/>
          <c:x val="5.2973753912834098E-2"/>
          <c:y val="0.17556243550051601"/>
          <c:w val="0.9470262460871659"/>
          <c:h val="0.74872349934586346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Sheet1!$B$2</c:f>
              <c:strCache>
                <c:ptCount val="1"/>
                <c:pt idx="0">
                  <c:v>14758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pPr>
                <a:endParaRPr lang="lv-LV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numRef>
              <c:f>Sheet1!$A$2:$A$7</c:f>
              <c:numCache>
                <c:formatCode>General</c:formatCode>
                <c:ptCount val="6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</c:numCache>
            </c:numRef>
          </c:cat>
          <c:val>
            <c:numRef>
              <c:f>Sheet1!$B$2:$B$7</c:f>
              <c:numCache>
                <c:formatCode>General</c:formatCode>
                <c:ptCount val="6"/>
                <c:pt idx="0">
                  <c:v>14758</c:v>
                </c:pt>
                <c:pt idx="1">
                  <c:v>9627</c:v>
                </c:pt>
                <c:pt idx="2">
                  <c:v>7200</c:v>
                </c:pt>
                <c:pt idx="3">
                  <c:v>11682</c:v>
                </c:pt>
                <c:pt idx="4">
                  <c:v>15289</c:v>
                </c:pt>
                <c:pt idx="5">
                  <c:v>44682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362-48C5-879C-A0C3ABC32C56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Column2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lv-LV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numRef>
              <c:f>Sheet1!$A$2:$A$7</c:f>
              <c:numCache>
                <c:formatCode>General</c:formatCode>
                <c:ptCount val="6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</c:numCache>
            </c:numRef>
          </c:cat>
          <c:val>
            <c:numRef>
              <c:f>Sheet1!$C$2:$C$7</c:f>
              <c:numCache>
                <c:formatCode>General</c:formatCode>
                <c:ptCount val="6"/>
              </c:numCache>
            </c:numRef>
          </c:val>
          <c:extLst>
            <c:ext xmlns:c16="http://schemas.microsoft.com/office/drawing/2014/chart" uri="{C3380CC4-5D6E-409C-BE32-E72D297353CC}">
              <c16:uniqueId val="{00000001-4362-48C5-879C-A0C3ABC32C56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Column1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lv-LV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numRef>
              <c:f>Sheet1!$A$2:$A$7</c:f>
              <c:numCache>
                <c:formatCode>General</c:formatCode>
                <c:ptCount val="6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</c:numCache>
            </c:numRef>
          </c:cat>
          <c:val>
            <c:numRef>
              <c:f>Sheet1!$D$2:$D$7</c:f>
              <c:numCache>
                <c:formatCode>General</c:formatCode>
                <c:ptCount val="6"/>
              </c:numCache>
            </c:numRef>
          </c:val>
          <c:extLst>
            <c:ext xmlns:c16="http://schemas.microsoft.com/office/drawing/2014/chart" uri="{C3380CC4-5D6E-409C-BE32-E72D297353CC}">
              <c16:uniqueId val="{00000002-4362-48C5-879C-A0C3ABC32C56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444"/>
        <c:overlap val="-90"/>
        <c:axId val="1431187711"/>
        <c:axId val="1431186271"/>
      </c:barChart>
      <c:catAx>
        <c:axId val="1431187711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cap="all" spc="120" normalizeH="0" baseline="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pPr>
            <a:endParaRPr lang="lv-LV"/>
          </a:p>
        </c:txPr>
        <c:crossAx val="1431186271"/>
        <c:crosses val="autoZero"/>
        <c:auto val="1"/>
        <c:lblAlgn val="ctr"/>
        <c:lblOffset val="100"/>
        <c:noMultiLvlLbl val="0"/>
      </c:catAx>
      <c:valAx>
        <c:axId val="1431186271"/>
        <c:scaling>
          <c:orientation val="minMax"/>
        </c:scaling>
        <c:delete val="1"/>
        <c:axPos val="l"/>
        <c:numFmt formatCode="General" sourceLinked="1"/>
        <c:majorTickMark val="none"/>
        <c:minorTickMark val="none"/>
        <c:tickLblPos val="nextTo"/>
        <c:crossAx val="1431187711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lt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lv-LV"/>
    </a:p>
  </c:txPr>
  <c:externalData r:id="rId3">
    <c:autoUpdate val="0"/>
  </c:externalData>
</c:chartSpace>
</file>

<file path=word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lv-LV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lv-LV" b="1"/>
              <a:t>LITERATŪRAS IZSNIEGUMS</a:t>
            </a:r>
            <a:endParaRPr lang="en-US" b="1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Column2</c:v>
                </c:pt>
              </c:strCache>
            </c:strRef>
          </c:tx>
          <c:spPr>
            <a:solidFill>
              <a:schemeClr val="accent1"/>
            </a:solidFill>
            <a:ln w="19050">
              <a:solidFill>
                <a:schemeClr val="lt1"/>
              </a:solidFill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lv-LV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Sheet1!$A$2:$A$7</c:f>
              <c:numCache>
                <c:formatCode>General</c:formatCode>
                <c:ptCount val="6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</c:numCache>
            </c:numRef>
          </c:cat>
          <c:val>
            <c:numRef>
              <c:f>Sheet1!$B$2:$B$7</c:f>
              <c:numCache>
                <c:formatCode>General</c:formatCode>
                <c:ptCount val="6"/>
                <c:pt idx="0">
                  <c:v>16715</c:v>
                </c:pt>
                <c:pt idx="1">
                  <c:v>16285</c:v>
                </c:pt>
                <c:pt idx="2">
                  <c:v>16122</c:v>
                </c:pt>
                <c:pt idx="3">
                  <c:v>19184</c:v>
                </c:pt>
                <c:pt idx="4">
                  <c:v>16126</c:v>
                </c:pt>
                <c:pt idx="5">
                  <c:v>17924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828-4853-AFA8-7F7C2361052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296908191"/>
        <c:axId val="1296905311"/>
      </c:barChart>
      <c:catAx>
        <c:axId val="1296908191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lv-LV"/>
          </a:p>
        </c:txPr>
        <c:crossAx val="1296905311"/>
        <c:crosses val="autoZero"/>
        <c:auto val="1"/>
        <c:lblAlgn val="ctr"/>
        <c:lblOffset val="100"/>
        <c:noMultiLvlLbl val="0"/>
      </c:catAx>
      <c:valAx>
        <c:axId val="1296905311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lv-LV"/>
          </a:p>
        </c:txPr>
        <c:crossAx val="1296908191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lv-LV"/>
    </a:p>
  </c:txPr>
  <c:externalData r:id="rId3">
    <c:autoUpdate val="0"/>
  </c:externalData>
</c:chartSpace>
</file>

<file path=word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lv-LV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lv-LV"/>
              <a:t>BIBLIOTĒKAS KRĀJUMS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lv-LV"/>
        </a:p>
      </c:txPr>
    </c:title>
    <c:autoTitleDeleted val="0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Column4</c:v>
                </c:pt>
              </c:strCache>
            </c:strRef>
          </c:tx>
          <c:spPr>
            <a:gradFill rotWithShape="1">
              <a:gsLst>
                <a:gs pos="0">
                  <a:schemeClr val="accent1">
                    <a:shade val="51000"/>
                    <a:satMod val="130000"/>
                  </a:schemeClr>
                </a:gs>
                <a:gs pos="80000">
                  <a:schemeClr val="accent1">
                    <a:shade val="93000"/>
                    <a:satMod val="130000"/>
                  </a:schemeClr>
                </a:gs>
                <a:gs pos="100000">
                  <a:schemeClr val="accent1">
                    <a:shade val="94000"/>
                    <a:satMod val="135000"/>
                  </a:schemeClr>
                </a:gs>
              </a:gsLst>
              <a:lin ang="16200000" scaled="0"/>
            </a:gradFill>
            <a:ln>
              <a:noFill/>
            </a:ln>
            <a:effectLst>
              <a:outerShdw blurRad="40000" dist="23000" dir="5400000" rotWithShape="0">
                <a:srgbClr val="000000">
                  <a:alpha val="35000"/>
                </a:srgb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200000"/>
              </a:lightRig>
            </a:scene3d>
            <a:sp3d>
              <a:bevelT w="63500" h="25400"/>
            </a:sp3d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lv-LV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Sheet1!$A$2:$A$7</c:f>
              <c:numCache>
                <c:formatCode>General</c:formatCode>
                <c:ptCount val="6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</c:numCache>
            </c:numRef>
          </c:cat>
          <c:val>
            <c:numRef>
              <c:f>Sheet1!$B$2:$B$7</c:f>
              <c:numCache>
                <c:formatCode>General</c:formatCode>
                <c:ptCount val="6"/>
                <c:pt idx="0">
                  <c:v>16715</c:v>
                </c:pt>
                <c:pt idx="1">
                  <c:v>16089</c:v>
                </c:pt>
                <c:pt idx="2">
                  <c:v>15555</c:v>
                </c:pt>
                <c:pt idx="3">
                  <c:v>15941</c:v>
                </c:pt>
                <c:pt idx="4">
                  <c:v>15325</c:v>
                </c:pt>
                <c:pt idx="5">
                  <c:v>16154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8CF-40E8-A6D5-9D9B1ADCBB2B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Column2</c:v>
                </c:pt>
              </c:strCache>
            </c:strRef>
          </c:tx>
          <c:spPr>
            <a:gradFill rotWithShape="1">
              <a:gsLst>
                <a:gs pos="0">
                  <a:schemeClr val="accent2">
                    <a:shade val="51000"/>
                    <a:satMod val="130000"/>
                  </a:schemeClr>
                </a:gs>
                <a:gs pos="80000">
                  <a:schemeClr val="accent2">
                    <a:shade val="93000"/>
                    <a:satMod val="130000"/>
                  </a:schemeClr>
                </a:gs>
                <a:gs pos="100000">
                  <a:schemeClr val="accent2">
                    <a:shade val="94000"/>
                    <a:satMod val="135000"/>
                  </a:schemeClr>
                </a:gs>
              </a:gsLst>
              <a:lin ang="16200000" scaled="0"/>
            </a:gradFill>
            <a:ln>
              <a:noFill/>
            </a:ln>
            <a:effectLst>
              <a:outerShdw blurRad="40000" dist="23000" dir="5400000" rotWithShape="0">
                <a:srgbClr val="000000">
                  <a:alpha val="35000"/>
                </a:srgb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200000"/>
              </a:lightRig>
            </a:scene3d>
            <a:sp3d>
              <a:bevelT w="63500" h="25400"/>
            </a:sp3d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lv-LV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Sheet1!$A$2:$A$7</c:f>
              <c:numCache>
                <c:formatCode>General</c:formatCode>
                <c:ptCount val="6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</c:numCache>
            </c:numRef>
          </c:cat>
          <c:val>
            <c:numRef>
              <c:f>Sheet1!$C$2:$C$7</c:f>
              <c:numCache>
                <c:formatCode>General</c:formatCode>
                <c:ptCount val="6"/>
              </c:numCache>
            </c:numRef>
          </c:val>
          <c:extLst>
            <c:ext xmlns:c16="http://schemas.microsoft.com/office/drawing/2014/chart" uri="{C3380CC4-5D6E-409C-BE32-E72D297353CC}">
              <c16:uniqueId val="{00000001-98CF-40E8-A6D5-9D9B1ADCBB2B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Column1</c:v>
                </c:pt>
              </c:strCache>
            </c:strRef>
          </c:tx>
          <c:spPr>
            <a:gradFill rotWithShape="1">
              <a:gsLst>
                <a:gs pos="0">
                  <a:schemeClr val="accent3">
                    <a:shade val="51000"/>
                    <a:satMod val="130000"/>
                  </a:schemeClr>
                </a:gs>
                <a:gs pos="80000">
                  <a:schemeClr val="accent3">
                    <a:shade val="93000"/>
                    <a:satMod val="130000"/>
                  </a:schemeClr>
                </a:gs>
                <a:gs pos="100000">
                  <a:schemeClr val="accent3">
                    <a:shade val="94000"/>
                    <a:satMod val="135000"/>
                  </a:schemeClr>
                </a:gs>
              </a:gsLst>
              <a:lin ang="16200000" scaled="0"/>
            </a:gradFill>
            <a:ln>
              <a:noFill/>
            </a:ln>
            <a:effectLst>
              <a:outerShdw blurRad="40000" dist="23000" dir="5400000" rotWithShape="0">
                <a:srgbClr val="000000">
                  <a:alpha val="35000"/>
                </a:srgb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200000"/>
              </a:lightRig>
            </a:scene3d>
            <a:sp3d>
              <a:bevelT w="63500" h="25400"/>
            </a:sp3d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lv-LV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Sheet1!$A$2:$A$7</c:f>
              <c:numCache>
                <c:formatCode>General</c:formatCode>
                <c:ptCount val="6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</c:numCache>
            </c:numRef>
          </c:cat>
          <c:val>
            <c:numRef>
              <c:f>Sheet1!$D$2:$D$7</c:f>
              <c:numCache>
                <c:formatCode>General</c:formatCode>
                <c:ptCount val="6"/>
              </c:numCache>
            </c:numRef>
          </c:val>
          <c:extLst>
            <c:ext xmlns:c16="http://schemas.microsoft.com/office/drawing/2014/chart" uri="{C3380CC4-5D6E-409C-BE32-E72D297353CC}">
              <c16:uniqueId val="{00000002-98CF-40E8-A6D5-9D9B1ADCBB2B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shape val="box"/>
        <c:axId val="1345085295"/>
        <c:axId val="1345083855"/>
        <c:axId val="1518995071"/>
      </c:bar3DChart>
      <c:catAx>
        <c:axId val="1345085295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lv-LV"/>
          </a:p>
        </c:txPr>
        <c:crossAx val="1345083855"/>
        <c:crosses val="autoZero"/>
        <c:auto val="1"/>
        <c:lblAlgn val="ctr"/>
        <c:lblOffset val="100"/>
        <c:noMultiLvlLbl val="0"/>
      </c:catAx>
      <c:valAx>
        <c:axId val="1345083855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lv-LV"/>
          </a:p>
        </c:txPr>
        <c:crossAx val="1345085295"/>
        <c:crosses val="autoZero"/>
        <c:crossBetween val="between"/>
      </c:valAx>
      <c:serAx>
        <c:axId val="1518995071"/>
        <c:scaling>
          <c:orientation val="minMax"/>
        </c:scaling>
        <c:delete val="1"/>
        <c:axPos val="b"/>
        <c:majorTickMark val="none"/>
        <c:minorTickMark val="none"/>
        <c:tickLblPos val="nextTo"/>
        <c:crossAx val="1345083855"/>
        <c:crosses val="autoZero"/>
      </c:ser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lv-LV"/>
    </a:p>
  </c:txPr>
  <c:externalData r:id="rId3">
    <c:autoUpdate val="0"/>
  </c:externalData>
</c:chartSpace>
</file>

<file path=word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lv-LV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Jauniegumu skaits</c:v>
                </c:pt>
              </c:strCache>
            </c:strRef>
          </c:tx>
          <c:spPr>
            <a:solidFill>
              <a:schemeClr val="accent1"/>
            </a:solidFill>
            <a:ln w="19050">
              <a:solidFill>
                <a:schemeClr val="lt1"/>
              </a:solidFill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lv-LV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Sheet1!$A$2:$A$7</c:f>
              <c:numCache>
                <c:formatCode>General</c:formatCode>
                <c:ptCount val="6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</c:numCache>
            </c:numRef>
          </c:cat>
          <c:val>
            <c:numRef>
              <c:f>Sheet1!$B$2:$B$7</c:f>
              <c:numCache>
                <c:formatCode>General</c:formatCode>
                <c:ptCount val="6"/>
                <c:pt idx="0">
                  <c:v>815</c:v>
                </c:pt>
                <c:pt idx="1">
                  <c:v>762</c:v>
                </c:pt>
                <c:pt idx="2">
                  <c:v>661</c:v>
                </c:pt>
                <c:pt idx="3">
                  <c:v>532</c:v>
                </c:pt>
                <c:pt idx="4">
                  <c:v>534</c:v>
                </c:pt>
                <c:pt idx="5">
                  <c:v>682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2B6-485A-B48F-A482923049B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052974639"/>
        <c:axId val="1052975119"/>
      </c:barChart>
      <c:catAx>
        <c:axId val="1052974639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lv-LV"/>
          </a:p>
        </c:txPr>
        <c:crossAx val="1052975119"/>
        <c:crosses val="autoZero"/>
        <c:auto val="1"/>
        <c:lblAlgn val="ctr"/>
        <c:lblOffset val="100"/>
        <c:noMultiLvlLbl val="0"/>
      </c:catAx>
      <c:valAx>
        <c:axId val="105297511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lv-LV"/>
          </a:p>
        </c:txPr>
        <c:crossAx val="1052974639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lv-LV"/>
    </a:p>
  </c:txPr>
  <c:externalData r:id="rId3">
    <c:autoUpdate val="0"/>
  </c:externalData>
</c:chartSpace>
</file>

<file path=word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style1.xml><?xml version="1.0" encoding="utf-8"?>
<cs:chartStyle xmlns:cs="http://schemas.microsoft.com/office/drawing/2012/chartStyle" xmlns:a="http://schemas.openxmlformats.org/drawingml/2006/main" id="218">
  <cs:axisTitle>
    <cs:lnRef idx="0"/>
    <cs:fillRef idx="0"/>
    <cs:effectRef idx="0"/>
    <cs:fontRef idx="minor">
      <a:schemeClr val="dk1">
        <a:lumMod val="75000"/>
        <a:lumOff val="25000"/>
      </a:schemeClr>
    </cs:fontRef>
    <cs:defRPr sz="900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lt1"/>
    </cs:fontRef>
    <cs:defRPr sz="90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solidFill>
        <a:schemeClr val="dk1">
          <a:lumMod val="65000"/>
          <a:lumOff val="35000"/>
          <a:alpha val="75000"/>
        </a:schemeClr>
      </a:solidFill>
    </cs:spPr>
    <cs:defRPr sz="900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  <a:ln w="9525" cap="flat" cmpd="sng" algn="ctr">
        <a:solidFill>
          <a:schemeClr val="lt1">
            <a:alpha val="50000"/>
          </a:schemeClr>
        </a:solidFill>
        <a:round/>
      </a:ln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  <a:ln w="9525" cap="flat" cmpd="sng" algn="ctr">
        <a:solidFill>
          <a:schemeClr val="lt1">
            <a:alpha val="50000"/>
          </a:schemeClr>
        </a:solidFill>
        <a:round/>
      </a:ln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900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18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word/charts/style2.xml><?xml version="1.0" encoding="utf-8"?>
<cs:chartStyle xmlns:cs="http://schemas.microsoft.com/office/drawing/2012/chartStyle" xmlns:a="http://schemas.openxmlformats.org/drawingml/2006/main" id="20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800" kern="1200" cap="all" spc="12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50000"/>
        <a:lumOff val="50000"/>
      </a:schemeClr>
    </cs:fontRef>
    <cs:defRPr sz="800" b="0" i="0" u="none" strike="noStrike" kern="1200" baseline="0"/>
    <cs:bodyPr rot="-5400000" spcFirstLastPara="1" vertOverflow="clip" horzOverflow="clip" vert="horz" wrap="square" lIns="38100" tIns="19050" rIns="38100" bIns="19050" anchor="ctr" anchorCtr="1">
      <a:spAutoFit/>
    </cs:bodyPr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phClr"/>
        </a:solidFill>
        <a:round/>
      </a:ln>
    </cs:spPr>
  </cs:dataPointMarker>
  <cs:dataPointMarkerLayout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15000"/>
            <a:lumOff val="8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cap="all" spc="12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8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word/charts/style3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4.xml><?xml version="1.0" encoding="utf-8"?>
<cs:chartStyle xmlns:cs="http://schemas.microsoft.com/office/drawing/2012/chartStyle" xmlns:a="http://schemas.openxmlformats.org/drawingml/2006/main" id="34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lt1"/>
    </cs:fontRef>
  </cs:wall>
</cs:chartStyle>
</file>

<file path=word/charts/style5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142980F7D68864C9CB8F3B4125A311F" ma:contentTypeVersion="5" ma:contentTypeDescription="Create a new document." ma:contentTypeScope="" ma:versionID="4bd9852f06559f74fdb968ec5e323491">
  <xsd:schema xmlns:xsd="http://www.w3.org/2001/XMLSchema" xmlns:xs="http://www.w3.org/2001/XMLSchema" xmlns:p="http://schemas.microsoft.com/office/2006/metadata/properties" xmlns:ns3="396e1854-77dc-43a6-a268-d61bca365cf8" targetNamespace="http://schemas.microsoft.com/office/2006/metadata/properties" ma:root="true" ma:fieldsID="995e4f96bb7d193f3f3e2c5ed2487f8c" ns3:_="">
    <xsd:import namespace="396e1854-77dc-43a6-a268-d61bca365cf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96e1854-77dc-43a6-a268-d61bca365cf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D42508F3-03E3-47F6-A2C0-31AAE7809703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1DD46E4A-5A5C-4B32-9FAB-CBB9E82FC4B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E5C8C6E-07CA-4305-93AF-2F9B3C15EC3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96e1854-77dc-43a6-a268-d61bca365cf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97814422-CE99-4288-9DD7-B3E4946E7C88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259</TotalTime>
  <Pages>18</Pages>
  <Words>15308</Words>
  <Characters>8726</Characters>
  <Application>Microsoft Office Word</Application>
  <DocSecurity>0</DocSecurity>
  <Lines>72</Lines>
  <Paragraphs>47</Paragraphs>
  <ScaleCrop>false</ScaleCrop>
  <HeadingPairs>
    <vt:vector size="4" baseType="variant">
      <vt:variant>
        <vt:lpstr>Nosaukums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/>
      <vt:lpstr/>
    </vt:vector>
  </TitlesOfParts>
  <Company/>
  <LinksUpToDate>false</LinksUpToDate>
  <CharactersWithSpaces>23987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Lietotajs</dc:creator>
  <cp:lastModifiedBy>Ilona Gotharde</cp:lastModifiedBy>
  <cp:revision>25</cp:revision>
  <cp:lastPrinted>2025-09-29T06:45:00Z</cp:lastPrinted>
  <dcterms:created xsi:type="dcterms:W3CDTF">2025-09-26T11:19:00Z</dcterms:created>
  <dcterms:modified xsi:type="dcterms:W3CDTF">2025-09-29T09:39:00Z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0x0101004142980F7D68864C9CB8F3B4125A311F</vt:lpwstr>
  </property>
</Properties>
</file>