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70" r:id="rId2"/>
    <p:sldId id="263" r:id="rId3"/>
    <p:sldId id="287" r:id="rId4"/>
    <p:sldId id="264" r:id="rId5"/>
    <p:sldId id="276" r:id="rId6"/>
    <p:sldId id="266" r:id="rId7"/>
    <p:sldId id="268" r:id="rId8"/>
    <p:sldId id="275" r:id="rId9"/>
    <p:sldId id="257" r:id="rId10"/>
    <p:sldId id="256" r:id="rId11"/>
    <p:sldId id="280" r:id="rId12"/>
    <p:sldId id="296" r:id="rId13"/>
    <p:sldId id="259" r:id="rId14"/>
    <p:sldId id="273" r:id="rId15"/>
    <p:sldId id="26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F292AF-D3A3-40EA-804C-B74F83591A9E}">
          <p14:sldIdLst>
            <p14:sldId id="270"/>
            <p14:sldId id="263"/>
            <p14:sldId id="287"/>
            <p14:sldId id="264"/>
            <p14:sldId id="276"/>
            <p14:sldId id="266"/>
            <p14:sldId id="268"/>
            <p14:sldId id="275"/>
          </p14:sldIdLst>
        </p14:section>
        <p14:section name="Untitled Section" id="{A23507A6-41BE-4392-8106-3FC6CED7D2B2}">
          <p14:sldIdLst>
            <p14:sldId id="257"/>
            <p14:sldId id="256"/>
            <p14:sldId id="280"/>
            <p14:sldId id="296"/>
            <p14:sldId id="259"/>
            <p14:sldId id="273"/>
            <p14:sldId id="26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 Kalvāne" initials="AK" lastIdx="8" clrIdx="0">
    <p:extLst>
      <p:ext uri="{19B8F6BF-5375-455C-9EA6-DF929625EA0E}">
        <p15:presenceInfo xmlns:p15="http://schemas.microsoft.com/office/powerpoint/2012/main" userId="S-1-5-21-3325101644-1055048224-218623925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Ieva%20Pelcmane\Desktop\AD\Vasaras%20nodarbinatiba\2025\15-20%20gadiem%20pieteikumi\APSTIPRIN&#256;TI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Ieva%20Pelcmane\Desktop\AD\Vasaras%20nodarbinatiba\2025\15-20%20gadiem%20pieteikumi\APSTIPRIN&#256;TI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PIVOT!$K$4:$K$13</cx:f>
        <cx:lvl ptCount="10">
          <cx:pt idx="0">Ādažu bērnu un jaunatnes sporta skola</cx:pt>
          <cx:pt idx="1">Ādažu bibliotēka</cx:pt>
          <cx:pt idx="2">Ādažu vidusskola</cx:pt>
          <cx:pt idx="3">PII Ādažu vidusskola</cx:pt>
          <cx:pt idx="4">Carnikavas bibliotēka</cx:pt>
          <cx:pt idx="5">Carnikavas novadpētniecības centrs</cx:pt>
          <cx:pt idx="6">PII Mežavēji</cx:pt>
          <cx:pt idx="7">PII Piejūra</cx:pt>
          <cx:pt idx="8">PII Riekstiņš</cx:pt>
          <cx:pt idx="9">PII Strautiņš</cx:pt>
        </cx:lvl>
      </cx:strDim>
      <cx:numDim type="val">
        <cx:f>PIVOT!$L$4:$L$13</cx:f>
        <cx:lvl ptCount="10" formatCode="General">
          <cx:pt idx="0">1</cx:pt>
          <cx:pt idx="1">2</cx:pt>
          <cx:pt idx="2">4</cx:pt>
          <cx:pt idx="3">5</cx:pt>
          <cx:pt idx="4">2</cx:pt>
          <cx:pt idx="5">4</cx:pt>
          <cx:pt idx="6">8</cx:pt>
          <cx:pt idx="7">11</cx:pt>
          <cx:pt idx="8">8</cx:pt>
          <cx:pt idx="9">8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r>
              <a:rPr lang="en-US" sz="1400" b="0" i="0" u="none" strike="noStrike" baseline="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lv-LV" sz="1400" b="0" i="0" u="none" strike="noStrike" baseline="0" dirty="0">
                <a:solidFill>
                  <a:schemeClr val="tx1"/>
                </a:solidFill>
                <a:latin typeface="Calibri" panose="020F0502020204030204"/>
              </a:rPr>
              <a:t>Nodarbināto skaits darbavietās </a:t>
            </a:r>
            <a:endParaRPr lang="en-US" sz="1400" b="0" i="0" u="none" strike="noStrike" baseline="0" dirty="0">
              <a:solidFill>
                <a:schemeClr val="tx1"/>
              </a:solidFill>
              <a:latin typeface="Calibri" panose="020F0502020204030204"/>
            </a:endParaRPr>
          </a:p>
        </cx:rich>
      </cx:tx>
    </cx:title>
    <cx:plotArea>
      <cx:plotAreaRegion>
        <cx:plotSurface>
          <cx:spPr>
            <a:ln>
              <a:solidFill>
                <a:schemeClr val="tx1"/>
              </a:solidFill>
            </a:ln>
          </cx:spPr>
        </cx:plotSurface>
        <cx:series layoutId="funnel" uniqueId="{B180D2B5-05B5-44E5-9DD5-2165C7C0B942}">
          <cx:spPr>
            <a:solidFill>
              <a:schemeClr val="accent4">
                <a:lumMod val="20000"/>
                <a:lumOff val="80000"/>
              </a:schemeClr>
            </a:solidFill>
            <a:ln cmpd="sng">
              <a:solidFill>
                <a:schemeClr val="accent4">
                  <a:lumMod val="75000"/>
                </a:schemeClr>
              </a:solidFill>
            </a:ln>
          </cx:spPr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en-US" sz="9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PIVOT!$K$19:$K$23</cx:f>
        <cx:lvl ptCount="5">
          <cx:pt idx="0">Lietvedis</cx:pt>
          <cx:pt idx="1">Bibliotekāra palīgs</cx:pt>
          <cx:pt idx="2">Palīgstrādnieks</cx:pt>
          <cx:pt idx="3">Pirmsskolas skolotāja palīgs</cx:pt>
          <cx:pt idx="4">Tūrisma informācijas konsultants</cx:pt>
        </cx:lvl>
      </cx:strDim>
      <cx:numDim type="val">
        <cx:f>PIVOT!$L$19:$L$23</cx:f>
        <cx:lvl ptCount="5" formatCode="General">
          <cx:pt idx="0">1</cx:pt>
          <cx:pt idx="1">4</cx:pt>
          <cx:pt idx="2">6</cx:pt>
          <cx:pt idx="3">38</cx:pt>
          <cx:pt idx="4">4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r>
              <a:rPr lang="lv-LV" sz="1400" b="0" i="0" u="none" strike="noStrike" baseline="0" dirty="0">
                <a:solidFill>
                  <a:schemeClr val="tx1"/>
                </a:solidFill>
                <a:latin typeface="Calibri" panose="020F0502020204030204"/>
              </a:rPr>
              <a:t>Profesijas, kurās tika nodarbināti</a:t>
            </a:r>
            <a:endParaRPr lang="en-US" sz="1400" b="0" i="0" u="none" strike="noStrike" baseline="0" dirty="0">
              <a:solidFill>
                <a:schemeClr val="tx1"/>
              </a:solidFill>
              <a:latin typeface="Calibri" panose="020F0502020204030204"/>
            </a:endParaRPr>
          </a:p>
        </cx:rich>
      </cx:tx>
    </cx:title>
    <cx:plotArea>
      <cx:plotAreaRegion>
        <cx:plotSurface>
          <cx:spPr>
            <a:ln cmpd="sng">
              <a:solidFill>
                <a:schemeClr val="accent4">
                  <a:lumMod val="75000"/>
                </a:schemeClr>
              </a:solidFill>
            </a:ln>
          </cx:spPr>
        </cx:plotSurface>
        <cx:series layoutId="funnel" uniqueId="{09B1D103-0389-4BD6-9ADE-3974801C8F00}">
          <cx:spPr>
            <a:solidFill>
              <a:schemeClr val="accent4">
                <a:lumMod val="40000"/>
                <a:lumOff val="60000"/>
              </a:schemeClr>
            </a:solidFill>
          </cx:spPr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en-US" sz="9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904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216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450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163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245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609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210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79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90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45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853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30C6-8A35-44F7-A6C5-EB94626DA590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8F8A8-426C-4D67-AABD-8775AE52EB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78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microsoft.com/office/2014/relationships/chartEx" Target="../charts/chartEx2.xml"/><Relationship Id="rId5" Type="http://schemas.openxmlformats.org/officeDocument/2006/relationships/image" Target="../media/image4.png"/><Relationship Id="rId4" Type="http://schemas.microsoft.com/office/2014/relationships/chartEx" Target="../charts/chartEx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2AC74C-36A1-7F82-6D3F-3057E428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928" y="2033018"/>
            <a:ext cx="8880295" cy="1848869"/>
          </a:xfrm>
        </p:spPr>
        <p:txBody>
          <a:bodyPr>
            <a:normAutofit/>
          </a:bodyPr>
          <a:lstStyle/>
          <a:p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Ziņojums par skolēnu nodarbinātību 2025. gada vasaras brīvlaikā Ādažu novadā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D0303-D792-B4C9-C46F-11A21112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0528" y="5745191"/>
            <a:ext cx="4316922" cy="344459"/>
          </a:xfrm>
        </p:spPr>
        <p:txBody>
          <a:bodyPr>
            <a:normAutofit/>
          </a:bodyPr>
          <a:lstStyle/>
          <a:p>
            <a:r>
              <a:rPr lang="lv-LV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Jaunatnes lietu speciāliste Ieva Pelcmane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6920BE4-BCF4-7D1D-A0D3-3F3679A1B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02773"/>
              </p:ext>
            </p:extLst>
          </p:nvPr>
        </p:nvGraphicFramePr>
        <p:xfrm>
          <a:off x="290483" y="28766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6920BE4-BCF4-7D1D-A0D3-3F3679A1B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483" y="28766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13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EA911-D8D2-6D6B-0AEE-86306A557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87744"/>
              </p:ext>
            </p:extLst>
          </p:nvPr>
        </p:nvGraphicFramePr>
        <p:xfrm>
          <a:off x="1229585" y="1897748"/>
          <a:ext cx="3821106" cy="2231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839">
                  <a:extLst>
                    <a:ext uri="{9D8B030D-6E8A-4147-A177-3AD203B41FA5}">
                      <a16:colId xmlns:a16="http://schemas.microsoft.com/office/drawing/2014/main" val="1233372681"/>
                    </a:ext>
                  </a:extLst>
                </a:gridCol>
                <a:gridCol w="1125875">
                  <a:extLst>
                    <a:ext uri="{9D8B030D-6E8A-4147-A177-3AD203B41FA5}">
                      <a16:colId xmlns:a16="http://schemas.microsoft.com/office/drawing/2014/main" val="3787947391"/>
                    </a:ext>
                  </a:extLst>
                </a:gridCol>
                <a:gridCol w="1061419">
                  <a:extLst>
                    <a:ext uri="{9D8B030D-6E8A-4147-A177-3AD203B41FA5}">
                      <a16:colId xmlns:a16="http://schemas.microsoft.com/office/drawing/2014/main" val="2685910432"/>
                    </a:ext>
                  </a:extLst>
                </a:gridCol>
                <a:gridCol w="922973">
                  <a:extLst>
                    <a:ext uri="{9D8B030D-6E8A-4147-A177-3AD203B41FA5}">
                      <a16:colId xmlns:a16="http://schemas.microsoft.com/office/drawing/2014/main" val="3431230"/>
                    </a:ext>
                  </a:extLst>
                </a:gridCol>
              </a:tblGrid>
              <a:tr h="84804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Vecums gados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Deklarēto skaits novadā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Nodarbināto skaits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īpatsvars 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6900372"/>
                  </a:ext>
                </a:extLst>
              </a:tr>
              <a:tr h="34131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10.03%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765764"/>
                  </a:ext>
                </a:extLst>
              </a:tr>
              <a:tr h="34131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6.99%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5502030"/>
                  </a:ext>
                </a:extLst>
              </a:tr>
              <a:tr h="34131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2.29%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627941"/>
                  </a:ext>
                </a:extLst>
              </a:tr>
              <a:tr h="3597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934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6.42%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0702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5AEE0F3-969A-4AB0-5B3B-315EBAD9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245268"/>
            <a:ext cx="8432801" cy="1577436"/>
          </a:xfrm>
        </p:spPr>
        <p:txBody>
          <a:bodyPr>
            <a:normAutofit/>
          </a:bodyPr>
          <a:lstStyle/>
          <a:p>
            <a:r>
              <a:rPr lang="lv-LV" sz="3200" b="1" kern="0" dirty="0"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Nodarbināto skolēnu īpatsvars 2022.,2023., 2024. un 2025.gada vasarā: </a:t>
            </a:r>
            <a:endParaRPr lang="lv-LV" sz="3200" dirty="0"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DEEE67-2471-2588-C3D7-E72AB3377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77603"/>
              </p:ext>
            </p:extLst>
          </p:nvPr>
        </p:nvGraphicFramePr>
        <p:xfrm>
          <a:off x="276075" y="300037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FDEEE67-2471-2588-C3D7-E72AB3377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075" y="300037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7D6FB1-BDE3-851B-79BB-F8B4F3965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823527"/>
              </p:ext>
            </p:extLst>
          </p:nvPr>
        </p:nvGraphicFramePr>
        <p:xfrm>
          <a:off x="1182163" y="4621097"/>
          <a:ext cx="3879851" cy="220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456">
                  <a:extLst>
                    <a:ext uri="{9D8B030D-6E8A-4147-A177-3AD203B41FA5}">
                      <a16:colId xmlns:a16="http://schemas.microsoft.com/office/drawing/2014/main" val="930028918"/>
                    </a:ext>
                  </a:extLst>
                </a:gridCol>
                <a:gridCol w="1127353">
                  <a:extLst>
                    <a:ext uri="{9D8B030D-6E8A-4147-A177-3AD203B41FA5}">
                      <a16:colId xmlns:a16="http://schemas.microsoft.com/office/drawing/2014/main" val="1759420644"/>
                    </a:ext>
                  </a:extLst>
                </a:gridCol>
                <a:gridCol w="1039508">
                  <a:extLst>
                    <a:ext uri="{9D8B030D-6E8A-4147-A177-3AD203B41FA5}">
                      <a16:colId xmlns:a16="http://schemas.microsoft.com/office/drawing/2014/main" val="1523494755"/>
                    </a:ext>
                  </a:extLst>
                </a:gridCol>
                <a:gridCol w="834534">
                  <a:extLst>
                    <a:ext uri="{9D8B030D-6E8A-4147-A177-3AD203B41FA5}">
                      <a16:colId xmlns:a16="http://schemas.microsoft.com/office/drawing/2014/main" val="2111193052"/>
                    </a:ext>
                  </a:extLst>
                </a:gridCol>
              </a:tblGrid>
              <a:tr h="551832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Vecums gados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Deklarēto skaits novadā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Nodarbināto skaits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īpatsvars 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6306517"/>
                  </a:ext>
                </a:extLst>
              </a:tr>
              <a:tr h="480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6.70%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5310658"/>
                  </a:ext>
                </a:extLst>
              </a:tr>
              <a:tr h="337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6.98%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857090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4.94%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106939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6.17%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8214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A78778-1642-1512-53B4-EA89F9C1B999}"/>
              </a:ext>
            </a:extLst>
          </p:cNvPr>
          <p:cNvSpPr txBox="1"/>
          <p:nvPr/>
        </p:nvSpPr>
        <p:spPr>
          <a:xfrm>
            <a:off x="1222169" y="1467569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2022.gads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2218C-E077-ABF0-20A9-A75E6977A744}"/>
              </a:ext>
            </a:extLst>
          </p:cNvPr>
          <p:cNvSpPr txBox="1"/>
          <p:nvPr/>
        </p:nvSpPr>
        <p:spPr>
          <a:xfrm>
            <a:off x="1182163" y="4159432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2023.gads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7F54C-A289-6A18-6CAF-DF91591A806D}"/>
              </a:ext>
            </a:extLst>
          </p:cNvPr>
          <p:cNvSpPr txBox="1"/>
          <p:nvPr/>
        </p:nvSpPr>
        <p:spPr>
          <a:xfrm>
            <a:off x="6096000" y="1451896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2024.gads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F582C4-2023-28F3-40D7-13BAC67E4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21081"/>
              </p:ext>
            </p:extLst>
          </p:nvPr>
        </p:nvGraphicFramePr>
        <p:xfrm>
          <a:off x="6095999" y="1877412"/>
          <a:ext cx="3879851" cy="220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456">
                  <a:extLst>
                    <a:ext uri="{9D8B030D-6E8A-4147-A177-3AD203B41FA5}">
                      <a16:colId xmlns:a16="http://schemas.microsoft.com/office/drawing/2014/main" val="930028918"/>
                    </a:ext>
                  </a:extLst>
                </a:gridCol>
                <a:gridCol w="1127353">
                  <a:extLst>
                    <a:ext uri="{9D8B030D-6E8A-4147-A177-3AD203B41FA5}">
                      <a16:colId xmlns:a16="http://schemas.microsoft.com/office/drawing/2014/main" val="1759420644"/>
                    </a:ext>
                  </a:extLst>
                </a:gridCol>
                <a:gridCol w="1039508">
                  <a:extLst>
                    <a:ext uri="{9D8B030D-6E8A-4147-A177-3AD203B41FA5}">
                      <a16:colId xmlns:a16="http://schemas.microsoft.com/office/drawing/2014/main" val="1523494755"/>
                    </a:ext>
                  </a:extLst>
                </a:gridCol>
                <a:gridCol w="834534">
                  <a:extLst>
                    <a:ext uri="{9D8B030D-6E8A-4147-A177-3AD203B41FA5}">
                      <a16:colId xmlns:a16="http://schemas.microsoft.com/office/drawing/2014/main" val="2111193052"/>
                    </a:ext>
                  </a:extLst>
                </a:gridCol>
              </a:tblGrid>
              <a:tr h="60821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Vecums gados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Deklarēto skaits novadā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Nodarbināto skaits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īpatsvars 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6306517"/>
                  </a:ext>
                </a:extLst>
              </a:tr>
              <a:tr h="480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5310658"/>
                  </a:ext>
                </a:extLst>
              </a:tr>
              <a:tr h="337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8,74%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857090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2,99%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106939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821453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38A43C5-F9C2-E85D-A0BE-BDCCC4149818}"/>
              </a:ext>
            </a:extLst>
          </p:cNvPr>
          <p:cNvSpPr txBox="1">
            <a:spLocks/>
          </p:cNvSpPr>
          <p:nvPr/>
        </p:nvSpPr>
        <p:spPr>
          <a:xfrm>
            <a:off x="54833" y="5721195"/>
            <a:ext cx="7012717" cy="105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CFC92-B57B-C048-9161-09F6AE2BD05D}"/>
              </a:ext>
            </a:extLst>
          </p:cNvPr>
          <p:cNvSpPr txBox="1"/>
          <p:nvPr/>
        </p:nvSpPr>
        <p:spPr>
          <a:xfrm>
            <a:off x="6016625" y="4159432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2025.gads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8197CC6-1292-8261-D313-72A8C087C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94267"/>
              </p:ext>
            </p:extLst>
          </p:nvPr>
        </p:nvGraphicFramePr>
        <p:xfrm>
          <a:off x="6095999" y="4621096"/>
          <a:ext cx="3879851" cy="220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456">
                  <a:extLst>
                    <a:ext uri="{9D8B030D-6E8A-4147-A177-3AD203B41FA5}">
                      <a16:colId xmlns:a16="http://schemas.microsoft.com/office/drawing/2014/main" val="930028918"/>
                    </a:ext>
                  </a:extLst>
                </a:gridCol>
                <a:gridCol w="1127353">
                  <a:extLst>
                    <a:ext uri="{9D8B030D-6E8A-4147-A177-3AD203B41FA5}">
                      <a16:colId xmlns:a16="http://schemas.microsoft.com/office/drawing/2014/main" val="1759420644"/>
                    </a:ext>
                  </a:extLst>
                </a:gridCol>
                <a:gridCol w="1050818">
                  <a:extLst>
                    <a:ext uri="{9D8B030D-6E8A-4147-A177-3AD203B41FA5}">
                      <a16:colId xmlns:a16="http://schemas.microsoft.com/office/drawing/2014/main" val="1523494755"/>
                    </a:ext>
                  </a:extLst>
                </a:gridCol>
                <a:gridCol w="823224">
                  <a:extLst>
                    <a:ext uri="{9D8B030D-6E8A-4147-A177-3AD203B41FA5}">
                      <a16:colId xmlns:a16="http://schemas.microsoft.com/office/drawing/2014/main" val="2111193052"/>
                    </a:ext>
                  </a:extLst>
                </a:gridCol>
              </a:tblGrid>
              <a:tr h="60821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Vecums gados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Deklarēto skaits novadā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Nodarbināto skaits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īpatsvars %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6306517"/>
                  </a:ext>
                </a:extLst>
              </a:tr>
              <a:tr h="480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7,29%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5310658"/>
                  </a:ext>
                </a:extLst>
              </a:tr>
              <a:tr h="337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857090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4,93%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106939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821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F2E0-5E01-3DD0-145D-FF833904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6"/>
            <a:ext cx="3171825" cy="806450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Pieteikšanās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7A2EEE-DB9F-9332-E61F-C136A18C7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249" y="17723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7A2EEE-DB9F-9332-E61F-C136A18C7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49" y="17723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05B6BF-5785-9F73-B92F-774BF662AF9C}"/>
              </a:ext>
            </a:extLst>
          </p:cNvPr>
          <p:cNvSpPr txBox="1">
            <a:spLocks/>
          </p:cNvSpPr>
          <p:nvPr/>
        </p:nvSpPr>
        <p:spPr>
          <a:xfrm>
            <a:off x="488156" y="3944610"/>
            <a:ext cx="5493543" cy="186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75005-2E34-048F-0CA1-9057BED26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49" y="2112223"/>
            <a:ext cx="5630720" cy="2981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001810-2A06-9239-28CA-3A743858F05D}"/>
              </a:ext>
            </a:extLst>
          </p:cNvPr>
          <p:cNvSpPr txBox="1"/>
          <p:nvPr/>
        </p:nvSpPr>
        <p:spPr>
          <a:xfrm>
            <a:off x="170249" y="1318734"/>
            <a:ext cx="4893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800" b="1" dirty="0">
                <a:latin typeface="Montserrat" panose="00000500000000000000" pitchFamily="2" charset="-70"/>
              </a:rPr>
              <a:t>Sākotnēji «Uzsaukums» un tad publikācija par pieteikšanos</a:t>
            </a:r>
            <a:endParaRPr lang="lv-LV" sz="1800" dirty="0">
              <a:latin typeface="Montserrat" panose="00000500000000000000" pitchFamily="2" charset="-7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25F380-5BB8-8525-741D-2836408F8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699" y="2281123"/>
            <a:ext cx="5963196" cy="26441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6F4F3B-5B33-00C8-6BCC-DDE5D33B1FC6}"/>
              </a:ext>
            </a:extLst>
          </p:cNvPr>
          <p:cNvSpPr txBox="1"/>
          <p:nvPr/>
        </p:nvSpPr>
        <p:spPr>
          <a:xfrm>
            <a:off x="6285898" y="1595733"/>
            <a:ext cx="5411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000" b="1" dirty="0">
                <a:solidFill>
                  <a:srgbClr val="FF0000"/>
                </a:solidFill>
                <a:latin typeface="Montserrat" panose="00000500000000000000" pitchFamily="2" charset="-70"/>
              </a:rPr>
              <a:t>Izmainījām pieteikšanās kārtību</a:t>
            </a:r>
            <a:r>
              <a:rPr lang="lv-LV" sz="2000" b="1" dirty="0">
                <a:latin typeface="Montserrat" panose="00000500000000000000" pitchFamily="2" charset="-70"/>
              </a:rPr>
              <a:t>! </a:t>
            </a:r>
            <a:endParaRPr lang="lv-LV" sz="2000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137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6FFC-4F6A-128A-95B6-566E0F484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2814-A2C8-156B-7D0C-C51ED1A1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6"/>
            <a:ext cx="3171825" cy="806450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Pieteikšanās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E21D17-F450-D260-4C49-E9A75F49F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249" y="17723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BE21D17-F450-D260-4C49-E9A75F49F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49" y="17723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25C3A29-12C9-A65A-1C93-10920EC0C4F9}"/>
              </a:ext>
            </a:extLst>
          </p:cNvPr>
          <p:cNvSpPr txBox="1">
            <a:spLocks/>
          </p:cNvSpPr>
          <p:nvPr/>
        </p:nvSpPr>
        <p:spPr>
          <a:xfrm>
            <a:off x="488156" y="3944610"/>
            <a:ext cx="5493543" cy="186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2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EE1B64-2A4A-1B47-2CAE-B1304175C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500"/>
            <a:ext cx="4785981" cy="6370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51BB6-7B25-A927-9616-B74E66863936}"/>
              </a:ext>
            </a:extLst>
          </p:cNvPr>
          <p:cNvSpPr txBox="1"/>
          <p:nvPr/>
        </p:nvSpPr>
        <p:spPr>
          <a:xfrm>
            <a:off x="793293" y="4831743"/>
            <a:ext cx="5493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202124"/>
                </a:solidFill>
                <a:latin typeface="Montserrat" panose="00000500000000000000" pitchFamily="2" charset="-70"/>
              </a:rPr>
              <a:t>Kopumā tika saņemti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70"/>
              </a:rPr>
              <a:t>192</a:t>
            </a:r>
            <a:r>
              <a:rPr lang="lv-LV" sz="2800" dirty="0">
                <a:solidFill>
                  <a:srgbClr val="202124"/>
                </a:solidFill>
                <a:latin typeface="Montserrat" panose="00000500000000000000" pitchFamily="2" charset="-70"/>
              </a:rPr>
              <a:t> pieteikumi uz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70"/>
              </a:rPr>
              <a:t>70</a:t>
            </a:r>
            <a:r>
              <a:rPr lang="lv-LV" sz="2800" dirty="0">
                <a:solidFill>
                  <a:srgbClr val="202124"/>
                </a:solidFill>
                <a:latin typeface="Montserrat" panose="00000500000000000000" pitchFamily="2" charset="-70"/>
              </a:rPr>
              <a:t> vietām! Katram tika piešķirts identifikācijas kods!  </a:t>
            </a:r>
            <a:endParaRPr lang="lv-LV" sz="2800" dirty="0">
              <a:latin typeface="Montserrat" panose="00000500000000000000" pitchFamily="2" charset="-70"/>
            </a:endParaRPr>
          </a:p>
        </p:txBody>
      </p:sp>
      <p:pic>
        <p:nvPicPr>
          <p:cNvPr id="11" name="Graphic 10" descr="Clock with solid fill">
            <a:extLst>
              <a:ext uri="{FF2B5EF4-FFF2-40B4-BE49-F238E27FC236}">
                <a16:creationId xmlns:a16="http://schemas.microsoft.com/office/drawing/2014/main" id="{8C723E7B-03B5-8192-0825-66C690FA7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1288" y="5876576"/>
            <a:ext cx="703008" cy="703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8AA6D9-AFC4-B55B-0653-E4D961CDC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924" y="1228222"/>
            <a:ext cx="3704113" cy="33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4EF9-E8C6-F7A4-CAA3-6B7BD6CC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40" y="148126"/>
            <a:ext cx="10619508" cy="1454438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Nodarbinātības vietas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E45D06C-F896-F530-3629-7777EFA0A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121369"/>
              </p:ext>
            </p:extLst>
          </p:nvPr>
        </p:nvGraphicFramePr>
        <p:xfrm>
          <a:off x="284190" y="212925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E45D06C-F896-F530-3629-7777EFA0A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190" y="212925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C6039E5-5952-B236-73F3-BF36E4490587}"/>
              </a:ext>
            </a:extLst>
          </p:cNvPr>
          <p:cNvSpPr txBox="1"/>
          <p:nvPr/>
        </p:nvSpPr>
        <p:spPr>
          <a:xfrm>
            <a:off x="944087" y="1807415"/>
            <a:ext cx="91370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0" i="0" dirty="0">
                <a:solidFill>
                  <a:srgbClr val="202124"/>
                </a:solidFill>
                <a:effectLst/>
                <a:latin typeface="Montserrat" panose="00000500000000000000" pitchFamily="2" charset="-70"/>
              </a:rPr>
              <a:t>Jaunieši tika nodarbināti «Carnikavas komunālserviss» organizētajos darbos gan Ādažu gan Carnikavas pusē (pēc vecāku izvēles)!</a:t>
            </a:r>
            <a:endParaRPr lang="lv-LV" b="0" i="0" dirty="0">
              <a:solidFill>
                <a:srgbClr val="202124"/>
              </a:solidFill>
              <a:effectLst/>
              <a:latin typeface="Montserrat" panose="00000500000000000000" pitchFamily="2" charset="-70"/>
            </a:endParaRPr>
          </a:p>
          <a:p>
            <a:endParaRPr lang="lv-LV" b="0" i="0" dirty="0">
              <a:solidFill>
                <a:srgbClr val="202124"/>
              </a:solidFill>
              <a:effectLst/>
            </a:endParaRPr>
          </a:p>
          <a:p>
            <a:pPr algn="just"/>
            <a:r>
              <a:rPr lang="lv-LV" b="1" dirty="0">
                <a:solidFill>
                  <a:srgbClr val="202124"/>
                </a:solidFill>
                <a:latin typeface="Montserrat" panose="00000500000000000000" pitchFamily="2" charset="-70"/>
              </a:rPr>
              <a:t>Atbild jauniešu vecāki: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Ravēšana, kārtošana, bruģa mazgāšana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Teritorijas uzkopšana, telpu kārtošana, mēbeļu pārvietošana, krāsošanas darbi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sākumskolas klašu tīrīšana, galdu, krēslu mazgāšana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parka tīrīšana, pirmskolas izglītības iestādes kārtošana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Darbs ĀVSK - tīrīšana, krāsošana, citi sīkie darbi teritorijā, noliktavā!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Skolas bibliotēkā, tīrīšanas darbi skolā un skolas pagalmā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Demontēta vecos krēslus, tīrīt sienas, skrūvēt krēslus.</a:t>
            </a:r>
            <a:endParaRPr lang="lv-LV" dirty="0">
              <a:solidFill>
                <a:srgbClr val="202124"/>
              </a:solidFill>
              <a:latin typeface="Montserrat" panose="00000500000000000000" pitchFamily="2" charset="-70"/>
            </a:endParaRPr>
          </a:p>
          <a:p>
            <a:pPr algn="just"/>
            <a:r>
              <a:rPr lang="lv-LV" dirty="0">
                <a:solidFill>
                  <a:srgbClr val="202124"/>
                </a:solidFill>
                <a:latin typeface="Montserrat" panose="00000500000000000000" pitchFamily="2" charset="-70"/>
              </a:rPr>
              <a:t>Kā arī citi Carnikavas </a:t>
            </a:r>
            <a:r>
              <a:rPr lang="lv-LV" dirty="0" err="1">
                <a:solidFill>
                  <a:srgbClr val="202124"/>
                </a:solidFill>
                <a:latin typeface="Montserrat" panose="00000500000000000000" pitchFamily="2" charset="-70"/>
              </a:rPr>
              <a:t>komunālservisa</a:t>
            </a:r>
            <a:r>
              <a:rPr lang="lv-LV" dirty="0">
                <a:solidFill>
                  <a:srgbClr val="202124"/>
                </a:solidFill>
                <a:latin typeface="Montserrat" panose="00000500000000000000" pitchFamily="2" charset="-70"/>
              </a:rPr>
              <a:t> organizētie saimnieciski lietderīgie darbi</a:t>
            </a:r>
            <a:endParaRPr lang="lv-LV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90407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57C5F-0A52-D2DD-07CB-D048BA04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92249"/>
            <a:ext cx="5157787" cy="823912"/>
          </a:xfrm>
        </p:spPr>
        <p:txBody>
          <a:bodyPr>
            <a:noAutofit/>
          </a:bodyPr>
          <a:lstStyle/>
          <a:p>
            <a:r>
              <a:rPr lang="lv-LV" dirty="0">
                <a:latin typeface="Montserrat" panose="00000500000000000000" pitchFamily="2" charset="-70"/>
                <a:cs typeface="Times New Roman" panose="02020603050405020304" pitchFamily="18" charset="0"/>
              </a:rPr>
              <a:t>Skolēnu nodarbinātība ar NVA norīkojumu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63BC-C2F2-1974-79F8-A7E0905C5F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Nepalielinot nodarbināto skaitu: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610A5-8D0B-C036-0D2C-01E6E2C15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492249"/>
            <a:ext cx="5183188" cy="823912"/>
          </a:xfrm>
        </p:spPr>
        <p:txBody>
          <a:bodyPr>
            <a:noAutofit/>
          </a:bodyPr>
          <a:lstStyle/>
          <a:p>
            <a:r>
              <a:rPr lang="lv-LV" dirty="0">
                <a:latin typeface="Montserrat" panose="00000500000000000000" pitchFamily="2" charset="-70"/>
                <a:cs typeface="Times New Roman" panose="02020603050405020304" pitchFamily="18" charset="0"/>
              </a:rPr>
              <a:t>Pašvaldības iniciēta skolēnu nodarbinātība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D016E-52E0-B1FE-CE44-26EE42BE9D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v-LV" dirty="0"/>
              <a:t>Nepalielinot nodarbināto skaitu: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2725FA-E7A7-715F-AA05-F4BA64758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87818"/>
              </p:ext>
            </p:extLst>
          </p:nvPr>
        </p:nvGraphicFramePr>
        <p:xfrm>
          <a:off x="1085369" y="3230592"/>
          <a:ext cx="4229581" cy="177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745">
                  <a:extLst>
                    <a:ext uri="{9D8B030D-6E8A-4147-A177-3AD203B41FA5}">
                      <a16:colId xmlns:a16="http://schemas.microsoft.com/office/drawing/2014/main" val="1446992799"/>
                    </a:ext>
                  </a:extLst>
                </a:gridCol>
                <a:gridCol w="1750836">
                  <a:extLst>
                    <a:ext uri="{9D8B030D-6E8A-4147-A177-3AD203B41FA5}">
                      <a16:colId xmlns:a16="http://schemas.microsoft.com/office/drawing/2014/main" val="758762365"/>
                    </a:ext>
                  </a:extLst>
                </a:gridCol>
              </a:tblGrid>
              <a:tr h="45959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NVA 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3346208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gada faktiskās izmaksas: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32777,08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0802499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gada izmaksas: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35982,51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372600"/>
                  </a:ext>
                </a:extLst>
              </a:tr>
              <a:tr h="437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Sadārdzinājums: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3205,43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1248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978031-7104-E2D6-7571-B0F032915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1238"/>
              </p:ext>
            </p:extLst>
          </p:nvPr>
        </p:nvGraphicFramePr>
        <p:xfrm>
          <a:off x="6323162" y="3171661"/>
          <a:ext cx="4956026" cy="1831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455">
                  <a:extLst>
                    <a:ext uri="{9D8B030D-6E8A-4147-A177-3AD203B41FA5}">
                      <a16:colId xmlns:a16="http://schemas.microsoft.com/office/drawing/2014/main" val="3095418939"/>
                    </a:ext>
                  </a:extLst>
                </a:gridCol>
                <a:gridCol w="2114571">
                  <a:extLst>
                    <a:ext uri="{9D8B030D-6E8A-4147-A177-3AD203B41FA5}">
                      <a16:colId xmlns:a16="http://schemas.microsoft.com/office/drawing/2014/main" val="2108971785"/>
                    </a:ext>
                  </a:extLst>
                </a:gridCol>
              </a:tblGrid>
              <a:tr h="746891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u="none" strike="noStrike" dirty="0">
                          <a:effectLst/>
                        </a:rPr>
                        <a:t>Pašvaldības finansētā nodarbinātība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effectLst/>
                        </a:rPr>
                        <a:t>EURO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546883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gada faktiskās izmaksas: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18153,36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216665"/>
                  </a:ext>
                </a:extLst>
              </a:tr>
              <a:tr h="373446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gada izmaksas: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26262,75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892624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Sadārdzinājums: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8109,39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8263020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98B7876-AA41-A65F-B7ED-12A31DD2D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01386"/>
              </p:ext>
            </p:extLst>
          </p:nvPr>
        </p:nvGraphicFramePr>
        <p:xfrm>
          <a:off x="170249" y="17723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98B7876-AA41-A65F-B7ED-12A31DD2D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49" y="17723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03DA697-B2A5-4448-434C-6E6D3375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64" y="-133169"/>
            <a:ext cx="10760724" cy="1625418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Pašvaldības izmaksas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FE6C67-4A8A-1C14-181E-441317E66A3A}"/>
              </a:ext>
            </a:extLst>
          </p:cNvPr>
          <p:cNvSpPr txBox="1">
            <a:spLocks/>
          </p:cNvSpPr>
          <p:nvPr/>
        </p:nvSpPr>
        <p:spPr>
          <a:xfrm>
            <a:off x="297761" y="531688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2" charset="-70"/>
                <a:cs typeface="Times New Roman" panose="02020603050405020304" pitchFamily="18" charset="0"/>
              </a:rPr>
              <a:t>Jāparedz 2026. gada budžetā NVA dotācijas summa - 24804 </a:t>
            </a:r>
            <a:r>
              <a:rPr lang="lv-LV" sz="1600" dirty="0" err="1">
                <a:latin typeface="Montserrat" panose="00000500000000000000" pitchFamily="2" charset="-70"/>
                <a:cs typeface="Times New Roman" panose="02020603050405020304" pitchFamily="18" charset="0"/>
              </a:rPr>
              <a:t>Eur</a:t>
            </a:r>
            <a:r>
              <a:rPr lang="lv-LV" sz="1600" dirty="0"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25375D-EA38-76CD-6B62-C43B6526AB41}"/>
              </a:ext>
            </a:extLst>
          </p:cNvPr>
          <p:cNvSpPr txBox="1">
            <a:spLocks/>
          </p:cNvSpPr>
          <p:nvPr/>
        </p:nvSpPr>
        <p:spPr>
          <a:xfrm>
            <a:off x="6323162" y="585745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>
                <a:latin typeface="Montserrat" panose="00000500000000000000" pitchFamily="2" charset="-70"/>
                <a:cs typeface="Times New Roman" panose="02020603050405020304" pitchFamily="18" charset="0"/>
              </a:rPr>
              <a:t>Sadārdzinājums:</a:t>
            </a:r>
          </a:p>
          <a:p>
            <a:pPr marL="342900" indent="-342900">
              <a:buAutoNum type="arabicPeriod"/>
            </a:pPr>
            <a:r>
              <a:rPr lang="lv-LV" sz="1600" dirty="0">
                <a:latin typeface="Montserrat" panose="00000500000000000000" pitchFamily="2" charset="-70"/>
                <a:cs typeface="Times New Roman" panose="02020603050405020304" pitchFamily="18" charset="0"/>
              </a:rPr>
              <a:t>Minimālās algas celšanās + darba vadītāju atalgojums</a:t>
            </a:r>
          </a:p>
          <a:p>
            <a:pPr marL="342900" indent="-342900">
              <a:buAutoNum type="arabicPeriod"/>
            </a:pPr>
            <a:r>
              <a:rPr lang="lv-LV" sz="1600" dirty="0">
                <a:latin typeface="Montserrat" panose="00000500000000000000" pitchFamily="2" charset="-70"/>
                <a:cs typeface="Times New Roman" panose="02020603050405020304" pitchFamily="18" charset="0"/>
              </a:rPr>
              <a:t>Jāparedz, ka visi maksā pilnos nodokļus (bez atvieglojumiem)</a:t>
            </a:r>
          </a:p>
        </p:txBody>
      </p:sp>
    </p:spTree>
    <p:extLst>
      <p:ext uri="{BB962C8B-B14F-4D97-AF65-F5344CB8AC3E}">
        <p14:creationId xmlns:p14="http://schemas.microsoft.com/office/powerpoint/2010/main" val="34793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1A-963E-D8E0-FDF7-2B86F08B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8" y="365125"/>
            <a:ext cx="9950302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Iecere par izmaiņām 2025.gada skolēnu nodarbinātībā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14537-7A03-03A5-B116-9BA5E713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Montserrat" panose="00000500000000000000" pitchFamily="2" charset="-70"/>
              </a:rPr>
              <a:t>Saglabāt atlasi izlozes formā, tomēr pieteikšanos elektroniski caur </a:t>
            </a:r>
            <a:r>
              <a:rPr lang="lv-LV" sz="2000" dirty="0" err="1">
                <a:latin typeface="Montserrat" panose="00000500000000000000" pitchFamily="2" charset="-70"/>
              </a:rPr>
              <a:t>google</a:t>
            </a:r>
            <a:r>
              <a:rPr lang="lv-LV" sz="2000" dirty="0">
                <a:latin typeface="Montserrat" panose="00000500000000000000" pitchFamily="2" charset="-70"/>
              </a:rPr>
              <a:t> veidlapām norādot konkrētu datumu līdz kuram jāpiesakās (ne uz ātrumu)</a:t>
            </a:r>
          </a:p>
          <a:p>
            <a:r>
              <a:rPr lang="lv-LV" sz="2000" dirty="0">
                <a:latin typeface="Montserrat" panose="00000500000000000000" pitchFamily="2" charset="-70"/>
              </a:rPr>
              <a:t>Palielināt nodarbināto skaitu Nodarbinātībā ar NVA norīkojumu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A1115E-7D24-958A-FCD4-7A0274CC4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51109"/>
              </p:ext>
            </p:extLst>
          </p:nvPr>
        </p:nvGraphicFramePr>
        <p:xfrm>
          <a:off x="6378649" y="3963801"/>
          <a:ext cx="4529471" cy="1179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555">
                  <a:extLst>
                    <a:ext uri="{9D8B030D-6E8A-4147-A177-3AD203B41FA5}">
                      <a16:colId xmlns:a16="http://schemas.microsoft.com/office/drawing/2014/main" val="407722010"/>
                    </a:ext>
                  </a:extLst>
                </a:gridCol>
                <a:gridCol w="1714916">
                  <a:extLst>
                    <a:ext uri="{9D8B030D-6E8A-4147-A177-3AD203B41FA5}">
                      <a16:colId xmlns:a16="http://schemas.microsoft.com/office/drawing/2014/main" val="1052318648"/>
                    </a:ext>
                  </a:extLst>
                </a:gridCol>
              </a:tblGrid>
              <a:tr h="56014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nodarbinātībai 2025.gadam: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Kopējās pašvaldības izmaksas: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8588602"/>
                  </a:ext>
                </a:extLst>
              </a:tr>
              <a:tr h="30947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1 jaunieti 2024: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344596"/>
                  </a:ext>
                </a:extLst>
              </a:tr>
              <a:tr h="30947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70 jauniešiem: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26262,75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3150909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BCB6A0-1023-952D-D1D9-FE2A5D5DF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27322"/>
              </p:ext>
            </p:extLst>
          </p:nvPr>
        </p:nvGraphicFramePr>
        <p:xfrm>
          <a:off x="261997" y="23018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7BCB6A0-1023-952D-D1D9-FE2A5D5DF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997" y="23018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A2B3BC-E2EF-720B-D3BB-9B8D13F61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33924"/>
              </p:ext>
            </p:extLst>
          </p:nvPr>
        </p:nvGraphicFramePr>
        <p:xfrm>
          <a:off x="962912" y="3294558"/>
          <a:ext cx="4643048" cy="1625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6226">
                  <a:extLst>
                    <a:ext uri="{9D8B030D-6E8A-4147-A177-3AD203B41FA5}">
                      <a16:colId xmlns:a16="http://schemas.microsoft.com/office/drawing/2014/main" val="3714828901"/>
                    </a:ext>
                  </a:extLst>
                </a:gridCol>
                <a:gridCol w="1966822">
                  <a:extLst>
                    <a:ext uri="{9D8B030D-6E8A-4147-A177-3AD203B41FA5}">
                      <a16:colId xmlns:a16="http://schemas.microsoft.com/office/drawing/2014/main" val="2703817137"/>
                    </a:ext>
                  </a:extLst>
                </a:gridCol>
              </a:tblGrid>
              <a:tr h="58989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Nodarbinātībai ar NVA 202</a:t>
                      </a:r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BR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gadam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izmaksas: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653835"/>
                  </a:ext>
                </a:extLst>
              </a:tr>
              <a:tr h="2995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1 jaunieti 2024: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587359"/>
                  </a:ext>
                </a:extLst>
              </a:tr>
              <a:tr h="2995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53 jauniešiem: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35982,51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22197"/>
                  </a:ext>
                </a:extLst>
              </a:tr>
              <a:tr h="2995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 </a:t>
                      </a:r>
                      <a:r>
                        <a:rPr lang="lv-LV" sz="1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jauniešiem (darba vadītāju vēlme):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48202,98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5461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119ACC-E978-71F5-31DC-4ACE25649E02}"/>
              </a:ext>
            </a:extLst>
          </p:cNvPr>
          <p:cNvSpPr txBox="1"/>
          <p:nvPr/>
        </p:nvSpPr>
        <p:spPr>
          <a:xfrm>
            <a:off x="832747" y="541565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Montserrat" panose="00000500000000000000" pitchFamily="2" charset="-70"/>
                <a:cs typeface="Times New Roman" panose="02020603050405020304" pitchFamily="18" charset="0"/>
              </a:rPr>
              <a:t>+ Jāparedz 2026. gada budžetā NVA dotācijas summa: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latin typeface="Montserrat" panose="00000500000000000000" pitchFamily="2" charset="-70"/>
                <a:cs typeface="Times New Roman" panose="02020603050405020304" pitchFamily="18" charset="0"/>
              </a:rPr>
              <a:t>uz 53 jauniešiem 24804 </a:t>
            </a:r>
            <a:r>
              <a:rPr lang="lv-LV" sz="1400" dirty="0" err="1">
                <a:latin typeface="Montserrat" panose="00000500000000000000" pitchFamily="2" charset="-70"/>
                <a:cs typeface="Times New Roman" panose="02020603050405020304" pitchFamily="18" charset="0"/>
              </a:rPr>
              <a:t>Eur</a:t>
            </a:r>
            <a:endParaRPr lang="lv-LV" sz="1400" dirty="0">
              <a:latin typeface="Montserrat" panose="00000500000000000000" pitchFamily="2" charset="-7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latin typeface="Montserrat" panose="00000500000000000000" pitchFamily="2" charset="-70"/>
                <a:cs typeface="Times New Roman" panose="02020603050405020304" pitchFamily="18" charset="0"/>
              </a:rPr>
              <a:t>uz 71 jaunieti 33228 </a:t>
            </a:r>
            <a:r>
              <a:rPr lang="lv-LV" sz="1400" dirty="0" err="1">
                <a:latin typeface="Montserrat" panose="00000500000000000000" pitchFamily="2" charset="-70"/>
                <a:cs typeface="Times New Roman" panose="02020603050405020304" pitchFamily="18" charset="0"/>
              </a:rPr>
              <a:t>Eur</a:t>
            </a:r>
            <a:endParaRPr lang="lv-LV" sz="1400" dirty="0"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2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E12097-DBDB-A07D-8750-35CD76AE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28" y="3142831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Paldies par uzmanību!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6C82F82-FA5C-51F0-1431-98FF5810D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92145"/>
              </p:ext>
            </p:extLst>
          </p:nvPr>
        </p:nvGraphicFramePr>
        <p:xfrm>
          <a:off x="261997" y="23018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6C82F82-FA5C-51F0-1431-98FF5810D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997" y="23018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64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0F10-6E47-1D4B-8F3C-4238202E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742" y="854234"/>
            <a:ext cx="9871645" cy="836454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SKOLĒNU NODARBINĀTĪBA</a:t>
            </a:r>
          </a:p>
        </p:txBody>
      </p:sp>
      <p:pic>
        <p:nvPicPr>
          <p:cNvPr id="2050" name="Picture 2" descr="Nodarbinātības valsts aģentūra">
            <a:extLst>
              <a:ext uri="{FF2B5EF4-FFF2-40B4-BE49-F238E27FC236}">
                <a16:creationId xmlns:a16="http://schemas.microsoft.com/office/drawing/2014/main" id="{FAC52557-00E9-0DF5-0C06-2B5B16F0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6" y="4253942"/>
            <a:ext cx="1257038" cy="15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EBD6D2-4E3C-A467-B070-ED5BEABE1874}"/>
              </a:ext>
            </a:extLst>
          </p:cNvPr>
          <p:cNvCxnSpPr/>
          <p:nvPr/>
        </p:nvCxnSpPr>
        <p:spPr>
          <a:xfrm flipH="1">
            <a:off x="3943927" y="1921164"/>
            <a:ext cx="1708728" cy="1357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FB7B0B-B22F-17BE-F292-D359B4735A20}"/>
              </a:ext>
            </a:extLst>
          </p:cNvPr>
          <p:cNvCxnSpPr>
            <a:cxnSpLocks/>
          </p:cNvCxnSpPr>
          <p:nvPr/>
        </p:nvCxnSpPr>
        <p:spPr>
          <a:xfrm>
            <a:off x="6620884" y="1923473"/>
            <a:ext cx="1664134" cy="1438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Ādaži">
            <a:extLst>
              <a:ext uri="{FF2B5EF4-FFF2-40B4-BE49-F238E27FC236}">
                <a16:creationId xmlns:a16="http://schemas.microsoft.com/office/drawing/2014/main" id="{AE3E4FD9-0D91-83C1-AA6B-3E4669CB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23" y="4594596"/>
            <a:ext cx="2151451" cy="11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Ādaži">
            <a:extLst>
              <a:ext uri="{FF2B5EF4-FFF2-40B4-BE49-F238E27FC236}">
                <a16:creationId xmlns:a16="http://schemas.microsoft.com/office/drawing/2014/main" id="{64791E98-C641-4460-16CD-0045022B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6" y="4592951"/>
            <a:ext cx="2151451" cy="11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B2881A75-A5C6-550E-0ADE-DE5BF4C74AE4}"/>
              </a:ext>
            </a:extLst>
          </p:cNvPr>
          <p:cNvSpPr/>
          <p:nvPr/>
        </p:nvSpPr>
        <p:spPr>
          <a:xfrm>
            <a:off x="3043851" y="4901449"/>
            <a:ext cx="612475" cy="500332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48039-EA30-D344-DBA5-CC02B354921D}"/>
              </a:ext>
            </a:extLst>
          </p:cNvPr>
          <p:cNvSpPr txBox="1"/>
          <p:nvPr/>
        </p:nvSpPr>
        <p:spPr>
          <a:xfrm>
            <a:off x="1881832" y="3509385"/>
            <a:ext cx="3183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Montserrat" panose="00000500000000000000" pitchFamily="2" charset="-70"/>
                <a:cs typeface="Times New Roman" panose="02020603050405020304" pitchFamily="18" charset="0"/>
              </a:rPr>
              <a:t>Jauniešiem 15 – 20 gadiem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2264-647A-28E7-141D-90C58CD151A9}"/>
              </a:ext>
            </a:extLst>
          </p:cNvPr>
          <p:cNvSpPr txBox="1"/>
          <p:nvPr/>
        </p:nvSpPr>
        <p:spPr>
          <a:xfrm>
            <a:off x="7127021" y="3495965"/>
            <a:ext cx="3183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Montserrat" panose="00000500000000000000" pitchFamily="2" charset="-70"/>
                <a:cs typeface="Times New Roman" panose="02020603050405020304" pitchFamily="18" charset="0"/>
              </a:rPr>
              <a:t>Jauniešiem 13 – 15 gadiem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5A569D-4C88-8EDC-C625-995A325F6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16483"/>
              </p:ext>
            </p:extLst>
          </p:nvPr>
        </p:nvGraphicFramePr>
        <p:xfrm>
          <a:off x="265861" y="287669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7260284" imgH="27260550" progId="Acrobat.Document.DC">
                  <p:embed/>
                </p:oleObj>
              </mc:Choice>
              <mc:Fallback>
                <p:oleObj name="Acrobat Document" r:id="rId4" imgW="27260284" imgH="27260550" progId="Acrobat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E5A569D-4C88-8EDC-C625-995A325F6A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861" y="287669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52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4006-F8DD-DE14-D837-F03ED0A7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Jauniešu skaits Ādažu novadā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6AB65-EAAC-D01F-97DD-655A264A7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lv-LV" sz="3600" u="sng" dirty="0">
                <a:latin typeface="Montserrat" panose="00000500000000000000" pitchFamily="2" charset="-70"/>
              </a:rPr>
              <a:t>13-25 gadiem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195D3-C9B5-855E-B605-3DF815B4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5" y="2997201"/>
            <a:ext cx="5157787" cy="3684588"/>
          </a:xfrm>
        </p:spPr>
        <p:txBody>
          <a:bodyPr>
            <a:normAutofit/>
          </a:bodyPr>
          <a:lstStyle/>
          <a:p>
            <a:r>
              <a:rPr lang="lv-LV" sz="2000" dirty="0"/>
              <a:t>2022. gadā deklarēti </a:t>
            </a:r>
            <a:r>
              <a:rPr lang="lv-LV" sz="2000" b="1" dirty="0"/>
              <a:t>2750</a:t>
            </a:r>
          </a:p>
          <a:p>
            <a:r>
              <a:rPr lang="lv-LV" sz="2000" dirty="0"/>
              <a:t>2023. gadā deklarēti </a:t>
            </a:r>
            <a:r>
              <a:rPr lang="lv-LV" sz="2000" b="1" dirty="0">
                <a:effectLst/>
                <a:ea typeface="Calibri" panose="020F0502020204030204" pitchFamily="34" charset="0"/>
              </a:rPr>
              <a:t>3031</a:t>
            </a:r>
            <a:endParaRPr lang="lv-LV" sz="2000" dirty="0"/>
          </a:p>
          <a:p>
            <a:r>
              <a:rPr lang="lv-LV" sz="2000" dirty="0"/>
              <a:t>2024.gadā deklarēti </a:t>
            </a:r>
            <a:r>
              <a:rPr lang="lv-LV" sz="2000" b="1" dirty="0">
                <a:effectLst/>
                <a:ea typeface="Calibri" panose="020F0502020204030204" pitchFamily="34" charset="0"/>
              </a:rPr>
              <a:t>3062</a:t>
            </a:r>
          </a:p>
          <a:p>
            <a:r>
              <a:rPr lang="lv-LV" sz="2400" b="1" dirty="0">
                <a:ea typeface="Calibri" panose="020F0502020204030204" pitchFamily="34" charset="0"/>
              </a:rPr>
              <a:t>2025. gadā </a:t>
            </a:r>
            <a:r>
              <a:rPr lang="lv-LV" sz="2000" dirty="0"/>
              <a:t>deklarēti </a:t>
            </a:r>
            <a:r>
              <a:rPr lang="lv-LV" sz="2000" b="1" dirty="0"/>
              <a:t>3294</a:t>
            </a:r>
            <a:endParaRPr lang="lv-LV" sz="20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2000" b="1" dirty="0"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0008A-0E45-5E4A-0EF0-9079F3DBC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3564" y="1600070"/>
            <a:ext cx="5443244" cy="115106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lv-LV" sz="3600" u="sng" dirty="0"/>
              <a:t> </a:t>
            </a:r>
            <a:r>
              <a:rPr lang="lv-LV" sz="3300" u="sng" dirty="0">
                <a:latin typeface="Montserrat" panose="00000500000000000000" pitchFamily="2" charset="-70"/>
              </a:rPr>
              <a:t>Kvalificējās kādā no nodarbinātībā 13-20</a:t>
            </a:r>
            <a:r>
              <a:rPr lang="lv-LV" sz="2100" u="sng" dirty="0">
                <a:latin typeface="Montserrat" panose="00000500000000000000" pitchFamily="2" charset="-70"/>
              </a:rPr>
              <a:t> </a:t>
            </a:r>
            <a:r>
              <a:rPr lang="lv-LV" sz="3300" u="sng" dirty="0">
                <a:latin typeface="Montserrat" panose="00000500000000000000" pitchFamily="2" charset="-70"/>
              </a:rPr>
              <a:t>gadiem uz 1.06…</a:t>
            </a:r>
            <a:endParaRPr lang="lv-LV" sz="2400" u="sng" dirty="0">
              <a:latin typeface="Montserrat" panose="00000500000000000000" pitchFamily="2" charset="-7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1F3C6-AB07-6E93-CF2A-48273B52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3006725"/>
            <a:ext cx="5183188" cy="3684588"/>
          </a:xfrm>
        </p:spPr>
        <p:txBody>
          <a:bodyPr>
            <a:normAutofit/>
          </a:bodyPr>
          <a:lstStyle/>
          <a:p>
            <a:r>
              <a:rPr lang="lv-LV" sz="2000" dirty="0"/>
              <a:t>2022. gadā deklarēti </a:t>
            </a:r>
            <a:r>
              <a:rPr lang="lv-LV" sz="2000" b="1" dirty="0"/>
              <a:t>2025</a:t>
            </a:r>
          </a:p>
          <a:p>
            <a:r>
              <a:rPr lang="lv-LV" sz="2000" dirty="0"/>
              <a:t>2023. gadā deklarēti </a:t>
            </a:r>
            <a:r>
              <a:rPr lang="lv-LV" sz="2000" b="1" dirty="0"/>
              <a:t>2239</a:t>
            </a:r>
          </a:p>
          <a:p>
            <a:r>
              <a:rPr lang="lv-LV" sz="2000" dirty="0"/>
              <a:t>2024.gadā deklarēti </a:t>
            </a:r>
            <a:r>
              <a:rPr lang="lv-LV" sz="2000" b="1" dirty="0"/>
              <a:t>2240</a:t>
            </a:r>
          </a:p>
          <a:p>
            <a:r>
              <a:rPr lang="lv-LV" sz="2400" b="1" dirty="0"/>
              <a:t>2025.gadā </a:t>
            </a:r>
            <a:r>
              <a:rPr lang="lv-LV" sz="2000" dirty="0"/>
              <a:t>deklarēti </a:t>
            </a:r>
            <a:r>
              <a:rPr lang="lv-LV" sz="2000" b="1" dirty="0"/>
              <a:t>2389</a:t>
            </a:r>
          </a:p>
          <a:p>
            <a:pPr marL="0" indent="0">
              <a:buNone/>
            </a:pPr>
            <a:endParaRPr lang="lv-LV" sz="2000" b="1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3F2BC13-B709-703D-F9A7-B12CDADD1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48126"/>
              </p:ext>
            </p:extLst>
          </p:nvPr>
        </p:nvGraphicFramePr>
        <p:xfrm>
          <a:off x="10502901" y="191958"/>
          <a:ext cx="140811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3F2BC13-B709-703D-F9A7-B12CDADD19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02901" y="191958"/>
                        <a:ext cx="1408112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05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1B4D22-846D-6020-18EB-A05A2BD79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9826" y="1277060"/>
            <a:ext cx="5005745" cy="487797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latin typeface="Montserrat" panose="00000500000000000000" pitchFamily="2" charset="-70"/>
                <a:cs typeface="Times New Roman" panose="02020603050405020304" pitchFamily="18" charset="0"/>
              </a:rPr>
              <a:t>Pašvaldības iniciēta skolēnu nodarbinātība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554B20-C3B8-6282-7F05-3D01B5B32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2031" y="2011123"/>
            <a:ext cx="5327797" cy="38726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lv-LV" sz="2000" dirty="0">
                <a:cs typeface="Times New Roman" panose="02020603050405020304" pitchFamily="18" charset="0"/>
              </a:rPr>
              <a:t>13- 15 gadiem</a:t>
            </a:r>
          </a:p>
          <a:p>
            <a:pPr>
              <a:lnSpc>
                <a:spcPct val="120000"/>
              </a:lnSpc>
            </a:pPr>
            <a:r>
              <a:rPr lang="lv-LV" sz="2000" dirty="0">
                <a:cs typeface="Times New Roman" panose="02020603050405020304" pitchFamily="18" charset="0"/>
              </a:rPr>
              <a:t>4h dienā, 5 dienas nedēļā, 2 nedēļas, 5 periodi </a:t>
            </a:r>
          </a:p>
          <a:p>
            <a:pPr>
              <a:lnSpc>
                <a:spcPct val="120000"/>
              </a:lnSpc>
            </a:pPr>
            <a:r>
              <a:rPr lang="lv-LV" sz="2000" dirty="0">
                <a:cs typeface="Times New Roman" panose="02020603050405020304" pitchFamily="18" charset="0"/>
              </a:rPr>
              <a:t>100% pašvaldības finansējums (skolēnu darba algas) </a:t>
            </a:r>
          </a:p>
          <a:p>
            <a:pPr>
              <a:lnSpc>
                <a:spcPct val="120000"/>
              </a:lnSpc>
            </a:pPr>
            <a:r>
              <a:rPr lang="lv-LV" sz="2000" dirty="0">
                <a:cs typeface="Times New Roman" panose="02020603050405020304" pitchFamily="18" charset="0"/>
              </a:rPr>
              <a:t>no 2025.gada vasaras darba algas dotācija darba vadītājiem</a:t>
            </a:r>
          </a:p>
          <a:p>
            <a:pPr>
              <a:lnSpc>
                <a:spcPct val="120000"/>
              </a:lnSpc>
            </a:pPr>
            <a:r>
              <a:rPr lang="lv-LV" sz="2000" b="1" dirty="0">
                <a:cs typeface="Times New Roman" panose="02020603050405020304" pitchFamily="18" charset="0"/>
              </a:rPr>
              <a:t>70 </a:t>
            </a:r>
            <a:r>
              <a:rPr lang="lv-LV" sz="2000" dirty="0">
                <a:cs typeface="Times New Roman" panose="02020603050405020304" pitchFamily="18" charset="0"/>
              </a:rPr>
              <a:t>vakantās vietas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324ACF-57A4-F5BA-8F77-98E14A6F3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3891" y="1013370"/>
            <a:ext cx="5476636" cy="751487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latin typeface="Montserrat" panose="00000500000000000000" pitchFamily="2" charset="-70"/>
                <a:cs typeface="Times New Roman" panose="02020603050405020304" pitchFamily="18" charset="0"/>
              </a:rPr>
              <a:t>Skolēnu nodarbinātība ar NVA norīkojumu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B57548-2897-AF55-89A7-5D4FB23BB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891" y="1912497"/>
            <a:ext cx="5807582" cy="42642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2000" dirty="0">
                <a:cs typeface="Times New Roman" panose="02020603050405020304" pitchFamily="18" charset="0"/>
              </a:rPr>
              <a:t>15 – 20 gadiem </a:t>
            </a:r>
          </a:p>
          <a:p>
            <a:pPr>
              <a:lnSpc>
                <a:spcPct val="100000"/>
              </a:lnSpc>
            </a:pPr>
            <a:r>
              <a:rPr lang="lv-LV" sz="2000" dirty="0">
                <a:cs typeface="Times New Roman" panose="02020603050405020304" pitchFamily="18" charset="0"/>
              </a:rPr>
              <a:t>7h dienā, 5 dienas nedēļā, 1 vasaras mēnesi (15-17 gadiem)</a:t>
            </a:r>
          </a:p>
          <a:p>
            <a:pPr>
              <a:lnSpc>
                <a:spcPct val="100000"/>
              </a:lnSpc>
            </a:pPr>
            <a:r>
              <a:rPr lang="lv-LV" sz="2000" dirty="0">
                <a:cs typeface="Times New Roman" panose="02020603050405020304" pitchFamily="18" charset="0"/>
              </a:rPr>
              <a:t>8h dienā, 5 dienas nedēļā, 1 vasaras mēnesi (18-20 gadiem) </a:t>
            </a:r>
          </a:p>
          <a:p>
            <a:pPr>
              <a:lnSpc>
                <a:spcPct val="100000"/>
              </a:lnSpc>
            </a:pPr>
            <a:r>
              <a:rPr lang="lv-LV" sz="2000" dirty="0">
                <a:cs typeface="Times New Roman" panose="02020603050405020304" pitchFamily="18" charset="0"/>
              </a:rPr>
              <a:t>50%  NVA finansējums (dotācija darba algai 50% apmērā no valstī noteiktās minimālās mēneša darba algas), 50 % pašvaldības finansējums</a:t>
            </a:r>
          </a:p>
          <a:p>
            <a:pPr>
              <a:lnSpc>
                <a:spcPct val="100000"/>
              </a:lnSpc>
            </a:pPr>
            <a:r>
              <a:rPr lang="lv-LV" sz="2000" dirty="0">
                <a:cs typeface="Times New Roman" panose="02020603050405020304" pitchFamily="18" charset="0"/>
              </a:rPr>
              <a:t>NVA dotācija darba vadītājam par viena skolēna darba vadīšanu - vienas desmitās daļas apmērā no valstī noteiktās minimālās mēneša darba algas</a:t>
            </a:r>
          </a:p>
          <a:p>
            <a:pPr>
              <a:lnSpc>
                <a:spcPct val="100000"/>
              </a:lnSpc>
            </a:pPr>
            <a:r>
              <a:rPr lang="lv-LV" sz="2000" b="1" dirty="0">
                <a:cs typeface="Times New Roman" panose="02020603050405020304" pitchFamily="18" charset="0"/>
              </a:rPr>
              <a:t>53</a:t>
            </a:r>
            <a:r>
              <a:rPr lang="lv-LV" sz="2000" dirty="0">
                <a:cs typeface="Times New Roman" panose="02020603050405020304" pitchFamily="18" charset="0"/>
              </a:rPr>
              <a:t> vakantās vietas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2DC4AD-D890-E42E-9360-51114AD4A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296"/>
              </p:ext>
            </p:extLst>
          </p:nvPr>
        </p:nvGraphicFramePr>
        <p:xfrm>
          <a:off x="161623" y="229410"/>
          <a:ext cx="828977" cy="82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92DC4AD-D890-E42E-9360-51114AD4A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623" y="229410"/>
                        <a:ext cx="828977" cy="82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02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40153E-FF18-2F86-6146-D4FB7E1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899" y="2849533"/>
            <a:ext cx="9737436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Nodarbinātība sadarbībā ar NVA 2025.gada vasarā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026043-D8A1-5D9C-8FD7-12735DF0F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712159"/>
              </p:ext>
            </p:extLst>
          </p:nvPr>
        </p:nvGraphicFramePr>
        <p:xfrm>
          <a:off x="267449" y="288070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6026043-D8A1-5D9C-8FD7-12735DF0F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449" y="288070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41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C81D288-1B88-69F5-1226-D2670DC5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42" y="255187"/>
            <a:ext cx="9790981" cy="1293962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Nodarbināto ar NVA norīkojumu īpatsvars % 2022., 2023., 2024. un 2025. gada vasarā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BB7073-5476-114E-18A8-D8EFFCDB6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61724"/>
              </p:ext>
            </p:extLst>
          </p:nvPr>
        </p:nvGraphicFramePr>
        <p:xfrm>
          <a:off x="1081179" y="4560032"/>
          <a:ext cx="3651786" cy="2111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189">
                  <a:extLst>
                    <a:ext uri="{9D8B030D-6E8A-4147-A177-3AD203B41FA5}">
                      <a16:colId xmlns:a16="http://schemas.microsoft.com/office/drawing/2014/main" val="3195918752"/>
                    </a:ext>
                  </a:extLst>
                </a:gridCol>
                <a:gridCol w="952079">
                  <a:extLst>
                    <a:ext uri="{9D8B030D-6E8A-4147-A177-3AD203B41FA5}">
                      <a16:colId xmlns:a16="http://schemas.microsoft.com/office/drawing/2014/main" val="1601263423"/>
                    </a:ext>
                  </a:extLst>
                </a:gridCol>
                <a:gridCol w="889022">
                  <a:extLst>
                    <a:ext uri="{9D8B030D-6E8A-4147-A177-3AD203B41FA5}">
                      <a16:colId xmlns:a16="http://schemas.microsoft.com/office/drawing/2014/main" val="1482164684"/>
                    </a:ext>
                  </a:extLst>
                </a:gridCol>
                <a:gridCol w="963496">
                  <a:extLst>
                    <a:ext uri="{9D8B030D-6E8A-4147-A177-3AD203B41FA5}">
                      <a16:colId xmlns:a16="http://schemas.microsoft.com/office/drawing/2014/main" val="2164459460"/>
                    </a:ext>
                  </a:extLst>
                </a:gridCol>
              </a:tblGrid>
              <a:tr h="4396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Vecums gados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Deklarēto skaits novadā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Nodarbināto skaits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īpatsvars %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0463436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344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10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2.91%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421815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>
                          <a:effectLst/>
                        </a:rPr>
                        <a:t>320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2.50%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680995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>
                          <a:effectLst/>
                        </a:rPr>
                        <a:t>264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3.03%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7115740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>
                          <a:effectLst/>
                        </a:rPr>
                        <a:t>247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2.02%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537859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227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0.44%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384107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20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209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>
                          <a:effectLst/>
                        </a:rPr>
                        <a:t>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</a:rPr>
                        <a:t>0.00%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880259"/>
                  </a:ext>
                </a:extLst>
              </a:tr>
              <a:tr h="28640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</a:rPr>
                        <a:t>Kopā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1611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1.99%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231214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6EE420-ED68-6BB9-EF54-196A5122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98968"/>
              </p:ext>
            </p:extLst>
          </p:nvPr>
        </p:nvGraphicFramePr>
        <p:xfrm>
          <a:off x="5719313" y="1910898"/>
          <a:ext cx="3792687" cy="2221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929">
                  <a:extLst>
                    <a:ext uri="{9D8B030D-6E8A-4147-A177-3AD203B41FA5}">
                      <a16:colId xmlns:a16="http://schemas.microsoft.com/office/drawing/2014/main" val="1431948973"/>
                    </a:ext>
                  </a:extLst>
                </a:gridCol>
                <a:gridCol w="1160704">
                  <a:extLst>
                    <a:ext uri="{9D8B030D-6E8A-4147-A177-3AD203B41FA5}">
                      <a16:colId xmlns:a16="http://schemas.microsoft.com/office/drawing/2014/main" val="3226485052"/>
                    </a:ext>
                  </a:extLst>
                </a:gridCol>
                <a:gridCol w="870527">
                  <a:extLst>
                    <a:ext uri="{9D8B030D-6E8A-4147-A177-3AD203B41FA5}">
                      <a16:colId xmlns:a16="http://schemas.microsoft.com/office/drawing/2014/main" val="450574800"/>
                    </a:ext>
                  </a:extLst>
                </a:gridCol>
                <a:gridCol w="870527">
                  <a:extLst>
                    <a:ext uri="{9D8B030D-6E8A-4147-A177-3AD203B41FA5}">
                      <a16:colId xmlns:a16="http://schemas.microsoft.com/office/drawing/2014/main" val="193448157"/>
                    </a:ext>
                  </a:extLst>
                </a:gridCol>
              </a:tblGrid>
              <a:tr h="439299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Vecums gados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Deklarēto skaits novadā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Nodarbināto skaits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īpatsvars %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537632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3,32%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6668458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4,11%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318616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3,03%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23713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2,41%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1484757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1,69%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418307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20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0.00%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371401"/>
                  </a:ext>
                </a:extLst>
              </a:tr>
              <a:tr h="277718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Kopā 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2,60%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32816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312C99B-0585-DDEA-DFA6-73E93AAEB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17275"/>
              </p:ext>
            </p:extLst>
          </p:nvPr>
        </p:nvGraphicFramePr>
        <p:xfrm>
          <a:off x="273231" y="193948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312C99B-0585-DDEA-DFA6-73E93AAEB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231" y="193948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C5DC81-9534-8DD1-9CC5-31B046556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04732"/>
              </p:ext>
            </p:extLst>
          </p:nvPr>
        </p:nvGraphicFramePr>
        <p:xfrm>
          <a:off x="1081177" y="1898019"/>
          <a:ext cx="3651788" cy="2234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189">
                  <a:extLst>
                    <a:ext uri="{9D8B030D-6E8A-4147-A177-3AD203B41FA5}">
                      <a16:colId xmlns:a16="http://schemas.microsoft.com/office/drawing/2014/main" val="3195918752"/>
                    </a:ext>
                  </a:extLst>
                </a:gridCol>
                <a:gridCol w="952079">
                  <a:extLst>
                    <a:ext uri="{9D8B030D-6E8A-4147-A177-3AD203B41FA5}">
                      <a16:colId xmlns:a16="http://schemas.microsoft.com/office/drawing/2014/main" val="1601263423"/>
                    </a:ext>
                  </a:extLst>
                </a:gridCol>
                <a:gridCol w="927874">
                  <a:extLst>
                    <a:ext uri="{9D8B030D-6E8A-4147-A177-3AD203B41FA5}">
                      <a16:colId xmlns:a16="http://schemas.microsoft.com/office/drawing/2014/main" val="1482164684"/>
                    </a:ext>
                  </a:extLst>
                </a:gridCol>
                <a:gridCol w="924646">
                  <a:extLst>
                    <a:ext uri="{9D8B030D-6E8A-4147-A177-3AD203B41FA5}">
                      <a16:colId xmlns:a16="http://schemas.microsoft.com/office/drawing/2014/main" val="2164459460"/>
                    </a:ext>
                  </a:extLst>
                </a:gridCol>
              </a:tblGrid>
              <a:tr h="64294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Vecums gados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Deklarēto skaits novadā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Nodarbināto skaits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u="none" strike="noStrike" dirty="0">
                          <a:effectLst/>
                        </a:rPr>
                        <a:t>īpatsvars %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0463436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306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>
                          <a:effectLst/>
                        </a:rPr>
                        <a:t>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2.61%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421815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250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11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4.40%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680995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244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2.87%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7115740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>
                          <a:effectLst/>
                        </a:rPr>
                        <a:t>222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1.80%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537859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203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0.00%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384107"/>
                  </a:ext>
                </a:extLst>
              </a:tr>
              <a:tr h="21982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20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>
                          <a:effectLst/>
                        </a:rPr>
                        <a:t>172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0.00%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880259"/>
                  </a:ext>
                </a:extLst>
              </a:tr>
              <a:tr h="2727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</a:rPr>
                        <a:t>Kopā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</a:rPr>
                        <a:t>1397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</a:rPr>
                        <a:t>30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</a:rPr>
                        <a:t>2.15%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23121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C861FA-711B-B7E2-B174-6B2799A645EC}"/>
              </a:ext>
            </a:extLst>
          </p:cNvPr>
          <p:cNvSpPr txBox="1"/>
          <p:nvPr/>
        </p:nvSpPr>
        <p:spPr>
          <a:xfrm>
            <a:off x="1081177" y="1466523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2022.gads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89E2F-E554-BEB3-EB6D-C50E5DBFDC14}"/>
              </a:ext>
            </a:extLst>
          </p:cNvPr>
          <p:cNvSpPr txBox="1"/>
          <p:nvPr/>
        </p:nvSpPr>
        <p:spPr>
          <a:xfrm>
            <a:off x="1019948" y="4153206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2023.gads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6A3CA-3AD3-B713-3FD6-0FE5E37EF33C}"/>
              </a:ext>
            </a:extLst>
          </p:cNvPr>
          <p:cNvSpPr txBox="1"/>
          <p:nvPr/>
        </p:nvSpPr>
        <p:spPr>
          <a:xfrm>
            <a:off x="5645258" y="1466523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2024.gads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6E78C-84B0-13BC-798C-A4ADD0A5F4C8}"/>
              </a:ext>
            </a:extLst>
          </p:cNvPr>
          <p:cNvSpPr txBox="1"/>
          <p:nvPr/>
        </p:nvSpPr>
        <p:spPr>
          <a:xfrm>
            <a:off x="5719313" y="4166082"/>
            <a:ext cx="147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2025.gads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09B9BD-2D13-3640-35CA-F794A0485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62619"/>
              </p:ext>
            </p:extLst>
          </p:nvPr>
        </p:nvGraphicFramePr>
        <p:xfrm>
          <a:off x="5719313" y="4560031"/>
          <a:ext cx="3792687" cy="2111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929">
                  <a:extLst>
                    <a:ext uri="{9D8B030D-6E8A-4147-A177-3AD203B41FA5}">
                      <a16:colId xmlns:a16="http://schemas.microsoft.com/office/drawing/2014/main" val="1431948973"/>
                    </a:ext>
                  </a:extLst>
                </a:gridCol>
                <a:gridCol w="1160704">
                  <a:extLst>
                    <a:ext uri="{9D8B030D-6E8A-4147-A177-3AD203B41FA5}">
                      <a16:colId xmlns:a16="http://schemas.microsoft.com/office/drawing/2014/main" val="3226485052"/>
                    </a:ext>
                  </a:extLst>
                </a:gridCol>
                <a:gridCol w="870527">
                  <a:extLst>
                    <a:ext uri="{9D8B030D-6E8A-4147-A177-3AD203B41FA5}">
                      <a16:colId xmlns:a16="http://schemas.microsoft.com/office/drawing/2014/main" val="450574800"/>
                    </a:ext>
                  </a:extLst>
                </a:gridCol>
                <a:gridCol w="870527">
                  <a:extLst>
                    <a:ext uri="{9D8B030D-6E8A-4147-A177-3AD203B41FA5}">
                      <a16:colId xmlns:a16="http://schemas.microsoft.com/office/drawing/2014/main" val="193448157"/>
                    </a:ext>
                  </a:extLst>
                </a:gridCol>
              </a:tblGrid>
              <a:tr h="417450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Vecums gados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Deklarēto skaits novadā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Nodarbināto skaits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1" u="none" strike="noStrike" dirty="0">
                          <a:effectLst/>
                          <a:latin typeface="+mn-lt"/>
                        </a:rPr>
                        <a:t>īpatsvars %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537632"/>
                  </a:ext>
                </a:extLst>
              </a:tr>
              <a:tr h="2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2,96%</a:t>
                      </a:r>
                      <a:endParaRPr lang="lv-LV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6668458"/>
                  </a:ext>
                </a:extLst>
              </a:tr>
              <a:tr h="2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4,78%</a:t>
                      </a:r>
                      <a:endParaRPr lang="lv-LV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3318616"/>
                  </a:ext>
                </a:extLst>
              </a:tr>
              <a:tr h="2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5,90%</a:t>
                      </a:r>
                      <a:endParaRPr lang="lv-LV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23713"/>
                  </a:ext>
                </a:extLst>
              </a:tr>
              <a:tr h="2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2,24%</a:t>
                      </a:r>
                      <a:endParaRPr lang="lv-LV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1484757"/>
                  </a:ext>
                </a:extLst>
              </a:tr>
              <a:tr h="2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19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1,26%</a:t>
                      </a:r>
                      <a:endParaRPr lang="lv-LV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418307"/>
                  </a:ext>
                </a:extLst>
              </a:tr>
              <a:tr h="238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100" u="none" strike="noStrike">
                          <a:effectLst/>
                          <a:latin typeface="+mn-lt"/>
                        </a:rPr>
                        <a:t>20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lv-LV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371401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Kopā 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32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2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B116A-94DA-0E19-3726-13B3599F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10" y="212437"/>
            <a:ext cx="10052026" cy="1062181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Nodarbināto ar NVA norīkojumu</a:t>
            </a:r>
            <a:r>
              <a:rPr lang="lv-LV" sz="3200" b="1" dirty="0">
                <a:solidFill>
                  <a:srgbClr val="FF0000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r>
              <a:rPr lang="lv-LV" sz="3200" b="1" dirty="0">
                <a:solidFill>
                  <a:srgbClr val="0070C0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53</a:t>
            </a:r>
            <a:r>
              <a:rPr lang="lv-LV" sz="3200" b="1" dirty="0">
                <a:solidFill>
                  <a:srgbClr val="FF0000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</a:t>
            </a:r>
            <a:r>
              <a:rPr lang="lv-LV" sz="3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nodarbinātības vietas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4F7F97-4940-840F-F7BE-4333891D5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125"/>
              </p:ext>
            </p:extLst>
          </p:nvPr>
        </p:nvGraphicFramePr>
        <p:xfrm>
          <a:off x="256513" y="133117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84F7F97-4940-840F-F7BE-4333891D5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6513" y="133117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98473BEF-C38A-D275-96E3-95907DABD6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52068312"/>
                  </p:ext>
                </p:extLst>
              </p:nvPr>
            </p:nvGraphicFramePr>
            <p:xfrm>
              <a:off x="256513" y="1487055"/>
              <a:ext cx="6282832" cy="36483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98473BEF-C38A-D275-96E3-95907DABD6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513" y="1487055"/>
                <a:ext cx="6282832" cy="3648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27A7FA9E-7942-DFF7-9377-D0931622D32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97408887"/>
                  </p:ext>
                </p:extLst>
              </p:nvPr>
            </p:nvGraphicFramePr>
            <p:xfrm>
              <a:off x="5978033" y="3001818"/>
              <a:ext cx="5957454" cy="354676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27A7FA9E-7942-DFF7-9377-D0931622D3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8033" y="3001818"/>
                <a:ext cx="5957454" cy="35467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557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F2E0-5E01-3DD0-145D-FF833904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914" y="26723"/>
            <a:ext cx="10043638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Pieteikšanās un pieprasījums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29EEEB-AA4C-4992-6806-3A1FAD89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80" y="2346035"/>
            <a:ext cx="5262706" cy="7666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Montserrat" panose="00000500000000000000" pitchFamily="2" charset="-70"/>
              </a:rPr>
              <a:t>Kopā tika saņemti  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70"/>
              </a:rPr>
              <a:t>124</a:t>
            </a:r>
            <a:r>
              <a:rPr lang="lv-LV" sz="2000" dirty="0">
                <a:latin typeface="Montserrat" panose="00000500000000000000" pitchFamily="2" charset="-70"/>
              </a:rPr>
              <a:t> pieteikumi uz 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70"/>
              </a:rPr>
              <a:t>53</a:t>
            </a:r>
            <a:r>
              <a:rPr lang="lv-LV" sz="2000" dirty="0">
                <a:latin typeface="Montserrat" panose="00000500000000000000" pitchFamily="2" charset="-70"/>
              </a:rPr>
              <a:t> vakantajām!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3D071-76D5-F44F-DBCB-B24BF2BDE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250" y="1537675"/>
            <a:ext cx="5262705" cy="1027301"/>
          </a:xfrm>
        </p:spPr>
        <p:txBody>
          <a:bodyPr>
            <a:normAutofit/>
          </a:bodyPr>
          <a:lstStyle/>
          <a:p>
            <a:pPr algn="just"/>
            <a:r>
              <a:rPr lang="lv-LV" sz="2000" b="1" dirty="0">
                <a:latin typeface="Montserrat" panose="00000500000000000000" pitchFamily="2" charset="-70"/>
              </a:rPr>
              <a:t>Sākotnēji «Uzsaukums» un tad publikācija par pieteikšanos</a:t>
            </a:r>
            <a:endParaRPr lang="lv-LV" sz="2000" dirty="0">
              <a:latin typeface="Montserrat" panose="00000500000000000000" pitchFamily="2" charset="-7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7A2EEE-DB9F-9332-E61F-C136A18C7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15733"/>
              </p:ext>
            </p:extLst>
          </p:nvPr>
        </p:nvGraphicFramePr>
        <p:xfrm>
          <a:off x="170249" y="17723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C7A2EEE-DB9F-9332-E61F-C136A18C7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49" y="17723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FD0F1F-BB65-CC3E-2A93-EF5770D520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84" r="2649"/>
          <a:stretch>
            <a:fillRect/>
          </a:stretch>
        </p:blipFill>
        <p:spPr>
          <a:xfrm>
            <a:off x="5824338" y="1105142"/>
            <a:ext cx="6256483" cy="4877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8E87E-AC12-50CB-3256-8A0B77D24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49" y="3186546"/>
            <a:ext cx="5630720" cy="29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4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7C31-8197-AAC6-DC1A-DDF9D71FB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455" y="2616776"/>
            <a:ext cx="9804635" cy="1781053"/>
          </a:xfrm>
        </p:spPr>
        <p:txBody>
          <a:bodyPr>
            <a:noAutofit/>
          </a:bodyPr>
          <a:lstStyle/>
          <a:p>
            <a:pPr algn="l"/>
            <a:r>
              <a:rPr lang="lv-LV" sz="3600" b="1" dirty="0">
                <a:latin typeface="Montserrat" panose="00000500000000000000" pitchFamily="2" charset="-70"/>
                <a:cs typeface="Times New Roman" panose="02020603050405020304" pitchFamily="18" charset="0"/>
              </a:rPr>
              <a:t>Pašvaldības iniciēta skolēnu nodarbinātība </a:t>
            </a:r>
            <a:r>
              <a:rPr lang="lv-LV" sz="3600" b="1" kern="0" dirty="0"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3600" b="1" kern="0" dirty="0"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kolēnu nodarbinātības pasākumi 2024.gada vasaras brīvdienās</a:t>
            </a:r>
            <a:endParaRPr lang="lv-LV" sz="3600" b="1" dirty="0"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0DE5FD9-7239-4CA3-F0B5-CD21EF8BA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044942"/>
              </p:ext>
            </p:extLst>
          </p:nvPr>
        </p:nvGraphicFramePr>
        <p:xfrm>
          <a:off x="301955" y="213773"/>
          <a:ext cx="1141501" cy="114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260284" imgH="27260550" progId="Acrobat.Document.DC">
                  <p:embed/>
                </p:oleObj>
              </mc:Choice>
              <mc:Fallback>
                <p:oleObj name="Acrobat Document" r:id="rId2" imgW="27260284" imgH="2726055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0DE5FD9-7239-4CA3-F0B5-CD21EF8BA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955" y="213773"/>
                        <a:ext cx="1141501" cy="114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01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5989</TotalTime>
  <Words>943</Words>
  <Application>Microsoft Office PowerPoint</Application>
  <PresentationFormat>Widescreen</PresentationFormat>
  <Paragraphs>320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Times New Roman</vt:lpstr>
      <vt:lpstr>Office Theme</vt:lpstr>
      <vt:lpstr>Acrobat Document</vt:lpstr>
      <vt:lpstr>Ziņojums par skolēnu nodarbinātību 2025. gada vasaras brīvlaikā Ādažu novadā</vt:lpstr>
      <vt:lpstr>SKOLĒNU NODARBINĀTĪBA</vt:lpstr>
      <vt:lpstr>Jauniešu skaits Ādažu novadā</vt:lpstr>
      <vt:lpstr>PowerPoint Presentation</vt:lpstr>
      <vt:lpstr>Nodarbinātība sadarbībā ar NVA 2025.gada vasarā</vt:lpstr>
      <vt:lpstr>Nodarbināto ar NVA norīkojumu īpatsvars % 2022., 2023., 2024. un 2025. gada vasarā</vt:lpstr>
      <vt:lpstr>Nodarbināto ar NVA norīkojumu 53 nodarbinātības vietas </vt:lpstr>
      <vt:lpstr>Pieteikšanās un pieprasījums</vt:lpstr>
      <vt:lpstr>Pašvaldības iniciēta skolēnu nodarbinātība skolēnu nodarbinātības pasākumi 2024.gada vasaras brīvdienās</vt:lpstr>
      <vt:lpstr>Nodarbināto skolēnu īpatsvars 2022.,2023., 2024. un 2025.gada vasarā: </vt:lpstr>
      <vt:lpstr>Pieteikšanās</vt:lpstr>
      <vt:lpstr>Pieteikšanās</vt:lpstr>
      <vt:lpstr>Nodarbinātības vietas</vt:lpstr>
      <vt:lpstr>Pašvaldības izmaksas</vt:lpstr>
      <vt:lpstr>Iecere par izmaiņām 2025.gada skolēnu nodarbinātībā</vt:lpstr>
      <vt:lpstr>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Skolēnu nodarbinātības pasākumi vasaras brīvdienās</dc:title>
  <dc:creator>Ieva Pelcmane</dc:creator>
  <cp:lastModifiedBy>Ieva Pelcmane</cp:lastModifiedBy>
  <cp:revision>396</cp:revision>
  <dcterms:created xsi:type="dcterms:W3CDTF">2022-09-27T08:29:29Z</dcterms:created>
  <dcterms:modified xsi:type="dcterms:W3CDTF">2025-09-30T19:41:02Z</dcterms:modified>
</cp:coreProperties>
</file>