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7" r:id="rId3"/>
    <p:sldId id="268" r:id="rId4"/>
    <p:sldId id="270" r:id="rId5"/>
    <p:sldId id="269" r:id="rId6"/>
    <p:sldId id="271" r:id="rId7"/>
    <p:sldId id="265" r:id="rId8"/>
  </p:sldIdLst>
  <p:sldSz cx="18288000" cy="10287000"/>
  <p:notesSz cx="6797675" cy="9926638"/>
  <p:embeddedFontLst>
    <p:embeddedFont>
      <p:font typeface="Arimo Bold" panose="020B0604020202020204" charset="0"/>
      <p:regular r:id="rId9"/>
      <p:bold r:id="rId10"/>
    </p:embeddedFont>
    <p:embeddedFont>
      <p:font typeface="Montserrat" panose="00000500000000000000" pitchFamily="50" charset="-70"/>
      <p:regular r:id="rId11"/>
      <p:bold r:id="rId12"/>
      <p:italic r:id="rId13"/>
      <p:bold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9DB2"/>
    <a:srgbClr val="92B4C0"/>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74" autoAdjust="0"/>
  </p:normalViewPr>
  <p:slideViewPr>
    <p:cSldViewPr>
      <p:cViewPr varScale="1">
        <p:scale>
          <a:sx n="62" d="100"/>
          <a:sy n="62" d="100"/>
        </p:scale>
        <p:origin x="274" y="-1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395AD"/>
        </a:solidFill>
        <a:effectLst/>
      </p:bgPr>
    </p:bg>
    <p:spTree>
      <p:nvGrpSpPr>
        <p:cNvPr id="1" name=""/>
        <p:cNvGrpSpPr/>
        <p:nvPr/>
      </p:nvGrpSpPr>
      <p:grpSpPr>
        <a:xfrm>
          <a:off x="0" y="0"/>
          <a:ext cx="0" cy="0"/>
          <a:chOff x="0" y="0"/>
          <a:chExt cx="0" cy="0"/>
        </a:xfrm>
      </p:grpSpPr>
      <p:grpSp>
        <p:nvGrpSpPr>
          <p:cNvPr id="2" name="Group 2"/>
          <p:cNvGrpSpPr/>
          <p:nvPr/>
        </p:nvGrpSpPr>
        <p:grpSpPr>
          <a:xfrm>
            <a:off x="-9360" y="9482040"/>
            <a:ext cx="18306720" cy="15840"/>
            <a:chOff x="0" y="0"/>
            <a:chExt cx="24408960" cy="21120"/>
          </a:xfrm>
        </p:grpSpPr>
        <p:sp>
          <p:nvSpPr>
            <p:cNvPr id="3" name="Freeform 3"/>
            <p:cNvSpPr/>
            <p:nvPr/>
          </p:nvSpPr>
          <p:spPr>
            <a:xfrm>
              <a:off x="0" y="0"/>
              <a:ext cx="24408892" cy="21082"/>
            </a:xfrm>
            <a:custGeom>
              <a:avLst/>
              <a:gdLst/>
              <a:ahLst/>
              <a:cxnLst/>
              <a:rect l="l" t="t" r="r" b="b"/>
              <a:pathLst>
                <a:path w="24408892" h="21082">
                  <a:moveTo>
                    <a:pt x="6223" y="0"/>
                  </a:moveTo>
                  <a:lnTo>
                    <a:pt x="24402669" y="8636"/>
                  </a:lnTo>
                  <a:cubicBezTo>
                    <a:pt x="24406098" y="8636"/>
                    <a:pt x="24408892" y="11430"/>
                    <a:pt x="24408892" y="14859"/>
                  </a:cubicBezTo>
                  <a:cubicBezTo>
                    <a:pt x="24408892" y="18288"/>
                    <a:pt x="24406098" y="21082"/>
                    <a:pt x="24402669" y="21082"/>
                  </a:cubicBezTo>
                  <a:lnTo>
                    <a:pt x="6223" y="12446"/>
                  </a:lnTo>
                  <a:cubicBezTo>
                    <a:pt x="2794" y="12446"/>
                    <a:pt x="0" y="9652"/>
                    <a:pt x="0" y="6223"/>
                  </a:cubicBezTo>
                  <a:cubicBezTo>
                    <a:pt x="0" y="2794"/>
                    <a:pt x="2794" y="0"/>
                    <a:pt x="6223" y="0"/>
                  </a:cubicBezTo>
                  <a:close/>
                </a:path>
              </a:pathLst>
            </a:custGeom>
            <a:solidFill>
              <a:srgbClr val="FFFFFF"/>
            </a:solidFill>
          </p:spPr>
        </p:sp>
      </p:grpSp>
      <p:sp>
        <p:nvSpPr>
          <p:cNvPr id="4" name="Freeform 4"/>
          <p:cNvSpPr/>
          <p:nvPr/>
        </p:nvSpPr>
        <p:spPr>
          <a:xfrm>
            <a:off x="6068340" y="315855"/>
            <a:ext cx="6151320" cy="5999400"/>
          </a:xfrm>
          <a:custGeom>
            <a:avLst/>
            <a:gdLst/>
            <a:ahLst/>
            <a:cxnLst/>
            <a:rect l="l" t="t" r="r" b="b"/>
            <a:pathLst>
              <a:path w="6151320" h="5999400">
                <a:moveTo>
                  <a:pt x="0" y="0"/>
                </a:moveTo>
                <a:lnTo>
                  <a:pt x="6151320" y="0"/>
                </a:lnTo>
                <a:lnTo>
                  <a:pt x="6151320" y="5999400"/>
                </a:lnTo>
                <a:lnTo>
                  <a:pt x="0" y="5999400"/>
                </a:lnTo>
                <a:lnTo>
                  <a:pt x="0" y="0"/>
                </a:lnTo>
                <a:close/>
              </a:path>
            </a:pathLst>
          </a:custGeom>
          <a:blipFill>
            <a:blip r:embed="rId2"/>
            <a:stretch>
              <a:fillRect l="-98" r="-98"/>
            </a:stretch>
          </a:blipFill>
        </p:spPr>
      </p:sp>
      <p:grpSp>
        <p:nvGrpSpPr>
          <p:cNvPr id="5" name="Group 5"/>
          <p:cNvGrpSpPr/>
          <p:nvPr/>
        </p:nvGrpSpPr>
        <p:grpSpPr>
          <a:xfrm>
            <a:off x="-4680" y="6286680"/>
            <a:ext cx="18292680" cy="1682892"/>
            <a:chOff x="0" y="0"/>
            <a:chExt cx="24390240" cy="2243856"/>
          </a:xfrm>
        </p:grpSpPr>
        <p:sp>
          <p:nvSpPr>
            <p:cNvPr id="6" name="Freeform 6"/>
            <p:cNvSpPr/>
            <p:nvPr/>
          </p:nvSpPr>
          <p:spPr>
            <a:xfrm>
              <a:off x="0" y="0"/>
              <a:ext cx="24390240" cy="2243856"/>
            </a:xfrm>
            <a:custGeom>
              <a:avLst/>
              <a:gdLst/>
              <a:ahLst/>
              <a:cxnLst/>
              <a:rect l="l" t="t" r="r" b="b"/>
              <a:pathLst>
                <a:path w="24390240" h="2243856">
                  <a:moveTo>
                    <a:pt x="0" y="0"/>
                  </a:moveTo>
                  <a:lnTo>
                    <a:pt x="24390240" y="0"/>
                  </a:lnTo>
                  <a:lnTo>
                    <a:pt x="24390240" y="2243856"/>
                  </a:lnTo>
                  <a:lnTo>
                    <a:pt x="0" y="2243856"/>
                  </a:lnTo>
                  <a:close/>
                </a:path>
              </a:pathLst>
            </a:custGeom>
            <a:solidFill>
              <a:srgbClr val="000000">
                <a:alpha val="0"/>
              </a:srgbClr>
            </a:solidFill>
          </p:spPr>
        </p:sp>
        <p:sp>
          <p:nvSpPr>
            <p:cNvPr id="7" name="TextBox 7"/>
            <p:cNvSpPr txBox="1"/>
            <p:nvPr/>
          </p:nvSpPr>
          <p:spPr>
            <a:xfrm>
              <a:off x="0" y="38100"/>
              <a:ext cx="24390240" cy="2205756"/>
            </a:xfrm>
            <a:prstGeom prst="rect">
              <a:avLst/>
            </a:prstGeom>
          </p:spPr>
          <p:txBody>
            <a:bodyPr lIns="0" tIns="0" rIns="0" bIns="0" rtlCol="0" anchor="t"/>
            <a:lstStyle/>
            <a:p>
              <a:pPr algn="ctr">
                <a:lnSpc>
                  <a:spcPts val="5586"/>
                </a:lnSpc>
              </a:pPr>
              <a:r>
                <a:rPr lang="lv-LV" sz="4900" b="1" spc="0" dirty="0">
                  <a:solidFill>
                    <a:srgbClr val="FFFFFF"/>
                  </a:solidFill>
                  <a:latin typeface="Montserrat Bold"/>
                  <a:ea typeface="Montserrat Bold"/>
                  <a:cs typeface="Montserrat Bold"/>
                  <a:sym typeface="Montserrat Bold"/>
                </a:rPr>
                <a:t>Iespējamie grozījumi Iniciatīvu projektu finansēšanas nolikumā</a:t>
              </a:r>
              <a:endParaRPr lang="en-US" sz="4900" b="1" spc="0" dirty="0">
                <a:solidFill>
                  <a:srgbClr val="FFFFFF"/>
                </a:solidFill>
                <a:latin typeface="Montserrat Bold"/>
                <a:ea typeface="Montserrat Bold"/>
                <a:cs typeface="Montserrat Bold"/>
                <a:sym typeface="Montserrat Bold"/>
              </a:endParaRPr>
            </a:p>
          </p:txBody>
        </p:sp>
      </p:grpSp>
      <p:grpSp>
        <p:nvGrpSpPr>
          <p:cNvPr id="8" name="Group 8"/>
          <p:cNvGrpSpPr/>
          <p:nvPr/>
        </p:nvGrpSpPr>
        <p:grpSpPr>
          <a:xfrm>
            <a:off x="92160" y="9570960"/>
            <a:ext cx="18103680" cy="542112"/>
            <a:chOff x="0" y="0"/>
            <a:chExt cx="24138240" cy="722817"/>
          </a:xfrm>
        </p:grpSpPr>
        <p:sp>
          <p:nvSpPr>
            <p:cNvPr id="9" name="Freeform 9"/>
            <p:cNvSpPr/>
            <p:nvPr/>
          </p:nvSpPr>
          <p:spPr>
            <a:xfrm>
              <a:off x="0" y="0"/>
              <a:ext cx="24138240" cy="722817"/>
            </a:xfrm>
            <a:custGeom>
              <a:avLst/>
              <a:gdLst/>
              <a:ahLst/>
              <a:cxnLst/>
              <a:rect l="l" t="t" r="r" b="b"/>
              <a:pathLst>
                <a:path w="24138240" h="722817">
                  <a:moveTo>
                    <a:pt x="0" y="0"/>
                  </a:moveTo>
                  <a:lnTo>
                    <a:pt x="24138240" y="0"/>
                  </a:lnTo>
                  <a:lnTo>
                    <a:pt x="24138240" y="722817"/>
                  </a:lnTo>
                  <a:lnTo>
                    <a:pt x="0" y="722817"/>
                  </a:lnTo>
                  <a:close/>
                </a:path>
              </a:pathLst>
            </a:custGeom>
            <a:solidFill>
              <a:srgbClr val="000000">
                <a:alpha val="0"/>
              </a:srgbClr>
            </a:solidFill>
          </p:spPr>
        </p:sp>
        <p:sp>
          <p:nvSpPr>
            <p:cNvPr id="10" name="TextBox 10"/>
            <p:cNvSpPr txBox="1"/>
            <p:nvPr/>
          </p:nvSpPr>
          <p:spPr>
            <a:xfrm>
              <a:off x="0" y="-9525"/>
              <a:ext cx="24138240" cy="732342"/>
            </a:xfrm>
            <a:prstGeom prst="rect">
              <a:avLst/>
            </a:prstGeom>
          </p:spPr>
          <p:txBody>
            <a:bodyPr lIns="0" tIns="0" rIns="0" bIns="0" rtlCol="0" anchor="t"/>
            <a:lstStyle/>
            <a:p>
              <a:pPr algn="ctr">
                <a:lnSpc>
                  <a:spcPts val="1800"/>
                </a:lnSpc>
              </a:pPr>
              <a:r>
                <a:rPr lang="en-US" sz="1500" spc="0" dirty="0">
                  <a:solidFill>
                    <a:srgbClr val="FFFFFF"/>
                  </a:solidFill>
                  <a:latin typeface="Montserrat"/>
                  <a:ea typeface="Montserrat"/>
                  <a:cs typeface="Montserrat"/>
                  <a:sym typeface="Montserrat"/>
                </a:rPr>
                <a:t>ĀDAŽU NOVADA PAŠVALDĪBAS KOPIENU EKSPERTS   I   </a:t>
              </a:r>
              <a:r>
                <a:rPr lang="lv-LV" sz="1500" dirty="0">
                  <a:solidFill>
                    <a:srgbClr val="FFFFFF"/>
                  </a:solidFill>
                  <a:latin typeface="Montserrat"/>
                  <a:ea typeface="Montserrat"/>
                  <a:cs typeface="Montserrat"/>
                  <a:sym typeface="Montserrat"/>
                </a:rPr>
                <a:t>MĀRĪTE KISELEVSKA</a:t>
              </a:r>
              <a:r>
                <a:rPr lang="en-US" sz="1500" spc="0" dirty="0">
                  <a:solidFill>
                    <a:srgbClr val="FFFFFF"/>
                  </a:solidFill>
                  <a:latin typeface="Montserrat"/>
                  <a:ea typeface="Montserrat"/>
                  <a:cs typeface="Montserrat"/>
                  <a:sym typeface="Montserrat"/>
                </a:rPr>
                <a:t>  |  </a:t>
              </a:r>
              <a:r>
                <a:rPr lang="lv-LV" sz="1500" spc="0" dirty="0">
                  <a:solidFill>
                    <a:srgbClr val="FFFFFF"/>
                  </a:solidFill>
                  <a:latin typeface="Montserrat"/>
                  <a:ea typeface="Montserrat"/>
                  <a:cs typeface="Montserrat"/>
                  <a:sym typeface="Montserrat"/>
                </a:rPr>
                <a:t>0</a:t>
              </a:r>
              <a:r>
                <a:rPr lang="lv-LV" sz="1500" dirty="0">
                  <a:solidFill>
                    <a:srgbClr val="FFFFFF"/>
                  </a:solidFill>
                  <a:latin typeface="Montserrat"/>
                  <a:ea typeface="Montserrat"/>
                  <a:cs typeface="Montserrat"/>
                  <a:sym typeface="Montserrat"/>
                </a:rPr>
                <a:t>1</a:t>
              </a:r>
              <a:r>
                <a:rPr lang="en-US" sz="1500" spc="0" dirty="0">
                  <a:solidFill>
                    <a:srgbClr val="FFFFFF"/>
                  </a:solidFill>
                  <a:latin typeface="Montserrat"/>
                  <a:ea typeface="Montserrat"/>
                  <a:cs typeface="Montserrat"/>
                  <a:sym typeface="Montserrat"/>
                </a:rPr>
                <a:t>.</a:t>
              </a:r>
              <a:r>
                <a:rPr lang="lv-LV" sz="1500" spc="0" dirty="0">
                  <a:solidFill>
                    <a:srgbClr val="FFFFFF"/>
                  </a:solidFill>
                  <a:latin typeface="Montserrat"/>
                  <a:ea typeface="Montserrat"/>
                  <a:cs typeface="Montserrat"/>
                  <a:sym typeface="Montserrat"/>
                </a:rPr>
                <a:t>10</a:t>
              </a:r>
              <a:r>
                <a:rPr lang="en-US" sz="1500" spc="0" dirty="0">
                  <a:solidFill>
                    <a:srgbClr val="FFFFFF"/>
                  </a:solidFill>
                  <a:latin typeface="Montserrat"/>
                  <a:ea typeface="Montserrat"/>
                  <a:cs typeface="Montserrat"/>
                  <a:sym typeface="Montserrat"/>
                </a:rPr>
                <a:t>.2025.</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69DB2"/>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260CDEF-99C9-5097-B1B4-5F43028425CA}"/>
              </a:ext>
            </a:extLst>
          </p:cNvPr>
          <p:cNvSpPr>
            <a:spLocks noGrp="1"/>
          </p:cNvSpPr>
          <p:nvPr>
            <p:ph type="title"/>
          </p:nvPr>
        </p:nvSpPr>
        <p:spPr>
          <a:xfrm>
            <a:off x="1752600" y="2324100"/>
            <a:ext cx="15468600" cy="5562600"/>
          </a:xfrm>
        </p:spPr>
        <p:txBody>
          <a:bodyPr>
            <a:normAutofit/>
          </a:bodyPr>
          <a:lstStyle/>
          <a:p>
            <a:r>
              <a:rPr lang="lv-LV" sz="5400" dirty="0">
                <a:solidFill>
                  <a:schemeClr val="bg1"/>
                </a:solidFill>
                <a:latin typeface="Montserrat" panose="00000500000000000000" pitchFamily="50" charset="-70"/>
              </a:rPr>
              <a:t>06.08.2025 IKSS komitejas sēdē tika uzdots uzdevums sagatavot informatīvu ziņojumu par nolikuma Nr. 11 «Iniciatīvas projektu finansēšana kārtība Ādažu novada pašvaldībā» iespējamiem grozījumiem</a:t>
            </a:r>
          </a:p>
        </p:txBody>
      </p:sp>
      <p:grpSp>
        <p:nvGrpSpPr>
          <p:cNvPr id="3" name="Group 8">
            <a:extLst>
              <a:ext uri="{FF2B5EF4-FFF2-40B4-BE49-F238E27FC236}">
                <a16:creationId xmlns:a16="http://schemas.microsoft.com/office/drawing/2014/main" id="{BD69E8B9-50D0-4E00-1DB5-0B42033DE5AE}"/>
              </a:ext>
            </a:extLst>
          </p:cNvPr>
          <p:cNvGrpSpPr/>
          <p:nvPr/>
        </p:nvGrpSpPr>
        <p:grpSpPr>
          <a:xfrm>
            <a:off x="92160" y="9570960"/>
            <a:ext cx="18103680" cy="542112"/>
            <a:chOff x="0" y="0"/>
            <a:chExt cx="24138240" cy="722817"/>
          </a:xfrm>
        </p:grpSpPr>
        <p:sp>
          <p:nvSpPr>
            <p:cNvPr id="4" name="Freeform 9">
              <a:extLst>
                <a:ext uri="{FF2B5EF4-FFF2-40B4-BE49-F238E27FC236}">
                  <a16:creationId xmlns:a16="http://schemas.microsoft.com/office/drawing/2014/main" id="{08265801-31EF-9388-87D3-BBE3767226E5}"/>
                </a:ext>
              </a:extLst>
            </p:cNvPr>
            <p:cNvSpPr/>
            <p:nvPr/>
          </p:nvSpPr>
          <p:spPr>
            <a:xfrm>
              <a:off x="0" y="0"/>
              <a:ext cx="24138240" cy="722817"/>
            </a:xfrm>
            <a:custGeom>
              <a:avLst/>
              <a:gdLst/>
              <a:ahLst/>
              <a:cxnLst/>
              <a:rect l="l" t="t" r="r" b="b"/>
              <a:pathLst>
                <a:path w="24138240" h="722817">
                  <a:moveTo>
                    <a:pt x="0" y="0"/>
                  </a:moveTo>
                  <a:lnTo>
                    <a:pt x="24138240" y="0"/>
                  </a:lnTo>
                  <a:lnTo>
                    <a:pt x="24138240" y="722817"/>
                  </a:lnTo>
                  <a:lnTo>
                    <a:pt x="0" y="722817"/>
                  </a:lnTo>
                  <a:close/>
                </a:path>
              </a:pathLst>
            </a:custGeom>
            <a:solidFill>
              <a:srgbClr val="000000">
                <a:alpha val="0"/>
              </a:srgbClr>
            </a:solidFill>
          </p:spPr>
        </p:sp>
        <p:sp>
          <p:nvSpPr>
            <p:cNvPr id="5" name="TextBox 10">
              <a:extLst>
                <a:ext uri="{FF2B5EF4-FFF2-40B4-BE49-F238E27FC236}">
                  <a16:creationId xmlns:a16="http://schemas.microsoft.com/office/drawing/2014/main" id="{4867A963-5EB3-05B2-F8CB-7C8D35BD56A2}"/>
                </a:ext>
              </a:extLst>
            </p:cNvPr>
            <p:cNvSpPr txBox="1"/>
            <p:nvPr/>
          </p:nvSpPr>
          <p:spPr>
            <a:xfrm>
              <a:off x="0" y="-9525"/>
              <a:ext cx="24138240" cy="732342"/>
            </a:xfrm>
            <a:prstGeom prst="rect">
              <a:avLst/>
            </a:prstGeom>
          </p:spPr>
          <p:txBody>
            <a:bodyPr lIns="0" tIns="0" rIns="0" bIns="0" rtlCol="0" anchor="t"/>
            <a:lstStyle/>
            <a:p>
              <a:pPr algn="ctr">
                <a:lnSpc>
                  <a:spcPts val="1800"/>
                </a:lnSpc>
              </a:pPr>
              <a:r>
                <a:rPr lang="en-US" sz="1500" spc="0" dirty="0">
                  <a:solidFill>
                    <a:srgbClr val="FFFFFF"/>
                  </a:solidFill>
                  <a:latin typeface="Montserrat"/>
                  <a:ea typeface="Montserrat"/>
                  <a:cs typeface="Montserrat"/>
                  <a:sym typeface="Montserrat"/>
                </a:rPr>
                <a:t>ĀDAŽU NOVADA PAŠVALDĪBAS KOPIENU EKSPERTS   I   </a:t>
              </a:r>
              <a:r>
                <a:rPr lang="lv-LV" sz="1500" dirty="0">
                  <a:solidFill>
                    <a:srgbClr val="FFFFFF"/>
                  </a:solidFill>
                  <a:latin typeface="Montserrat"/>
                  <a:ea typeface="Montserrat"/>
                  <a:cs typeface="Montserrat"/>
                  <a:sym typeface="Montserrat"/>
                </a:rPr>
                <a:t>MĀRĪTE KISELEVSKA</a:t>
              </a:r>
              <a:r>
                <a:rPr lang="en-US" sz="1500" spc="0" dirty="0">
                  <a:solidFill>
                    <a:srgbClr val="FFFFFF"/>
                  </a:solidFill>
                  <a:latin typeface="Montserrat"/>
                  <a:ea typeface="Montserrat"/>
                  <a:cs typeface="Montserrat"/>
                  <a:sym typeface="Montserrat"/>
                </a:rPr>
                <a:t>  |  </a:t>
              </a:r>
              <a:r>
                <a:rPr lang="lv-LV" sz="1500" spc="0" dirty="0">
                  <a:solidFill>
                    <a:srgbClr val="FFFFFF"/>
                  </a:solidFill>
                  <a:latin typeface="Montserrat"/>
                  <a:ea typeface="Montserrat"/>
                  <a:cs typeface="Montserrat"/>
                  <a:sym typeface="Montserrat"/>
                </a:rPr>
                <a:t>0</a:t>
              </a:r>
              <a:r>
                <a:rPr lang="lv-LV" sz="1500" dirty="0">
                  <a:solidFill>
                    <a:srgbClr val="FFFFFF"/>
                  </a:solidFill>
                  <a:latin typeface="Montserrat"/>
                  <a:ea typeface="Montserrat"/>
                  <a:cs typeface="Montserrat"/>
                  <a:sym typeface="Montserrat"/>
                </a:rPr>
                <a:t>1</a:t>
              </a:r>
              <a:r>
                <a:rPr lang="en-US" sz="1500" spc="0" dirty="0">
                  <a:solidFill>
                    <a:srgbClr val="FFFFFF"/>
                  </a:solidFill>
                  <a:latin typeface="Montserrat"/>
                  <a:ea typeface="Montserrat"/>
                  <a:cs typeface="Montserrat"/>
                  <a:sym typeface="Montserrat"/>
                </a:rPr>
                <a:t>.</a:t>
              </a:r>
              <a:r>
                <a:rPr lang="lv-LV" sz="1500" spc="0" dirty="0">
                  <a:solidFill>
                    <a:srgbClr val="FFFFFF"/>
                  </a:solidFill>
                  <a:latin typeface="Montserrat"/>
                  <a:ea typeface="Montserrat"/>
                  <a:cs typeface="Montserrat"/>
                  <a:sym typeface="Montserrat"/>
                </a:rPr>
                <a:t>10</a:t>
              </a:r>
              <a:r>
                <a:rPr lang="en-US" sz="1500" spc="0" dirty="0">
                  <a:solidFill>
                    <a:srgbClr val="FFFFFF"/>
                  </a:solidFill>
                  <a:latin typeface="Montserrat"/>
                  <a:ea typeface="Montserrat"/>
                  <a:cs typeface="Montserrat"/>
                  <a:sym typeface="Montserrat"/>
                </a:rPr>
                <a:t>.2025.</a:t>
              </a:r>
            </a:p>
          </p:txBody>
        </p:sp>
      </p:grpSp>
      <p:grpSp>
        <p:nvGrpSpPr>
          <p:cNvPr id="6" name="Group 2">
            <a:extLst>
              <a:ext uri="{FF2B5EF4-FFF2-40B4-BE49-F238E27FC236}">
                <a16:creationId xmlns:a16="http://schemas.microsoft.com/office/drawing/2014/main" id="{BE9D958E-A681-871A-D610-D04CB6ACD3D7}"/>
              </a:ext>
            </a:extLst>
          </p:cNvPr>
          <p:cNvGrpSpPr/>
          <p:nvPr/>
        </p:nvGrpSpPr>
        <p:grpSpPr>
          <a:xfrm>
            <a:off x="-9360" y="9482040"/>
            <a:ext cx="18306720" cy="15840"/>
            <a:chOff x="0" y="0"/>
            <a:chExt cx="24408960" cy="21120"/>
          </a:xfrm>
        </p:grpSpPr>
        <p:sp>
          <p:nvSpPr>
            <p:cNvPr id="7" name="Freeform 3">
              <a:extLst>
                <a:ext uri="{FF2B5EF4-FFF2-40B4-BE49-F238E27FC236}">
                  <a16:creationId xmlns:a16="http://schemas.microsoft.com/office/drawing/2014/main" id="{F5683373-2588-42EF-6F74-9F65F8052F6D}"/>
                </a:ext>
              </a:extLst>
            </p:cNvPr>
            <p:cNvSpPr/>
            <p:nvPr/>
          </p:nvSpPr>
          <p:spPr>
            <a:xfrm>
              <a:off x="0" y="0"/>
              <a:ext cx="24408892" cy="21082"/>
            </a:xfrm>
            <a:custGeom>
              <a:avLst/>
              <a:gdLst/>
              <a:ahLst/>
              <a:cxnLst/>
              <a:rect l="l" t="t" r="r" b="b"/>
              <a:pathLst>
                <a:path w="24408892" h="21082">
                  <a:moveTo>
                    <a:pt x="6223" y="0"/>
                  </a:moveTo>
                  <a:lnTo>
                    <a:pt x="24402669" y="8636"/>
                  </a:lnTo>
                  <a:cubicBezTo>
                    <a:pt x="24406098" y="8636"/>
                    <a:pt x="24408892" y="11430"/>
                    <a:pt x="24408892" y="14859"/>
                  </a:cubicBezTo>
                  <a:cubicBezTo>
                    <a:pt x="24408892" y="18288"/>
                    <a:pt x="24406098" y="21082"/>
                    <a:pt x="24402669" y="21082"/>
                  </a:cubicBezTo>
                  <a:lnTo>
                    <a:pt x="6223" y="12446"/>
                  </a:lnTo>
                  <a:cubicBezTo>
                    <a:pt x="2794" y="12446"/>
                    <a:pt x="0" y="9652"/>
                    <a:pt x="0" y="6223"/>
                  </a:cubicBezTo>
                  <a:cubicBezTo>
                    <a:pt x="0" y="2794"/>
                    <a:pt x="2794" y="0"/>
                    <a:pt x="6223" y="0"/>
                  </a:cubicBezTo>
                  <a:close/>
                </a:path>
              </a:pathLst>
            </a:custGeom>
            <a:solidFill>
              <a:srgbClr val="FFFFFF"/>
            </a:solidFill>
          </p:spPr>
        </p:sp>
      </p:grpSp>
    </p:spTree>
    <p:extLst>
      <p:ext uri="{BB962C8B-B14F-4D97-AF65-F5344CB8AC3E}">
        <p14:creationId xmlns:p14="http://schemas.microsoft.com/office/powerpoint/2010/main" val="1051072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69DB2"/>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AB80C78-8B9E-E44E-21CD-66838B726ACE}"/>
              </a:ext>
            </a:extLst>
          </p:cNvPr>
          <p:cNvSpPr>
            <a:spLocks noGrp="1"/>
          </p:cNvSpPr>
          <p:nvPr>
            <p:ph type="title"/>
          </p:nvPr>
        </p:nvSpPr>
        <p:spPr>
          <a:xfrm>
            <a:off x="1524000" y="266700"/>
            <a:ext cx="14935200" cy="1668462"/>
          </a:xfrm>
        </p:spPr>
        <p:txBody>
          <a:bodyPr>
            <a:noAutofit/>
          </a:bodyPr>
          <a:lstStyle/>
          <a:p>
            <a:r>
              <a:rPr lang="lv-LV" sz="7200" b="1" dirty="0">
                <a:solidFill>
                  <a:schemeClr val="bg1"/>
                </a:solidFill>
                <a:latin typeface="Montserrat" panose="00000500000000000000" pitchFamily="50" charset="-70"/>
              </a:rPr>
              <a:t>Sadarbībā ar</a:t>
            </a:r>
          </a:p>
        </p:txBody>
      </p:sp>
      <p:sp>
        <p:nvSpPr>
          <p:cNvPr id="3" name="Satura vietturis 2">
            <a:extLst>
              <a:ext uri="{FF2B5EF4-FFF2-40B4-BE49-F238E27FC236}">
                <a16:creationId xmlns:a16="http://schemas.microsoft.com/office/drawing/2014/main" id="{07645DCE-9447-F6D9-2CB4-F1550B97ABBD}"/>
              </a:ext>
            </a:extLst>
          </p:cNvPr>
          <p:cNvSpPr>
            <a:spLocks noGrp="1"/>
          </p:cNvSpPr>
          <p:nvPr>
            <p:ph idx="1"/>
          </p:nvPr>
        </p:nvSpPr>
        <p:spPr>
          <a:xfrm>
            <a:off x="1371600" y="2628900"/>
            <a:ext cx="10439400" cy="4648200"/>
          </a:xfrm>
        </p:spPr>
        <p:txBody>
          <a:bodyPr>
            <a:normAutofit fontScale="92500" lnSpcReduction="10000"/>
          </a:bodyPr>
          <a:lstStyle/>
          <a:p>
            <a:r>
              <a:rPr lang="lv-LV" sz="6000" dirty="0">
                <a:solidFill>
                  <a:schemeClr val="bg1"/>
                </a:solidFill>
                <a:latin typeface="Montserrat" panose="00000500000000000000" pitchFamily="50" charset="-70"/>
              </a:rPr>
              <a:t>Izglītības un jaunatnes nodaļu</a:t>
            </a:r>
          </a:p>
          <a:p>
            <a:r>
              <a:rPr lang="lv-LV" sz="6000" dirty="0">
                <a:solidFill>
                  <a:schemeClr val="bg1"/>
                </a:solidFill>
                <a:latin typeface="Montserrat" panose="00000500000000000000" pitchFamily="50" charset="-70"/>
              </a:rPr>
              <a:t>Sporta nodaļu</a:t>
            </a:r>
          </a:p>
          <a:p>
            <a:r>
              <a:rPr lang="lv-LV" sz="6000" dirty="0">
                <a:solidFill>
                  <a:schemeClr val="bg1"/>
                </a:solidFill>
                <a:latin typeface="Montserrat" panose="00000500000000000000" pitchFamily="50" charset="-70"/>
              </a:rPr>
              <a:t>Sociālo dienestu</a:t>
            </a:r>
          </a:p>
          <a:p>
            <a:r>
              <a:rPr lang="lv-LV" sz="6000" dirty="0">
                <a:solidFill>
                  <a:schemeClr val="bg1"/>
                </a:solidFill>
                <a:latin typeface="Montserrat" panose="00000500000000000000" pitchFamily="50" charset="-70"/>
              </a:rPr>
              <a:t>Kultūras centru</a:t>
            </a:r>
          </a:p>
          <a:p>
            <a:pPr marL="0" indent="0">
              <a:buNone/>
            </a:pPr>
            <a:endParaRPr lang="lv-LV" dirty="0">
              <a:solidFill>
                <a:schemeClr val="bg1"/>
              </a:solidFill>
            </a:endParaRPr>
          </a:p>
        </p:txBody>
      </p:sp>
      <p:grpSp>
        <p:nvGrpSpPr>
          <p:cNvPr id="4" name="Group 8">
            <a:extLst>
              <a:ext uri="{FF2B5EF4-FFF2-40B4-BE49-F238E27FC236}">
                <a16:creationId xmlns:a16="http://schemas.microsoft.com/office/drawing/2014/main" id="{E897D36C-8CA7-3236-5DBD-F0A789E25ADC}"/>
              </a:ext>
            </a:extLst>
          </p:cNvPr>
          <p:cNvGrpSpPr/>
          <p:nvPr/>
        </p:nvGrpSpPr>
        <p:grpSpPr>
          <a:xfrm>
            <a:off x="92160" y="9570960"/>
            <a:ext cx="18103680" cy="542112"/>
            <a:chOff x="0" y="0"/>
            <a:chExt cx="24138240" cy="722817"/>
          </a:xfrm>
        </p:grpSpPr>
        <p:sp>
          <p:nvSpPr>
            <p:cNvPr id="5" name="Freeform 9">
              <a:extLst>
                <a:ext uri="{FF2B5EF4-FFF2-40B4-BE49-F238E27FC236}">
                  <a16:creationId xmlns:a16="http://schemas.microsoft.com/office/drawing/2014/main" id="{9A21AC92-15CC-3752-E8E9-AB9A4CC9D6E4}"/>
                </a:ext>
              </a:extLst>
            </p:cNvPr>
            <p:cNvSpPr/>
            <p:nvPr/>
          </p:nvSpPr>
          <p:spPr>
            <a:xfrm>
              <a:off x="0" y="0"/>
              <a:ext cx="24138240" cy="722817"/>
            </a:xfrm>
            <a:custGeom>
              <a:avLst/>
              <a:gdLst/>
              <a:ahLst/>
              <a:cxnLst/>
              <a:rect l="l" t="t" r="r" b="b"/>
              <a:pathLst>
                <a:path w="24138240" h="722817">
                  <a:moveTo>
                    <a:pt x="0" y="0"/>
                  </a:moveTo>
                  <a:lnTo>
                    <a:pt x="24138240" y="0"/>
                  </a:lnTo>
                  <a:lnTo>
                    <a:pt x="24138240" y="722817"/>
                  </a:lnTo>
                  <a:lnTo>
                    <a:pt x="0" y="722817"/>
                  </a:lnTo>
                  <a:close/>
                </a:path>
              </a:pathLst>
            </a:custGeom>
            <a:solidFill>
              <a:srgbClr val="000000">
                <a:alpha val="0"/>
              </a:srgbClr>
            </a:solidFill>
          </p:spPr>
        </p:sp>
        <p:sp>
          <p:nvSpPr>
            <p:cNvPr id="6" name="TextBox 10">
              <a:extLst>
                <a:ext uri="{FF2B5EF4-FFF2-40B4-BE49-F238E27FC236}">
                  <a16:creationId xmlns:a16="http://schemas.microsoft.com/office/drawing/2014/main" id="{BDD88A80-18AE-299A-3DA8-F7B986FD33BD}"/>
                </a:ext>
              </a:extLst>
            </p:cNvPr>
            <p:cNvSpPr txBox="1"/>
            <p:nvPr/>
          </p:nvSpPr>
          <p:spPr>
            <a:xfrm>
              <a:off x="0" y="-9525"/>
              <a:ext cx="24138240" cy="732342"/>
            </a:xfrm>
            <a:prstGeom prst="rect">
              <a:avLst/>
            </a:prstGeom>
          </p:spPr>
          <p:txBody>
            <a:bodyPr lIns="0" tIns="0" rIns="0" bIns="0" rtlCol="0" anchor="t"/>
            <a:lstStyle/>
            <a:p>
              <a:pPr algn="ctr">
                <a:lnSpc>
                  <a:spcPts val="1800"/>
                </a:lnSpc>
              </a:pPr>
              <a:r>
                <a:rPr lang="en-US" sz="1500" spc="0" dirty="0">
                  <a:solidFill>
                    <a:srgbClr val="FFFFFF"/>
                  </a:solidFill>
                  <a:latin typeface="Montserrat"/>
                  <a:ea typeface="Montserrat"/>
                  <a:cs typeface="Montserrat"/>
                  <a:sym typeface="Montserrat"/>
                </a:rPr>
                <a:t>ĀDAŽU NOVADA PAŠVALDĪBAS KOPIENU EKSPERTS   I   </a:t>
              </a:r>
              <a:r>
                <a:rPr lang="lv-LV" sz="1500" dirty="0">
                  <a:solidFill>
                    <a:srgbClr val="FFFFFF"/>
                  </a:solidFill>
                  <a:latin typeface="Montserrat"/>
                  <a:ea typeface="Montserrat"/>
                  <a:cs typeface="Montserrat"/>
                  <a:sym typeface="Montserrat"/>
                </a:rPr>
                <a:t>MĀRĪTE KISELEVSKA</a:t>
              </a:r>
              <a:r>
                <a:rPr lang="en-US" sz="1500" spc="0" dirty="0">
                  <a:solidFill>
                    <a:srgbClr val="FFFFFF"/>
                  </a:solidFill>
                  <a:latin typeface="Montserrat"/>
                  <a:ea typeface="Montserrat"/>
                  <a:cs typeface="Montserrat"/>
                  <a:sym typeface="Montserrat"/>
                </a:rPr>
                <a:t>  |  </a:t>
              </a:r>
              <a:r>
                <a:rPr lang="lv-LV" sz="1500" spc="0" dirty="0">
                  <a:solidFill>
                    <a:srgbClr val="FFFFFF"/>
                  </a:solidFill>
                  <a:latin typeface="Montserrat"/>
                  <a:ea typeface="Montserrat"/>
                  <a:cs typeface="Montserrat"/>
                  <a:sym typeface="Montserrat"/>
                </a:rPr>
                <a:t>0</a:t>
              </a:r>
              <a:r>
                <a:rPr lang="lv-LV" sz="1500" dirty="0">
                  <a:solidFill>
                    <a:srgbClr val="FFFFFF"/>
                  </a:solidFill>
                  <a:latin typeface="Montserrat"/>
                  <a:ea typeface="Montserrat"/>
                  <a:cs typeface="Montserrat"/>
                  <a:sym typeface="Montserrat"/>
                </a:rPr>
                <a:t>1</a:t>
              </a:r>
              <a:r>
                <a:rPr lang="en-US" sz="1500" spc="0" dirty="0">
                  <a:solidFill>
                    <a:srgbClr val="FFFFFF"/>
                  </a:solidFill>
                  <a:latin typeface="Montserrat"/>
                  <a:ea typeface="Montserrat"/>
                  <a:cs typeface="Montserrat"/>
                  <a:sym typeface="Montserrat"/>
                </a:rPr>
                <a:t>.</a:t>
              </a:r>
              <a:r>
                <a:rPr lang="lv-LV" sz="1500" spc="0" dirty="0">
                  <a:solidFill>
                    <a:srgbClr val="FFFFFF"/>
                  </a:solidFill>
                  <a:latin typeface="Montserrat"/>
                  <a:ea typeface="Montserrat"/>
                  <a:cs typeface="Montserrat"/>
                  <a:sym typeface="Montserrat"/>
                </a:rPr>
                <a:t>10</a:t>
              </a:r>
              <a:r>
                <a:rPr lang="en-US" sz="1500" spc="0" dirty="0">
                  <a:solidFill>
                    <a:srgbClr val="FFFFFF"/>
                  </a:solidFill>
                  <a:latin typeface="Montserrat"/>
                  <a:ea typeface="Montserrat"/>
                  <a:cs typeface="Montserrat"/>
                  <a:sym typeface="Montserrat"/>
                </a:rPr>
                <a:t>.2025.</a:t>
              </a:r>
            </a:p>
          </p:txBody>
        </p:sp>
      </p:grpSp>
      <p:grpSp>
        <p:nvGrpSpPr>
          <p:cNvPr id="7" name="Group 2">
            <a:extLst>
              <a:ext uri="{FF2B5EF4-FFF2-40B4-BE49-F238E27FC236}">
                <a16:creationId xmlns:a16="http://schemas.microsoft.com/office/drawing/2014/main" id="{59B1F89E-41F5-DD9A-C57D-616C47571830}"/>
              </a:ext>
            </a:extLst>
          </p:cNvPr>
          <p:cNvGrpSpPr/>
          <p:nvPr/>
        </p:nvGrpSpPr>
        <p:grpSpPr>
          <a:xfrm>
            <a:off x="-9360" y="9482040"/>
            <a:ext cx="18306720" cy="15840"/>
            <a:chOff x="0" y="0"/>
            <a:chExt cx="24408960" cy="21120"/>
          </a:xfrm>
        </p:grpSpPr>
        <p:sp>
          <p:nvSpPr>
            <p:cNvPr id="8" name="Freeform 3">
              <a:extLst>
                <a:ext uri="{FF2B5EF4-FFF2-40B4-BE49-F238E27FC236}">
                  <a16:creationId xmlns:a16="http://schemas.microsoft.com/office/drawing/2014/main" id="{7B872AEF-8C21-6202-DCCA-54A5B347D0CA}"/>
                </a:ext>
              </a:extLst>
            </p:cNvPr>
            <p:cNvSpPr/>
            <p:nvPr/>
          </p:nvSpPr>
          <p:spPr>
            <a:xfrm>
              <a:off x="0" y="0"/>
              <a:ext cx="24408892" cy="21082"/>
            </a:xfrm>
            <a:custGeom>
              <a:avLst/>
              <a:gdLst/>
              <a:ahLst/>
              <a:cxnLst/>
              <a:rect l="l" t="t" r="r" b="b"/>
              <a:pathLst>
                <a:path w="24408892" h="21082">
                  <a:moveTo>
                    <a:pt x="6223" y="0"/>
                  </a:moveTo>
                  <a:lnTo>
                    <a:pt x="24402669" y="8636"/>
                  </a:lnTo>
                  <a:cubicBezTo>
                    <a:pt x="24406098" y="8636"/>
                    <a:pt x="24408892" y="11430"/>
                    <a:pt x="24408892" y="14859"/>
                  </a:cubicBezTo>
                  <a:cubicBezTo>
                    <a:pt x="24408892" y="18288"/>
                    <a:pt x="24406098" y="21082"/>
                    <a:pt x="24402669" y="21082"/>
                  </a:cubicBezTo>
                  <a:lnTo>
                    <a:pt x="6223" y="12446"/>
                  </a:lnTo>
                  <a:cubicBezTo>
                    <a:pt x="2794" y="12446"/>
                    <a:pt x="0" y="9652"/>
                    <a:pt x="0" y="6223"/>
                  </a:cubicBezTo>
                  <a:cubicBezTo>
                    <a:pt x="0" y="2794"/>
                    <a:pt x="2794" y="0"/>
                    <a:pt x="6223" y="0"/>
                  </a:cubicBezTo>
                  <a:close/>
                </a:path>
              </a:pathLst>
            </a:custGeom>
            <a:solidFill>
              <a:srgbClr val="FFFFFF"/>
            </a:solidFill>
          </p:spPr>
        </p:sp>
      </p:grpSp>
    </p:spTree>
    <p:extLst>
      <p:ext uri="{BB962C8B-B14F-4D97-AF65-F5344CB8AC3E}">
        <p14:creationId xmlns:p14="http://schemas.microsoft.com/office/powerpoint/2010/main" val="3869312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69DB2"/>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B1236BD-AC44-047D-5B9E-4207E3E2FBA2}"/>
              </a:ext>
            </a:extLst>
          </p:cNvPr>
          <p:cNvSpPr>
            <a:spLocks noGrp="1"/>
          </p:cNvSpPr>
          <p:nvPr>
            <p:ph type="title"/>
          </p:nvPr>
        </p:nvSpPr>
        <p:spPr>
          <a:xfrm>
            <a:off x="444843" y="2781300"/>
            <a:ext cx="17297400" cy="6019800"/>
          </a:xfrm>
        </p:spPr>
        <p:txBody>
          <a:bodyPr>
            <a:normAutofit fontScale="90000"/>
          </a:bodyPr>
          <a:lstStyle/>
          <a:p>
            <a:pPr algn="l"/>
            <a:r>
              <a:rPr lang="lv-LV" dirty="0">
                <a:solidFill>
                  <a:schemeClr val="bg1"/>
                </a:solidFill>
                <a:latin typeface="Montserrat" panose="00000500000000000000" pitchFamily="50" charset="-70"/>
              </a:rPr>
              <a:t>Finansējumu senioru vingrošanai Ādažu un Carnikavas pagastos sākot ar 2026. gadu noteikt kā vienu no attiecināmajām darbībām pie biedrību darbības nodrošināšanas.</a:t>
            </a:r>
            <a:br>
              <a:rPr lang="lv-LV" dirty="0">
                <a:solidFill>
                  <a:schemeClr val="bg1"/>
                </a:solidFill>
                <a:latin typeface="Montserrat" panose="00000500000000000000" pitchFamily="50" charset="-70"/>
              </a:rPr>
            </a:br>
            <a:br>
              <a:rPr lang="lv-LV" dirty="0">
                <a:solidFill>
                  <a:schemeClr val="bg1"/>
                </a:solidFill>
                <a:latin typeface="Montserrat" panose="00000500000000000000" pitchFamily="50" charset="-70"/>
              </a:rPr>
            </a:br>
            <a:br>
              <a:rPr lang="lv-LV" dirty="0">
                <a:solidFill>
                  <a:schemeClr val="bg1"/>
                </a:solidFill>
                <a:latin typeface="Montserrat" panose="00000500000000000000" pitchFamily="50" charset="-70"/>
              </a:rPr>
            </a:br>
            <a:r>
              <a:rPr lang="lv-LV" dirty="0">
                <a:solidFill>
                  <a:schemeClr val="bg1"/>
                </a:solidFill>
                <a:latin typeface="Montserrat" panose="00000500000000000000" pitchFamily="50" charset="-70"/>
              </a:rPr>
              <a:t>Katrā pagastā atbalstīt vingrošanu 2000 </a:t>
            </a:r>
            <a:r>
              <a:rPr lang="lv-LV" i="1" dirty="0" err="1">
                <a:solidFill>
                  <a:schemeClr val="bg1"/>
                </a:solidFill>
                <a:latin typeface="Montserrat" panose="00000500000000000000" pitchFamily="50" charset="-70"/>
              </a:rPr>
              <a:t>euro</a:t>
            </a:r>
            <a:r>
              <a:rPr lang="lv-LV" dirty="0">
                <a:solidFill>
                  <a:schemeClr val="bg1"/>
                </a:solidFill>
                <a:latin typeface="Montserrat" panose="00000500000000000000" pitchFamily="50" charset="-70"/>
              </a:rPr>
              <a:t> apmērā. Līdz ar to, šāda veida projektus biedrības vairs nevarēs pieteikt V sadaļā «Līdzfinansējums iniciatīvu projektiem» un šī nolikuma ietvaros katrs iesniedzējs varēs iesniegt tikai vienu projektu</a:t>
            </a:r>
            <a:br>
              <a:rPr lang="lv-LV" dirty="0">
                <a:solidFill>
                  <a:schemeClr val="bg1"/>
                </a:solidFill>
                <a:latin typeface="Montserrat" panose="00000500000000000000" pitchFamily="50" charset="-70"/>
              </a:rPr>
            </a:br>
            <a:endParaRPr lang="lv-LV" dirty="0">
              <a:solidFill>
                <a:schemeClr val="bg1"/>
              </a:solidFill>
              <a:latin typeface="Montserrat" panose="00000500000000000000" pitchFamily="50" charset="-70"/>
            </a:endParaRPr>
          </a:p>
        </p:txBody>
      </p:sp>
      <p:sp>
        <p:nvSpPr>
          <p:cNvPr id="4" name="Virsraksts 1">
            <a:extLst>
              <a:ext uri="{FF2B5EF4-FFF2-40B4-BE49-F238E27FC236}">
                <a16:creationId xmlns:a16="http://schemas.microsoft.com/office/drawing/2014/main" id="{0DA68D5D-4A4C-FBAA-9AAC-DC0CD166CDFD}"/>
              </a:ext>
            </a:extLst>
          </p:cNvPr>
          <p:cNvSpPr txBox="1">
            <a:spLocks/>
          </p:cNvSpPr>
          <p:nvPr/>
        </p:nvSpPr>
        <p:spPr>
          <a:xfrm>
            <a:off x="444843" y="4610100"/>
            <a:ext cx="17297400" cy="48688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lv-LV" dirty="0"/>
          </a:p>
        </p:txBody>
      </p:sp>
      <p:sp>
        <p:nvSpPr>
          <p:cNvPr id="6" name="Virsraksts 1">
            <a:extLst>
              <a:ext uri="{FF2B5EF4-FFF2-40B4-BE49-F238E27FC236}">
                <a16:creationId xmlns:a16="http://schemas.microsoft.com/office/drawing/2014/main" id="{12757A59-E31C-4407-3F5E-464DC5874794}"/>
              </a:ext>
            </a:extLst>
          </p:cNvPr>
          <p:cNvSpPr txBox="1">
            <a:spLocks/>
          </p:cNvSpPr>
          <p:nvPr/>
        </p:nvSpPr>
        <p:spPr>
          <a:xfrm>
            <a:off x="1524000" y="266700"/>
            <a:ext cx="14935200" cy="16684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7200" b="1" dirty="0">
                <a:solidFill>
                  <a:schemeClr val="bg1"/>
                </a:solidFill>
                <a:latin typeface="Montserrat" panose="00000500000000000000" pitchFamily="50" charset="-70"/>
              </a:rPr>
              <a:t>Priekšlikumi</a:t>
            </a:r>
          </a:p>
        </p:txBody>
      </p:sp>
      <p:grpSp>
        <p:nvGrpSpPr>
          <p:cNvPr id="3" name="Group 2">
            <a:extLst>
              <a:ext uri="{FF2B5EF4-FFF2-40B4-BE49-F238E27FC236}">
                <a16:creationId xmlns:a16="http://schemas.microsoft.com/office/drawing/2014/main" id="{D520123C-275E-7ED1-3593-333B5089831D}"/>
              </a:ext>
            </a:extLst>
          </p:cNvPr>
          <p:cNvGrpSpPr/>
          <p:nvPr/>
        </p:nvGrpSpPr>
        <p:grpSpPr>
          <a:xfrm>
            <a:off x="-9360" y="9482040"/>
            <a:ext cx="18306720" cy="15840"/>
            <a:chOff x="0" y="0"/>
            <a:chExt cx="24408960" cy="21120"/>
          </a:xfrm>
        </p:grpSpPr>
        <p:sp>
          <p:nvSpPr>
            <p:cNvPr id="5" name="Freeform 3">
              <a:extLst>
                <a:ext uri="{FF2B5EF4-FFF2-40B4-BE49-F238E27FC236}">
                  <a16:creationId xmlns:a16="http://schemas.microsoft.com/office/drawing/2014/main" id="{FE8A12DE-8104-D8FE-5ACD-4DE04F9A595A}"/>
                </a:ext>
              </a:extLst>
            </p:cNvPr>
            <p:cNvSpPr/>
            <p:nvPr/>
          </p:nvSpPr>
          <p:spPr>
            <a:xfrm>
              <a:off x="0" y="0"/>
              <a:ext cx="24408892" cy="21082"/>
            </a:xfrm>
            <a:custGeom>
              <a:avLst/>
              <a:gdLst/>
              <a:ahLst/>
              <a:cxnLst/>
              <a:rect l="l" t="t" r="r" b="b"/>
              <a:pathLst>
                <a:path w="24408892" h="21082">
                  <a:moveTo>
                    <a:pt x="6223" y="0"/>
                  </a:moveTo>
                  <a:lnTo>
                    <a:pt x="24402669" y="8636"/>
                  </a:lnTo>
                  <a:cubicBezTo>
                    <a:pt x="24406098" y="8636"/>
                    <a:pt x="24408892" y="11430"/>
                    <a:pt x="24408892" y="14859"/>
                  </a:cubicBezTo>
                  <a:cubicBezTo>
                    <a:pt x="24408892" y="18288"/>
                    <a:pt x="24406098" y="21082"/>
                    <a:pt x="24402669" y="21082"/>
                  </a:cubicBezTo>
                  <a:lnTo>
                    <a:pt x="6223" y="12446"/>
                  </a:lnTo>
                  <a:cubicBezTo>
                    <a:pt x="2794" y="12446"/>
                    <a:pt x="0" y="9652"/>
                    <a:pt x="0" y="6223"/>
                  </a:cubicBezTo>
                  <a:cubicBezTo>
                    <a:pt x="0" y="2794"/>
                    <a:pt x="2794" y="0"/>
                    <a:pt x="6223" y="0"/>
                  </a:cubicBezTo>
                  <a:close/>
                </a:path>
              </a:pathLst>
            </a:custGeom>
            <a:solidFill>
              <a:srgbClr val="FFFFFF"/>
            </a:solidFill>
          </p:spPr>
        </p:sp>
      </p:grpSp>
      <p:sp>
        <p:nvSpPr>
          <p:cNvPr id="7" name="TextBox 10">
            <a:extLst>
              <a:ext uri="{FF2B5EF4-FFF2-40B4-BE49-F238E27FC236}">
                <a16:creationId xmlns:a16="http://schemas.microsoft.com/office/drawing/2014/main" id="{C4A9F337-EAFE-9C7C-8611-5B7865904287}"/>
              </a:ext>
            </a:extLst>
          </p:cNvPr>
          <p:cNvSpPr txBox="1"/>
          <p:nvPr/>
        </p:nvSpPr>
        <p:spPr>
          <a:xfrm>
            <a:off x="92160" y="9563816"/>
            <a:ext cx="18103680" cy="549256"/>
          </a:xfrm>
          <a:prstGeom prst="rect">
            <a:avLst/>
          </a:prstGeom>
        </p:spPr>
        <p:txBody>
          <a:bodyPr lIns="0" tIns="0" rIns="0" bIns="0" rtlCol="0" anchor="t"/>
          <a:lstStyle/>
          <a:p>
            <a:pPr algn="ctr">
              <a:lnSpc>
                <a:spcPts val="1800"/>
              </a:lnSpc>
            </a:pPr>
            <a:r>
              <a:rPr lang="en-US" sz="1500" spc="0" dirty="0">
                <a:solidFill>
                  <a:srgbClr val="FFFFFF"/>
                </a:solidFill>
                <a:latin typeface="Montserrat"/>
                <a:ea typeface="Montserrat"/>
                <a:cs typeface="Montserrat"/>
                <a:sym typeface="Montserrat"/>
              </a:rPr>
              <a:t>ĀDAŽU NOVADA PAŠVALDĪBAS KOPIENU EKSPERTS   I   </a:t>
            </a:r>
            <a:r>
              <a:rPr lang="lv-LV" sz="1500" dirty="0">
                <a:solidFill>
                  <a:srgbClr val="FFFFFF"/>
                </a:solidFill>
                <a:latin typeface="Montserrat"/>
                <a:ea typeface="Montserrat"/>
                <a:cs typeface="Montserrat"/>
                <a:sym typeface="Montserrat"/>
              </a:rPr>
              <a:t>MĀRĪTE KISELEVSKA</a:t>
            </a:r>
            <a:r>
              <a:rPr lang="en-US" sz="1500" spc="0" dirty="0">
                <a:solidFill>
                  <a:srgbClr val="FFFFFF"/>
                </a:solidFill>
                <a:latin typeface="Montserrat"/>
                <a:ea typeface="Montserrat"/>
                <a:cs typeface="Montserrat"/>
                <a:sym typeface="Montserrat"/>
              </a:rPr>
              <a:t>  |  </a:t>
            </a:r>
            <a:r>
              <a:rPr lang="lv-LV" sz="1500" spc="0" dirty="0">
                <a:solidFill>
                  <a:srgbClr val="FFFFFF"/>
                </a:solidFill>
                <a:latin typeface="Montserrat"/>
                <a:ea typeface="Montserrat"/>
                <a:cs typeface="Montserrat"/>
                <a:sym typeface="Montserrat"/>
              </a:rPr>
              <a:t>0</a:t>
            </a:r>
            <a:r>
              <a:rPr lang="lv-LV" sz="1500" dirty="0">
                <a:solidFill>
                  <a:srgbClr val="FFFFFF"/>
                </a:solidFill>
                <a:latin typeface="Montserrat"/>
                <a:ea typeface="Montserrat"/>
                <a:cs typeface="Montserrat"/>
                <a:sym typeface="Montserrat"/>
              </a:rPr>
              <a:t>1</a:t>
            </a:r>
            <a:r>
              <a:rPr lang="en-US" sz="1500" spc="0" dirty="0">
                <a:solidFill>
                  <a:srgbClr val="FFFFFF"/>
                </a:solidFill>
                <a:latin typeface="Montserrat"/>
                <a:ea typeface="Montserrat"/>
                <a:cs typeface="Montserrat"/>
                <a:sym typeface="Montserrat"/>
              </a:rPr>
              <a:t>.</a:t>
            </a:r>
            <a:r>
              <a:rPr lang="lv-LV" sz="1500" spc="0" dirty="0">
                <a:solidFill>
                  <a:srgbClr val="FFFFFF"/>
                </a:solidFill>
                <a:latin typeface="Montserrat"/>
                <a:ea typeface="Montserrat"/>
                <a:cs typeface="Montserrat"/>
                <a:sym typeface="Montserrat"/>
              </a:rPr>
              <a:t>10</a:t>
            </a:r>
            <a:r>
              <a:rPr lang="en-US" sz="1500" spc="0" dirty="0">
                <a:solidFill>
                  <a:srgbClr val="FFFFFF"/>
                </a:solidFill>
                <a:latin typeface="Montserrat"/>
                <a:ea typeface="Montserrat"/>
                <a:cs typeface="Montserrat"/>
                <a:sym typeface="Montserrat"/>
              </a:rPr>
              <a:t>.2025.</a:t>
            </a:r>
          </a:p>
        </p:txBody>
      </p:sp>
    </p:spTree>
    <p:extLst>
      <p:ext uri="{BB962C8B-B14F-4D97-AF65-F5344CB8AC3E}">
        <p14:creationId xmlns:p14="http://schemas.microsoft.com/office/powerpoint/2010/main" val="3984763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69DB2"/>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CE8C844-4DAB-88AE-8580-C0F4B85E482E}"/>
              </a:ext>
            </a:extLst>
          </p:cNvPr>
          <p:cNvSpPr>
            <a:spLocks noGrp="1"/>
          </p:cNvSpPr>
          <p:nvPr>
            <p:ph type="title"/>
          </p:nvPr>
        </p:nvSpPr>
        <p:spPr>
          <a:xfrm>
            <a:off x="685799" y="537368"/>
            <a:ext cx="16479795" cy="1177131"/>
          </a:xfrm>
        </p:spPr>
        <p:txBody>
          <a:bodyPr>
            <a:normAutofit/>
          </a:bodyPr>
          <a:lstStyle/>
          <a:p>
            <a:r>
              <a:rPr lang="lv-LV" sz="5400" b="1" dirty="0">
                <a:solidFill>
                  <a:schemeClr val="bg1"/>
                </a:solidFill>
                <a:latin typeface="Montserrat" panose="00000500000000000000" pitchFamily="50" charset="-70"/>
              </a:rPr>
              <a:t>Potenciālie grozījumi</a:t>
            </a:r>
          </a:p>
        </p:txBody>
      </p:sp>
      <p:sp>
        <p:nvSpPr>
          <p:cNvPr id="3" name="Satura vietturis 2">
            <a:extLst>
              <a:ext uri="{FF2B5EF4-FFF2-40B4-BE49-F238E27FC236}">
                <a16:creationId xmlns:a16="http://schemas.microsoft.com/office/drawing/2014/main" id="{941AF9F9-708E-53A6-CD12-C8090ED2BA7F}"/>
              </a:ext>
            </a:extLst>
          </p:cNvPr>
          <p:cNvSpPr>
            <a:spLocks noGrp="1"/>
          </p:cNvSpPr>
          <p:nvPr>
            <p:ph idx="1"/>
          </p:nvPr>
        </p:nvSpPr>
        <p:spPr>
          <a:xfrm>
            <a:off x="762000" y="2095500"/>
            <a:ext cx="16383000" cy="7086600"/>
          </a:xfrm>
        </p:spPr>
        <p:txBody>
          <a:bodyPr>
            <a:normAutofit fontScale="92500" lnSpcReduction="10000"/>
          </a:bodyPr>
          <a:lstStyle/>
          <a:p>
            <a:r>
              <a:rPr lang="lv-LV" sz="3000" dirty="0">
                <a:solidFill>
                  <a:schemeClr val="bg1"/>
                </a:solidFill>
                <a:latin typeface="Montserrat" panose="00000500000000000000" pitchFamily="50" charset="-70"/>
              </a:rPr>
              <a:t>Grozīt nolikuma 8.5. apakšpunktu, paredzot atbalsta biedrību darbības nodrošināšanas projektiem finansējumu 19 000 </a:t>
            </a:r>
            <a:r>
              <a:rPr lang="lv-LV" sz="3000" i="1" dirty="0" err="1">
                <a:solidFill>
                  <a:schemeClr val="bg1"/>
                </a:solidFill>
                <a:latin typeface="Montserrat" panose="00000500000000000000" pitchFamily="50" charset="-70"/>
              </a:rPr>
              <a:t>euro</a:t>
            </a:r>
            <a:r>
              <a:rPr lang="lv-LV" sz="3000" i="1" dirty="0">
                <a:solidFill>
                  <a:schemeClr val="bg1"/>
                </a:solidFill>
                <a:latin typeface="Montserrat" panose="00000500000000000000" pitchFamily="50" charset="-70"/>
              </a:rPr>
              <a:t> </a:t>
            </a:r>
            <a:r>
              <a:rPr lang="lv-LV" sz="3000" dirty="0">
                <a:solidFill>
                  <a:schemeClr val="bg1"/>
                </a:solidFill>
                <a:latin typeface="Montserrat" panose="00000500000000000000" pitchFamily="50" charset="-70"/>
              </a:rPr>
              <a:t>apmērā (iepriekš  15 000 </a:t>
            </a:r>
            <a:r>
              <a:rPr lang="lv-LV" sz="3000" i="1" dirty="0" err="1">
                <a:solidFill>
                  <a:schemeClr val="bg1"/>
                </a:solidFill>
                <a:latin typeface="Montserrat" panose="00000500000000000000" pitchFamily="50" charset="-70"/>
              </a:rPr>
              <a:t>euro</a:t>
            </a:r>
            <a:r>
              <a:rPr lang="lv-LV" sz="3000" dirty="0">
                <a:solidFill>
                  <a:schemeClr val="bg1"/>
                </a:solidFill>
                <a:latin typeface="Montserrat" panose="00000500000000000000" pitchFamily="50" charset="-70"/>
              </a:rPr>
              <a:t>);</a:t>
            </a:r>
          </a:p>
          <a:p>
            <a:endParaRPr lang="lv-LV" sz="3000" dirty="0">
              <a:solidFill>
                <a:schemeClr val="bg1"/>
              </a:solidFill>
              <a:latin typeface="Montserrat" panose="00000500000000000000" pitchFamily="50" charset="-70"/>
            </a:endParaRPr>
          </a:p>
          <a:p>
            <a:r>
              <a:rPr lang="lv-LV" sz="3000" dirty="0">
                <a:solidFill>
                  <a:schemeClr val="bg1"/>
                </a:solidFill>
                <a:latin typeface="Montserrat" panose="00000500000000000000" pitchFamily="50" charset="-70"/>
              </a:rPr>
              <a:t>Precizēt nolikuma 10. punktu, paredzēt, ka turpmāk viens pretendents var saņemt līdzfinansējumu vienam projektam, vienu reizi gadā </a:t>
            </a:r>
            <a:r>
              <a:rPr lang="lv-LV" sz="3000" i="1" dirty="0">
                <a:solidFill>
                  <a:schemeClr val="bg1"/>
                </a:solidFill>
                <a:latin typeface="Montserrat" panose="00000500000000000000" pitchFamily="50" charset="-70"/>
              </a:rPr>
              <a:t>(iepriekš biedrības varēja pieteikties un saņemt līdzfinansējumu vēl vienam projektam);</a:t>
            </a:r>
          </a:p>
          <a:p>
            <a:endParaRPr lang="lv-LV" sz="3000" dirty="0">
              <a:solidFill>
                <a:schemeClr val="bg1"/>
              </a:solidFill>
              <a:latin typeface="Montserrat" panose="00000500000000000000" pitchFamily="50" charset="-70"/>
            </a:endParaRPr>
          </a:p>
          <a:p>
            <a:r>
              <a:rPr lang="lv-LV" sz="3000" dirty="0">
                <a:solidFill>
                  <a:schemeClr val="bg1"/>
                </a:solidFill>
                <a:latin typeface="Montserrat" panose="00000500000000000000" pitchFamily="50" charset="-70"/>
              </a:rPr>
              <a:t>Precizēt 80.2. apakšpunktu, paredzot, ka turpmāk biedrība iesniedz pieprasījumu līdzfinansējuma saņemšanai nākamajam gadam līdz kārtējā gada 1. decembrim; (Iepriekš 1.oktobrim)</a:t>
            </a:r>
          </a:p>
          <a:p>
            <a:endParaRPr lang="lv-LV" sz="3000" dirty="0">
              <a:solidFill>
                <a:schemeClr val="bg1"/>
              </a:solidFill>
              <a:latin typeface="Montserrat" panose="00000500000000000000" pitchFamily="50" charset="-70"/>
            </a:endParaRPr>
          </a:p>
          <a:p>
            <a:r>
              <a:rPr lang="lv-LV" sz="3000" dirty="0">
                <a:solidFill>
                  <a:schemeClr val="bg1"/>
                </a:solidFill>
                <a:latin typeface="Montserrat" panose="00000500000000000000" pitchFamily="50" charset="-70"/>
              </a:rPr>
              <a:t>Papildināt 90. punktu ar jaunu apakšpunktu, paredzot biedrību darbības nodrošināšanas projektiem vēl vienu punktu pie attiecināmajām izmaksām- veselības veicināšanas pasākumi;</a:t>
            </a:r>
          </a:p>
          <a:p>
            <a:endParaRPr lang="lv-LV" sz="3000" dirty="0">
              <a:solidFill>
                <a:schemeClr val="bg1"/>
              </a:solidFill>
              <a:latin typeface="Montserrat" panose="00000500000000000000" pitchFamily="50" charset="-70"/>
            </a:endParaRPr>
          </a:p>
          <a:p>
            <a:r>
              <a:rPr lang="lv-LV" sz="3000" dirty="0">
                <a:solidFill>
                  <a:schemeClr val="bg1"/>
                </a:solidFill>
                <a:latin typeface="Montserrat" panose="00000500000000000000" pitchFamily="50" charset="-70"/>
              </a:rPr>
              <a:t>Salāgot nolikuma daļu numerāciju;</a:t>
            </a:r>
          </a:p>
          <a:p>
            <a:endParaRPr lang="lv-LV" dirty="0">
              <a:solidFill>
                <a:schemeClr val="bg1"/>
              </a:solidFill>
            </a:endParaRPr>
          </a:p>
          <a:p>
            <a:pPr lvl="1"/>
            <a:endParaRPr lang="lv-LV" dirty="0">
              <a:solidFill>
                <a:schemeClr val="bg1"/>
              </a:solidFill>
            </a:endParaRPr>
          </a:p>
        </p:txBody>
      </p:sp>
      <p:grpSp>
        <p:nvGrpSpPr>
          <p:cNvPr id="4" name="Group 8">
            <a:extLst>
              <a:ext uri="{FF2B5EF4-FFF2-40B4-BE49-F238E27FC236}">
                <a16:creationId xmlns:a16="http://schemas.microsoft.com/office/drawing/2014/main" id="{0ECA76D9-94BC-9C90-B520-DD362F799FB4}"/>
              </a:ext>
            </a:extLst>
          </p:cNvPr>
          <p:cNvGrpSpPr/>
          <p:nvPr/>
        </p:nvGrpSpPr>
        <p:grpSpPr>
          <a:xfrm>
            <a:off x="92160" y="9570960"/>
            <a:ext cx="18103680" cy="542112"/>
            <a:chOff x="0" y="0"/>
            <a:chExt cx="24138240" cy="722817"/>
          </a:xfrm>
        </p:grpSpPr>
        <p:sp>
          <p:nvSpPr>
            <p:cNvPr id="5" name="Freeform 9">
              <a:extLst>
                <a:ext uri="{FF2B5EF4-FFF2-40B4-BE49-F238E27FC236}">
                  <a16:creationId xmlns:a16="http://schemas.microsoft.com/office/drawing/2014/main" id="{7FBED6CD-CFDF-3B96-D70D-34B1C209E8A2}"/>
                </a:ext>
              </a:extLst>
            </p:cNvPr>
            <p:cNvSpPr/>
            <p:nvPr/>
          </p:nvSpPr>
          <p:spPr>
            <a:xfrm>
              <a:off x="0" y="0"/>
              <a:ext cx="24138240" cy="722817"/>
            </a:xfrm>
            <a:custGeom>
              <a:avLst/>
              <a:gdLst/>
              <a:ahLst/>
              <a:cxnLst/>
              <a:rect l="l" t="t" r="r" b="b"/>
              <a:pathLst>
                <a:path w="24138240" h="722817">
                  <a:moveTo>
                    <a:pt x="0" y="0"/>
                  </a:moveTo>
                  <a:lnTo>
                    <a:pt x="24138240" y="0"/>
                  </a:lnTo>
                  <a:lnTo>
                    <a:pt x="24138240" y="722817"/>
                  </a:lnTo>
                  <a:lnTo>
                    <a:pt x="0" y="722817"/>
                  </a:lnTo>
                  <a:close/>
                </a:path>
              </a:pathLst>
            </a:custGeom>
            <a:solidFill>
              <a:srgbClr val="000000">
                <a:alpha val="0"/>
              </a:srgbClr>
            </a:solidFill>
          </p:spPr>
        </p:sp>
        <p:sp>
          <p:nvSpPr>
            <p:cNvPr id="6" name="TextBox 10">
              <a:extLst>
                <a:ext uri="{FF2B5EF4-FFF2-40B4-BE49-F238E27FC236}">
                  <a16:creationId xmlns:a16="http://schemas.microsoft.com/office/drawing/2014/main" id="{5E5D6774-6681-D28E-A32C-04F9D7022B4F}"/>
                </a:ext>
              </a:extLst>
            </p:cNvPr>
            <p:cNvSpPr txBox="1"/>
            <p:nvPr/>
          </p:nvSpPr>
          <p:spPr>
            <a:xfrm>
              <a:off x="0" y="-9525"/>
              <a:ext cx="24138240" cy="732342"/>
            </a:xfrm>
            <a:prstGeom prst="rect">
              <a:avLst/>
            </a:prstGeom>
          </p:spPr>
          <p:txBody>
            <a:bodyPr lIns="0" tIns="0" rIns="0" bIns="0" rtlCol="0" anchor="t"/>
            <a:lstStyle/>
            <a:p>
              <a:pPr algn="ctr">
                <a:lnSpc>
                  <a:spcPts val="1800"/>
                </a:lnSpc>
              </a:pPr>
              <a:r>
                <a:rPr lang="en-US" sz="1500" spc="0" dirty="0">
                  <a:solidFill>
                    <a:srgbClr val="FFFFFF"/>
                  </a:solidFill>
                  <a:latin typeface="Montserrat"/>
                  <a:ea typeface="Montserrat"/>
                  <a:cs typeface="Montserrat"/>
                  <a:sym typeface="Montserrat"/>
                </a:rPr>
                <a:t>ĀDAŽU NOVADA PAŠVALDĪBAS KOPIENU EKSPERTS   I   </a:t>
              </a:r>
              <a:r>
                <a:rPr lang="lv-LV" sz="1500" dirty="0">
                  <a:solidFill>
                    <a:srgbClr val="FFFFFF"/>
                  </a:solidFill>
                  <a:latin typeface="Montserrat"/>
                  <a:ea typeface="Montserrat"/>
                  <a:cs typeface="Montserrat"/>
                  <a:sym typeface="Montserrat"/>
                </a:rPr>
                <a:t>MĀRĪTE KISELEVSKA</a:t>
              </a:r>
              <a:r>
                <a:rPr lang="en-US" sz="1500" spc="0" dirty="0">
                  <a:solidFill>
                    <a:srgbClr val="FFFFFF"/>
                  </a:solidFill>
                  <a:latin typeface="Montserrat"/>
                  <a:ea typeface="Montserrat"/>
                  <a:cs typeface="Montserrat"/>
                  <a:sym typeface="Montserrat"/>
                </a:rPr>
                <a:t>  |  </a:t>
              </a:r>
              <a:r>
                <a:rPr lang="lv-LV" sz="1500" spc="0" dirty="0">
                  <a:solidFill>
                    <a:srgbClr val="FFFFFF"/>
                  </a:solidFill>
                  <a:latin typeface="Montserrat"/>
                  <a:ea typeface="Montserrat"/>
                  <a:cs typeface="Montserrat"/>
                  <a:sym typeface="Montserrat"/>
                </a:rPr>
                <a:t>0</a:t>
              </a:r>
              <a:r>
                <a:rPr lang="lv-LV" sz="1500" dirty="0">
                  <a:solidFill>
                    <a:srgbClr val="FFFFFF"/>
                  </a:solidFill>
                  <a:latin typeface="Montserrat"/>
                  <a:ea typeface="Montserrat"/>
                  <a:cs typeface="Montserrat"/>
                  <a:sym typeface="Montserrat"/>
                </a:rPr>
                <a:t>1</a:t>
              </a:r>
              <a:r>
                <a:rPr lang="en-US" sz="1500" spc="0" dirty="0">
                  <a:solidFill>
                    <a:srgbClr val="FFFFFF"/>
                  </a:solidFill>
                  <a:latin typeface="Montserrat"/>
                  <a:ea typeface="Montserrat"/>
                  <a:cs typeface="Montserrat"/>
                  <a:sym typeface="Montserrat"/>
                </a:rPr>
                <a:t>.</a:t>
              </a:r>
              <a:r>
                <a:rPr lang="lv-LV" sz="1500" spc="0" dirty="0">
                  <a:solidFill>
                    <a:srgbClr val="FFFFFF"/>
                  </a:solidFill>
                  <a:latin typeface="Montserrat"/>
                  <a:ea typeface="Montserrat"/>
                  <a:cs typeface="Montserrat"/>
                  <a:sym typeface="Montserrat"/>
                </a:rPr>
                <a:t>10</a:t>
              </a:r>
              <a:r>
                <a:rPr lang="en-US" sz="1500" spc="0" dirty="0">
                  <a:solidFill>
                    <a:srgbClr val="FFFFFF"/>
                  </a:solidFill>
                  <a:latin typeface="Montserrat"/>
                  <a:ea typeface="Montserrat"/>
                  <a:cs typeface="Montserrat"/>
                  <a:sym typeface="Montserrat"/>
                </a:rPr>
                <a:t>.2025.</a:t>
              </a:r>
            </a:p>
          </p:txBody>
        </p:sp>
      </p:grpSp>
      <p:grpSp>
        <p:nvGrpSpPr>
          <p:cNvPr id="7" name="Group 2">
            <a:extLst>
              <a:ext uri="{FF2B5EF4-FFF2-40B4-BE49-F238E27FC236}">
                <a16:creationId xmlns:a16="http://schemas.microsoft.com/office/drawing/2014/main" id="{5D55D11B-6A28-50F6-882B-3A0EC5CB0B97}"/>
              </a:ext>
            </a:extLst>
          </p:cNvPr>
          <p:cNvGrpSpPr/>
          <p:nvPr/>
        </p:nvGrpSpPr>
        <p:grpSpPr>
          <a:xfrm>
            <a:off x="-9360" y="9482040"/>
            <a:ext cx="18306720" cy="15840"/>
            <a:chOff x="0" y="0"/>
            <a:chExt cx="24408960" cy="21120"/>
          </a:xfrm>
        </p:grpSpPr>
        <p:sp>
          <p:nvSpPr>
            <p:cNvPr id="8" name="Freeform 3">
              <a:extLst>
                <a:ext uri="{FF2B5EF4-FFF2-40B4-BE49-F238E27FC236}">
                  <a16:creationId xmlns:a16="http://schemas.microsoft.com/office/drawing/2014/main" id="{857A996E-6255-E0A1-B183-078910EDBF22}"/>
                </a:ext>
              </a:extLst>
            </p:cNvPr>
            <p:cNvSpPr/>
            <p:nvPr/>
          </p:nvSpPr>
          <p:spPr>
            <a:xfrm>
              <a:off x="0" y="0"/>
              <a:ext cx="24408892" cy="21082"/>
            </a:xfrm>
            <a:custGeom>
              <a:avLst/>
              <a:gdLst/>
              <a:ahLst/>
              <a:cxnLst/>
              <a:rect l="l" t="t" r="r" b="b"/>
              <a:pathLst>
                <a:path w="24408892" h="21082">
                  <a:moveTo>
                    <a:pt x="6223" y="0"/>
                  </a:moveTo>
                  <a:lnTo>
                    <a:pt x="24402669" y="8636"/>
                  </a:lnTo>
                  <a:cubicBezTo>
                    <a:pt x="24406098" y="8636"/>
                    <a:pt x="24408892" y="11430"/>
                    <a:pt x="24408892" y="14859"/>
                  </a:cubicBezTo>
                  <a:cubicBezTo>
                    <a:pt x="24408892" y="18288"/>
                    <a:pt x="24406098" y="21082"/>
                    <a:pt x="24402669" y="21082"/>
                  </a:cubicBezTo>
                  <a:lnTo>
                    <a:pt x="6223" y="12446"/>
                  </a:lnTo>
                  <a:cubicBezTo>
                    <a:pt x="2794" y="12446"/>
                    <a:pt x="0" y="9652"/>
                    <a:pt x="0" y="6223"/>
                  </a:cubicBezTo>
                  <a:cubicBezTo>
                    <a:pt x="0" y="2794"/>
                    <a:pt x="2794" y="0"/>
                    <a:pt x="6223" y="0"/>
                  </a:cubicBezTo>
                  <a:close/>
                </a:path>
              </a:pathLst>
            </a:custGeom>
            <a:solidFill>
              <a:srgbClr val="FFFFFF"/>
            </a:solidFill>
          </p:spPr>
        </p:sp>
      </p:grpSp>
    </p:spTree>
    <p:extLst>
      <p:ext uri="{BB962C8B-B14F-4D97-AF65-F5344CB8AC3E}">
        <p14:creationId xmlns:p14="http://schemas.microsoft.com/office/powerpoint/2010/main" val="1872338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69DB2"/>
        </a:solidFill>
        <a:effectLst/>
      </p:bgPr>
    </p:bg>
    <p:spTree>
      <p:nvGrpSpPr>
        <p:cNvPr id="1" name=""/>
        <p:cNvGrpSpPr/>
        <p:nvPr/>
      </p:nvGrpSpPr>
      <p:grpSpPr>
        <a:xfrm>
          <a:off x="0" y="0"/>
          <a:ext cx="0" cy="0"/>
          <a:chOff x="0" y="0"/>
          <a:chExt cx="0" cy="0"/>
        </a:xfrm>
      </p:grpSpPr>
      <p:sp>
        <p:nvSpPr>
          <p:cNvPr id="4" name="Virsraksts 1">
            <a:extLst>
              <a:ext uri="{FF2B5EF4-FFF2-40B4-BE49-F238E27FC236}">
                <a16:creationId xmlns:a16="http://schemas.microsoft.com/office/drawing/2014/main" id="{54F7C241-C547-0D49-5591-1844A3F98B89}"/>
              </a:ext>
            </a:extLst>
          </p:cNvPr>
          <p:cNvSpPr txBox="1">
            <a:spLocks noGrp="1"/>
          </p:cNvSpPr>
          <p:nvPr>
            <p:ph type="title"/>
          </p:nvPr>
        </p:nvSpPr>
        <p:spPr>
          <a:xfrm>
            <a:off x="457200" y="495300"/>
            <a:ext cx="17373600" cy="11350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7200" b="1" dirty="0">
                <a:solidFill>
                  <a:schemeClr val="bg1"/>
                </a:solidFill>
                <a:latin typeface="Montserrat" panose="00000500000000000000" pitchFamily="50" charset="-70"/>
              </a:rPr>
              <a:t>Priekšlikums</a:t>
            </a:r>
          </a:p>
        </p:txBody>
      </p:sp>
      <p:sp>
        <p:nvSpPr>
          <p:cNvPr id="5" name="Satura vietturis 2">
            <a:extLst>
              <a:ext uri="{FF2B5EF4-FFF2-40B4-BE49-F238E27FC236}">
                <a16:creationId xmlns:a16="http://schemas.microsoft.com/office/drawing/2014/main" id="{0E71C743-8B62-3995-B396-A393C75A79E5}"/>
              </a:ext>
            </a:extLst>
          </p:cNvPr>
          <p:cNvSpPr>
            <a:spLocks noGrp="1"/>
          </p:cNvSpPr>
          <p:nvPr>
            <p:ph idx="1"/>
          </p:nvPr>
        </p:nvSpPr>
        <p:spPr>
          <a:xfrm>
            <a:off x="457200" y="1600200"/>
            <a:ext cx="17373600" cy="8191500"/>
          </a:xfrm>
        </p:spPr>
        <p:txBody>
          <a:bodyPr>
            <a:normAutofit/>
          </a:bodyPr>
          <a:lstStyle/>
          <a:p>
            <a:endParaRPr lang="lv-LV" dirty="0">
              <a:solidFill>
                <a:schemeClr val="bg1"/>
              </a:solidFill>
            </a:endParaRPr>
          </a:p>
          <a:p>
            <a:pPr lvl="1"/>
            <a:endParaRPr lang="lv-LV" dirty="0">
              <a:solidFill>
                <a:schemeClr val="bg1"/>
              </a:solidFill>
            </a:endParaRPr>
          </a:p>
        </p:txBody>
      </p:sp>
      <p:sp>
        <p:nvSpPr>
          <p:cNvPr id="6" name="Virsraksts 1">
            <a:extLst>
              <a:ext uri="{FF2B5EF4-FFF2-40B4-BE49-F238E27FC236}">
                <a16:creationId xmlns:a16="http://schemas.microsoft.com/office/drawing/2014/main" id="{4707A22A-1B65-1076-36ED-4E1FE4A8C320}"/>
              </a:ext>
            </a:extLst>
          </p:cNvPr>
          <p:cNvSpPr txBox="1">
            <a:spLocks/>
          </p:cNvSpPr>
          <p:nvPr/>
        </p:nvSpPr>
        <p:spPr>
          <a:xfrm>
            <a:off x="1752600" y="2324100"/>
            <a:ext cx="15468600" cy="5562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4800" dirty="0">
                <a:solidFill>
                  <a:schemeClr val="bg1"/>
                </a:solidFill>
                <a:latin typeface="Montserrat" panose="00000500000000000000" pitchFamily="50" charset="-70"/>
              </a:rPr>
              <a:t>Veikt grozījumus Ādažu novada 2023.gada 24.maija nolikumā Nr. 11 «Iniciatīvas projektu finansēšanas kārtība Ādažu novada pašvaldībā» kontekstā ar 2026.gada budžetu.</a:t>
            </a:r>
          </a:p>
        </p:txBody>
      </p:sp>
      <p:grpSp>
        <p:nvGrpSpPr>
          <p:cNvPr id="2" name="Group 2">
            <a:extLst>
              <a:ext uri="{FF2B5EF4-FFF2-40B4-BE49-F238E27FC236}">
                <a16:creationId xmlns:a16="http://schemas.microsoft.com/office/drawing/2014/main" id="{D7F341E9-558D-8490-B654-05F2180BEBF8}"/>
              </a:ext>
            </a:extLst>
          </p:cNvPr>
          <p:cNvGrpSpPr/>
          <p:nvPr/>
        </p:nvGrpSpPr>
        <p:grpSpPr>
          <a:xfrm>
            <a:off x="-9360" y="9482040"/>
            <a:ext cx="18306720" cy="15840"/>
            <a:chOff x="0" y="0"/>
            <a:chExt cx="24408960" cy="21120"/>
          </a:xfrm>
        </p:grpSpPr>
        <p:sp>
          <p:nvSpPr>
            <p:cNvPr id="3" name="Freeform 3">
              <a:extLst>
                <a:ext uri="{FF2B5EF4-FFF2-40B4-BE49-F238E27FC236}">
                  <a16:creationId xmlns:a16="http://schemas.microsoft.com/office/drawing/2014/main" id="{B5DDCC92-DB43-6CD0-6308-B1548AE98856}"/>
                </a:ext>
              </a:extLst>
            </p:cNvPr>
            <p:cNvSpPr/>
            <p:nvPr/>
          </p:nvSpPr>
          <p:spPr>
            <a:xfrm>
              <a:off x="0" y="0"/>
              <a:ext cx="24408892" cy="21082"/>
            </a:xfrm>
            <a:custGeom>
              <a:avLst/>
              <a:gdLst/>
              <a:ahLst/>
              <a:cxnLst/>
              <a:rect l="l" t="t" r="r" b="b"/>
              <a:pathLst>
                <a:path w="24408892" h="21082">
                  <a:moveTo>
                    <a:pt x="6223" y="0"/>
                  </a:moveTo>
                  <a:lnTo>
                    <a:pt x="24402669" y="8636"/>
                  </a:lnTo>
                  <a:cubicBezTo>
                    <a:pt x="24406098" y="8636"/>
                    <a:pt x="24408892" y="11430"/>
                    <a:pt x="24408892" y="14859"/>
                  </a:cubicBezTo>
                  <a:cubicBezTo>
                    <a:pt x="24408892" y="18288"/>
                    <a:pt x="24406098" y="21082"/>
                    <a:pt x="24402669" y="21082"/>
                  </a:cubicBezTo>
                  <a:lnTo>
                    <a:pt x="6223" y="12446"/>
                  </a:lnTo>
                  <a:cubicBezTo>
                    <a:pt x="2794" y="12446"/>
                    <a:pt x="0" y="9652"/>
                    <a:pt x="0" y="6223"/>
                  </a:cubicBezTo>
                  <a:cubicBezTo>
                    <a:pt x="0" y="2794"/>
                    <a:pt x="2794" y="0"/>
                    <a:pt x="6223" y="0"/>
                  </a:cubicBezTo>
                  <a:close/>
                </a:path>
              </a:pathLst>
            </a:custGeom>
            <a:solidFill>
              <a:srgbClr val="FFFFFF"/>
            </a:solidFill>
          </p:spPr>
        </p:sp>
      </p:grpSp>
      <p:sp>
        <p:nvSpPr>
          <p:cNvPr id="7" name="TextBox 10">
            <a:extLst>
              <a:ext uri="{FF2B5EF4-FFF2-40B4-BE49-F238E27FC236}">
                <a16:creationId xmlns:a16="http://schemas.microsoft.com/office/drawing/2014/main" id="{06BC4140-645F-2171-F562-8CE06BC387C0}"/>
              </a:ext>
            </a:extLst>
          </p:cNvPr>
          <p:cNvSpPr txBox="1"/>
          <p:nvPr/>
        </p:nvSpPr>
        <p:spPr>
          <a:xfrm>
            <a:off x="92160" y="9563816"/>
            <a:ext cx="18103680" cy="549256"/>
          </a:xfrm>
          <a:prstGeom prst="rect">
            <a:avLst/>
          </a:prstGeom>
        </p:spPr>
        <p:txBody>
          <a:bodyPr lIns="0" tIns="0" rIns="0" bIns="0" rtlCol="0" anchor="t"/>
          <a:lstStyle/>
          <a:p>
            <a:pPr algn="ctr">
              <a:lnSpc>
                <a:spcPts val="1800"/>
              </a:lnSpc>
            </a:pPr>
            <a:r>
              <a:rPr lang="en-US" sz="1500" spc="0" dirty="0">
                <a:solidFill>
                  <a:srgbClr val="FFFFFF"/>
                </a:solidFill>
                <a:latin typeface="Montserrat"/>
                <a:ea typeface="Montserrat"/>
                <a:cs typeface="Montserrat"/>
                <a:sym typeface="Montserrat"/>
              </a:rPr>
              <a:t>ĀDAŽU NOVADA PAŠVALDĪBAS KOPIENU EKSPERTS   I   </a:t>
            </a:r>
            <a:r>
              <a:rPr lang="lv-LV" sz="1500" dirty="0">
                <a:solidFill>
                  <a:srgbClr val="FFFFFF"/>
                </a:solidFill>
                <a:latin typeface="Montserrat"/>
                <a:ea typeface="Montserrat"/>
                <a:cs typeface="Montserrat"/>
                <a:sym typeface="Montserrat"/>
              </a:rPr>
              <a:t>MĀRĪTE KISELEVSKA</a:t>
            </a:r>
            <a:r>
              <a:rPr lang="en-US" sz="1500" spc="0" dirty="0">
                <a:solidFill>
                  <a:srgbClr val="FFFFFF"/>
                </a:solidFill>
                <a:latin typeface="Montserrat"/>
                <a:ea typeface="Montserrat"/>
                <a:cs typeface="Montserrat"/>
                <a:sym typeface="Montserrat"/>
              </a:rPr>
              <a:t>  |  </a:t>
            </a:r>
            <a:r>
              <a:rPr lang="lv-LV" sz="1500" spc="0" dirty="0">
                <a:solidFill>
                  <a:srgbClr val="FFFFFF"/>
                </a:solidFill>
                <a:latin typeface="Montserrat"/>
                <a:ea typeface="Montserrat"/>
                <a:cs typeface="Montserrat"/>
                <a:sym typeface="Montserrat"/>
              </a:rPr>
              <a:t>0</a:t>
            </a:r>
            <a:r>
              <a:rPr lang="lv-LV" sz="1500" dirty="0">
                <a:solidFill>
                  <a:srgbClr val="FFFFFF"/>
                </a:solidFill>
                <a:latin typeface="Montserrat"/>
                <a:ea typeface="Montserrat"/>
                <a:cs typeface="Montserrat"/>
                <a:sym typeface="Montserrat"/>
              </a:rPr>
              <a:t>1</a:t>
            </a:r>
            <a:r>
              <a:rPr lang="en-US" sz="1500" spc="0" dirty="0">
                <a:solidFill>
                  <a:srgbClr val="FFFFFF"/>
                </a:solidFill>
                <a:latin typeface="Montserrat"/>
                <a:ea typeface="Montserrat"/>
                <a:cs typeface="Montserrat"/>
                <a:sym typeface="Montserrat"/>
              </a:rPr>
              <a:t>.</a:t>
            </a:r>
            <a:r>
              <a:rPr lang="lv-LV" sz="1500" spc="0" dirty="0">
                <a:solidFill>
                  <a:srgbClr val="FFFFFF"/>
                </a:solidFill>
                <a:latin typeface="Montserrat"/>
                <a:ea typeface="Montserrat"/>
                <a:cs typeface="Montserrat"/>
                <a:sym typeface="Montserrat"/>
              </a:rPr>
              <a:t>10</a:t>
            </a:r>
            <a:r>
              <a:rPr lang="en-US" sz="1500" spc="0" dirty="0">
                <a:solidFill>
                  <a:srgbClr val="FFFFFF"/>
                </a:solidFill>
                <a:latin typeface="Montserrat"/>
                <a:ea typeface="Montserrat"/>
                <a:cs typeface="Montserrat"/>
                <a:sym typeface="Montserrat"/>
              </a:rPr>
              <a:t>.2025.</a:t>
            </a:r>
          </a:p>
        </p:txBody>
      </p:sp>
    </p:spTree>
    <p:extLst>
      <p:ext uri="{BB962C8B-B14F-4D97-AF65-F5344CB8AC3E}">
        <p14:creationId xmlns:p14="http://schemas.microsoft.com/office/powerpoint/2010/main" val="3138237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69DB2"/>
        </a:solidFill>
        <a:effectLst/>
      </p:bgPr>
    </p:bg>
    <p:spTree>
      <p:nvGrpSpPr>
        <p:cNvPr id="1" name=""/>
        <p:cNvGrpSpPr/>
        <p:nvPr/>
      </p:nvGrpSpPr>
      <p:grpSpPr>
        <a:xfrm>
          <a:off x="0" y="0"/>
          <a:ext cx="0" cy="0"/>
          <a:chOff x="0" y="0"/>
          <a:chExt cx="0" cy="0"/>
        </a:xfrm>
      </p:grpSpPr>
      <p:sp>
        <p:nvSpPr>
          <p:cNvPr id="3" name="Freeform 3"/>
          <p:cNvSpPr/>
          <p:nvPr/>
        </p:nvSpPr>
        <p:spPr>
          <a:xfrm>
            <a:off x="5024050" y="2683088"/>
            <a:ext cx="8239900" cy="8229600"/>
          </a:xfrm>
          <a:custGeom>
            <a:avLst/>
            <a:gdLst/>
            <a:ahLst/>
            <a:cxnLst/>
            <a:rect l="l" t="t" r="r" b="b"/>
            <a:pathLst>
              <a:path w="8239900" h="8229600">
                <a:moveTo>
                  <a:pt x="0" y="0"/>
                </a:moveTo>
                <a:lnTo>
                  <a:pt x="8239900" y="0"/>
                </a:lnTo>
                <a:lnTo>
                  <a:pt x="8239900" y="8229600"/>
                </a:lnTo>
                <a:lnTo>
                  <a:pt x="0" y="8229600"/>
                </a:lnTo>
                <a:lnTo>
                  <a:pt x="0" y="0"/>
                </a:lnTo>
                <a:close/>
              </a:path>
            </a:pathLst>
          </a:custGeom>
          <a:blipFill>
            <a:blip r:embed="rId2">
              <a:alphaModFix amt="48000"/>
            </a:blip>
            <a:stretch>
              <a:fillRect/>
            </a:stretch>
          </a:blipFill>
        </p:spPr>
      </p:sp>
      <p:sp>
        <p:nvSpPr>
          <p:cNvPr id="4" name="Freeform 4"/>
          <p:cNvSpPr/>
          <p:nvPr/>
        </p:nvSpPr>
        <p:spPr>
          <a:xfrm>
            <a:off x="7294680" y="4570560"/>
            <a:ext cx="3698640" cy="3606480"/>
          </a:xfrm>
          <a:custGeom>
            <a:avLst/>
            <a:gdLst/>
            <a:ahLst/>
            <a:cxnLst/>
            <a:rect l="l" t="t" r="r" b="b"/>
            <a:pathLst>
              <a:path w="3698640" h="3606480">
                <a:moveTo>
                  <a:pt x="0" y="0"/>
                </a:moveTo>
                <a:lnTo>
                  <a:pt x="3698640" y="0"/>
                </a:lnTo>
                <a:lnTo>
                  <a:pt x="3698640" y="3606480"/>
                </a:lnTo>
                <a:lnTo>
                  <a:pt x="0" y="3606480"/>
                </a:lnTo>
                <a:lnTo>
                  <a:pt x="0" y="0"/>
                </a:lnTo>
                <a:close/>
              </a:path>
            </a:pathLst>
          </a:custGeom>
          <a:blipFill>
            <a:blip r:embed="rId3"/>
            <a:stretch>
              <a:fillRect l="-86" r="-86"/>
            </a:stretch>
          </a:blipFill>
        </p:spPr>
      </p:sp>
      <p:sp>
        <p:nvSpPr>
          <p:cNvPr id="5" name="Freeform 5"/>
          <p:cNvSpPr/>
          <p:nvPr/>
        </p:nvSpPr>
        <p:spPr>
          <a:xfrm>
            <a:off x="92160" y="2523982"/>
            <a:ext cx="18605256" cy="4093156"/>
          </a:xfrm>
          <a:custGeom>
            <a:avLst/>
            <a:gdLst/>
            <a:ahLst/>
            <a:cxnLst/>
            <a:rect l="l" t="t" r="r" b="b"/>
            <a:pathLst>
              <a:path w="18605256" h="4093156">
                <a:moveTo>
                  <a:pt x="0" y="0"/>
                </a:moveTo>
                <a:lnTo>
                  <a:pt x="18605256" y="0"/>
                </a:lnTo>
                <a:lnTo>
                  <a:pt x="18605256" y="4093156"/>
                </a:lnTo>
                <a:lnTo>
                  <a:pt x="0" y="4093156"/>
                </a:lnTo>
                <a:lnTo>
                  <a:pt x="0" y="0"/>
                </a:lnTo>
                <a:close/>
              </a:path>
            </a:pathLst>
          </a:custGeom>
          <a:blipFill>
            <a:blip r:embed="rId4">
              <a:alphaModFix amt="65000"/>
            </a:blip>
            <a:stretch>
              <a:fillRect/>
            </a:stretch>
          </a:blipFill>
        </p:spPr>
      </p:sp>
      <p:grpSp>
        <p:nvGrpSpPr>
          <p:cNvPr id="6" name="Group 6"/>
          <p:cNvGrpSpPr/>
          <p:nvPr/>
        </p:nvGrpSpPr>
        <p:grpSpPr>
          <a:xfrm>
            <a:off x="-177840" y="3317760"/>
            <a:ext cx="18292680" cy="1006560"/>
            <a:chOff x="0" y="0"/>
            <a:chExt cx="24390240" cy="1342080"/>
          </a:xfrm>
        </p:grpSpPr>
        <p:sp>
          <p:nvSpPr>
            <p:cNvPr id="7" name="Freeform 7"/>
            <p:cNvSpPr/>
            <p:nvPr/>
          </p:nvSpPr>
          <p:spPr>
            <a:xfrm>
              <a:off x="0" y="0"/>
              <a:ext cx="24390240" cy="1342080"/>
            </a:xfrm>
            <a:custGeom>
              <a:avLst/>
              <a:gdLst/>
              <a:ahLst/>
              <a:cxnLst/>
              <a:rect l="l" t="t" r="r" b="b"/>
              <a:pathLst>
                <a:path w="24390240" h="1342080">
                  <a:moveTo>
                    <a:pt x="0" y="0"/>
                  </a:moveTo>
                  <a:lnTo>
                    <a:pt x="24390240" y="0"/>
                  </a:lnTo>
                  <a:lnTo>
                    <a:pt x="24390240" y="1342080"/>
                  </a:lnTo>
                  <a:lnTo>
                    <a:pt x="0" y="1342080"/>
                  </a:lnTo>
                  <a:close/>
                </a:path>
              </a:pathLst>
            </a:custGeom>
            <a:solidFill>
              <a:srgbClr val="000000">
                <a:alpha val="0"/>
              </a:srgbClr>
            </a:solidFill>
          </p:spPr>
        </p:sp>
        <p:sp>
          <p:nvSpPr>
            <p:cNvPr id="8" name="TextBox 8"/>
            <p:cNvSpPr txBox="1"/>
            <p:nvPr/>
          </p:nvSpPr>
          <p:spPr>
            <a:xfrm>
              <a:off x="0" y="-38100"/>
              <a:ext cx="24390240" cy="1380180"/>
            </a:xfrm>
            <a:prstGeom prst="rect">
              <a:avLst/>
            </a:prstGeom>
          </p:spPr>
          <p:txBody>
            <a:bodyPr lIns="0" tIns="0" rIns="0" bIns="0" rtlCol="0" anchor="t"/>
            <a:lstStyle/>
            <a:p>
              <a:pPr algn="ctr">
                <a:lnSpc>
                  <a:spcPts val="7923"/>
                </a:lnSpc>
              </a:pPr>
              <a:r>
                <a:rPr lang="en-US" sz="6600" b="1" spc="-1">
                  <a:solidFill>
                    <a:srgbClr val="FFFFFF"/>
                  </a:solidFill>
                  <a:latin typeface="Arimo Bold"/>
                  <a:ea typeface="Arimo Bold"/>
                  <a:cs typeface="Arimo Bold"/>
                  <a:sym typeface="Arimo Bold"/>
                </a:rPr>
                <a:t>PALDIES PAR UZMANĪBU!</a:t>
              </a:r>
            </a:p>
          </p:txBody>
        </p:sp>
      </p:grpSp>
      <p:sp>
        <p:nvSpPr>
          <p:cNvPr id="11" name="Freeform 9">
            <a:extLst>
              <a:ext uri="{FF2B5EF4-FFF2-40B4-BE49-F238E27FC236}">
                <a16:creationId xmlns:a16="http://schemas.microsoft.com/office/drawing/2014/main" id="{F3B83539-92E0-8892-09E2-DD4350F8DB82}"/>
              </a:ext>
            </a:extLst>
          </p:cNvPr>
          <p:cNvSpPr/>
          <p:nvPr/>
        </p:nvSpPr>
        <p:spPr>
          <a:xfrm>
            <a:off x="342948" y="6998582"/>
            <a:ext cx="18103680" cy="542112"/>
          </a:xfrm>
          <a:custGeom>
            <a:avLst/>
            <a:gdLst/>
            <a:ahLst/>
            <a:cxnLst/>
            <a:rect l="l" t="t" r="r" b="b"/>
            <a:pathLst>
              <a:path w="24138240" h="722817">
                <a:moveTo>
                  <a:pt x="0" y="0"/>
                </a:moveTo>
                <a:lnTo>
                  <a:pt x="24138240" y="0"/>
                </a:lnTo>
                <a:lnTo>
                  <a:pt x="24138240" y="722817"/>
                </a:lnTo>
                <a:lnTo>
                  <a:pt x="0" y="722817"/>
                </a:lnTo>
                <a:close/>
              </a:path>
            </a:pathLst>
          </a:custGeom>
          <a:solidFill>
            <a:srgbClr val="000000">
              <a:alpha val="0"/>
            </a:srgbClr>
          </a:solidFill>
        </p:spPr>
      </p:sp>
      <p:grpSp>
        <p:nvGrpSpPr>
          <p:cNvPr id="13" name="Group 8">
            <a:extLst>
              <a:ext uri="{FF2B5EF4-FFF2-40B4-BE49-F238E27FC236}">
                <a16:creationId xmlns:a16="http://schemas.microsoft.com/office/drawing/2014/main" id="{74600512-E828-0D77-23B1-0510ECE9557B}"/>
              </a:ext>
            </a:extLst>
          </p:cNvPr>
          <p:cNvGrpSpPr/>
          <p:nvPr/>
        </p:nvGrpSpPr>
        <p:grpSpPr>
          <a:xfrm>
            <a:off x="92160" y="9570960"/>
            <a:ext cx="18103680" cy="542112"/>
            <a:chOff x="0" y="0"/>
            <a:chExt cx="24138240" cy="722817"/>
          </a:xfrm>
        </p:grpSpPr>
        <p:sp>
          <p:nvSpPr>
            <p:cNvPr id="15" name="Freeform 9">
              <a:extLst>
                <a:ext uri="{FF2B5EF4-FFF2-40B4-BE49-F238E27FC236}">
                  <a16:creationId xmlns:a16="http://schemas.microsoft.com/office/drawing/2014/main" id="{0E3902D6-1AA6-493B-C28B-41AD314D78E2}"/>
                </a:ext>
              </a:extLst>
            </p:cNvPr>
            <p:cNvSpPr/>
            <p:nvPr/>
          </p:nvSpPr>
          <p:spPr>
            <a:xfrm>
              <a:off x="0" y="0"/>
              <a:ext cx="24138240" cy="722817"/>
            </a:xfrm>
            <a:custGeom>
              <a:avLst/>
              <a:gdLst/>
              <a:ahLst/>
              <a:cxnLst/>
              <a:rect l="l" t="t" r="r" b="b"/>
              <a:pathLst>
                <a:path w="24138240" h="722817">
                  <a:moveTo>
                    <a:pt x="0" y="0"/>
                  </a:moveTo>
                  <a:lnTo>
                    <a:pt x="24138240" y="0"/>
                  </a:lnTo>
                  <a:lnTo>
                    <a:pt x="24138240" y="722817"/>
                  </a:lnTo>
                  <a:lnTo>
                    <a:pt x="0" y="722817"/>
                  </a:lnTo>
                  <a:close/>
                </a:path>
              </a:pathLst>
            </a:custGeom>
            <a:solidFill>
              <a:srgbClr val="000000">
                <a:alpha val="0"/>
              </a:srgbClr>
            </a:solidFill>
          </p:spPr>
        </p:sp>
        <p:sp>
          <p:nvSpPr>
            <p:cNvPr id="16" name="TextBox 10">
              <a:extLst>
                <a:ext uri="{FF2B5EF4-FFF2-40B4-BE49-F238E27FC236}">
                  <a16:creationId xmlns:a16="http://schemas.microsoft.com/office/drawing/2014/main" id="{BE24B0C2-9664-CB87-DB0A-DB7DD871648C}"/>
                </a:ext>
              </a:extLst>
            </p:cNvPr>
            <p:cNvSpPr txBox="1"/>
            <p:nvPr/>
          </p:nvSpPr>
          <p:spPr>
            <a:xfrm>
              <a:off x="0" y="-9525"/>
              <a:ext cx="24138240" cy="732342"/>
            </a:xfrm>
            <a:prstGeom prst="rect">
              <a:avLst/>
            </a:prstGeom>
          </p:spPr>
          <p:txBody>
            <a:bodyPr lIns="0" tIns="0" rIns="0" bIns="0" rtlCol="0" anchor="t"/>
            <a:lstStyle/>
            <a:p>
              <a:pPr algn="ctr">
                <a:lnSpc>
                  <a:spcPts val="1800"/>
                </a:lnSpc>
              </a:pPr>
              <a:r>
                <a:rPr lang="en-US" sz="1500" spc="0" dirty="0">
                  <a:solidFill>
                    <a:srgbClr val="FFFFFF"/>
                  </a:solidFill>
                  <a:latin typeface="Montserrat"/>
                  <a:ea typeface="Montserrat"/>
                  <a:cs typeface="Montserrat"/>
                  <a:sym typeface="Montserrat"/>
                </a:rPr>
                <a:t>ĀDAŽU NOVADA PAŠVALDĪBAS KOPIENU EKSPERTS   I   </a:t>
              </a:r>
              <a:r>
                <a:rPr lang="lv-LV" sz="1500" dirty="0">
                  <a:solidFill>
                    <a:srgbClr val="FFFFFF"/>
                  </a:solidFill>
                  <a:latin typeface="Montserrat"/>
                  <a:ea typeface="Montserrat"/>
                  <a:cs typeface="Montserrat"/>
                  <a:sym typeface="Montserrat"/>
                </a:rPr>
                <a:t>MĀRĪTE KISELEVSKA</a:t>
              </a:r>
              <a:r>
                <a:rPr lang="en-US" sz="1500" spc="0" dirty="0">
                  <a:solidFill>
                    <a:srgbClr val="FFFFFF"/>
                  </a:solidFill>
                  <a:latin typeface="Montserrat"/>
                  <a:ea typeface="Montserrat"/>
                  <a:cs typeface="Montserrat"/>
                  <a:sym typeface="Montserrat"/>
                </a:rPr>
                <a:t>  |  </a:t>
              </a:r>
              <a:r>
                <a:rPr lang="lv-LV" sz="1500" spc="0" dirty="0">
                  <a:solidFill>
                    <a:srgbClr val="FFFFFF"/>
                  </a:solidFill>
                  <a:latin typeface="Montserrat"/>
                  <a:ea typeface="Montserrat"/>
                  <a:cs typeface="Montserrat"/>
                  <a:sym typeface="Montserrat"/>
                </a:rPr>
                <a:t>0</a:t>
              </a:r>
              <a:r>
                <a:rPr lang="lv-LV" sz="1500" dirty="0">
                  <a:solidFill>
                    <a:srgbClr val="FFFFFF"/>
                  </a:solidFill>
                  <a:latin typeface="Montserrat"/>
                  <a:ea typeface="Montserrat"/>
                  <a:cs typeface="Montserrat"/>
                  <a:sym typeface="Montserrat"/>
                </a:rPr>
                <a:t>1</a:t>
              </a:r>
              <a:r>
                <a:rPr lang="en-US" sz="1500" spc="0" dirty="0">
                  <a:solidFill>
                    <a:srgbClr val="FFFFFF"/>
                  </a:solidFill>
                  <a:latin typeface="Montserrat"/>
                  <a:ea typeface="Montserrat"/>
                  <a:cs typeface="Montserrat"/>
                  <a:sym typeface="Montserrat"/>
                </a:rPr>
                <a:t>.</a:t>
              </a:r>
              <a:r>
                <a:rPr lang="lv-LV" sz="1500" spc="0" dirty="0">
                  <a:solidFill>
                    <a:srgbClr val="FFFFFF"/>
                  </a:solidFill>
                  <a:latin typeface="Montserrat"/>
                  <a:ea typeface="Montserrat"/>
                  <a:cs typeface="Montserrat"/>
                  <a:sym typeface="Montserrat"/>
                </a:rPr>
                <a:t>10</a:t>
              </a:r>
              <a:r>
                <a:rPr lang="en-US" sz="1500" spc="0" dirty="0">
                  <a:solidFill>
                    <a:srgbClr val="FFFFFF"/>
                  </a:solidFill>
                  <a:latin typeface="Montserrat"/>
                  <a:ea typeface="Montserrat"/>
                  <a:cs typeface="Montserrat"/>
                  <a:sym typeface="Montserrat"/>
                </a:rPr>
                <a:t>.2025.</a:t>
              </a:r>
            </a:p>
          </p:txBody>
        </p:sp>
      </p:grpSp>
      <p:grpSp>
        <p:nvGrpSpPr>
          <p:cNvPr id="17" name="Group 2">
            <a:extLst>
              <a:ext uri="{FF2B5EF4-FFF2-40B4-BE49-F238E27FC236}">
                <a16:creationId xmlns:a16="http://schemas.microsoft.com/office/drawing/2014/main" id="{66B11AE9-B304-86E1-F08E-87A6A2C5905C}"/>
              </a:ext>
            </a:extLst>
          </p:cNvPr>
          <p:cNvGrpSpPr/>
          <p:nvPr/>
        </p:nvGrpSpPr>
        <p:grpSpPr>
          <a:xfrm>
            <a:off x="-9360" y="9482040"/>
            <a:ext cx="18306720" cy="15840"/>
            <a:chOff x="0" y="0"/>
            <a:chExt cx="24408960" cy="21120"/>
          </a:xfrm>
        </p:grpSpPr>
        <p:sp>
          <p:nvSpPr>
            <p:cNvPr id="18" name="Freeform 3">
              <a:extLst>
                <a:ext uri="{FF2B5EF4-FFF2-40B4-BE49-F238E27FC236}">
                  <a16:creationId xmlns:a16="http://schemas.microsoft.com/office/drawing/2014/main" id="{74BD6BAD-EB03-E94D-BFFD-259AA507F9F9}"/>
                </a:ext>
              </a:extLst>
            </p:cNvPr>
            <p:cNvSpPr/>
            <p:nvPr/>
          </p:nvSpPr>
          <p:spPr>
            <a:xfrm>
              <a:off x="0" y="0"/>
              <a:ext cx="24408892" cy="21082"/>
            </a:xfrm>
            <a:custGeom>
              <a:avLst/>
              <a:gdLst/>
              <a:ahLst/>
              <a:cxnLst/>
              <a:rect l="l" t="t" r="r" b="b"/>
              <a:pathLst>
                <a:path w="24408892" h="21082">
                  <a:moveTo>
                    <a:pt x="6223" y="0"/>
                  </a:moveTo>
                  <a:lnTo>
                    <a:pt x="24402669" y="8636"/>
                  </a:lnTo>
                  <a:cubicBezTo>
                    <a:pt x="24406098" y="8636"/>
                    <a:pt x="24408892" y="11430"/>
                    <a:pt x="24408892" y="14859"/>
                  </a:cubicBezTo>
                  <a:cubicBezTo>
                    <a:pt x="24408892" y="18288"/>
                    <a:pt x="24406098" y="21082"/>
                    <a:pt x="24402669" y="21082"/>
                  </a:cubicBezTo>
                  <a:lnTo>
                    <a:pt x="6223" y="12446"/>
                  </a:lnTo>
                  <a:cubicBezTo>
                    <a:pt x="2794" y="12446"/>
                    <a:pt x="0" y="9652"/>
                    <a:pt x="0" y="6223"/>
                  </a:cubicBezTo>
                  <a:cubicBezTo>
                    <a:pt x="0" y="2794"/>
                    <a:pt x="2794" y="0"/>
                    <a:pt x="6223" y="0"/>
                  </a:cubicBezTo>
                  <a:close/>
                </a:path>
              </a:pathLst>
            </a:custGeom>
            <a:solidFill>
              <a:srgbClr val="FFFFFF"/>
            </a:solid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1441</TotalTime>
  <Words>357</Words>
  <Application>Microsoft Office PowerPoint</Application>
  <PresentationFormat>Pielāgots</PresentationFormat>
  <Paragraphs>29</Paragraphs>
  <Slides>7</Slides>
  <Notes>0</Notes>
  <HiddenSlides>0</HiddenSlides>
  <MMClips>0</MMClips>
  <ScaleCrop>false</ScaleCrop>
  <HeadingPairs>
    <vt:vector size="6" baseType="variant">
      <vt:variant>
        <vt:lpstr>Lietotie fonti</vt:lpstr>
      </vt:variant>
      <vt:variant>
        <vt:i4>5</vt:i4>
      </vt:variant>
      <vt:variant>
        <vt:lpstr>Dizains</vt:lpstr>
      </vt:variant>
      <vt:variant>
        <vt:i4>1</vt:i4>
      </vt:variant>
      <vt:variant>
        <vt:lpstr>Slaidu virsraksti</vt:lpstr>
      </vt:variant>
      <vt:variant>
        <vt:i4>7</vt:i4>
      </vt:variant>
    </vt:vector>
  </HeadingPairs>
  <TitlesOfParts>
    <vt:vector size="13" baseType="lpstr">
      <vt:lpstr>Montserrat Bold</vt:lpstr>
      <vt:lpstr>Calibri</vt:lpstr>
      <vt:lpstr>Arimo Bold</vt:lpstr>
      <vt:lpstr>Montserrat</vt:lpstr>
      <vt:lpstr>Arial</vt:lpstr>
      <vt:lpstr>Office Theme</vt:lpstr>
      <vt:lpstr>PowerPoint prezentācija</vt:lpstr>
      <vt:lpstr>06.08.2025 IKSS komitejas sēdē tika uzdots uzdevums sagatavot informatīvu ziņojumu par nolikuma Nr. 11 «Iniciatīvas projektu finansēšana kārtība Ādažu novada pašvaldībā» iespējamiem grozījumiem</vt:lpstr>
      <vt:lpstr>Sadarbībā ar</vt:lpstr>
      <vt:lpstr>Finansējumu senioru vingrošanai Ādažu un Carnikavas pagastos sākot ar 2026. gadu noteikt kā vienu no attiecināmajām darbībām pie biedrību darbības nodrošināšanas.   Katrā pagastā atbalstīt vingrošanu 2000 euro apmērā. Līdz ar to, šāda veida projektus biedrības vairs nevarēs pieteikt V sadaļā «Līdzfinansējums iniciatīvu projektiem» un šī nolikuma ietvaros katrs iesniedzējs varēs iesniegt tikai vienu projektu </vt:lpstr>
      <vt:lpstr>Potenciālie grozījumi</vt:lpstr>
      <vt:lpstr>Priekšlikums</vt:lpstr>
      <vt:lpstr>PowerPoint prezentācija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Iedzīvotāju padomju protokols:</dc:title>
  <dc:creator>Gunita Dzene</dc:creator>
  <cp:lastModifiedBy>Mārīte Kiselevska</cp:lastModifiedBy>
  <cp:revision>25</cp:revision>
  <cp:lastPrinted>2025-05-12T05:43:12Z</cp:lastPrinted>
  <dcterms:created xsi:type="dcterms:W3CDTF">2006-08-16T00:00:00Z</dcterms:created>
  <dcterms:modified xsi:type="dcterms:W3CDTF">2025-09-26T09:08:01Z</dcterms:modified>
  <dc:identifier>DAGfb_c3Gto</dc:identifier>
</cp:coreProperties>
</file>