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</p:sldMasterIdLst>
  <p:notesMasterIdLst>
    <p:notesMasterId r:id="rId55"/>
  </p:notesMasterIdLst>
  <p:sldIdLst>
    <p:sldId id="431" r:id="rId3"/>
    <p:sldId id="509" r:id="rId4"/>
    <p:sldId id="256" r:id="rId5"/>
    <p:sldId id="257" r:id="rId6"/>
    <p:sldId id="503" r:id="rId7"/>
    <p:sldId id="512" r:id="rId8"/>
    <p:sldId id="261" r:id="rId9"/>
    <p:sldId id="478" r:id="rId10"/>
    <p:sldId id="515" r:id="rId11"/>
    <p:sldId id="464" r:id="rId12"/>
    <p:sldId id="459" r:id="rId13"/>
    <p:sldId id="460" r:id="rId14"/>
    <p:sldId id="461" r:id="rId15"/>
    <p:sldId id="463" r:id="rId16"/>
    <p:sldId id="462" r:id="rId17"/>
    <p:sldId id="455" r:id="rId18"/>
    <p:sldId id="466" r:id="rId19"/>
    <p:sldId id="468" r:id="rId20"/>
    <p:sldId id="469" r:id="rId21"/>
    <p:sldId id="470" r:id="rId22"/>
    <p:sldId id="471" r:id="rId23"/>
    <p:sldId id="472" r:id="rId24"/>
    <p:sldId id="473" r:id="rId25"/>
    <p:sldId id="449" r:id="rId26"/>
    <p:sldId id="465" r:id="rId27"/>
    <p:sldId id="450" r:id="rId28"/>
    <p:sldId id="451" r:id="rId29"/>
    <p:sldId id="452" r:id="rId30"/>
    <p:sldId id="456" r:id="rId31"/>
    <p:sldId id="458" r:id="rId32"/>
    <p:sldId id="453" r:id="rId33"/>
    <p:sldId id="457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4" r:id="rId42"/>
    <p:sldId id="446" r:id="rId43"/>
    <p:sldId id="445" r:id="rId44"/>
    <p:sldId id="447" r:id="rId45"/>
    <p:sldId id="448" r:id="rId46"/>
    <p:sldId id="475" r:id="rId47"/>
    <p:sldId id="506" r:id="rId48"/>
    <p:sldId id="505" r:id="rId49"/>
    <p:sldId id="507" r:id="rId50"/>
    <p:sldId id="479" r:id="rId51"/>
    <p:sldId id="508" r:id="rId52"/>
    <p:sldId id="500" r:id="rId53"/>
    <p:sldId id="282" r:id="rId54"/>
  </p:sldIdLst>
  <p:sldSz cx="18288000" cy="10287000"/>
  <p:notesSz cx="6858000" cy="9144000"/>
  <p:embeddedFontLst>
    <p:embeddedFont>
      <p:font typeface="Montserrat" panose="00000500000000000000" pitchFamily="50" charset="-70"/>
      <p:regular r:id="rId56"/>
      <p:bold r:id="rId57"/>
      <p:italic r:id="rId58"/>
      <p:boldItalic r:id="rId59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1E0EB2-659D-7273-B0C2-B783A3318183}" name="Laura Krope" initials="LK" userId="dc112f6eebbbb232" providerId="Windows Live"/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839"/>
    <a:srgbClr val="C04900"/>
    <a:srgbClr val="77A4BE"/>
    <a:srgbClr val="D9D9D9"/>
    <a:srgbClr val="595959"/>
    <a:srgbClr val="EAEDF2"/>
    <a:srgbClr val="CDC847"/>
    <a:srgbClr val="8EA9DB"/>
    <a:srgbClr val="4D4D4C"/>
    <a:srgbClr val="0F1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757" autoAdjust="0"/>
  </p:normalViewPr>
  <p:slideViewPr>
    <p:cSldViewPr>
      <p:cViewPr varScale="1">
        <p:scale>
          <a:sx n="70" d="100"/>
          <a:sy n="70" d="100"/>
        </p:scale>
        <p:origin x="9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Krope\Downloads\Ce&#316;u%20st&#257;voklis%20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aura%20Krope\Downloads\Ce&#316;u%20st&#257;voklis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Ielu skaits</c:v>
                </c:pt>
              </c:strCache>
            </c:strRef>
          </c:tx>
          <c:dPt>
            <c:idx val="0"/>
            <c:bubble3D val="0"/>
            <c:spPr>
              <a:solidFill>
                <a:srgbClr val="CDC84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59-4A82-8C6F-997B867CF4D2}"/>
              </c:ext>
            </c:extLst>
          </c:dPt>
          <c:dPt>
            <c:idx val="1"/>
            <c:bubble3D val="0"/>
            <c:spPr>
              <a:solidFill>
                <a:srgbClr val="77A4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59-4A82-8C6F-997B867CF4D2}"/>
              </c:ext>
            </c:extLst>
          </c:dPt>
          <c:dPt>
            <c:idx val="2"/>
            <c:bubble3D val="0"/>
            <c:spPr>
              <a:solidFill>
                <a:srgbClr val="AA48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A59-4A82-8C6F-997B867CF4D2}"/>
              </c:ext>
            </c:extLst>
          </c:dPt>
          <c:dPt>
            <c:idx val="3"/>
            <c:bubble3D val="0"/>
            <c:spPr>
              <a:pattFill prst="pct3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59-4A82-8C6F-997B867CF4D2}"/>
              </c:ext>
            </c:extLst>
          </c:dPt>
          <c:dLbls>
            <c:dLbl>
              <c:idx val="0"/>
              <c:layout>
                <c:manualLayout>
                  <c:x val="-0.31355843891814705"/>
                  <c:y val="-1.45598535188681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9-4A82-8C6F-997B867CF4D2}"/>
                </c:ext>
              </c:extLst>
            </c:dLbl>
            <c:dLbl>
              <c:idx val="1"/>
              <c:layout>
                <c:manualLayout>
                  <c:x val="-3.5890591281473073E-2"/>
                  <c:y val="2.3134317752759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9-4A82-8C6F-997B867CF4D2}"/>
                </c:ext>
              </c:extLst>
            </c:dLbl>
            <c:dLbl>
              <c:idx val="2"/>
              <c:layout>
                <c:manualLayout>
                  <c:x val="0.34164548554528484"/>
                  <c:y val="-1.6706134196582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9-4A82-8C6F-997B867CF4D2}"/>
                </c:ext>
              </c:extLst>
            </c:dLbl>
            <c:dLbl>
              <c:idx val="3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59-4A82-8C6F-997B867CF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409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59-4A82-8C6F-997B867CF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A59-4A82-8C6F-997B867CF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A59-4A82-8C6F-997B867CF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A59-4A82-8C6F-997B867CF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A59-4A82-8C6F-997B867CF4D2}"/>
              </c:ext>
            </c:extLst>
          </c:dPt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47.472000000000001</c:v>
                </c:pt>
                <c:pt idx="1">
                  <c:v>159.04499999999999</c:v>
                </c:pt>
                <c:pt idx="2">
                  <c:v>48.970999999999997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59-4A82-8C6F-997B867CF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2546436734665"/>
          <c:y val="0.89452780534158305"/>
          <c:w val="0.89297444092699707"/>
          <c:h val="7.289613565661974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90456174149758E-2"/>
          <c:y val="0.18999777953025612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7D-4DA2-9EE8-F4E59B5932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7D-4DA2-9EE8-F4E59B5932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7D-4DA2-9EE8-F4E59B5932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455</c:v>
                </c:pt>
                <c:pt idx="1">
                  <c:v>285</c:v>
                </c:pt>
                <c:pt idx="2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D-4DA2-9EE8-F4E59B5932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74681141485661E-2"/>
          <c:y val="6.4738325010656683E-2"/>
          <c:w val="0.89564664603153665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Grants šķembu maisījums</c:v>
                </c:pt>
              </c:strCache>
            </c:strRef>
          </c:tx>
          <c:spPr>
            <a:solidFill>
              <a:srgbClr val="77A4B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0-4469-8065-9695ABA02D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50-4469-8065-9695ABA02D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50-4469-8065-9695ABA02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1685</c:v>
                </c:pt>
                <c:pt idx="1">
                  <c:v>1662</c:v>
                </c:pt>
                <c:pt idx="2">
                  <c:v>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0-4469-8065-9695ABA02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Dolomīta šķembu maisījums</c:v>
                </c:pt>
              </c:strCache>
            </c:strRef>
          </c:tx>
          <c:spPr>
            <a:solidFill>
              <a:srgbClr val="AA483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681</c:v>
                </c:pt>
                <c:pt idx="1">
                  <c:v>845</c:v>
                </c:pt>
                <c:pt idx="2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5-4944-8922-C0529D448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Frēzētais asfaltbetons</c:v>
                </c:pt>
              </c:strCache>
            </c:strRef>
          </c:tx>
          <c:spPr>
            <a:solidFill>
              <a:srgbClr val="59595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1058</c:v>
                </c:pt>
                <c:pt idx="1">
                  <c:v>1200</c:v>
                </c:pt>
                <c:pt idx="2">
                  <c:v>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5-4944-8922-C0529D4488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 uzklāšana (m2)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EF-4AE0-93F5-3ED4CD120B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EF-4AE0-93F5-3ED4CD120B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EF-4AE0-93F5-3ED4CD120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446</c:v>
                </c:pt>
                <c:pt idx="1">
                  <c:v>1639</c:v>
                </c:pt>
                <c:pt idx="2">
                  <c:v>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F-4AE0-93F5-3ED4CD120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6852894110529"/>
          <c:y val="0.21686994419949576"/>
          <c:w val="0.83037416440678513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Plaisu un šuvju aizliešana ar bituma mastiku (m)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F-4963-B981-8B588100126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F-4963-B981-8B58810012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DF-4963-B981-8B5881001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1470</c:v>
                </c:pt>
                <c:pt idx="1">
                  <c:v>908</c:v>
                </c:pt>
                <c:pt idx="2">
                  <c:v>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DF-4963-B981-8B58810012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  <c:max val="1800"/>
        </c:scaling>
        <c:delete val="1"/>
        <c:axPos val="l"/>
        <c:numFmt formatCode="General" sourceLinked="1"/>
        <c:majorTickMark val="out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kopējais skaits par kopējo brauktuves seguma atlikušo kalpošanas ilgumu, gados Ādažu novadā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BD-4C1A-9F95-874B4FC922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BD-4C1A-9F95-874B4FC922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BD-4C1A-9F95-874B4FC922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BD-4C1A-9F95-874B4FC92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KOP'!$U$8:$U$15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cat>
          <c:val>
            <c:numRef>
              <c:f>'GRAFIKS KOP'!$V$8:$V$15</c:f>
              <c:numCache>
                <c:formatCode>General</c:formatCode>
                <c:ptCount val="8"/>
                <c:pt idx="0">
                  <c:v>474</c:v>
                </c:pt>
                <c:pt idx="1">
                  <c:v>71</c:v>
                </c:pt>
                <c:pt idx="2">
                  <c:v>141</c:v>
                </c:pt>
                <c:pt idx="3">
                  <c:v>34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1BE-8040-87E398956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98295608"/>
        <c:axId val="98301368"/>
        <c:axId val="0"/>
      </c:bar3DChart>
      <c:catAx>
        <c:axId val="98295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GADI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8301368"/>
        <c:crosses val="autoZero"/>
        <c:auto val="1"/>
        <c:lblAlgn val="ctr"/>
        <c:lblOffset val="100"/>
        <c:noMultiLvlLbl val="0"/>
      </c:catAx>
      <c:valAx>
        <c:axId val="98301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9829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</a:t>
            </a:r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FA12-4383-9492-1D05030F9E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7568140520896426E-2"/>
                  <c:y val="5.30465360350004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2.3123936431023045E-2"/>
                  <c:y val="-3.8931147435439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53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08719102419"/>
                      <c:h val="9.27454151735397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Sheet1!$B$18:$F$18</c:f>
              <c:numCache>
                <c:formatCode>General</c:formatCode>
                <c:ptCount val="5"/>
                <c:pt idx="0">
                  <c:v>3</c:v>
                </c:pt>
                <c:pt idx="1">
                  <c:v>26</c:v>
                </c:pt>
                <c:pt idx="2">
                  <c:v>315</c:v>
                </c:pt>
                <c:pt idx="3">
                  <c:v>157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A un B grupas ceļu skaits pēc to stāvokļa uz 2025.gada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20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72,4 kilometri</a:t>
            </a:r>
            <a:endParaRPr lang="lv-LV" sz="18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Ādaži!$AF$16</c:f>
              <c:strCache>
                <c:ptCount val="1"/>
                <c:pt idx="0">
                  <c:v>Ielu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B2-4566-913D-76B233931FF1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7B2-4566-913D-76B233931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7B2-4566-913D-76B233931FF1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7B2-4566-913D-76B233931FF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7B2-4566-913D-76B233931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B27E16-A621-46C0-9F94-640A13494997}" type="VALUE">
                      <a:rPr lang="en-US" smtClean="0"/>
                      <a:pPr/>
                      <a:t>[VĒRTĪBA]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B2-4566-913D-76B233931FF1}"/>
                </c:ext>
              </c:extLst>
            </c:dLbl>
            <c:dLbl>
              <c:idx val="1"/>
              <c:layout>
                <c:manualLayout>
                  <c:x val="1.1735416563139004E-2"/>
                  <c:y val="-1.31961213793792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7B2-4566-913D-76B233931FF1}"/>
                </c:ext>
              </c:extLst>
            </c:dLbl>
            <c:dLbl>
              <c:idx val="2"/>
              <c:layout>
                <c:manualLayout>
                  <c:x val="-2.0599248354513391E-3"/>
                  <c:y val="7.2578667586585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7B2-4566-913D-76B233931FF1}"/>
                </c:ext>
              </c:extLst>
            </c:dLbl>
            <c:dLbl>
              <c:idx val="3"/>
              <c:layout>
                <c:manualLayout>
                  <c:x val="1.1905338823961359E-2"/>
                  <c:y val="0.12316388612959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8755967813543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7B2-4566-913D-76B233931FF1}"/>
                </c:ext>
              </c:extLst>
            </c:dLbl>
            <c:dLbl>
              <c:idx val="4"/>
              <c:layout>
                <c:manualLayout>
                  <c:x val="1.8255092431549564E-2"/>
                  <c:y val="-1.53953883538860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04486111961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B7B2-4566-913D-76B233931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Ādaži!$AE$17:$AE$21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Ādaži!$AF$17:$AF$21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31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B2-4566-913D-76B233931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73583328"/>
        <c:axId val="573585488"/>
        <c:axId val="0"/>
      </c:bar3DChart>
      <c:catAx>
        <c:axId val="5735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73585488"/>
        <c:crosses val="autoZero"/>
        <c:auto val="1"/>
        <c:lblAlgn val="ctr"/>
        <c:lblOffset val="100"/>
        <c:noMultiLvlLbl val="0"/>
      </c:catAx>
      <c:valAx>
        <c:axId val="573585488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735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0" b="1" i="0" dirty="0">
                <a:latin typeface="Montserrat" panose="00000500000000000000" pitchFamily="2" charset="-70"/>
              </a:rPr>
              <a:t>Ielu skaits pēc stāvokļa Ādažu pilsētā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2025.gada beigām,</a:t>
            </a:r>
            <a:r>
              <a:rPr lang="lv-LV" sz="1860" b="1" i="0" dirty="0">
                <a:latin typeface="Montserrat" panose="00000500000000000000" pitchFamily="2" charset="-70"/>
              </a:rPr>
              <a:t> </a:t>
            </a:r>
          </a:p>
          <a:p>
            <a:pPr>
              <a:defRPr sz="1800"/>
            </a:pPr>
            <a:r>
              <a:rPr lang="lv-LV" sz="2400" b="1" i="0" dirty="0">
                <a:solidFill>
                  <a:schemeClr val="tx1"/>
                </a:solidFill>
                <a:latin typeface="Montserrat" panose="00000500000000000000" pitchFamily="2" charset="-70"/>
              </a:rPr>
              <a:t>33.7 kilometri</a:t>
            </a:r>
            <a:endParaRPr lang="lv-LV" sz="1860" b="1" i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Ādaži!$AF$16</c:f>
              <c:strCache>
                <c:ptCount val="1"/>
                <c:pt idx="0">
                  <c:v>Ielu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06-45AA-87F2-9EE104DDC963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06-45AA-87F2-9EE104DDC9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06-45AA-87F2-9EE104DDC96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06-45AA-87F2-9EE104DDC96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06-45AA-87F2-9EE104DDC9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B27E16-A621-46C0-9F94-640A13494997}" type="VALUE">
                      <a:rPr lang="en-US" smtClean="0"/>
                      <a:pPr/>
                      <a:t>[VĒRTĪBA]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06-45AA-87F2-9EE104DDC963}"/>
                </c:ext>
              </c:extLst>
            </c:dLbl>
            <c:dLbl>
              <c:idx val="1"/>
              <c:layout>
                <c:manualLayout>
                  <c:x val="1.1735416563138958E-2"/>
                  <c:y val="-8.79741425291942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06-45AA-87F2-9EE104DDC963}"/>
                </c:ext>
              </c:extLst>
            </c:dLbl>
            <c:dLbl>
              <c:idx val="2"/>
              <c:layout>
                <c:manualLayout>
                  <c:x val="-2.0599248354513391E-3"/>
                  <c:y val="7.2578667586585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06-45AA-87F2-9EE104DDC963}"/>
                </c:ext>
              </c:extLst>
            </c:dLbl>
            <c:dLbl>
              <c:idx val="3"/>
              <c:layout>
                <c:manualLayout>
                  <c:x val="1.1905338823961359E-2"/>
                  <c:y val="0.12316388612959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8755967813543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506-45AA-87F2-9EE104DDC963}"/>
                </c:ext>
              </c:extLst>
            </c:dLbl>
            <c:dLbl>
              <c:idx val="4"/>
              <c:layout>
                <c:manualLayout>
                  <c:x val="1.8255092431549564E-2"/>
                  <c:y val="-1.53953883538860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04486111961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506-45AA-87F2-9EE104DDC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Ādaži!$AE$17:$AE$21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Ādaži!$AF$17:$AF$21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22</c:v>
                </c:pt>
                <c:pt idx="3">
                  <c:v>29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6-45AA-87F2-9EE104DDC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73583328"/>
        <c:axId val="573585488"/>
        <c:axId val="0"/>
      </c:bar3DChart>
      <c:catAx>
        <c:axId val="5735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73585488"/>
        <c:crosses val="autoZero"/>
        <c:auto val="1"/>
        <c:lblAlgn val="ctr"/>
        <c:lblOffset val="100"/>
        <c:noMultiLvlLbl val="0"/>
      </c:catAx>
      <c:valAx>
        <c:axId val="573585488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735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v-LV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Baltezerā uz 2025.gada beigām,</a:t>
            </a:r>
            <a:br>
              <a:rPr lang="lv-LV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7.7 kilometri</a:t>
            </a:r>
            <a:endParaRPr lang="lv-LV" sz="16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852362204724408E-2"/>
          <c:y val="0.13658559288974284"/>
          <c:w val="0.9366476377952756"/>
          <c:h val="0.7496086184420812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BD7-4781-8C90-E6F66D32ABA4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BD7-4781-8C90-E6F66D32ABA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BD7-4781-8C90-E6F66D32ABA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BD7-4781-8C90-E6F66D32ABA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BD7-4781-8C90-E6F66D32AB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7-4781-8C90-E6F66D32AB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shape val="box"/>
        <c:axId val="1395795375"/>
        <c:axId val="1395798735"/>
        <c:axId val="0"/>
      </c:bar3DChart>
      <c:catAx>
        <c:axId val="13957953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50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95798735"/>
        <c:crosses val="autoZero"/>
        <c:auto val="1"/>
        <c:lblAlgn val="ctr"/>
        <c:lblOffset val="100"/>
        <c:noMultiLvlLbl val="0"/>
      </c:catAx>
      <c:valAx>
        <c:axId val="1395798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50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9579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Kadagā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uz 2025.gada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24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11.8 kilometri</a:t>
            </a:r>
            <a:endParaRPr lang="lv-LV" sz="18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0251160912578239"/>
          <c:y val="9.0090090090090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spc="0" baseline="0" dirty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Ceļu skaits</c:v>
                </c:pt>
              </c:strCache>
            </c:strRef>
          </c:tx>
          <c:dPt>
            <c:idx val="0"/>
            <c:bubble3D val="0"/>
            <c:spPr>
              <a:solidFill>
                <a:srgbClr val="77A4B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97E-448E-BC70-8236F09F4575}"/>
              </c:ext>
            </c:extLst>
          </c:dPt>
          <c:dPt>
            <c:idx val="1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97E-448E-BC70-8236F09F4575}"/>
              </c:ext>
            </c:extLst>
          </c:dPt>
          <c:dLbls>
            <c:dLbl>
              <c:idx val="0"/>
              <c:layout>
                <c:manualLayout>
                  <c:x val="-5.0568945751267601E-2"/>
                  <c:y val="-8.0032205396295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E-448E-BC70-8236F09F4575}"/>
                </c:ext>
              </c:extLst>
            </c:dLbl>
            <c:dLbl>
              <c:idx val="1"/>
              <c:layout>
                <c:manualLayout>
                  <c:x val="3.0116876493620895E-2"/>
                  <c:y val="0.11955563992032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E-448E-BC70-8236F09F4575}"/>
                </c:ext>
              </c:extLst>
            </c:dLbl>
            <c:dLbl>
              <c:idx val="2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7E-448E-BC70-8236F09F4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7E-448E-BC70-8236F09F4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97E-448E-BC70-8236F09F457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97E-448E-BC70-8236F09F4575}"/>
              </c:ext>
            </c:extLst>
          </c:dPt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23.33</c:v>
                </c:pt>
                <c:pt idx="1">
                  <c:v>64.34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7E-448E-BC70-8236F09F4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>
                <a:latin typeface="Montserrat" panose="00000500000000000000" pitchFamily="2" charset="-70"/>
              </a:rPr>
              <a:t>Ielu skaits pēc stāvokļa Ataru, Birznieku, </a:t>
            </a:r>
            <a:r>
              <a:rPr lang="lv-LV" sz="1800" b="1" dirty="0" err="1">
                <a:latin typeface="Montserrat" panose="00000500000000000000" pitchFamily="2" charset="-70"/>
              </a:rPr>
              <a:t>Stapriņu</a:t>
            </a:r>
            <a:r>
              <a:rPr lang="lv-LV" sz="1800" b="1" dirty="0">
                <a:latin typeface="Montserrat" panose="00000500000000000000" pitchFamily="2" charset="-70"/>
              </a:rPr>
              <a:t> un </a:t>
            </a:r>
            <a:r>
              <a:rPr lang="lv-LV" sz="1800" b="1" dirty="0" err="1">
                <a:latin typeface="Montserrat" panose="00000500000000000000" pitchFamily="2" charset="-70"/>
              </a:rPr>
              <a:t>Eimuru</a:t>
            </a:r>
            <a:r>
              <a:rPr lang="lv-LV" sz="1800" b="1" dirty="0">
                <a:latin typeface="Montserrat" panose="00000500000000000000" pitchFamily="2" charset="-70"/>
              </a:rPr>
              <a:t> ciemos</a:t>
            </a:r>
            <a:r>
              <a:rPr lang="lv-LV" sz="1800" b="1" dirty="0">
                <a:solidFill>
                  <a:schemeClr val="tx1"/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2025.gada beigām,</a:t>
            </a:r>
          </a:p>
          <a:p>
            <a:pPr>
              <a:defRPr/>
            </a:pP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10.6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6D3-454F-9BCB-4EFCA7D1041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4D-47A7-8FA6-A4536FD009C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4D-47A7-8FA6-A4536FD009C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4D-47A7-8FA6-A4536FD009C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34D-47A7-8FA6-A4536FD009C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4D-47A7-8FA6-A4536FD009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08635177209809E-2"/>
                      <c:h val="6.81862745098039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34D-47A7-8FA6-A4536FD00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D-47A7-8FA6-A4536FD00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1800" b="1" i="0" u="none" strike="noStrike" kern="1200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ciemos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2025.gada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itchFamily="2" charset="77"/>
              </a:rPr>
              <a:t>10 kilometri</a:t>
            </a:r>
            <a:endParaRPr lang="lv-LV" sz="18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67-4FD1-9755-28F920C7E7F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67-4FD1-9755-28F920C7E7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67-4FD1-9755-28F920C7E7F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67-4FD1-9755-28F920C7E7F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67-4FD1-9755-28F920C7E7F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67-4FD1-9755-28F920C7E7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67-4FD1-9755-28F920C7E7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667-4FD1-9755-28F920C7E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67-4FD1-9755-28F920C7E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Divezeros</a:t>
            </a: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2025.gada beigām,</a:t>
            </a:r>
          </a:p>
          <a:p>
            <a:pPr>
              <a:defRPr/>
            </a:pPr>
            <a:r>
              <a:rPr lang="lv-LV" sz="1862" b="1" i="0" u="none" strike="noStrike" kern="1200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70"/>
              </a:rPr>
              <a:t>5.6 kilometri</a:t>
            </a:r>
          </a:p>
        </c:rich>
      </c:tx>
      <c:layout>
        <c:manualLayout>
          <c:xMode val="edge"/>
          <c:yMode val="edge"/>
          <c:x val="0.20251160912578239"/>
          <c:y val="9.0090090090090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uz 2025.gada beigām,</a:t>
            </a:r>
          </a:p>
          <a:p>
            <a:pPr>
              <a:defRPr/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24.8 kilometri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6A-4D8A-BD4C-9E019F6E5F7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16A-4D8A-BD4C-9E019F6E5F7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16A-4D8A-BD4C-9E019F6E5F7E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16A-4D8A-BD4C-9E019F6E5F7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16A-4D8A-BD4C-9E019F6E5F7E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6A-4D8A-BD4C-9E019F6E5F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6A-4D8A-BD4C-9E019F6E5F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16A-4D8A-BD4C-9E019F6E5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16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6A-4D8A-BD4C-9E019F6E5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skaits pēc stāvokļa uz 2025.gada beigām,</a:t>
            </a:r>
            <a:b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29,7 kilometri</a:t>
            </a:r>
          </a:p>
        </c:rich>
      </c:tx>
      <c:layout>
        <c:manualLayout>
          <c:xMode val="edge"/>
          <c:yMode val="edge"/>
          <c:x val="0.2385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E2-4CC2-A60B-C2B6682563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E2-4CC2-A60B-C2B6682563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E2-4CC2-A60B-C2B6682563A1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4E2-4CC2-A60B-C2B6682563A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E2-4CC2-A60B-C2B6682563A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E2-4CC2-A60B-C2B6682563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4E2-4CC2-A60B-C2B6682563A1}"/>
                </c:ext>
              </c:extLst>
            </c:dLbl>
            <c:dLbl>
              <c:idx val="3"/>
              <c:layout>
                <c:manualLayout>
                  <c:x val="4.1152668416448695E-3"/>
                  <c:y val="0.157924393829686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1069958847736"/>
                      <c:h val="0.138781790056128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4E2-4CC2-A60B-C2B6682563A1}"/>
                </c:ext>
              </c:extLst>
            </c:dLbl>
            <c:dLbl>
              <c:idx val="4"/>
              <c:layout>
                <c:manualLayout>
                  <c:x val="1.7489711934156379E-2"/>
                  <c:y val="4.73773181489058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6748971193415"/>
                      <c:h val="0.196300021530299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4E2-4CC2-A60B-C2B668256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Sheet1!$E$47:$E$51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24</c:v>
                </c:pt>
                <c:pt idx="3">
                  <c:v>35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4CC2-A60B-C2B6682563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454943"/>
        <c:axId val="1382456863"/>
        <c:axId val="0"/>
      </c:bar3DChart>
      <c:catAx>
        <c:axId val="138245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382456863"/>
        <c:crosses val="autoZero"/>
        <c:auto val="1"/>
        <c:lblAlgn val="ctr"/>
        <c:lblOffset val="100"/>
        <c:noMultiLvlLbl val="0"/>
      </c:catAx>
      <c:valAx>
        <c:axId val="138245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crossAx val="13824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2025.gada beigām</a:t>
            </a: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, </a:t>
            </a:r>
            <a:b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24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43 kilometri</a:t>
            </a:r>
            <a:endParaRPr lang="lv-LV" sz="1862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0251160912578239"/>
          <c:y val="9.0090090090090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29</c:v>
                </c:pt>
                <c:pt idx="3">
                  <c:v>43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stāvokļa,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2025.gada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24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15.8 kilometri</a:t>
            </a:r>
            <a:endParaRPr lang="lv-LV" dirty="0"/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F438-4976-9BFF-3D6D27840D7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0242122318509069E-2"/>
                  <c:y val="0.160493908168886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1.3966480446927373E-2"/>
                  <c:y val="-6.1728395061728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15083798882"/>
                      <c:h val="0.168744855967078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13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/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2025.gada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24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15.1 kilometrs</a:t>
            </a:r>
            <a:endParaRPr lang="lv-LV" sz="1862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BCA-4824-B23D-896B740B427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2.2954032324165631E-2"/>
                  <c:y val="1.80958026761822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2.385342721501978E-2"/>
                  <c:y val="-9.47879923351203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09643588499"/>
                      <c:h val="0.104830360201485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2025.gada beigām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,</a:t>
            </a:r>
            <a:b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22.4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863216724775077"/>
          <c:y val="5.5487906062145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A89-4046-B10A-7FCF1B37187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B53-4EE6-8E12-83C87C5751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53-4EE6-8E12-83C87C57511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FBA-4293-BA7B-32DFD0D8185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53-4EE6-8E12-83C87C575118}"/>
              </c:ext>
            </c:extLst>
          </c:dPt>
          <c:dLbls>
            <c:dLbl>
              <c:idx val="1"/>
              <c:layout>
                <c:manualLayout>
                  <c:x val="1.658374792703151E-3"/>
                  <c:y val="-1.99004943940948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53-4EE6-8E12-83C87C5751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B53-4EE6-8E12-83C87C575118}"/>
                </c:ext>
              </c:extLst>
            </c:dLbl>
            <c:dLbl>
              <c:idx val="3"/>
              <c:layout>
                <c:manualLayout>
                  <c:x val="1.1608623548921934E-2"/>
                  <c:y val="-1.9899710910062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31603B2-4E7A-48C6-B0CF-8DA3A119D051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Montserrat" panose="00000500000000000000" pitchFamily="2" charset="-70"/>
                        </a:defRPr>
                      </a:pPr>
                      <a:t>[VĒRTĪBA]</a:t>
                    </a:fld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9253731343283"/>
                      <c:h val="0.17116415228359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BA-4293-BA7B-32DFD0D8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Carnikava!$A$390:$A$394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Carnikava!$B$390:$B$394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3-4EE6-8E12-83C87C575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52448712"/>
        <c:axId val="652451232"/>
        <c:axId val="0"/>
      </c:bar3DChart>
      <c:catAx>
        <c:axId val="65244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51232"/>
        <c:crosses val="autoZero"/>
        <c:auto val="1"/>
        <c:lblAlgn val="ctr"/>
        <c:lblOffset val="100"/>
        <c:noMultiLvlLbl val="0"/>
      </c:catAx>
      <c:valAx>
        <c:axId val="65245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2025.gada beigām,</a:t>
            </a:r>
          </a:p>
          <a:p>
            <a:pPr>
              <a:defRPr>
                <a:latin typeface="Montserrat" panose="00000500000000000000" pitchFamily="2" charset="-70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24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8.6 kilometri</a:t>
            </a:r>
            <a:endParaRPr lang="lv-LV" sz="1862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0796553691658104"/>
          <c:y val="4.4753218688830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FD32-4FEF-84D7-2FEB6CC0894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8937806687207469E-2"/>
                  <c:y val="1.970064249678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1.3966563962113432E-2"/>
                  <c:y val="-1.03756695087869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2075773137"/>
                      <c:h val="0.109905834426774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5361337430266E-2"/>
          <c:y val="0.24002628023852399"/>
          <c:w val="0.8258928571428571"/>
          <c:h val="0.580609209056915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3.1900624304040066E-2"/>
                  <c:y val="-3.9331991537873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6.6964285714285711E-3"/>
                  <c:y val="-7.407166047153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5.1604387083745713E-2"/>
                  <c:y val="2.415391513856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4.7139884493274491E-2"/>
                  <c:y val="-1.8545073851979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19.71</c:v>
                </c:pt>
                <c:pt idx="1">
                  <c:v>7.0000000000000007E-2</c:v>
                </c:pt>
                <c:pt idx="2">
                  <c:v>35.67</c:v>
                </c:pt>
                <c:pt idx="3">
                  <c:v>8.89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471-484F-A560-B959F614C7E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2.3668376627236773E-3"/>
                  <c:y val="-3.1548206735206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1"/>
              <c:layout>
                <c:manualLayout>
                  <c:x val="1.1642757243227745E-2"/>
                  <c:y val="-1.03507115108068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1-484F-A560-B959F614C7EA}"/>
                </c:ext>
              </c:extLst>
            </c:dLbl>
            <c:dLbl>
              <c:idx val="2"/>
              <c:layout>
                <c:manualLayout>
                  <c:x val="-2.4501214620820329E-2"/>
                  <c:y val="1.66072846687140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4.0294326987816896E-2"/>
                  <c:y val="-5.6385353394432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6.65</c:v>
                </c:pt>
                <c:pt idx="1">
                  <c:v>0</c:v>
                </c:pt>
                <c:pt idx="2">
                  <c:v>14.27</c:v>
                </c:pt>
                <c:pt idx="3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29593690660959E-2"/>
          <c:y val="0.21212780232891665"/>
          <c:w val="0.8313169626269209"/>
          <c:h val="0.58459473046991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6.578147486825274E-3"/>
                  <c:y val="-8.6405740002769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2.8392623615262201E-2"/>
                  <c:y val="-0.24544852012178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4.287480894900534E-2"/>
                  <c:y val="0.141188053493619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-0.1859156098323784"/>
                  <c:y val="0.10638900334054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21.87</c:v>
                </c:pt>
                <c:pt idx="1">
                  <c:v>4.3419999999999996</c:v>
                </c:pt>
                <c:pt idx="2">
                  <c:v>18.32</c:v>
                </c:pt>
                <c:pt idx="3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4064147753112"/>
          <c:y val="0.22489680048554139"/>
          <c:w val="0.77164047032083727"/>
          <c:h val="0.648767976360611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BBB-4442-B9F3-748A75A39D0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7.6546150781915054E-3"/>
                  <c:y val="-2.80412722024838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2"/>
              <c:layout>
                <c:manualLayout>
                  <c:x val="3.826435601558383E-3"/>
                  <c:y val="5.2098386455439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1.6160054349112329E-2"/>
                  <c:y val="-1.0535201625511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77.22</c:v>
                </c:pt>
                <c:pt idx="1">
                  <c:v>2.5720000000000001</c:v>
                </c:pt>
                <c:pt idx="2">
                  <c:v>54.405000000000001</c:v>
                </c:pt>
                <c:pt idx="3">
                  <c:v>24.847999999999999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Ādažu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E00-4E2E-B7AD-4814EFD6CBE0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E00-4E2E-B7AD-4814EFD6CBE0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E00-4E2E-B7AD-4814EFD6CBE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E00-4E2E-B7AD-4814EFD6CBE0}"/>
              </c:ext>
            </c:extLst>
          </c:dPt>
          <c:dLbls>
            <c:dLbl>
              <c:idx val="0"/>
              <c:layout>
                <c:manualLayout>
                  <c:x val="3.6026047565303525E-2"/>
                  <c:y val="-1.7039156781737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0-4E2E-B7AD-4814EFD6CBE0}"/>
                </c:ext>
              </c:extLst>
            </c:dLbl>
            <c:dLbl>
              <c:idx val="1"/>
              <c:layout>
                <c:manualLayout>
                  <c:x val="-1.9276258575379158E-2"/>
                  <c:y val="-1.3718639899742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0-4E2E-B7AD-4814EFD6CBE0}"/>
                </c:ext>
              </c:extLst>
            </c:dLbl>
            <c:dLbl>
              <c:idx val="2"/>
              <c:layout>
                <c:manualLayout>
                  <c:x val="-1.6194036627510126E-2"/>
                  <c:y val="0.106637346007424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0-4E2E-B7AD-4814EFD6CBE0}"/>
                </c:ext>
              </c:extLst>
            </c:dLbl>
            <c:dLbl>
              <c:idx val="3"/>
              <c:layout>
                <c:manualLayout>
                  <c:x val="-0.17526032659138732"/>
                  <c:y val="5.53149606299212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0-4E2E-B7AD-4814EFD6C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22.466999999999999</c:v>
                </c:pt>
                <c:pt idx="1">
                  <c:v>0.88800000000000001</c:v>
                </c:pt>
                <c:pt idx="2">
                  <c:v>22.661000000000001</c:v>
                </c:pt>
                <c:pt idx="3">
                  <c:v>2.9550000000000001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0-4E2E-B7AD-4814EFD6C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9551</c:v>
                </c:pt>
                <c:pt idx="1">
                  <c:v>12398</c:v>
                </c:pt>
                <c:pt idx="2">
                  <c:v>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09/24/2025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4034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4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4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6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2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73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6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45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1089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EEFCA-AD98-8A35-FA70-227430EA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379C-413A-7F45-6C93-C712FA72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1B469-4B54-3EA9-A1E3-582FAF972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0F87-5F38-9495-F5A1-8C761F43B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47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126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42264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49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8578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6995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5141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0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8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9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BC96-2C5F-C22B-CE03-BB17DFB02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4AA6-710F-29A8-B3F9-E65645B4D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3DAC-F8D2-CF74-D626-1FCBF1C8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9911-D4A3-94FD-562D-803576CD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B8AF-813B-8F1C-1F23-64A8DB3C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F402-8F55-0846-4C00-73BBCF5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C16-BF2A-73F4-85F0-D26896AD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F84E-3ECD-2578-960F-71FE6861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D60B-DB9E-6839-930E-8AD60E5E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784D-625F-9636-0B9A-339A8CA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61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7D0C-1DB9-DA56-8558-530E7D76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B4F-4D7D-9B16-2189-9D36BCF4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7560-B601-9CD0-4E88-520921DA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9C7E-0777-9EEC-7A3A-8080D077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2D9B-958A-8EAC-BAEB-EDE493CB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42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9690-1D35-4664-E7F0-5C133D4B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7053D-0B20-5909-3E3E-549DA53A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D071-119F-A371-5C89-342DE92E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5412D-569D-290D-1092-1D0B65B8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9225-9A8E-FF43-80F6-31E89BF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E6ED7-F073-1020-5730-039AFFED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691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E217-7D89-FEEF-6EC1-F7BA4395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3D5B-1E06-3974-5463-9A2F0441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76410-7CEF-138F-8C8D-D2B0C8D9A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7EFCD-FC6C-C8CF-E71B-358CB9FCD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C7405-932D-C280-57D0-E47EB66DF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2F23E-5C87-159B-5A16-1D1072F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019BC-B71E-BC46-36A8-B62C70F9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3D832-1299-869B-F957-D12C70C8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098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B1CB-60DC-643D-D57D-E653368C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14F6-53FF-4780-4457-8F2B921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F28F8-A695-D691-0F29-AE457BA9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4FAB1-41F2-7532-034B-66C8CA67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6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B9573-CEEA-5F68-74BA-1F71510C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A23C-F087-E506-476E-3A5CD33C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7FE79-5153-3559-A96F-DFE865CD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9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2117-BF12-1DA1-2810-82A753D9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DB32-28EB-3A4E-1287-6AEA9303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1266B-BABC-A4EA-FE4A-B24CBACF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5A45-047A-6168-8396-AE459536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B8C5-EBCA-4079-6191-4CD81DF5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F679-C661-A833-919B-86CB47F1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3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16F-D44B-3090-BC35-14DFCECF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3174B-B237-AF7D-5863-60FE02F02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E480-7825-14C3-6FB5-3F2A34477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3EE2B-493C-42D9-8DD9-11485D3C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1314-74FB-6BB5-49D5-1DC6B5C3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96F96-8262-B962-A57E-73392EE1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29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2009-DB4E-C131-9D33-E891EB6B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8AFCC-C172-1A67-D43E-551D497B1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CD19-B7E9-2895-2FBA-CED26D0B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9FD3-E7E7-34B6-07CC-F5583F2F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0340-3E1B-0269-2697-E1ACC79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48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13E4F-43D8-0710-1515-B30AE65FC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F798F-0FF3-2D7E-7B03-15771A0D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7CCF0-07B5-836A-1A16-BE7ADB2C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4051-6728-6F40-B62F-353281B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83DA-51C2-DDDD-D434-EFF2D412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3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094CC-73FA-F243-DE80-9F462798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FF01-D9AA-0E51-A0EC-2B119A80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2BFD-8469-31E7-BF8C-32601C95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B794-A182-4F43-90C8-11DA512485FE}" type="datetimeFigureOut">
              <a:rPr lang="lv-LV" smtClean="0"/>
              <a:t>24.09.2025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D085-B6D0-DD60-DA1E-9CB26AB05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5FB3-E794-A3A2-4D1B-50077020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6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4770" y="6286500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FFFFFF"/>
                </a:solidFill>
                <a:latin typeface="Montserrat Semi-Bold Bold"/>
              </a:rPr>
              <a:t>ĀDAŽU NOVADA CEĻU PROGRAMMA</a:t>
            </a:r>
            <a:endParaRPr lang="en-US" sz="6600" b="1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DB51A-9979-C864-B672-E75B5AC63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57300"/>
            <a:ext cx="7324241" cy="3581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DEBD622-24F6-A9AD-2242-A48E0C92EA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B888-6ADB-032C-24F8-F6E1E33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A un B klases ceļu stāvoklis Ādažu pagastā</a:t>
            </a:r>
            <a:endParaRPr lang="lv-LV" sz="48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EE10F15-31AA-9373-FB11-03A3B153407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2C408F-FA43-1675-5B35-59C68F53AAB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04DEE7-0A85-508E-A7FF-D7EFE2C6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270948"/>
              </p:ext>
            </p:extLst>
          </p:nvPr>
        </p:nvGraphicFramePr>
        <p:xfrm>
          <a:off x="4274125" y="3123302"/>
          <a:ext cx="9739748" cy="57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16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13C9-FDBA-A828-78DC-94888D46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Ādažu pilsētas ielu stāvokļa kopsavilkums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6111A1-12EA-E3FF-672A-124F3F831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5681"/>
              </p:ext>
            </p:extLst>
          </p:nvPr>
        </p:nvGraphicFramePr>
        <p:xfrm>
          <a:off x="4038600" y="3543300"/>
          <a:ext cx="9739748" cy="57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75843E1-AD4D-2534-C577-8470B25366A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CA7ED0D-6ECC-5632-DCBD-B8488ABFD4B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 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6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A454-180B-3ED7-7751-7F76EBD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Baltezera ielu stāvokļa kopsavilkums</a:t>
            </a:r>
            <a:endParaRPr lang="lv-LV" sz="46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AABA473-F137-593A-8163-561D58FAAFC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233593D-5A0A-2C29-2B99-1CEDCA9D443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2316DA-5C0F-F92D-7511-D2DED2D2E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399659"/>
              </p:ext>
            </p:extLst>
          </p:nvPr>
        </p:nvGraphicFramePr>
        <p:xfrm>
          <a:off x="4038600" y="3009900"/>
          <a:ext cx="9296400" cy="56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008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E472-D264-16B9-F64B-B07B9F43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Kadagas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C581571-CF1F-300D-3BA6-722D4E3CD6A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FE6864-223D-CE01-40F7-94C21B1924A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4F457A-D439-7557-D5FB-20D0CB7FB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378266"/>
              </p:ext>
            </p:extLst>
          </p:nvPr>
        </p:nvGraphicFramePr>
        <p:xfrm>
          <a:off x="4038600" y="3162300"/>
          <a:ext cx="9753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85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160-563E-8C52-7CE0-FE4DAC1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8EF45-A884-3AAE-82B2-2FD81533C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709768"/>
              </p:ext>
            </p:extLst>
          </p:nvPr>
        </p:nvGraphicFramePr>
        <p:xfrm>
          <a:off x="2476498" y="36195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10969DF-1EEF-5723-987F-2921DA3728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4183846-FE7B-9AC7-BD08-51E532F452F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2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9338-CD48-410E-5D74-5474387E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ielu </a:t>
            </a:r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400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491BEF0-72B2-87BC-C2C5-EA1BFBEA44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94C869C-403C-1526-39D4-3B11930C77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77A934-98AE-653D-F5B2-1783176AB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882997"/>
              </p:ext>
            </p:extLst>
          </p:nvPr>
        </p:nvGraphicFramePr>
        <p:xfrm>
          <a:off x="2476498" y="36195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22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1736A90-CD04-B4D9-87BC-FB06870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465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Divezera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6A8BA7E-D6EF-2926-C34B-A3C9F66EBA6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4BBA83-331E-74DC-7F1A-28A27AD522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DBB3A72-6BFD-FAB5-88A9-587259BB7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0496"/>
              </p:ext>
            </p:extLst>
          </p:nvPr>
        </p:nvGraphicFramePr>
        <p:xfrm>
          <a:off x="4800600" y="2171700"/>
          <a:ext cx="8839200" cy="402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91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451E-F260-06CE-FD16-52F464B6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pagasta ceļu stāvokļa kopsavilkums</a:t>
            </a:r>
            <a:endParaRPr lang="lv-LV" sz="48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ADA229F-530E-0968-C1FB-6B823399981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57BDE346-7E16-7E89-7E33-BF4CB6C224E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DD738-6E67-2BF0-61EB-8D5F07B675E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28F477-DC77-3861-15C0-5708E3505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20286"/>
              </p:ext>
            </p:extLst>
          </p:nvPr>
        </p:nvGraphicFramePr>
        <p:xfrm>
          <a:off x="2228848" y="30099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55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A32-2B1B-AA6A-FAF1-7ADDD62C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Gaujas un Lilastes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2349F61-DF3A-9E08-499F-86A049367A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ED3B92-865F-DA5B-5088-06580CB2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157926"/>
              </p:ext>
            </p:extLst>
          </p:nvPr>
        </p:nvGraphicFramePr>
        <p:xfrm>
          <a:off x="3352800" y="3314700"/>
          <a:ext cx="12344400" cy="56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2C11DFF2-F892-8947-9FE5-E659506D72D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C9660-9CC3-E10E-1EE4-200530818F6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10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DFFA-A37A-B321-0805-6DD47F02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ielu stāvokļa kopsavilkums</a:t>
            </a:r>
            <a:endParaRPr lang="lv-LV" sz="4800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28CABF4-7194-2402-054D-C132E1419B9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9E963E5-F7F1-3F13-12C4-F6318B6C1BF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DDA334-EABD-5A5A-FC60-8BE4619F7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0403"/>
              </p:ext>
            </p:extLst>
          </p:nvPr>
        </p:nvGraphicFramePr>
        <p:xfrm>
          <a:off x="4571999" y="3086100"/>
          <a:ext cx="9144001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41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02454C-5049-9498-CE3B-C53DD17C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68"/>
          <a:stretch/>
        </p:blipFill>
        <p:spPr>
          <a:xfrm>
            <a:off x="5829576" y="800100"/>
            <a:ext cx="12458424" cy="94869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95DD79-1A1E-0FBD-D7E8-A34F35B9D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016928"/>
              </p:ext>
            </p:extLst>
          </p:nvPr>
        </p:nvGraphicFramePr>
        <p:xfrm>
          <a:off x="541978" y="4853833"/>
          <a:ext cx="6650183" cy="53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6CAB8C6-0BBC-BCB4-B574-507230969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618670"/>
              </p:ext>
            </p:extLst>
          </p:nvPr>
        </p:nvGraphicFramePr>
        <p:xfrm>
          <a:off x="5202059" y="2310297"/>
          <a:ext cx="3796144" cy="311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098B90-5CF0-6A3C-BEA2-B18E873AAD03}"/>
              </a:ext>
            </a:extLst>
          </p:cNvPr>
          <p:cNvSpPr txBox="1"/>
          <p:nvPr/>
        </p:nvSpPr>
        <p:spPr>
          <a:xfrm>
            <a:off x="3132778" y="5205146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Ielas - 577</a:t>
            </a:r>
            <a:endParaRPr lang="en-US" sz="27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34420-C90A-DDBC-BDC7-7EA2546D66A8}"/>
              </a:ext>
            </a:extLst>
          </p:cNvPr>
          <p:cNvSpPr txBox="1"/>
          <p:nvPr/>
        </p:nvSpPr>
        <p:spPr>
          <a:xfrm>
            <a:off x="6268859" y="2210851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Ceļi - 55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6C510E-09E9-3C78-7194-FBF42587E523}"/>
              </a:ext>
            </a:extLst>
          </p:cNvPr>
          <p:cNvSpPr txBox="1">
            <a:spLocks/>
          </p:cNvSpPr>
          <p:nvPr/>
        </p:nvSpPr>
        <p:spPr>
          <a:xfrm>
            <a:off x="914400" y="755981"/>
            <a:ext cx="9448800" cy="1183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ielas un ceļi (skaits - 632)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E4650-ACA2-C44A-2462-39CA7FB64412}"/>
              </a:ext>
            </a:extLst>
          </p:cNvPr>
          <p:cNvSpPr txBox="1"/>
          <p:nvPr/>
        </p:nvSpPr>
        <p:spPr>
          <a:xfrm>
            <a:off x="552864" y="2483863"/>
            <a:ext cx="4171536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Carnikavas </a:t>
            </a:r>
            <a:r>
              <a:rPr lang="lv-LV" dirty="0" err="1">
                <a:latin typeface="Montserrat" panose="00000500000000000000" pitchFamily="2" charset="-70"/>
              </a:rPr>
              <a:t>komunālserviss</a:t>
            </a:r>
            <a:r>
              <a:rPr lang="lv-LV" dirty="0">
                <a:latin typeface="Montserrat" panose="00000500000000000000" pitchFamily="2" charset="-70"/>
              </a:rPr>
              <a:t> apsaimnieko un uztur 632 Ādažu novada ielas un ceļus. Novadā ir 55 ceļi un 577 ielas.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Ādažu novada kopējais ielu un ceļu garums sastāda 343.2 km. Ceļu kopgarums 87,7 km un ielu kopgarums 255,6 kilometri  </a:t>
            </a:r>
          </a:p>
        </p:txBody>
      </p:sp>
    </p:spTree>
    <p:extLst>
      <p:ext uri="{BB962C8B-B14F-4D97-AF65-F5344CB8AC3E}">
        <p14:creationId xmlns:p14="http://schemas.microsoft.com/office/powerpoint/2010/main" val="35470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2EF2-BAB4-E079-6E42-4301F2F2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Garupes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7A2780F-991B-2BA3-84AA-6AF7C1F981B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9FD4B34-73A3-7186-910D-455FF0A1F14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A0B3717-1067-540A-2B26-4757E6AC14E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1A9E4E-B309-02A0-C642-5E82DEE5F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38148"/>
              </p:ext>
            </p:extLst>
          </p:nvPr>
        </p:nvGraphicFramePr>
        <p:xfrm>
          <a:off x="3048000" y="2561433"/>
          <a:ext cx="11734800" cy="654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04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798F-B8B3-AB4F-C58D-85E2BDD0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Kalngales ielu stāvokļa kopsavilkums</a:t>
            </a:r>
            <a:endParaRPr lang="lv-LV" sz="4800" dirty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06ED4B8-9949-837B-E38A-077EDD46E47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8E14F0F-24B4-E58F-8DD6-5290F62967B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54A168D-3846-1269-F7E4-13D73BEF4D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D4FDE3-CB5D-B9E9-06AE-78DD24105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679614"/>
              </p:ext>
            </p:extLst>
          </p:nvPr>
        </p:nvGraphicFramePr>
        <p:xfrm>
          <a:off x="4571998" y="3267314"/>
          <a:ext cx="8991601" cy="576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43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C72-27E8-8D26-C29D-771B134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Garciema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370F78-A25E-6E13-03E5-3F7E74889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70623"/>
              </p:ext>
            </p:extLst>
          </p:nvPr>
        </p:nvGraphicFramePr>
        <p:xfrm>
          <a:off x="1524000" y="2876549"/>
          <a:ext cx="15316200" cy="63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7FC3E5CF-384B-EE24-D78D-C6907C5D703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9883F21-0441-883B-7BE4-A3477ABA737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5F3D6D6-CEB4-92B4-C78B-05E184C6806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19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BE58-EF4A-C1A1-2309-AEE87569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Siguļu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17C07A9-E50A-485F-1C2D-60B30BF1C5A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59DA704-600A-7CB3-DCDE-CD82234CB97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2A3EE2-7ACC-6AC2-DE7E-9059C42DBFC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AF115A-1B6B-475C-DCDE-C98EA85B1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98405"/>
              </p:ext>
            </p:extLst>
          </p:nvPr>
        </p:nvGraphicFramePr>
        <p:xfrm>
          <a:off x="4876800" y="2671766"/>
          <a:ext cx="8763000" cy="604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57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4730"/>
              </p:ext>
            </p:extLst>
          </p:nvPr>
        </p:nvGraphicFramePr>
        <p:xfrm>
          <a:off x="2971800" y="1104900"/>
          <a:ext cx="11261746" cy="8958029"/>
        </p:xfrm>
        <a:graphic>
          <a:graphicData uri="http://schemas.openxmlformats.org/drawingml/2006/table">
            <a:tbl>
              <a:tblPr/>
              <a:tblGrid>
                <a:gridCol w="39967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292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41238459"/>
                    </a:ext>
                  </a:extLst>
                </a:gridCol>
                <a:gridCol w="2203472">
                  <a:extLst>
                    <a:ext uri="{9D8B030D-6E8A-4147-A177-3AD203B41FA5}">
                      <a16:colId xmlns:a16="http://schemas.microsoft.com/office/drawing/2014/main" val="303319141"/>
                    </a:ext>
                  </a:extLst>
                </a:gridCol>
                <a:gridCol w="1304926">
                  <a:extLst>
                    <a:ext uri="{9D8B030D-6E8A-4147-A177-3AD203B41FA5}">
                      <a16:colId xmlns:a16="http://schemas.microsoft.com/office/drawing/2014/main" val="759391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11371911"/>
                    </a:ext>
                  </a:extLst>
                </a:gridCol>
              </a:tblGrid>
              <a:tr h="5978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</a:t>
                      </a:r>
                    </a:p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(posms pie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25059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Iļķenes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 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betons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Baldoņu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aizsargdambja 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2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91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Jaunceriņu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Jauntiltiņu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Liegu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Pirmai ielai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līnijāu pievadceļš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4.līnija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5.līnija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6.līnija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Taču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Veckūlu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2978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A un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4777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69445"/>
              </p:ext>
            </p:extLst>
          </p:nvPr>
        </p:nvGraphicFramePr>
        <p:xfrm>
          <a:off x="1336172" y="952500"/>
          <a:ext cx="14853655" cy="8928918"/>
        </p:xfrm>
        <a:graphic>
          <a:graphicData uri="http://schemas.openxmlformats.org/drawingml/2006/table">
            <a:tbl>
              <a:tblPr/>
              <a:tblGrid>
                <a:gridCol w="59638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71420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29131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703739">
                  <a:extLst>
                    <a:ext uri="{9D8B030D-6E8A-4147-A177-3AD203B41FA5}">
                      <a16:colId xmlns:a16="http://schemas.microsoft.com/office/drawing/2014/main" val="3656609434"/>
                    </a:ext>
                  </a:extLst>
                </a:gridCol>
                <a:gridCol w="1337322">
                  <a:extLst>
                    <a:ext uri="{9D8B030D-6E8A-4147-A177-3AD203B41FA5}">
                      <a16:colId xmlns:a16="http://schemas.microsoft.com/office/drawing/2014/main" val="3610058077"/>
                    </a:ext>
                  </a:extLst>
                </a:gridCol>
                <a:gridCol w="1253477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</a:t>
                      </a:r>
                    </a:p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01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Vectiltiņu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Āņu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Stempju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Niedru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Ronīšu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Brīdagu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Strautnieku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Puskas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Vecvārnu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Garciema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Lazdas ceļi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Ošlauku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Ozolu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Piparu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Slēju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Putraimkalna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Intlapu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2200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Nomales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Utupurva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624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Vecštāles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Virpnieku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Bākšas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Mežvairogu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Vārpu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05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875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42730"/>
              </p:ext>
            </p:extLst>
          </p:nvPr>
        </p:nvGraphicFramePr>
        <p:xfrm>
          <a:off x="1143000" y="800100"/>
          <a:ext cx="15054382" cy="9397248"/>
        </p:xfrm>
        <a:graphic>
          <a:graphicData uri="http://schemas.openxmlformats.org/drawingml/2006/table">
            <a:tbl>
              <a:tblPr/>
              <a:tblGrid>
                <a:gridCol w="41174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7929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04236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911561">
                  <a:extLst>
                    <a:ext uri="{9D8B030D-6E8A-4147-A177-3AD203B41FA5}">
                      <a16:colId xmlns:a16="http://schemas.microsoft.com/office/drawing/2014/main" val="3284438623"/>
                    </a:ext>
                  </a:extLst>
                </a:gridCol>
                <a:gridCol w="1744396">
                  <a:extLst>
                    <a:ext uri="{9D8B030D-6E8A-4147-A177-3AD203B41FA5}">
                      <a16:colId xmlns:a16="http://schemas.microsoft.com/office/drawing/2014/main" val="4227842291"/>
                    </a:ext>
                  </a:extLst>
                </a:gridCol>
                <a:gridCol w="218946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3199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/2025.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</a:t>
                      </a:r>
                    </a:p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Baltkrastu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Virsmas apstrāde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/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Čiekuru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26759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Virsmas apstrāde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/5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30950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Brīvuļu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072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617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0394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ceļiem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Gaujmalas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266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Gredzenu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Jaunkūlu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Ielas posma pārbūve ar bruģi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Krastupes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Kroņu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191" y="4179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626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57331"/>
              </p:ext>
            </p:extLst>
          </p:nvPr>
        </p:nvGraphicFramePr>
        <p:xfrm>
          <a:off x="1880698" y="828647"/>
          <a:ext cx="14526603" cy="9329506"/>
        </p:xfrm>
        <a:graphic>
          <a:graphicData uri="http://schemas.openxmlformats.org/drawingml/2006/table">
            <a:tbl>
              <a:tblPr/>
              <a:tblGrid>
                <a:gridCol w="3847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34571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5415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6140634">
                  <a:extLst>
                    <a:ext uri="{9D8B030D-6E8A-4147-A177-3AD203B41FA5}">
                      <a16:colId xmlns:a16="http://schemas.microsoft.com/office/drawing/2014/main" val="2504271317"/>
                    </a:ext>
                  </a:extLst>
                </a:gridCol>
                <a:gridCol w="1125501">
                  <a:extLst>
                    <a:ext uri="{9D8B030D-6E8A-4147-A177-3AD203B41FA5}">
                      <a16:colId xmlns:a16="http://schemas.microsoft.com/office/drawing/2014/main" val="4065948773"/>
                    </a:ext>
                  </a:extLst>
                </a:gridCol>
                <a:gridCol w="407587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970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Grfeiderēšaa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8065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Liepavotu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16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821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Mālnieku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744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Muižas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617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022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Nūrnieku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558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433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50779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Kalndores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051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126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Krāču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2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9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9555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8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135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9227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Pasta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657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438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755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26146"/>
                  </a:ext>
                </a:extLst>
              </a:tr>
              <a:tr h="885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3780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456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250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Plostnieku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8632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126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Virsmas apstrāde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Rasiņu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Druvas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056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Virsmas apstrāde, bruģa seguma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81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93714"/>
              </p:ext>
            </p:extLst>
          </p:nvPr>
        </p:nvGraphicFramePr>
        <p:xfrm>
          <a:off x="1447800" y="2324100"/>
          <a:ext cx="15392399" cy="6643727"/>
        </p:xfrm>
        <a:graphic>
          <a:graphicData uri="http://schemas.openxmlformats.org/drawingml/2006/table">
            <a:tbl>
              <a:tblPr/>
              <a:tblGrid>
                <a:gridCol w="55155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58204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6370553">
                  <a:extLst>
                    <a:ext uri="{9D8B030D-6E8A-4147-A177-3AD203B41FA5}">
                      <a16:colId xmlns:a16="http://schemas.microsoft.com/office/drawing/2014/main" val="1536353435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2920851327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9507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664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Skuju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Stūrīšu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Tērces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Teiku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Tirgus laukums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Savienojošā brauktuve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Vainagu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Vējavas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Zelmeņu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3EAF94-7EBE-F6A9-814E-7289D4988274}"/>
              </a:ext>
            </a:extLst>
          </p:cNvPr>
          <p:cNvSpPr txBox="1">
            <a:spLocks/>
          </p:cNvSpPr>
          <p:nvPr/>
        </p:nvSpPr>
        <p:spPr>
          <a:xfrm>
            <a:off x="1904999" y="723900"/>
            <a:ext cx="14478000" cy="75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Ādažu pilsētas ielas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97060A14-CF65-C8FF-4AC1-095C9EDF161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1E043-A404-4C3B-9463-F4F70DEF728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08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6262"/>
              </p:ext>
            </p:extLst>
          </p:nvPr>
        </p:nvGraphicFramePr>
        <p:xfrm>
          <a:off x="1705484" y="1897103"/>
          <a:ext cx="14877030" cy="6880040"/>
        </p:xfrm>
        <a:graphic>
          <a:graphicData uri="http://schemas.openxmlformats.org/drawingml/2006/table">
            <a:tbl>
              <a:tblPr/>
              <a:tblGrid>
                <a:gridCol w="55155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87462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08764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913351">
                  <a:extLst>
                    <a:ext uri="{9D8B030D-6E8A-4147-A177-3AD203B41FA5}">
                      <a16:colId xmlns:a16="http://schemas.microsoft.com/office/drawing/2014/main" val="3869223353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1118762010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21853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remonts, nomaļu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Baltā raga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nomaļu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Baznīcas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šķērsiela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Piekrastes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Jaunspraišļu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41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Uplejas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Baltezera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C5210F9E-9C51-D74A-8DD9-C1F8C65E0A6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A145A-86BF-B6AF-0839-C8B83A63B0D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33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ceļu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 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(87.7 km)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F57594-BFB8-5B60-2E4E-B15EA6DE39AA}"/>
              </a:ext>
            </a:extLst>
          </p:cNvPr>
          <p:cNvGrpSpPr/>
          <p:nvPr/>
        </p:nvGrpSpPr>
        <p:grpSpPr>
          <a:xfrm>
            <a:off x="1952181" y="2710464"/>
            <a:ext cx="14383635" cy="6262256"/>
            <a:chOff x="1014255" y="2078181"/>
            <a:chExt cx="9589090" cy="4174837"/>
          </a:xfrm>
          <a:solidFill>
            <a:srgbClr val="AA4839"/>
          </a:solidFill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67767884"/>
                </p:ext>
              </p:extLst>
            </p:nvPr>
          </p:nvGraphicFramePr>
          <p:xfrm>
            <a:off x="1014255" y="2078181"/>
            <a:ext cx="5598981" cy="4174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0211401"/>
                </p:ext>
              </p:extLst>
            </p:nvPr>
          </p:nvGraphicFramePr>
          <p:xfrm>
            <a:off x="7206126" y="2816820"/>
            <a:ext cx="3397219" cy="2484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C2C580-08B4-DAF2-369B-B201D5610F3D}"/>
              </a:ext>
            </a:extLst>
          </p:cNvPr>
          <p:cNvGrpSpPr/>
          <p:nvPr/>
        </p:nvGrpSpPr>
        <p:grpSpPr>
          <a:xfrm>
            <a:off x="4312618" y="3074953"/>
            <a:ext cx="11689382" cy="707886"/>
            <a:chOff x="2653406" y="2207598"/>
            <a:chExt cx="7792921" cy="471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909D59-6CDB-682F-1F09-29E8EE23C96E}"/>
                </a:ext>
              </a:extLst>
            </p:cNvPr>
            <p:cNvSpPr txBox="1"/>
            <p:nvPr/>
          </p:nvSpPr>
          <p:spPr>
            <a:xfrm>
              <a:off x="7519508" y="2207598"/>
              <a:ext cx="2926819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23.33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07B730-B41F-7259-C547-EB3DEF207077}"/>
                </a:ext>
              </a:extLst>
            </p:cNvPr>
            <p:cNvSpPr txBox="1"/>
            <p:nvPr/>
          </p:nvSpPr>
          <p:spPr>
            <a:xfrm>
              <a:off x="2653406" y="2226039"/>
              <a:ext cx="2322431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pagasts 64.34 km</a:t>
              </a:r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313F7DAD-5860-91D9-EAE3-EC9D9D9B814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CBF4FE9-01ED-7775-F0D6-9592D57363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86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92019"/>
              </p:ext>
            </p:extLst>
          </p:nvPr>
        </p:nvGraphicFramePr>
        <p:xfrm>
          <a:off x="962024" y="1406007"/>
          <a:ext cx="15601951" cy="8605779"/>
        </p:xfrm>
        <a:graphic>
          <a:graphicData uri="http://schemas.openxmlformats.org/drawingml/2006/table">
            <a:tbl>
              <a:tblPr/>
              <a:tblGrid>
                <a:gridCol w="61999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951755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6320121">
                  <a:extLst>
                    <a:ext uri="{9D8B030D-6E8A-4147-A177-3AD203B41FA5}">
                      <a16:colId xmlns:a16="http://schemas.microsoft.com/office/drawing/2014/main" val="198583045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24531317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352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Austrumu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Pusloks uz Kadagas ceļu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5710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Ārputnu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Kāpas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posma izbūve,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1900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1.līnija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Upmalas 2.līnija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Upmalas 3.līnija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Upmalas 4.līnija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Upmalas 5.līnija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Upmalas 6.līnija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  <a:endParaRPr kumimoji="0" lang="lv-LV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7.līnija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Bērzu gatve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Rododendru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Brūkleņu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9710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Priežmalas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Kadagas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060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29358"/>
              </p:ext>
            </p:extLst>
          </p:nvPr>
        </p:nvGraphicFramePr>
        <p:xfrm>
          <a:off x="1883353" y="1511179"/>
          <a:ext cx="13773148" cy="6178519"/>
        </p:xfrm>
        <a:graphic>
          <a:graphicData uri="http://schemas.openxmlformats.org/drawingml/2006/table">
            <a:tbl>
              <a:tblPr/>
              <a:tblGrid>
                <a:gridCol w="54173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734863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3849222">
                  <a:extLst>
                    <a:ext uri="{9D8B030D-6E8A-4147-A177-3AD203B41FA5}">
                      <a16:colId xmlns:a16="http://schemas.microsoft.com/office/drawing/2014/main" val="3893735664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3573161622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Bukultu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Vizbuļu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Laimas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Andromēdas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apauguma noņemšana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apauguma noņemšana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312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apauguma noņemšana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0853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Indrānu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Īvju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Sārteņu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Vaivariņu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3B7F37-ADEE-5EF1-608C-6F4692FD5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67804"/>
              </p:ext>
            </p:extLst>
          </p:nvPr>
        </p:nvGraphicFramePr>
        <p:xfrm>
          <a:off x="1869499" y="7727798"/>
          <a:ext cx="13787002" cy="1636910"/>
        </p:xfrm>
        <a:graphic>
          <a:graphicData uri="http://schemas.openxmlformats.org/drawingml/2006/table">
            <a:tbl>
              <a:tblPr/>
              <a:tblGrid>
                <a:gridCol w="546994">
                  <a:extLst>
                    <a:ext uri="{9D8B030D-6E8A-4147-A177-3AD203B41FA5}">
                      <a16:colId xmlns:a16="http://schemas.microsoft.com/office/drawing/2014/main" val="4212525091"/>
                    </a:ext>
                  </a:extLst>
                </a:gridCol>
                <a:gridCol w="2729606">
                  <a:extLst>
                    <a:ext uri="{9D8B030D-6E8A-4147-A177-3AD203B41FA5}">
                      <a16:colId xmlns:a16="http://schemas.microsoft.com/office/drawing/2014/main" val="9204760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8387082"/>
                    </a:ext>
                  </a:extLst>
                </a:gridCol>
                <a:gridCol w="3881004">
                  <a:extLst>
                    <a:ext uri="{9D8B030D-6E8A-4147-A177-3AD203B41FA5}">
                      <a16:colId xmlns:a16="http://schemas.microsoft.com/office/drawing/2014/main" val="8037025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7903900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63321531"/>
                    </a:ext>
                  </a:extLst>
                </a:gridCol>
              </a:tblGrid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Eimuri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0094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Briljantu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25274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Dālderu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9204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uzlabošana ar </a:t>
                      </a:r>
                      <a:r>
                        <a:rPr lang="lv-LV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1313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Kreiļu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Apauguma noņemšana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1177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63672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75B6BEB-0866-077E-2158-873F67938794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71840A8-798B-C8D4-B236-3A7CE79FD69C}"/>
              </a:ext>
            </a:extLst>
          </p:cNvPr>
          <p:cNvSpPr txBox="1"/>
          <p:nvPr/>
        </p:nvSpPr>
        <p:spPr>
          <a:xfrm>
            <a:off x="91440" y="9570720"/>
            <a:ext cx="181051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0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555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41694"/>
              </p:ext>
            </p:extLst>
          </p:nvPr>
        </p:nvGraphicFramePr>
        <p:xfrm>
          <a:off x="1423146" y="1176724"/>
          <a:ext cx="15140720" cy="4900469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54549464"/>
                    </a:ext>
                  </a:extLst>
                </a:gridCol>
                <a:gridCol w="1692488">
                  <a:extLst>
                    <a:ext uri="{9D8B030D-6E8A-4147-A177-3AD203B41FA5}">
                      <a16:colId xmlns:a16="http://schemas.microsoft.com/office/drawing/2014/main" val="2881973903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7832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Garkalne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Lazdu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Mēness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uzlabošana ar grants šķembu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Sienāžu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Vesterotes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7621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Iļķene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Boķu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8041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0C9B3-B6AD-6AD9-415D-D8B5D38E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28267"/>
              </p:ext>
            </p:extLst>
          </p:nvPr>
        </p:nvGraphicFramePr>
        <p:xfrm>
          <a:off x="1423146" y="6110705"/>
          <a:ext cx="15140720" cy="3529933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599790421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3560954110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2878419627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037501966"/>
                    </a:ext>
                  </a:extLst>
                </a:gridCol>
                <a:gridCol w="1692487">
                  <a:extLst>
                    <a:ext uri="{9D8B030D-6E8A-4147-A177-3AD203B41FA5}">
                      <a16:colId xmlns:a16="http://schemas.microsoft.com/office/drawing/2014/main" val="2137272019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2406895861"/>
                    </a:ext>
                  </a:extLst>
                </a:gridCol>
              </a:tblGrid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977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Enkuru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3612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589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Dores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90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Jāņkalnu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uzlabošana ar grants šķembu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120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Irāju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741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nomaļu uzlabošana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5190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9348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96397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45370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6879936"/>
                  </a:ext>
                </a:extLst>
              </a:tr>
              <a:tr h="9650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Pērles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59284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0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E7197-8353-5DB1-4BED-8435D70A4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08444"/>
              </p:ext>
            </p:extLst>
          </p:nvPr>
        </p:nvGraphicFramePr>
        <p:xfrm>
          <a:off x="1365193" y="1562100"/>
          <a:ext cx="15557614" cy="8234382"/>
        </p:xfrm>
        <a:graphic>
          <a:graphicData uri="http://schemas.openxmlformats.org/drawingml/2006/table">
            <a:tbl>
              <a:tblPr/>
              <a:tblGrid>
                <a:gridCol w="513353">
                  <a:extLst>
                    <a:ext uri="{9D8B030D-6E8A-4147-A177-3AD203B41FA5}">
                      <a16:colId xmlns:a16="http://schemas.microsoft.com/office/drawing/2014/main" val="2387559167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9693540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44167864"/>
                    </a:ext>
                  </a:extLst>
                </a:gridCol>
                <a:gridCol w="4241689">
                  <a:extLst>
                    <a:ext uri="{9D8B030D-6E8A-4147-A177-3AD203B41FA5}">
                      <a16:colId xmlns:a16="http://schemas.microsoft.com/office/drawing/2014/main" val="3150426563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203783109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398181969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1485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A1 - Lilastes dz. pārb.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02891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Pievadceļš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Lilastes stacija (V44)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7538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Rutas - Salūts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0659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Ventas - Mucenieki-dz.c.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2934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16960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136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reciklēšana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/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778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700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Eimuri 2 - Laveru ez.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99130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Kalngales stacija (V40)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87840"/>
                  </a:ext>
                </a:extLst>
              </a:tr>
              <a:tr h="30267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818024"/>
                  </a:ext>
                </a:extLst>
              </a:tr>
              <a:tr h="23700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Greiderēšana, apauguma noņemšana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04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Jaunbrieži - Garupes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363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0438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9042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Ežu ielai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0674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stacija- Mežciems (V41)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1506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6677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0984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Jūraskrasti -Laivu iela 32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629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Laveru sūkņu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0776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Priedes - 1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214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Trēmas - Sildedži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5435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Brūnlauki - Ķīši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24385"/>
                  </a:ext>
                </a:extLst>
              </a:tr>
              <a:tr h="2200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Tauriņi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357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meža 260 kv.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9394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s.Daugavieši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0853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V43 - Priedkalni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74095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8 - Malienas iela 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6811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s.Kārkli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961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Dzenīši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1847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B3A63D8A-BCA3-9C0F-C78A-483E0D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150876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pagasta ceļi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34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FDE6C1-48D7-1D47-F444-DDDBB1C37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9263"/>
              </p:ext>
            </p:extLst>
          </p:nvPr>
        </p:nvGraphicFramePr>
        <p:xfrm>
          <a:off x="1847849" y="952500"/>
          <a:ext cx="15201901" cy="9236175"/>
        </p:xfrm>
        <a:graphic>
          <a:graphicData uri="http://schemas.openxmlformats.org/drawingml/2006/table">
            <a:tbl>
              <a:tblPr/>
              <a:tblGrid>
                <a:gridCol w="774012">
                  <a:extLst>
                    <a:ext uri="{9D8B030D-6E8A-4147-A177-3AD203B41FA5}">
                      <a16:colId xmlns:a16="http://schemas.microsoft.com/office/drawing/2014/main" val="3462305911"/>
                    </a:ext>
                  </a:extLst>
                </a:gridCol>
                <a:gridCol w="2731188">
                  <a:extLst>
                    <a:ext uri="{9D8B030D-6E8A-4147-A177-3AD203B41FA5}">
                      <a16:colId xmlns:a16="http://schemas.microsoft.com/office/drawing/2014/main" val="108882194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12749974"/>
                    </a:ext>
                  </a:extLst>
                </a:gridCol>
                <a:gridCol w="5009635">
                  <a:extLst>
                    <a:ext uri="{9D8B030D-6E8A-4147-A177-3AD203B41FA5}">
                      <a16:colId xmlns:a16="http://schemas.microsoft.com/office/drawing/2014/main" val="3452644495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2512525041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106345666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704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3111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Ziemeļu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0514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15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GAUJA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0901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Argona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3625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Bangu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7071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Balto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1790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50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6060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Broma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1532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Candera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37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13603"/>
                  </a:ext>
                </a:extLst>
              </a:tr>
              <a:tr h="30256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78148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10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Fosfora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071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541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Garezeru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7236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Hēlija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5359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8499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Hlora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5598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Ieviņa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7579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Irbenāju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540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Joda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730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Jūraskrastu</a:t>
                      </a:r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0028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Kalcija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877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Karno</a:t>
                      </a:r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595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733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Kazeņu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51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4742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107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Kriptona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560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1289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79614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644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 (meža ceļš)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222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Litija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8193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Malienas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 grants šķembu maisījumu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 /3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1935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5975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7892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5878206-3CF0-33E1-F04B-CE4E5A0D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9524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Lilastes un 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504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0529C-98B7-E387-B480-223D2067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68735"/>
              </p:ext>
            </p:extLst>
          </p:nvPr>
        </p:nvGraphicFramePr>
        <p:xfrm>
          <a:off x="762000" y="800100"/>
          <a:ext cx="16337558" cy="9171261"/>
        </p:xfrm>
        <a:graphic>
          <a:graphicData uri="http://schemas.openxmlformats.org/drawingml/2006/table">
            <a:tbl>
              <a:tblPr/>
              <a:tblGrid>
                <a:gridCol w="52109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603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647681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4395184">
                  <a:extLst>
                    <a:ext uri="{9D8B030D-6E8A-4147-A177-3AD203B41FA5}">
                      <a16:colId xmlns:a16="http://schemas.microsoft.com/office/drawing/2014/main" val="3582690517"/>
                    </a:ext>
                  </a:extLst>
                </a:gridCol>
                <a:gridCol w="2697758">
                  <a:extLst>
                    <a:ext uri="{9D8B030D-6E8A-4147-A177-3AD203B41FA5}">
                      <a16:colId xmlns:a16="http://schemas.microsoft.com/office/drawing/2014/main" val="4624681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stacijas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0673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Metāna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Mintāla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Nātrija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Ņutona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Ostvalda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Pludiņu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162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Priedkalnu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457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Purva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Radona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21532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Salūta iela/ Safīra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538DD5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Saulkrastu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Selēna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Skautu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Skābekļa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Skultes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3048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 /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Uzvaras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Valdena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Veisa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22D4BEC-E09E-E59F-1527-3A2A71C9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190500"/>
            <a:ext cx="14478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429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85152"/>
              </p:ext>
            </p:extLst>
          </p:nvPr>
        </p:nvGraphicFramePr>
        <p:xfrm>
          <a:off x="762000" y="571500"/>
          <a:ext cx="16383000" cy="9477430"/>
        </p:xfrm>
        <a:graphic>
          <a:graphicData uri="http://schemas.openxmlformats.org/drawingml/2006/table">
            <a:tbl>
              <a:tblPr/>
              <a:tblGrid>
                <a:gridCol w="53836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58583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3135745622"/>
                    </a:ext>
                  </a:extLst>
                </a:gridCol>
                <a:gridCol w="1847385">
                  <a:extLst>
                    <a:ext uri="{9D8B030D-6E8A-4147-A177-3AD203B41FA5}">
                      <a16:colId xmlns:a16="http://schemas.microsoft.com/office/drawing/2014/main" val="3956076804"/>
                    </a:ext>
                  </a:extLst>
                </a:gridCol>
                <a:gridCol w="2877015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Brūkleņu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Ceriņkrūmu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Dārznieku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Dzenīšu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49487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Gobas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uzlabošans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ar grants šķembu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3383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Griezes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grants šķembu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Grīvas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grants šķembu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virsmas apstrāde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Klusā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Kuģu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kāpu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Nākotnes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Nēģu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Priežmeža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Pumpuru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ielā (labā puse pie</a:t>
                      </a:r>
                      <a:b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mājām Nr. 2-12)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iela (kreisā puse)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 /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Vecgaujas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419100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800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81621"/>
              </p:ext>
            </p:extLst>
          </p:nvPr>
        </p:nvGraphicFramePr>
        <p:xfrm>
          <a:off x="962544" y="800100"/>
          <a:ext cx="16362912" cy="9269268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2649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56346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4908671">
                  <a:extLst>
                    <a:ext uri="{9D8B030D-6E8A-4147-A177-3AD203B41FA5}">
                      <a16:colId xmlns:a16="http://schemas.microsoft.com/office/drawing/2014/main" val="27231547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9730876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581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Zvejnieku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215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Ausmas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Alkšņu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Ezermalas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Lazdiņu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Lucīšu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Nēģu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pļavu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Ludmilas Azarovas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Mērnieku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Neļķu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8000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4650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56954"/>
              </p:ext>
            </p:extLst>
          </p:nvPr>
        </p:nvGraphicFramePr>
        <p:xfrm>
          <a:off x="1028699" y="1621972"/>
          <a:ext cx="16230602" cy="8190131"/>
        </p:xfrm>
        <a:graphic>
          <a:graphicData uri="http://schemas.openxmlformats.org/drawingml/2006/table">
            <a:tbl>
              <a:tblPr/>
              <a:tblGrid>
                <a:gridCol w="50893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3476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0469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975731563"/>
                    </a:ext>
                  </a:extLst>
                </a:gridCol>
                <a:gridCol w="1361286">
                  <a:extLst>
                    <a:ext uri="{9D8B030D-6E8A-4147-A177-3AD203B41FA5}">
                      <a16:colId xmlns:a16="http://schemas.microsoft.com/office/drawing/2014/main" val="98222127"/>
                    </a:ext>
                  </a:extLst>
                </a:gridCol>
                <a:gridCol w="29821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 (kreisā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 (labā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Plūmju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Rūpnieku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Sapņu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Saulrietu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Sautiņu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Straumes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Šosejas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Tulpju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3067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Vecupes</a:t>
                      </a:r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Vimbu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Bišu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Cīrulīšu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 ar grants šķembu maisījumu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Dambja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Dīķa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Īsā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8103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Jāņa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Kārklu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Kokgaujas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Līduma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Ūdensrožu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Viestura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9633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Zemā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Ziedlapiņu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457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17209"/>
              </p:ext>
            </p:extLst>
          </p:nvPr>
        </p:nvGraphicFramePr>
        <p:xfrm>
          <a:off x="1028700" y="803184"/>
          <a:ext cx="15468600" cy="9433373"/>
        </p:xfrm>
        <a:graphic>
          <a:graphicData uri="http://schemas.openxmlformats.org/drawingml/2006/table">
            <a:tbl>
              <a:tblPr/>
              <a:tblGrid>
                <a:gridCol w="56871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31748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4784314">
                  <a:extLst>
                    <a:ext uri="{9D8B030D-6E8A-4147-A177-3AD203B41FA5}">
                      <a16:colId xmlns:a16="http://schemas.microsoft.com/office/drawing/2014/main" val="3236941680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900698416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4045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Garupes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Alksneņu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Aprikožu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Aroniju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Asteru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Baraviku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Bērzlapju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41801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Bumbieru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Dzelzceļu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Ēdelveisu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Foreļu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Gārņu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 </a:t>
                      </a:r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Persiku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Rudmiešu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šķembām 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Veikala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Zaļenieku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184"/>
            <a:ext cx="14478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Garupes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24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ielu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(255.5km)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CE791-7903-DF87-A6B9-3EF688733E3A}"/>
              </a:ext>
            </a:extLst>
          </p:cNvPr>
          <p:cNvGrpSpPr/>
          <p:nvPr/>
        </p:nvGrpSpPr>
        <p:grpSpPr>
          <a:xfrm>
            <a:off x="485117" y="2705456"/>
            <a:ext cx="17317766" cy="6216872"/>
            <a:chOff x="397441" y="2039111"/>
            <a:chExt cx="11545177" cy="414458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445730"/>
                </p:ext>
              </p:extLst>
            </p:nvPr>
          </p:nvGraphicFramePr>
          <p:xfrm>
            <a:off x="397441" y="2983345"/>
            <a:ext cx="3564124" cy="1945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584352"/>
                </p:ext>
              </p:extLst>
            </p:nvPr>
          </p:nvGraphicFramePr>
          <p:xfrm>
            <a:off x="6590553" y="2039111"/>
            <a:ext cx="5352065" cy="41445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C48D4FD-6A5F-5A18-4EDE-97A5A64155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265454"/>
                </p:ext>
              </p:extLst>
            </p:nvPr>
          </p:nvGraphicFramePr>
          <p:xfrm>
            <a:off x="3602183" y="2844800"/>
            <a:ext cx="3500581" cy="2083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461780-68DC-D5C2-C5FB-A2181A9F2256}"/>
              </a:ext>
            </a:extLst>
          </p:cNvPr>
          <p:cNvGrpSpPr/>
          <p:nvPr/>
        </p:nvGrpSpPr>
        <p:grpSpPr>
          <a:xfrm>
            <a:off x="1195402" y="2996456"/>
            <a:ext cx="14270597" cy="815607"/>
            <a:chOff x="623450" y="2011679"/>
            <a:chExt cx="9754240" cy="5437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58462-D6A8-A26A-21F3-7101CA1843A3}"/>
                </a:ext>
              </a:extLst>
            </p:cNvPr>
            <p:cNvSpPr txBox="1"/>
            <p:nvPr/>
          </p:nvSpPr>
          <p:spPr>
            <a:xfrm>
              <a:off x="623450" y="2011680"/>
              <a:ext cx="214885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pilsēta 47.5 km</a:t>
              </a: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C654B3-E4AC-F04F-EF26-39E60FF7DBF8}"/>
                </a:ext>
              </a:extLst>
            </p:cNvPr>
            <p:cNvSpPr txBox="1"/>
            <p:nvPr/>
          </p:nvSpPr>
          <p:spPr>
            <a:xfrm>
              <a:off x="4195868" y="2011679"/>
              <a:ext cx="2110508" cy="543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49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910C92-24FC-3E46-AED8-8797C5C8B96F}"/>
                </a:ext>
              </a:extLst>
            </p:cNvPr>
            <p:cNvSpPr txBox="1"/>
            <p:nvPr/>
          </p:nvSpPr>
          <p:spPr>
            <a:xfrm>
              <a:off x="7731392" y="2011679"/>
              <a:ext cx="26462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159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14670C-2EF2-C242-CA20-00BD62B811AC}"/>
              </a:ext>
            </a:extLst>
          </p:cNvPr>
          <p:cNvSpPr txBox="1"/>
          <p:nvPr/>
        </p:nvSpPr>
        <p:spPr>
          <a:xfrm>
            <a:off x="2840600" y="8922328"/>
            <a:ext cx="5901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7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C38BB767-346F-2A87-1FB6-5F1E91B5295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2CE14EB-791E-CB2F-067C-5B255AF88BF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909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46716"/>
              </p:ext>
            </p:extLst>
          </p:nvPr>
        </p:nvGraphicFramePr>
        <p:xfrm>
          <a:off x="952500" y="1714500"/>
          <a:ext cx="15773400" cy="7532800"/>
        </p:xfrm>
        <a:graphic>
          <a:graphicData uri="http://schemas.openxmlformats.org/drawingml/2006/table">
            <a:tbl>
              <a:tblPr/>
              <a:tblGrid>
                <a:gridCol w="55400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49399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664976">
                  <a:extLst>
                    <a:ext uri="{9D8B030D-6E8A-4147-A177-3AD203B41FA5}">
                      <a16:colId xmlns:a16="http://schemas.microsoft.com/office/drawing/2014/main" val="149435046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167450912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03270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Bezdelīgu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Cīruļu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Dzeguzes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Dzērvju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Ērgļu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Grifu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Klijānu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995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Ķīvīšu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Lakstīgalu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153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Paipalu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3058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Pūces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Rubeņu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Sloku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E9F8DEC-BA2E-C73D-AC0E-879149FA3E3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D5BCBC9-1897-BD6C-A77A-CAFB8C62785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00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29089"/>
              </p:ext>
            </p:extLst>
          </p:nvPr>
        </p:nvGraphicFramePr>
        <p:xfrm>
          <a:off x="1638299" y="1973303"/>
          <a:ext cx="15011400" cy="6553206"/>
        </p:xfrm>
        <a:graphic>
          <a:graphicData uri="http://schemas.openxmlformats.org/drawingml/2006/table">
            <a:tbl>
              <a:tblPr/>
              <a:tblGrid>
                <a:gridCol w="55645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177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3968800">
                  <a:extLst>
                    <a:ext uri="{9D8B030D-6E8A-4147-A177-3AD203B41FA5}">
                      <a16:colId xmlns:a16="http://schemas.microsoft.com/office/drawing/2014/main" val="1238991868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213298589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2497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Stārķu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Strazdu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Svilpju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Svirlīšu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atp.bāzes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terit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Vālodzes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Vārnu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3463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Zvirbuļu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Žagatu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Žubītes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2890397-0BA1-DC85-B99C-1579D2FF5B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CA5D9E-1A66-80F2-42E0-95785B99437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19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04877"/>
              </p:ext>
            </p:extLst>
          </p:nvPr>
        </p:nvGraphicFramePr>
        <p:xfrm>
          <a:off x="1495425" y="431462"/>
          <a:ext cx="15297149" cy="9855538"/>
        </p:xfrm>
        <a:graphic>
          <a:graphicData uri="http://schemas.openxmlformats.org/drawingml/2006/table">
            <a:tbl>
              <a:tblPr/>
              <a:tblGrid>
                <a:gridCol w="606502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0648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4240336526"/>
                    </a:ext>
                  </a:extLst>
                </a:gridCol>
                <a:gridCol w="1109383">
                  <a:extLst>
                    <a:ext uri="{9D8B030D-6E8A-4147-A177-3AD203B41FA5}">
                      <a16:colId xmlns:a16="http://schemas.microsoft.com/office/drawing/2014/main" val="3114087527"/>
                    </a:ext>
                  </a:extLst>
                </a:gridCol>
                <a:gridCol w="20148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298233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Aizvēju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Aļņu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Āpšu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Virsmas apstrāde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/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Cantra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Caunu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Delfīnu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Klajuma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Langas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Lāču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ķiršu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Stirnu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Sumbru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uzlabošana ar grants šķembu maisījumu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239856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474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Asfaltbetona seguma atjaunošana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/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Vaboļu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Vāveru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Mākoņu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Lapsiņu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4"/>
            <a:ext cx="14478000" cy="43434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5793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42911"/>
              </p:ext>
            </p:extLst>
          </p:nvPr>
        </p:nvGraphicFramePr>
        <p:xfrm>
          <a:off x="1419225" y="2400300"/>
          <a:ext cx="15449548" cy="6491171"/>
        </p:xfrm>
        <a:graphic>
          <a:graphicData uri="http://schemas.openxmlformats.org/drawingml/2006/table">
            <a:tbl>
              <a:tblPr/>
              <a:tblGrid>
                <a:gridCol w="61729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885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499848">
                  <a:extLst>
                    <a:ext uri="{9D8B030D-6E8A-4147-A177-3AD203B41FA5}">
                      <a16:colId xmlns:a16="http://schemas.microsoft.com/office/drawing/2014/main" val="1633635868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3552951485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668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Leņķu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smilšu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Nogāzes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Pakalnes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067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Robežu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Seguma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uzlabošans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</a:t>
                      </a:r>
                      <a:r>
                        <a:rPr kumimoji="0" lang="lv-LV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Mežciema iela (V41)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Kalves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Vilgu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715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7DE0219-673A-5E77-8A89-065BDDA4245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EC5F80C-529E-1D64-CD4D-79404740A33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25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08485"/>
              </p:ext>
            </p:extLst>
          </p:nvPr>
        </p:nvGraphicFramePr>
        <p:xfrm>
          <a:off x="1914523" y="1943100"/>
          <a:ext cx="14458951" cy="5508249"/>
        </p:xfrm>
        <a:graphic>
          <a:graphicData uri="http://schemas.openxmlformats.org/drawingml/2006/table">
            <a:tbl>
              <a:tblPr/>
              <a:tblGrid>
                <a:gridCol w="59300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588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5051615">
                  <a:extLst>
                    <a:ext uri="{9D8B030D-6E8A-4147-A177-3AD203B41FA5}">
                      <a16:colId xmlns:a16="http://schemas.microsoft.com/office/drawing/2014/main" val="2194299703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3061180571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2025.gadā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 / 2025.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Akāciju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4591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Augļu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Grāvju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Kadiku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Lapiņu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Lazdu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vēju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zemeņu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Līkā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038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Papardes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Peldu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Pīlādžu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Rasas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Riekstu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Rozīšu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Saulgriežu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Smiltāju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Tauriņu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Zaļā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 (V43)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grants šķembu maisījums, 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01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Siguļu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E079F744-DE84-1DA5-60B8-E09EF787299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EDC81FD-C602-1223-49DF-A2B318460E9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06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F0EE-A0A2-F572-B9EC-D10F67CF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41347"/>
              </p:ext>
            </p:extLst>
          </p:nvPr>
        </p:nvGraphicFramePr>
        <p:xfrm>
          <a:off x="1219769" y="2705100"/>
          <a:ext cx="15163800" cy="559110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083653">
                  <a:extLst>
                    <a:ext uri="{9D8B030D-6E8A-4147-A177-3AD203B41FA5}">
                      <a16:colId xmlns:a16="http://schemas.microsoft.com/office/drawing/2014/main" val="1946034428"/>
                    </a:ext>
                  </a:extLst>
                </a:gridCol>
                <a:gridCol w="3080147">
                  <a:extLst>
                    <a:ext uri="{9D8B030D-6E8A-4147-A177-3AD203B41FA5}">
                      <a16:colId xmlns:a16="http://schemas.microsoft.com/office/drawing/2014/main" val="740063346"/>
                    </a:ext>
                  </a:extLst>
                </a:gridCol>
              </a:tblGrid>
              <a:tr h="278759">
                <a:tc gridSpan="2"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latin typeface="Montserrat" panose="00000500000000000000" pitchFamily="2" charset="-70"/>
                        </a:rPr>
                        <a:t>Projekti 2025. gadā izpilde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6239014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9495956"/>
                  </a:ext>
                </a:extLst>
              </a:tr>
              <a:tr h="27875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Skolas iela 0.77km, Ādaži (</a:t>
                      </a:r>
                      <a:r>
                        <a:rPr lang="lv-LV" sz="1600" i="0" u="none" strike="noStrike" dirty="0" err="1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virmsas</a:t>
                      </a:r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 apstrāde)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 Izpildīts (46996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605175"/>
                  </a:ext>
                </a:extLst>
              </a:tr>
              <a:tr h="27875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Skolas ielas pārbūve posmā no Skolas ielas līdz Ziedu ielai (bruģa segums)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Izpildes termiņš 01.12.2025.</a:t>
                      </a:r>
                    </a:p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 (</a:t>
                      </a:r>
                      <a:r>
                        <a:rPr lang="lv-LV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Līg.summa</a:t>
                      </a:r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 193445 EUR)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1383507"/>
                  </a:ext>
                </a:extLst>
              </a:tr>
              <a:tr h="27875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Depo iela 0,185km, Ādaži (virsmas apstrāde)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(19480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1767730"/>
                  </a:ext>
                </a:extLst>
              </a:tr>
              <a:tr h="27875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Bērzu iela 0.29km, Ādaži (virsmas apstrāde)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(22172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065261"/>
                  </a:ext>
                </a:extLst>
              </a:tr>
              <a:tr h="31506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Pļavu iela 0.46km, Ādaži (virsmas apstrāde)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(47370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3160190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Āpšu ielas 0.4km divkāršā virsmas apstrāde, </a:t>
                      </a:r>
                      <a:r>
                        <a:rPr lang="lv-LV" sz="1600" i="0" u="none" strike="noStrike" dirty="0" err="1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Garciems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(35730EUR)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090021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Jūras ielā 1,2 km </a:t>
                      </a:r>
                      <a:r>
                        <a:rPr lang="lv-LV" sz="1600" i="0" u="none" strike="noStrike" dirty="0" err="1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vienkārtas</a:t>
                      </a:r>
                      <a:r>
                        <a:rPr lang="lv-LV" sz="1600" i="0" u="none" strike="noStrike" dirty="0"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 virsmas apstrāde, Carnikava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(19468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163716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Tilta pāri Dzirnupei pārbūve (1. kārta)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Izpildē (Noslēgts līgums 08.09.2025) </a:t>
                      </a:r>
                    </a:p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Līg.summa</a:t>
                      </a:r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 655111 EUR)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011807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Torņu ielas seguma atjaunošana (0.35 km)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(94044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9138336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Ķiršu ielas pārbūve 0.177km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</a:t>
                      </a:r>
                      <a:r>
                        <a:rPr lang="lv-LV" sz="1400" b="1" u="none" strike="noStrike" dirty="0" err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Līg.summa</a:t>
                      </a:r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 416992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9669341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Gaujas dambja virskārtas uzlabošana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(38087 EUR)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6694671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Satiksmes drošības uzlabojumi (Apgaismotas gājēju pārejas izbūve uz </a:t>
                      </a:r>
                      <a:r>
                        <a:rPr lang="lv-LV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Kadagas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 ceļa)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(44226 EUR)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7676247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Smilšu ielas pārbūve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4024162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L. Azarovas tilta pārbūve uz caurteku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8154748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Krastupes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 ielas 0,75km pārbūve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0505008"/>
                  </a:ext>
                </a:extLst>
              </a:tr>
              <a:tr h="8285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Krastupes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70"/>
                          <a:cs typeface="Times New Roman" panose="02020603050405020304" pitchFamily="18" charset="0"/>
                        </a:rPr>
                        <a:t> un Podnieku ielas aplis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894"/>
                  </a:ext>
                </a:extLst>
              </a:tr>
              <a:tr h="257270"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0199637"/>
                  </a:ext>
                </a:extLst>
              </a:tr>
            </a:tbl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F135B6A-0B7B-A3BF-8BDC-0F5462823DE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E1E97B-5D9B-6449-1940-6ACA367B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5400" b="1" dirty="0">
                <a:solidFill>
                  <a:srgbClr val="595959"/>
                </a:solidFill>
                <a:latin typeface="Montserrat" panose="00000500000000000000" pitchFamily="2" charset="-70"/>
              </a:rPr>
              <a:t>Izpilde 2025.gadā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18DA6203-C1C8-44E5-DBAB-5672A6BF1907}"/>
              </a:ext>
            </a:extLst>
          </p:cNvPr>
          <p:cNvSpPr/>
          <p:nvPr/>
        </p:nvSpPr>
        <p:spPr>
          <a:xfrm rot="1789">
            <a:off x="147636" y="96421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9A4757C-C06B-D622-BFE9-252504DFC4EE}"/>
              </a:ext>
            </a:extLst>
          </p:cNvPr>
          <p:cNvSpPr txBox="1"/>
          <p:nvPr/>
        </p:nvSpPr>
        <p:spPr>
          <a:xfrm>
            <a:off x="243840" y="97231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463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821099-6DFA-2491-0E91-217294A3D585}"/>
              </a:ext>
            </a:extLst>
          </p:cNvPr>
          <p:cNvSpPr txBox="1"/>
          <p:nvPr/>
        </p:nvSpPr>
        <p:spPr>
          <a:xfrm>
            <a:off x="2324100" y="1199671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1F02A1-5685-31E8-5078-B0A4798F6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29310"/>
              </p:ext>
            </p:extLst>
          </p:nvPr>
        </p:nvGraphicFramePr>
        <p:xfrm>
          <a:off x="1524000" y="2705100"/>
          <a:ext cx="14969164" cy="604625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2180">
                  <a:extLst>
                    <a:ext uri="{9D8B030D-6E8A-4147-A177-3AD203B41FA5}">
                      <a16:colId xmlns:a16="http://schemas.microsoft.com/office/drawing/2014/main" val="422831906"/>
                    </a:ext>
                  </a:extLst>
                </a:gridCol>
                <a:gridCol w="7040461">
                  <a:extLst>
                    <a:ext uri="{9D8B030D-6E8A-4147-A177-3AD203B41FA5}">
                      <a16:colId xmlns:a16="http://schemas.microsoft.com/office/drawing/2014/main" val="529916345"/>
                    </a:ext>
                  </a:extLst>
                </a:gridCol>
                <a:gridCol w="2201124">
                  <a:extLst>
                    <a:ext uri="{9D8B030D-6E8A-4147-A177-3AD203B41FA5}">
                      <a16:colId xmlns:a16="http://schemas.microsoft.com/office/drawing/2014/main" val="20150365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02651686"/>
                    </a:ext>
                  </a:extLst>
                </a:gridCol>
                <a:gridCol w="1566235">
                  <a:extLst>
                    <a:ext uri="{9D8B030D-6E8A-4147-A177-3AD203B41FA5}">
                      <a16:colId xmlns:a16="http://schemas.microsoft.com/office/drawing/2014/main" val="3029984188"/>
                    </a:ext>
                  </a:extLst>
                </a:gridCol>
                <a:gridCol w="1862764">
                  <a:extLst>
                    <a:ext uri="{9D8B030D-6E8A-4147-A177-3AD203B41FA5}">
                      <a16:colId xmlns:a16="http://schemas.microsoft.com/office/drawing/2014/main" val="1880765962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EKK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2026.Gada plāns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2027.Gada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2028.Gada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Komentāri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280027"/>
                  </a:ext>
                </a:extLst>
              </a:tr>
              <a:tr h="296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Dubultā virsma 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03926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Ceriņu iela 0.3km, Garkalne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34 000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67153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Stūrīšu iela 0.56km, Ādaži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6942601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Nostūrīšu iela 0.3km, Ādaži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329569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Liepavotu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iela 0.285km, Ādaži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33 000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7301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Rožu iela 0.35 km  posmā no Zušu ielas līdz Zušu ielai, Carnikava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40 000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56305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Ežu ielas 0.15km divkāršā virsmas apstrāde, </a:t>
                      </a:r>
                      <a:r>
                        <a:rPr kumimoji="0" lang="lv-LV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Garciems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106309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Saulītes iela/atzars uz Ūdensrožu ielu  0.95 km, Carnikava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150 000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999112"/>
                  </a:ext>
                </a:extLst>
              </a:tr>
              <a:tr h="25802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Mērnieku iela 0.38km, Carnikava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36358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Līduma iela 0.25 km, Carnikava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25 000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27944"/>
                  </a:ext>
                </a:extLst>
              </a:tr>
              <a:tr h="30077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 0.37km, Ādaži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40000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  <a:latin typeface="Montserrat" panose="00000500000000000000" pitchFamily="2" charset="-70"/>
                        </a:rPr>
                        <a:t>Ielu izbūve atkarībā no plūdu projekta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98022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Nūrnieku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 km 0.90 km, Ādaži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130 000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  <a:latin typeface="Montserrat" panose="00000500000000000000" pitchFamily="2" charset="-70"/>
                        </a:rPr>
                        <a:t>Ielu izbūve atkarībā no plūdu projekta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70597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 0.46 km, Ādaži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02043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Plūmju iela 0.45 km, Carnikava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286033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ielas virsmas apstrāde posmā no dz. stacijas līdz Ziemeļu ielas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00475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225 000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25529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57D5EB1-BAAE-B363-2212-DCC5ECD9F3D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D4236DA-0D57-F79A-DA39-B219E83FC51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89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3613-574E-E3D3-0F47-C12737CD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46B22C-7D32-1B5D-4676-290F033ADD23}"/>
              </a:ext>
            </a:extLst>
          </p:cNvPr>
          <p:cNvSpPr txBox="1"/>
          <p:nvPr/>
        </p:nvSpPr>
        <p:spPr>
          <a:xfrm>
            <a:off x="2686049" y="458608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8F2FCD-39E0-9970-B513-C7B4B013C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25842"/>
              </p:ext>
            </p:extLst>
          </p:nvPr>
        </p:nvGraphicFramePr>
        <p:xfrm>
          <a:off x="304800" y="1535827"/>
          <a:ext cx="17526001" cy="845305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9242">
                  <a:extLst>
                    <a:ext uri="{9D8B030D-6E8A-4147-A177-3AD203B41FA5}">
                      <a16:colId xmlns:a16="http://schemas.microsoft.com/office/drawing/2014/main" val="4287757449"/>
                    </a:ext>
                  </a:extLst>
                </a:gridCol>
                <a:gridCol w="7485594">
                  <a:extLst>
                    <a:ext uri="{9D8B030D-6E8A-4147-A177-3AD203B41FA5}">
                      <a16:colId xmlns:a16="http://schemas.microsoft.com/office/drawing/2014/main" val="3659830225"/>
                    </a:ext>
                  </a:extLst>
                </a:gridCol>
                <a:gridCol w="2920762">
                  <a:extLst>
                    <a:ext uri="{9D8B030D-6E8A-4147-A177-3AD203B41FA5}">
                      <a16:colId xmlns:a16="http://schemas.microsoft.com/office/drawing/2014/main" val="569344756"/>
                    </a:ext>
                  </a:extLst>
                </a:gridCol>
                <a:gridCol w="384326">
                  <a:extLst>
                    <a:ext uri="{9D8B030D-6E8A-4147-A177-3AD203B41FA5}">
                      <a16:colId xmlns:a16="http://schemas.microsoft.com/office/drawing/2014/main" val="2463594558"/>
                    </a:ext>
                  </a:extLst>
                </a:gridCol>
                <a:gridCol w="1500759">
                  <a:extLst>
                    <a:ext uri="{9D8B030D-6E8A-4147-A177-3AD203B41FA5}">
                      <a16:colId xmlns:a16="http://schemas.microsoft.com/office/drawing/2014/main" val="2280308632"/>
                    </a:ext>
                  </a:extLst>
                </a:gridCol>
                <a:gridCol w="1573711">
                  <a:extLst>
                    <a:ext uri="{9D8B030D-6E8A-4147-A177-3AD203B41FA5}">
                      <a16:colId xmlns:a16="http://schemas.microsoft.com/office/drawing/2014/main" val="2479883646"/>
                    </a:ext>
                  </a:extLst>
                </a:gridCol>
                <a:gridCol w="2691607">
                  <a:extLst>
                    <a:ext uri="{9D8B030D-6E8A-4147-A177-3AD203B41FA5}">
                      <a16:colId xmlns:a16="http://schemas.microsoft.com/office/drawing/2014/main" val="4282122310"/>
                    </a:ext>
                  </a:extLst>
                </a:gridCol>
              </a:tblGrid>
              <a:tr h="4700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Komentāri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458265"/>
                  </a:ext>
                </a:extLst>
              </a:tr>
              <a:tr h="264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atjaunošana - asfaltbetons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10556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 kārta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noslēgts būvdarbu līgums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324 751 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Kopējās izmaksas 655 111 EUR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592201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L. Azarovas tilta pārbūve uz caurteku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250 000 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8557312"/>
                  </a:ext>
                </a:extLst>
              </a:tr>
              <a:tr h="4240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Ziedu ielas pārbūve (Ķiršu ielas V kārta)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(ir būvprojekts)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550 000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Būvprojekts derīgs līdz 2027 gadam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148323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 0.45 km (pārbūve)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1 000 000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Domes lēmums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059889"/>
                  </a:ext>
                </a:extLst>
              </a:tr>
              <a:tr h="4309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Elīzes ielas posma pārbūve ar asfalta segumu posmā no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līdz plānotajai Lindas ielai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(būvprojekts + izbūve)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 tiek realizēts zemas īres dzīvokļu projekts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520474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 II kārta ietve (0,2km) + stāvvietas +brauktuve 0,05km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800035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III kārta ietve 0.12km + brauktuve 0.13km (līdz Ziedu ielai) </a:t>
                      </a:r>
                      <a:r>
                        <a:rPr lang="lv-LV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009992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dambja virskārtas uzlabošana(turpināt no Smilgas ielas uz centra pusi)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Domes lēmums 23.11.2023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346206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Kalngales ietves seguma atjaunošana ietvei pie P1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30 000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752356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Attekas ielas turpinājuma izbūve līdz Pirmā iela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450 000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865509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Dadzīšu ielas 0.49km pārbūve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  <a:endParaRPr kumimoji="0" lang="lv-LV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600 000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130023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Ūbeļu ielas pārbūve līdz </a:t>
                      </a:r>
                      <a:r>
                        <a:rPr kumimoji="0" lang="lv-LV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Langaskrastu</a:t>
                      </a: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ielai  0.95 km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1 000 000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993114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Jūras iela 0.65km (pārbūve) un Nākotnes iela 0,12km (sat.org.)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jāprojektē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1 250 000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PĀCELTS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977693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Gaujas iela 2,1 km posmā no Attekas ielas līdz Dadzīšu ielai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 </a:t>
                      </a:r>
                      <a:endParaRPr kumimoji="0" lang="lv-LV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1 750 000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1922282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Pirmā iela 0,55km posmā no Draudzības ielas līdz Ziedu ielai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  <a:endParaRPr kumimoji="0" lang="lv-LV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359107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 kārta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2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011313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III kārta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734297"/>
                  </a:ext>
                </a:extLst>
              </a:tr>
              <a:tr h="5098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ceļu / ielu ar melno segumu atjaunošana (Draudzības iela posmā no Podnieku ielas līdz Dzirnavu ielai)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067886"/>
                  </a:ext>
                </a:extLst>
              </a:tr>
              <a:tr h="2749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 posmā no Kanāla tiltam līdz Pērles ielai 0.35km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1409376"/>
                  </a:ext>
                </a:extLst>
              </a:tr>
              <a:tr h="54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II Lietus kanalizācijas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atvade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uz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Vējupi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Būvprojekts derīgs līdz 2027 gadam (būs nepieciešams aktualizēt un risinājuma izmaiņas)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547326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Zvejnieku iela 0.28km posmā no Jūras ielas līdz Ziedu ielai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  <a:endParaRPr kumimoji="0" lang="lv-LV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077958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Ziedu iela 0.2km (posmā no Zvejnieku līdz Smilšu ielai) 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jāprojektē</a:t>
                      </a:r>
                      <a:endParaRPr kumimoji="0" lang="lv-LV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5375924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ceļs I kārta no A1 līdz Mežaparka ceļam 1,1km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1 100 000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150255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II kārta no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Iļķenes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līdz Smilšu ielai 2,1km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850745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5 754 751  (Ar Mežaparka I, II kārtu)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3 360 000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04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71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2DA6-21AD-EA60-3333-C61B8C04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466857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4F7FA0-1A68-3264-B2AA-62EE85EC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60918"/>
              </p:ext>
            </p:extLst>
          </p:nvPr>
        </p:nvGraphicFramePr>
        <p:xfrm>
          <a:off x="685800" y="1866900"/>
          <a:ext cx="16192498" cy="702425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15647">
                  <a:extLst>
                    <a:ext uri="{9D8B030D-6E8A-4147-A177-3AD203B41FA5}">
                      <a16:colId xmlns:a16="http://schemas.microsoft.com/office/drawing/2014/main" val="408536872"/>
                    </a:ext>
                  </a:extLst>
                </a:gridCol>
                <a:gridCol w="5927374">
                  <a:extLst>
                    <a:ext uri="{9D8B030D-6E8A-4147-A177-3AD203B41FA5}">
                      <a16:colId xmlns:a16="http://schemas.microsoft.com/office/drawing/2014/main" val="1904687540"/>
                    </a:ext>
                  </a:extLst>
                </a:gridCol>
                <a:gridCol w="1909680">
                  <a:extLst>
                    <a:ext uri="{9D8B030D-6E8A-4147-A177-3AD203B41FA5}">
                      <a16:colId xmlns:a16="http://schemas.microsoft.com/office/drawing/2014/main" val="106996358"/>
                    </a:ext>
                  </a:extLst>
                </a:gridCol>
                <a:gridCol w="1432260">
                  <a:extLst>
                    <a:ext uri="{9D8B030D-6E8A-4147-A177-3AD203B41FA5}">
                      <a16:colId xmlns:a16="http://schemas.microsoft.com/office/drawing/2014/main" val="166748156"/>
                    </a:ext>
                  </a:extLst>
                </a:gridCol>
                <a:gridCol w="1511830">
                  <a:extLst>
                    <a:ext uri="{9D8B030D-6E8A-4147-A177-3AD203B41FA5}">
                      <a16:colId xmlns:a16="http://schemas.microsoft.com/office/drawing/2014/main" val="2967307123"/>
                    </a:ext>
                  </a:extLst>
                </a:gridCol>
                <a:gridCol w="4495707">
                  <a:extLst>
                    <a:ext uri="{9D8B030D-6E8A-4147-A177-3AD203B41FA5}">
                      <a16:colId xmlns:a16="http://schemas.microsoft.com/office/drawing/2014/main" val="581578423"/>
                    </a:ext>
                  </a:extLst>
                </a:gridCol>
              </a:tblGrid>
              <a:tr h="660522">
                <a:tc>
                  <a:txBody>
                    <a:bodyPr/>
                    <a:lstStyle/>
                    <a:p>
                      <a:pPr algn="ctr" fontAlgn="b"/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Komentāri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918331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13909"/>
                  </a:ext>
                </a:extLst>
              </a:tr>
              <a:tr h="31967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Gājēju drosības barjeru izbūvē uz Kadagas ceļa 1,5 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90750 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Barjeru izbūve atkarībā no plūdu projekta</a:t>
                      </a:r>
                      <a:endParaRPr kumimoji="0" lang="lv-LV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68038"/>
                  </a:ext>
                </a:extLst>
              </a:tr>
              <a:tr h="547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Montserrat" panose="00000500000000000000" pitchFamily="2" charset="-70"/>
                        </a:rPr>
                        <a:t>Gājēju pāreja pie Podnieku ielas, Dailas ciemats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(Gredzenu iela) + ietves izbūve no Jēkaba ielas Līdz Rudzupuķu ielai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95 000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Iedzīvotāju iesniegums ar 88 parakstiem.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9702519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0550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Līdzfinansējums iedzīvotāju ielām/ceļiem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27306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Vēju iela 0,55km, Ādaži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250 000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259265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Projektēšana</a:t>
                      </a:r>
                      <a:endParaRPr lang="lv-LV" sz="1600" b="1" i="1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97795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posmā no Podnieku ielas līdz Dzirnavu ielai)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 20 000 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13094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Dadzīšu ielas pārbūve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699764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ielas turpinājums līdz Pirmā ielai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35 574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31272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Gaujas iela 2,1 km posmā no Attekas ielas līdz Dadzīšu ielai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514060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Ūbeļu ielas pārbūve līdz </a:t>
                      </a:r>
                      <a:r>
                        <a:rPr kumimoji="0" lang="lv-LV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Langaskrastu</a:t>
                      </a: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ielai  0.95 km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0283612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Pirmā iela 0,55km posmā no Draudzības ielas līdz Ziedu ielai</a:t>
                      </a:r>
                      <a:endParaRPr kumimoji="0" lang="lv-LV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947863"/>
                  </a:ext>
                </a:extLst>
              </a:tr>
              <a:tr h="300805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74 000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45746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Ziedu iela 0.2km (posmā no Zvejnieku līdz Smilšu ielai)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23 700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33883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Zvejnieku iela 0.28km posmā no Jūras ielas līdz Ziedu ielai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37 500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527711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500 574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961423"/>
                  </a:ext>
                </a:extLst>
              </a:tr>
              <a:tr h="775132"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KOPĀ 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VISI </a:t>
                      </a:r>
                      <a:r>
                        <a:rPr lang="lv-LV" sz="1400" b="1" cap="all" baseline="0" dirty="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rPr>
                        <a:t>Kapitālie ieguldījumi pārbūve/izbūve infrastruktūras projekti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6 350 325 (no tiem 3 100 000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(Ar Mežaparka I, II kārtu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3 625 950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13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52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855-596C-382E-54CF-D2978AE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557212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510C3-5F5A-3577-E4A0-430D8754F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08819"/>
              </p:ext>
            </p:extLst>
          </p:nvPr>
        </p:nvGraphicFramePr>
        <p:xfrm>
          <a:off x="609600" y="1249315"/>
          <a:ext cx="17131799" cy="8761779"/>
        </p:xfrm>
        <a:graphic>
          <a:graphicData uri="http://schemas.openxmlformats.org/drawingml/2006/table">
            <a:tbl>
              <a:tblPr/>
              <a:tblGrid>
                <a:gridCol w="7446415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930801">
                  <a:extLst>
                    <a:ext uri="{9D8B030D-6E8A-4147-A177-3AD203B41FA5}">
                      <a16:colId xmlns:a16="http://schemas.microsoft.com/office/drawing/2014/main" val="223271085"/>
                    </a:ext>
                  </a:extLst>
                </a:gridCol>
                <a:gridCol w="1757384">
                  <a:extLst>
                    <a:ext uri="{9D8B030D-6E8A-4147-A177-3AD203B41FA5}">
                      <a16:colId xmlns:a16="http://schemas.microsoft.com/office/drawing/2014/main" val="2159431972"/>
                    </a:ext>
                  </a:extLst>
                </a:gridCol>
                <a:gridCol w="1112588">
                  <a:extLst>
                    <a:ext uri="{9D8B030D-6E8A-4147-A177-3AD203B41FA5}">
                      <a16:colId xmlns:a16="http://schemas.microsoft.com/office/drawing/2014/main" val="288851573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61315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510799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66740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2028.gads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EiroVelo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13 posma Vecāķi – Lilaste projektēšana un būvniecība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3500000.00 €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2421853.50 €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3310864.21 €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C3.1.1.1. Carnikavas ciema centra drošas transporta/gājēju sistēmas izveidošana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715605.00 €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655605.00 €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Ā3.1.4.3. Ceļa izbūve uz Ādažu dienas aprūpes centru pilngadīgām personām ar garīgās attīstības traucējumiem un rehabilitācijas centru bērniem ar īpašām vajadzībām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lv-LV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50000.00 €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Ā3.1.2.1.2. Pašvaldības ceļu / ielu ar melno segumu atjaunošana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Dalderu</a:t>
                      </a:r>
                      <a:r>
                        <a:rPr lang="lv-LV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Kreiļu iela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C3.2.2.1.1. Auto stāvlaukumu izveide un paplašināšana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Karlsona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parks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C3.2.2.1.2. Auto stāvlaukumu izveide un paplašināšana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ielā 20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C3.2.2.2. Auto stāvlaukumu labiekārtošana, mobilitātes punktu izveide pie dzelzceļa stacijām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pasākusm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saistīts ar pasākumu “C6.3.1.1. Mobilitātes veicināšana novada teritorijā un ar citām pašvaldībām (ĀNIEKRP pasākums Nr.5.2.1.)”)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4500 000 €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C3.1.2.1.3.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400000.00 €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C3.1.2.1.4.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Zibeņu – Briljantu ceļš.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55690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C3.1.1.2.1. Carnikavas ciema centra satiksmes drošības uzlabošanas 1. kārtas īstenošana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Tunelis zem dzelzceļa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800000.00 €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800000.00 € </a:t>
                      </a:r>
                    </a:p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Ā3.1.2.2.2. Pašvaldības ceļu / ielu ar grants un šķembu segumu atjaunošana – projekts “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grants seguma pārbūve, Ādažu novadā”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4750000.00 €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4500000.00€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Ā3.1.1.2.2. Satiksmes drošības uzlabošanas projektu izstrāde un īstenošana uz Ādažu pašvaldības ceļiem un ielām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Alderu un Kanālu ielas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6000000.00 €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37246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Ā3.1.2.2.3. Pašvaldības ceļu / ielu ar grants un šķembu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Smilškalnu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1140000.00 €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1140000.00 €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90327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Ā3.1.2.3.7.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83645"/>
                  </a:ext>
                </a:extLst>
              </a:tr>
              <a:tr h="36769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Ā3.2.3.3. Velo savienojums no Ādažiem uz Carnikavu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1000000.00 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3756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Ā3.1.4.2.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Paralēlceļa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projektēšana, saskaņošana un izbūve no Vārpiņu ielas līdz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Ziemeļbulles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ielai (Zelmeņu iela)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72453"/>
                  </a:ext>
                </a:extLst>
              </a:tr>
              <a:tr h="37127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Ā3.1.2.1.4. Pašvaldības ceļu / ielu ar melno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posmā no Podnieku ielas līdz Dzirnavu ielai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 projektēšana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250000.00 €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22419"/>
                  </a:ext>
                </a:extLst>
              </a:tr>
              <a:tr h="16711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Ā3.1.4.4. Attekas ielas turpinājums līdz Muižas ielai</a:t>
                      </a:r>
                    </a:p>
                    <a:p>
                      <a:pPr algn="l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4000000.00 €  </a:t>
                      </a:r>
                    </a:p>
                    <a:p>
                      <a:pPr algn="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4000000.00 €  </a:t>
                      </a:r>
                    </a:p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44402"/>
                  </a:ext>
                </a:extLst>
              </a:tr>
              <a:tr h="37127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SM1 Ceļu infrastruktūras attīstība Smilgu ielā, Ādažos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250000.00 €  </a:t>
                      </a:r>
                    </a:p>
                    <a:p>
                      <a:pPr algn="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250000.00 €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1706"/>
                  </a:ext>
                </a:extLst>
              </a:tr>
              <a:tr h="192806">
                <a:tc>
                  <a:txBody>
                    <a:bodyPr/>
                    <a:lstStyle/>
                    <a:p>
                      <a:pPr algn="l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5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8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7200" b="1" dirty="0">
                <a:solidFill>
                  <a:srgbClr val="4D4D4C"/>
                </a:solidFill>
                <a:latin typeface="Montserrat" panose="00000500000000000000" pitchFamily="2" charset="-70"/>
              </a:rPr>
              <a:t>IELU UN CEĻU UZTURĒŠANA 2025.GADĀ </a:t>
            </a:r>
            <a:endParaRPr lang="lv-LV" sz="7200" b="1" cap="all" dirty="0">
              <a:solidFill>
                <a:srgbClr val="4D4D4C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1790362-AA16-02AB-EF7C-F3698CDCDA7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7A68EC9-8EDD-F04A-9A76-A6BD300FEA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510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BDB9-8FE9-A108-4C96-ACAD267C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F4DD-B803-3FE0-94AC-51A0335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1BC380-083C-7BDA-045E-DCCF4721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319939"/>
              </p:ext>
            </p:extLst>
          </p:nvPr>
        </p:nvGraphicFramePr>
        <p:xfrm>
          <a:off x="685800" y="2095500"/>
          <a:ext cx="16155242" cy="2915646"/>
        </p:xfrm>
        <a:graphic>
          <a:graphicData uri="http://schemas.openxmlformats.org/drawingml/2006/table">
            <a:tbl>
              <a:tblPr/>
              <a:tblGrid>
                <a:gridCol w="6015709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1070891">
                  <a:extLst>
                    <a:ext uri="{9D8B030D-6E8A-4147-A177-3AD203B41FA5}">
                      <a16:colId xmlns:a16="http://schemas.microsoft.com/office/drawing/2014/main" val="350074445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33876158"/>
                    </a:ext>
                  </a:extLst>
                </a:gridCol>
                <a:gridCol w="1304438">
                  <a:extLst>
                    <a:ext uri="{9D8B030D-6E8A-4147-A177-3AD203B41FA5}">
                      <a16:colId xmlns:a16="http://schemas.microsoft.com/office/drawing/2014/main" val="3486550490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2483967089"/>
                    </a:ext>
                  </a:extLst>
                </a:gridCol>
                <a:gridCol w="1385623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531476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489804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60890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2028.gads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r>
                        <a:rPr lang="lv-LV" sz="1600" b="1" dirty="0" err="1"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1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43627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 b="0" dirty="0">
                          <a:effectLst/>
                          <a:latin typeface="Montserrat" pitchFamily="2" charset="-70"/>
                        </a:rPr>
                        <a:t>Projektēšana, autoruzraudzība un pārbūve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3’447’772</a:t>
                      </a:r>
                      <a:endParaRPr lang="lv-LV" sz="1200" b="1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27’822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72’821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1’765’673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1’581’</a:t>
                      </a:r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’457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Jaunkūlu</a:t>
                      </a: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 kārta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  ielas no Rīgas  ielas (600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842’000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692000 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 kārtas būvniecība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ielas līdz Plostnieku ielai (200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248’000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248’000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III kārtas būvniecība (– 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Veckūlu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ceļa posma (150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50’000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25E7EB-F1A3-EBEF-0C0B-86537B3A4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0540"/>
              </p:ext>
            </p:extLst>
          </p:nvPr>
        </p:nvGraphicFramePr>
        <p:xfrm>
          <a:off x="685800" y="5275855"/>
          <a:ext cx="16155242" cy="4051672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3931451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2712157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29205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7433453"/>
                    </a:ext>
                  </a:extLst>
                </a:gridCol>
                <a:gridCol w="2243324">
                  <a:extLst>
                    <a:ext uri="{9D8B030D-6E8A-4147-A177-3AD203B41FA5}">
                      <a16:colId xmlns:a16="http://schemas.microsoft.com/office/drawing/2014/main" val="995155029"/>
                    </a:ext>
                  </a:extLst>
                </a:gridCol>
                <a:gridCol w="1393359">
                  <a:extLst>
                    <a:ext uri="{9D8B030D-6E8A-4147-A177-3AD203B41FA5}">
                      <a16:colId xmlns:a16="http://schemas.microsoft.com/office/drawing/2014/main" val="3292361863"/>
                    </a:ext>
                  </a:extLst>
                </a:gridCol>
                <a:gridCol w="1393359">
                  <a:extLst>
                    <a:ext uri="{9D8B030D-6E8A-4147-A177-3AD203B41FA5}">
                      <a16:colId xmlns:a16="http://schemas.microsoft.com/office/drawing/2014/main" val="4179770382"/>
                    </a:ext>
                  </a:extLst>
                </a:gridCol>
              </a:tblGrid>
              <a:tr h="4806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Projekta nosaukums (aktivitāte)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KOPĀ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Līdzfinansējums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2025.gads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2026.gads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2027.gads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2028.gads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07128"/>
                  </a:ext>
                </a:extLst>
              </a:tr>
              <a:tr h="263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Stacija 2.0 projekti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lv-LV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88649"/>
                  </a:ext>
                </a:extLst>
              </a:tr>
              <a:tr h="24263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</a:t>
                      </a:r>
                      <a:r>
                        <a:rPr lang="lv-LV" sz="1200" kern="0" dirty="0" err="1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Kalngale</a:t>
                      </a: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1 007 500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83 500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924 000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53875"/>
                  </a:ext>
                </a:extLst>
              </a:tr>
              <a:tr h="43989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</a:t>
                      </a:r>
                      <a:r>
                        <a:rPr lang="lv-LV" sz="1200" kern="0" dirty="0" err="1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Garupe</a:t>
                      </a: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717 500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61 460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656 040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78764"/>
                  </a:ext>
                </a:extLst>
              </a:tr>
              <a:tr h="37414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“Lilaste"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750 000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693 000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20820"/>
                  </a:ext>
                </a:extLst>
              </a:tr>
              <a:tr h="45008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</a:t>
                      </a:r>
                      <a:r>
                        <a:rPr lang="lv-LV" sz="1200" kern="0" dirty="0" err="1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Garciems</a:t>
                      </a: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1 232 500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93 480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763 260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373 260</a:t>
                      </a:r>
                      <a:endParaRPr lang="lv-LV" sz="1200" kern="10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41239"/>
                  </a:ext>
                </a:extLst>
              </a:tr>
              <a:tr h="45008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“Gauja"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1 617 500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455 480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1 159 520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53613"/>
                  </a:ext>
                </a:extLst>
              </a:tr>
              <a:tr h="45008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Multimodāls sabiedriskā transporta tīkls, 2. kārta” attīstot staciju “Carnikava"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1 802 500</a:t>
                      </a: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136 800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831 600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solidFill>
                            <a:srgbClr val="000000"/>
                          </a:solidFill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831 600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0" dirty="0">
                          <a:effectLst/>
                          <a:latin typeface="Montserrat" pitchFamily="2" charset="-7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265"/>
                  </a:ext>
                </a:extLst>
              </a:tr>
              <a:tr h="450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 dirty="0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“Bioloģiskās daudzveidības saglabāšana un antropogēnās slodzes mazināšana </a:t>
                      </a:r>
                      <a:r>
                        <a:rPr lang="lv-LV" sz="1200" b="1" kern="100" dirty="0" err="1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</a:t>
                      </a:r>
                      <a:r>
                        <a:rPr lang="lv-LV" sz="1200" b="1" kern="100" dirty="0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 teritorijās Ādažu novadā”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b="1" i="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44999"/>
                  </a:ext>
                </a:extLst>
              </a:tr>
              <a:tr h="45008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Skautu ielas dubultās virsmas apstrādi (2 km) Gaujā (nav zināms </a:t>
                      </a:r>
                      <a:r>
                        <a:rPr lang="lv-LV" sz="1200" kern="100" dirty="0" err="1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</a:t>
                      </a:r>
                      <a:r>
                        <a:rPr lang="lv-LV" sz="1200" kern="100" dirty="0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realizācijas termiņš)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i="0" kern="100" dirty="0">
                          <a:effectLst/>
                          <a:latin typeface="Montserrat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200" kern="100" dirty="0">
                        <a:effectLst/>
                        <a:latin typeface="Montserrat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3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28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D72-F494-A57A-9D74-7DC55E6D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24565"/>
            <a:ext cx="15773400" cy="1280536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Uzturēšanas izmaksas papildus mērķdotācijām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63564-04DF-B41F-B610-9A465C938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18095"/>
              </p:ext>
            </p:extLst>
          </p:nvPr>
        </p:nvGraphicFramePr>
        <p:xfrm>
          <a:off x="1404867" y="4295140"/>
          <a:ext cx="15742919" cy="1645920"/>
        </p:xfrm>
        <a:graphic>
          <a:graphicData uri="http://schemas.openxmlformats.org/drawingml/2006/table">
            <a:tbl>
              <a:tblPr/>
              <a:tblGrid>
                <a:gridCol w="4174063">
                  <a:extLst>
                    <a:ext uri="{9D8B030D-6E8A-4147-A177-3AD203B41FA5}">
                      <a16:colId xmlns:a16="http://schemas.microsoft.com/office/drawing/2014/main" val="2055266732"/>
                    </a:ext>
                  </a:extLst>
                </a:gridCol>
                <a:gridCol w="2267393">
                  <a:extLst>
                    <a:ext uri="{9D8B030D-6E8A-4147-A177-3AD203B41FA5}">
                      <a16:colId xmlns:a16="http://schemas.microsoft.com/office/drawing/2014/main" val="1281684715"/>
                    </a:ext>
                  </a:extLst>
                </a:gridCol>
                <a:gridCol w="2138564">
                  <a:extLst>
                    <a:ext uri="{9D8B030D-6E8A-4147-A177-3AD203B41FA5}">
                      <a16:colId xmlns:a16="http://schemas.microsoft.com/office/drawing/2014/main" val="3798879972"/>
                    </a:ext>
                  </a:extLst>
                </a:gridCol>
                <a:gridCol w="2344690">
                  <a:extLst>
                    <a:ext uri="{9D8B030D-6E8A-4147-A177-3AD203B41FA5}">
                      <a16:colId xmlns:a16="http://schemas.microsoft.com/office/drawing/2014/main" val="2438214329"/>
                    </a:ext>
                  </a:extLst>
                </a:gridCol>
                <a:gridCol w="2396222">
                  <a:extLst>
                    <a:ext uri="{9D8B030D-6E8A-4147-A177-3AD203B41FA5}">
                      <a16:colId xmlns:a16="http://schemas.microsoft.com/office/drawing/2014/main" val="1897476824"/>
                    </a:ext>
                  </a:extLst>
                </a:gridCol>
                <a:gridCol w="2421987">
                  <a:extLst>
                    <a:ext uri="{9D8B030D-6E8A-4147-A177-3AD203B41FA5}">
                      <a16:colId xmlns:a16="http://schemas.microsoft.com/office/drawing/2014/main" val="4106170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8623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Tiltu uzturēšana (18 gab.)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089564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un </a:t>
                      </a: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iesēdumu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remonts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80000.00 €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80000.00 €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90000.00 €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80471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Minerālmateriālu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iegāde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130000.00 €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130000.00 €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1261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iestrāde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45000.00 €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88636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240000.00 €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295000.00 €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300000.00 €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320000.00 €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993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6FF67CF-7809-E203-84AD-E62E76A2AB6B}"/>
              </a:ext>
            </a:extLst>
          </p:cNvPr>
          <p:cNvSpPr txBox="1">
            <a:spLocks/>
          </p:cNvSpPr>
          <p:nvPr/>
        </p:nvSpPr>
        <p:spPr>
          <a:xfrm>
            <a:off x="1374386" y="68740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sz="32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DBF2E99-0552-91AB-617A-FC1107BF2A5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2844B07-7CC6-7687-F9B9-FF821043220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76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81D6D-5C9D-639C-8553-0728F64C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8" y="4694774"/>
            <a:ext cx="5160684" cy="252346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39D2EE7-12EE-0F34-346B-CE16E67627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4282363" y="3800061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nepilno tehnoloģiju (m2)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19915"/>
              </p:ext>
            </p:extLst>
          </p:nvPr>
        </p:nvGraphicFramePr>
        <p:xfrm>
          <a:off x="3311553" y="4053303"/>
          <a:ext cx="499344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65840"/>
              </p:ext>
            </p:extLst>
          </p:nvPr>
        </p:nvGraphicFramePr>
        <p:xfrm>
          <a:off x="12344400" y="4039530"/>
          <a:ext cx="4993445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E167712-C2B9-03E7-C9CB-3F949CE8AF43}"/>
              </a:ext>
            </a:extLst>
          </p:cNvPr>
          <p:cNvSpPr txBox="1"/>
          <p:nvPr/>
        </p:nvSpPr>
        <p:spPr>
          <a:xfrm>
            <a:off x="5217792" y="231883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2025.gada dati sagatavoti līdz 31.08.2025.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B50FBD2-520C-6174-5D0C-052DF34B9A4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324772-CDD0-DCDF-A1A5-B289022FB60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9636611" y="3898406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Greiderēšana (km)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59007"/>
              </p:ext>
            </p:extLst>
          </p:nvPr>
        </p:nvGraphicFramePr>
        <p:xfrm>
          <a:off x="9130363" y="4144487"/>
          <a:ext cx="4738037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FAB5D974-9E10-C17B-E4FC-88D83CAB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71199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darbi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153997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2253343" y="3686417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Seguma labošana (m3)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793954"/>
              </p:ext>
            </p:extLst>
          </p:nvPr>
        </p:nvGraphicFramePr>
        <p:xfrm>
          <a:off x="910085" y="3995642"/>
          <a:ext cx="5929746" cy="465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713289"/>
              </p:ext>
            </p:extLst>
          </p:nvPr>
        </p:nvGraphicFramePr>
        <p:xfrm>
          <a:off x="12954000" y="3816905"/>
          <a:ext cx="4738037" cy="413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C72F32-ABBF-8EA2-91F2-6E75142ADF93}"/>
              </a:ext>
            </a:extLst>
          </p:cNvPr>
          <p:cNvSpPr txBox="1"/>
          <p:nvPr/>
        </p:nvSpPr>
        <p:spPr>
          <a:xfrm>
            <a:off x="13685035" y="356330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Ceļa horizontālo apzīmējumu uzklāšana (m2)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099E56E-2A13-584D-E434-94523CF21B0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F73E87E-36DB-D4EF-C6CA-C7EEEEC1C0B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9F699-07B7-5067-E425-D3DC5AAC7973}"/>
              </a:ext>
            </a:extLst>
          </p:cNvPr>
          <p:cNvSpPr txBox="1"/>
          <p:nvPr/>
        </p:nvSpPr>
        <p:spPr>
          <a:xfrm>
            <a:off x="5217792" y="225287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2025.gada dati sagatavoti līdz 31.08.2025.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8415228" y="355309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pilno tehnoloģiju (m2)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47884"/>
              </p:ext>
            </p:extLst>
          </p:nvPr>
        </p:nvGraphicFramePr>
        <p:xfrm>
          <a:off x="7104706" y="3816905"/>
          <a:ext cx="544792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AE1F1FDD-51AC-2ECD-0F51-36A53D9C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1987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288127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6FB-782D-5998-DC01-E4E9D27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Kopējais ciemu ielu stāvokļa kopsavilkums Ādažu novadā kopā</a:t>
            </a:r>
            <a:endParaRPr lang="lv-LV" sz="4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B55FEB-FC94-927F-D641-F46E7C81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7305"/>
              </p:ext>
            </p:extLst>
          </p:nvPr>
        </p:nvGraphicFramePr>
        <p:xfrm>
          <a:off x="9677400" y="3195195"/>
          <a:ext cx="75819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5355A282-69FD-2F39-9972-DC45DE5C6D0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BCE6278-4104-AF03-AFF8-09FE160A202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FB96BE-D159-3C0B-D1D4-4F242B4DC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50326"/>
              </p:ext>
            </p:extLst>
          </p:nvPr>
        </p:nvGraphicFramePr>
        <p:xfrm>
          <a:off x="2457449" y="7762748"/>
          <a:ext cx="6324600" cy="1361173"/>
        </p:xfrm>
        <a:graphic>
          <a:graphicData uri="http://schemas.openxmlformats.org/drawingml/2006/table">
            <a:tbl>
              <a:tblPr/>
              <a:tblGrid>
                <a:gridCol w="1264920">
                  <a:extLst>
                    <a:ext uri="{9D8B030D-6E8A-4147-A177-3AD203B41FA5}">
                      <a16:colId xmlns:a16="http://schemas.microsoft.com/office/drawing/2014/main" val="168925100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35648042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359570517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509794338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40144608"/>
                    </a:ext>
                  </a:extLst>
                </a:gridCol>
              </a:tblGrid>
              <a:tr h="5590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Sabrucis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 sabrukšanas robežas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Slikts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Apmierinošs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7774164"/>
                  </a:ext>
                </a:extLst>
              </a:tr>
              <a:tr h="20836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22290"/>
                  </a:ext>
                </a:extLst>
              </a:tr>
              <a:tr h="4924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Pārbūve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Pārbūve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05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876DFC-011B-23D6-DE86-4463CF1E5B97}"/>
              </a:ext>
            </a:extLst>
          </p:cNvPr>
          <p:cNvSpPr txBox="1"/>
          <p:nvPr/>
        </p:nvSpPr>
        <p:spPr>
          <a:xfrm>
            <a:off x="838199" y="7347994"/>
            <a:ext cx="956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un ceļu stāvokļa gradācija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5EF79F9-93DF-0C33-5CC9-AC50A82C6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496390"/>
              </p:ext>
            </p:extLst>
          </p:nvPr>
        </p:nvGraphicFramePr>
        <p:xfrm>
          <a:off x="1981200" y="2425700"/>
          <a:ext cx="6934200" cy="484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229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7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Montserrat" panose="00000500000000000000" pitchFamily="2" charset="-70"/>
                <a:ea typeface="+mn-ea"/>
                <a:cs typeface="+mn-cs"/>
              </a:rPr>
              <a:t>NOTEIKTAIS IELU UN CEĻU STĀVOKLIS UN DARBI 2025.GADĀ </a:t>
            </a:r>
            <a:endParaRPr kumimoji="0" lang="lv-LV" sz="7200" b="1" i="0" u="none" strike="noStrike" kern="1200" cap="all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4F2F074-4B55-5678-5E67-60F038C2B25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3E994FD-83F6-DCFA-2193-03B3F513D626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09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20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29571</TotalTime>
  <Words>9535</Words>
  <Application>Microsoft Office PowerPoint</Application>
  <PresentationFormat>Pielāgots</PresentationFormat>
  <Paragraphs>4920</Paragraphs>
  <Slides>52</Slides>
  <Notes>20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52</vt:i4>
      </vt:variant>
    </vt:vector>
  </HeadingPairs>
  <TitlesOfParts>
    <vt:vector size="61" baseType="lpstr">
      <vt:lpstr>Times New Roman</vt:lpstr>
      <vt:lpstr>Calibri</vt:lpstr>
      <vt:lpstr>Arial</vt:lpstr>
      <vt:lpstr>Montserrat Classic Bold</vt:lpstr>
      <vt:lpstr>Montserrat Semi-Bold Bold</vt:lpstr>
      <vt:lpstr>Calibri Light</vt:lpstr>
      <vt:lpstr>Montserrat</vt:lpstr>
      <vt:lpstr>Office Theme</vt:lpstr>
      <vt:lpstr>1_Office Theme</vt:lpstr>
      <vt:lpstr>PowerPoint prezentācija</vt:lpstr>
      <vt:lpstr>PowerPoint prezentācija</vt:lpstr>
      <vt:lpstr>Ādažu novada ceļu segums  (87.7 km)</vt:lpstr>
      <vt:lpstr>Ādažu novada ielu segums  (255.5km)</vt:lpstr>
      <vt:lpstr>PowerPoint prezentācija</vt:lpstr>
      <vt:lpstr>Ielu un ceļu uzturēšanas darbi Ādažu novadā</vt:lpstr>
      <vt:lpstr>Ielu un ceļu uzturēšanas Ādažu novadā</vt:lpstr>
      <vt:lpstr>Kopējais ciemu ielu stāvokļa kopsavilkums Ādažu novadā kopā</vt:lpstr>
      <vt:lpstr>PowerPoint prezentācija</vt:lpstr>
      <vt:lpstr>A un B klases ceļu stāvoklis Ādažu pagastā</vt:lpstr>
      <vt:lpstr>Ādažu pilsētas ielu stāvokļa kopsavilkums</vt:lpstr>
      <vt:lpstr>Baltezera ielu stāvokļa kopsavilkums</vt:lpstr>
      <vt:lpstr>Kadagas ielu stāvokļa kopsavilkums</vt:lpstr>
      <vt:lpstr>Ataru, Birznieku, Stapriņu un Eimuru ciemu ielu stāvokļa kopsavilkums</vt:lpstr>
      <vt:lpstr>Garkalnes, Iļķenes Alderu ciemu ielu stāvokļa kopsavilkums</vt:lpstr>
      <vt:lpstr>Divezera ciema ielas</vt:lpstr>
      <vt:lpstr>Carnikavas pagasta ceļu stāvokļa kopsavilkums</vt:lpstr>
      <vt:lpstr>Gaujas un Lilastes ielu stāvokļa kopsavilkums</vt:lpstr>
      <vt:lpstr>Carnikavas ielu stāvokļa kopsavilkums</vt:lpstr>
      <vt:lpstr>Garupes ielu stāvokļa kopsavilkums</vt:lpstr>
      <vt:lpstr>Kalngales ielu stāvokļa kopsavilkums</vt:lpstr>
      <vt:lpstr>Garciema ielu stāvokļa kopsavilkums</vt:lpstr>
      <vt:lpstr>Siguļu ielu stāvokļa kopsavilkums</vt:lpstr>
      <vt:lpstr>Ādažu A un B grupas ceļi</vt:lpstr>
      <vt:lpstr>Ādažu B grupas ceļi</vt:lpstr>
      <vt:lpstr>Ādažu pilsētas ielas</vt:lpstr>
      <vt:lpstr>Ādažu pilsētas ielas</vt:lpstr>
      <vt:lpstr>PowerPoint prezentācija</vt:lpstr>
      <vt:lpstr>Baltezera ciema ielas</vt:lpstr>
      <vt:lpstr>Kadagas ciema ielas</vt:lpstr>
      <vt:lpstr>Ataru, Birznieku, Stapriņu un Eimuru ciemu ielas</vt:lpstr>
      <vt:lpstr>Garkalnes, Iļķenes Alderu ciemu ielas</vt:lpstr>
      <vt:lpstr>Carnikavas pagasta ceļi</vt:lpstr>
      <vt:lpstr>Lilastes un Gaujas ciema ielas</vt:lpstr>
      <vt:lpstr>Gaujas ciema ielas</vt:lpstr>
      <vt:lpstr>Carnikavas ciema ielas</vt:lpstr>
      <vt:lpstr>Carnikavas ciema ielas</vt:lpstr>
      <vt:lpstr>Carnikavas ciema ielas</vt:lpstr>
      <vt:lpstr>Garupes ciema ielas</vt:lpstr>
      <vt:lpstr>Kalngales ciema ielas</vt:lpstr>
      <vt:lpstr>Kalngales ciema ielas</vt:lpstr>
      <vt:lpstr>Garciema ciema ielas</vt:lpstr>
      <vt:lpstr>Garciema ciema ielas</vt:lpstr>
      <vt:lpstr>Siguļu ciema ielas</vt:lpstr>
      <vt:lpstr>Izpilde 2025.gadā</vt:lpstr>
      <vt:lpstr>PowerPoint prezentācija</vt:lpstr>
      <vt:lpstr>PowerPoint prezentācija</vt:lpstr>
      <vt:lpstr>Kapitālie ieguldījumi pārbūve/izbūve infrastruktūras projekti</vt:lpstr>
      <vt:lpstr>Projekti, kam nepieciešams līdzfinansējums atbilstoši attīstības programmai</vt:lpstr>
      <vt:lpstr>Projekti, kam nepieciešams līdzfinansējums atbilstoši attīstības programmai</vt:lpstr>
      <vt:lpstr>Uzturēšanas izmaksas papildus mērķdotācijām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</dc:creator>
  <cp:lastModifiedBy>Sintija Tenisa</cp:lastModifiedBy>
  <cp:revision>224</cp:revision>
  <dcterms:created xsi:type="dcterms:W3CDTF">2006-08-16T00:00:00Z</dcterms:created>
  <dcterms:modified xsi:type="dcterms:W3CDTF">2025-09-24T08:43:09Z</dcterms:modified>
  <dc:identifier>DAFY3VwOX4w</dc:identifier>
</cp:coreProperties>
</file>