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12"/>
  </p:notesMasterIdLst>
  <p:sldIdLst>
    <p:sldId id="432" r:id="rId2"/>
    <p:sldId id="472" r:id="rId3"/>
    <p:sldId id="504" r:id="rId4"/>
    <p:sldId id="506" r:id="rId5"/>
    <p:sldId id="507" r:id="rId6"/>
    <p:sldId id="508" r:id="rId7"/>
    <p:sldId id="512" r:id="rId8"/>
    <p:sldId id="509" r:id="rId9"/>
    <p:sldId id="499" r:id="rId10"/>
    <p:sldId id="282" r:id="rId11"/>
  </p:sldIdLst>
  <p:sldSz cx="18288000" cy="10287000"/>
  <p:notesSz cx="6797675" cy="9926638"/>
  <p:embeddedFontLst>
    <p:embeddedFont>
      <p:font typeface="Montserrat" panose="00000500000000000000" pitchFamily="50" charset="-70"/>
      <p:regular r:id="rId13"/>
      <p:bold r:id="rId14"/>
      <p:italic r:id="rId15"/>
      <p:boldItalic r:id="rId16"/>
    </p:embeddedFont>
  </p:embeddedFontLst>
  <p:defaultTextStyle>
    <a:defPPr>
      <a:defRPr lang="lv-LV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82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Gaišs stils 2 - izcēlum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Gaišs stils 3 - izcēlum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Vidējs stils 1 - izcēlum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Dizaina stils 1 - izcēlum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DBED569-4797-4DF1-A0F4-6AAB3CD982D8}" styleName="Gaišs stils 3 - izcēlums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85" autoAdjust="0"/>
    <p:restoredTop sz="94674" autoAdjust="0"/>
  </p:normalViewPr>
  <p:slideViewPr>
    <p:cSldViewPr>
      <p:cViewPr varScale="1">
        <p:scale>
          <a:sx n="70" d="100"/>
          <a:sy n="70" d="100"/>
        </p:scale>
        <p:origin x="114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100DFE-684B-4807-3B6B-4A9A35FEFB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4DA3EE-6A61-F33D-0221-FDBC4742B5B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079963-8949-4BB9-9D7C-D97C91EECF9B}" type="datetimeFigureOut">
              <a:rPr lang="lv-LV"/>
              <a:pPr>
                <a:defRPr/>
              </a:pPr>
              <a:t>24.09.2025</a:t>
            </a:fld>
            <a:endParaRPr lang="x-non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2FA84F1-D5B5-7F06-C099-8B05395341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FBE3570-BBA5-B2DB-BCE6-C57EB379E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x-none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84F83-0769-6040-C920-9B20D16D554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44CD46-381E-051D-0996-DDE1E61361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DF395BC-D4F7-45EF-8F3A-40F16DDBBDF5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F395BC-D4F7-45EF-8F3A-40F16DDBBDF5}" type="slidenum">
              <a:rPr lang="lv-LV" altLang="lv-LV" smtClean="0"/>
              <a:pPr>
                <a:defRPr/>
              </a:pPr>
              <a:t>2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300805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FFDB1-5ECA-C95A-672D-E15262C3C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FF7578D8-31CD-36EB-292F-6A2AD0B147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2C52B824-50AA-353B-35F1-3C7A9E2A17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DF3D77F8-BF89-4139-D88C-9F052E4CBF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F395BC-D4F7-45EF-8F3A-40F16DDBBDF5}" type="slidenum">
              <a:rPr lang="lv-LV" altLang="lv-LV" smtClean="0"/>
              <a:pPr>
                <a:defRPr/>
              </a:pPr>
              <a:t>3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098892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8E745-031A-E25F-6143-514EFF0DE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E2691151-3B66-0ED9-0C0E-198F9B4DC9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6466EAAC-E102-9D93-3EBA-DAE3C7B506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9BCA323F-C4CD-D742-1432-A487623C1C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F395BC-D4F7-45EF-8F3A-40F16DDBBDF5}" type="slidenum">
              <a:rPr lang="lv-LV" altLang="lv-LV" smtClean="0"/>
              <a:pPr>
                <a:defRPr/>
              </a:pPr>
              <a:t>4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872712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A32C6-4C20-15E7-2D49-A95D4E079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0E350CF2-886F-2D97-5756-A4B97A6FC1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31A39490-7725-8852-4800-65CEEC85D0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A24EFC7E-2874-A541-0FF4-CD62A5B775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F395BC-D4F7-45EF-8F3A-40F16DDBBDF5}" type="slidenum">
              <a:rPr lang="lv-LV" altLang="lv-LV" smtClean="0"/>
              <a:pPr>
                <a:defRPr/>
              </a:pPr>
              <a:t>5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184289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AAC00-885C-26E6-A05A-2FC154D23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13CCD836-B00D-ECC5-3847-474C910B38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16DE2DD6-C968-61AC-EC68-A9A855672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7F926AD8-5F58-0B9A-8DD6-FD02BC9A7B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F395BC-D4F7-45EF-8F3A-40F16DDBBDF5}" type="slidenum">
              <a:rPr lang="lv-LV" altLang="lv-LV" smtClean="0"/>
              <a:pPr>
                <a:defRPr/>
              </a:pPr>
              <a:t>6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956438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19D42-A4C7-70E8-B41F-5AB5AC399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CEE5C692-EC5C-5501-39AA-2D91453D66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490438DB-38CC-BE2C-C00B-5D75419683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542CC0E0-EBAD-9ACE-3D26-A35A8A98F1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F395BC-D4F7-45EF-8F3A-40F16DDBBDF5}" type="slidenum">
              <a:rPr lang="lv-LV" altLang="lv-LV" smtClean="0"/>
              <a:pPr>
                <a:defRPr/>
              </a:pPr>
              <a:t>7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148325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FC083-0017-ED3E-53C7-527EA4BBB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661F9213-06C0-680D-CCF8-A7A4792557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7FC0F257-CDE0-4BBF-AE40-C676488298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171426D1-17C2-CBBD-B11B-02724D524D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F395BC-D4F7-45EF-8F3A-40F16DDBBDF5}" type="slidenum">
              <a:rPr lang="lv-LV" altLang="lv-LV" smtClean="0"/>
              <a:pPr>
                <a:defRPr/>
              </a:pPr>
              <a:t>8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408588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53CBB-95E1-7FB5-9C1F-33E8B8D86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EFF72-FBDB-4EFA-9591-674D7CE21075}" type="datetime1">
              <a:rPr lang="en-US"/>
              <a:pPr>
                <a:defRPr/>
              </a:pPr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F7CCD-3634-385C-C9C8-9F6781AC4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BEF4B-46F1-66D7-A59D-6E35A755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53B4D-4189-4E37-AB8D-7F07E5B45BCC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71229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DDD50-C1C6-331F-A725-691948964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A6DD6-F017-4FD9-BC75-CB5E95C28D56}" type="datetime1">
              <a:rPr lang="en-US"/>
              <a:pPr>
                <a:defRPr/>
              </a:pPr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E173A-A6E2-CF41-4C4A-39294CEEC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8C6F7-8285-CA76-DB7C-7BE971242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3B81E-A6CF-4598-B3D9-A946C16E949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9285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BD753-A733-7AC9-2E81-B89EB063A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E189D-6D80-4BA2-BA3B-2DF155631061}" type="datetime1">
              <a:rPr lang="en-US"/>
              <a:pPr>
                <a:defRPr/>
              </a:pPr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06C1B-037D-6DEA-5E09-D21E0F6AF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26F4C-D95A-785B-079A-AC9F756E0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2EE79-87EA-453E-9A71-2D1CF00AC87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63492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EA0CA-B2A4-D942-DD18-9AF7B955D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FD376-D20F-4832-8C76-E897E11D9833}" type="datetime1">
              <a:rPr lang="en-US"/>
              <a:pPr>
                <a:defRPr/>
              </a:pPr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E3D4C-6E79-109D-2C2D-4A78936AF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8929C-CB00-8514-993A-17007D725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C43A5-714F-4540-9E65-0EE7207759E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203662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2E84E-4C16-ED9D-5977-0BE3B2BAC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31287-DFDD-43BB-98B8-3F0A1BFF8E57}" type="datetime1">
              <a:rPr lang="en-US"/>
              <a:pPr>
                <a:defRPr/>
              </a:pPr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680A0-B9D0-A81B-CF74-1457DE7FE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38E69-0C45-0F9A-8C3A-1763852C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7F490-0F01-4068-8DFE-56E3785EE12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96094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DB4180-AD9F-6B0D-23A3-B1A794BB6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21CF-7785-4F08-B8C6-B262C1761169}" type="datetime1">
              <a:rPr lang="en-US"/>
              <a:pPr>
                <a:defRPr/>
              </a:pPr>
              <a:t>9/24/2025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B006CCC-B5B6-FBF0-6629-A19CF0236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5A24B9-F3C0-FD53-80B4-7B04CCA5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59F99-0491-4F0D-9423-A45C44CC354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175150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54D53D-9327-1129-94D1-9FD15F0F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1D17C-2721-485B-B833-199C241C640B}" type="datetime1">
              <a:rPr lang="en-US"/>
              <a:pPr>
                <a:defRPr/>
              </a:pPr>
              <a:t>9/24/2025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CC1B36-F1B5-3342-79FE-379B94926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3FEAC05-DF9C-C79E-860A-400AF48A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F4DAB-BEBF-47E2-8BE7-483C4F1CFE8C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620525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328E707-E753-D26F-3339-55135189A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D60D4-9A01-4119-B642-44A9C0F56930}" type="datetime1">
              <a:rPr lang="en-US"/>
              <a:pPr>
                <a:defRPr/>
              </a:pPr>
              <a:t>9/24/2025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CAF28BA-1FAA-D738-238D-FD0A52A6F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8A9683-7C3D-5F72-7D5B-BE128BDC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A982A-158A-4E33-B41A-6C7D838C30C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1882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9F1D873-9CB7-B64D-D3C4-6C4E55841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7A69-49D4-4838-BC0F-57C728ABE2EB}" type="datetime1">
              <a:rPr lang="en-US"/>
              <a:pPr>
                <a:defRPr/>
              </a:pPr>
              <a:t>9/24/2025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6507E5A-6EDC-22BB-B6D8-8DD94AFFD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FCCFB3D-1419-0A30-A4F6-808C0E1AD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9FFBE-0697-443C-AFBD-81A0DCD3ED8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014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9D814AA-1EF4-D729-E244-C0242D60C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449E7-145D-4376-96A6-383A80B8AF93}" type="datetime1">
              <a:rPr lang="en-US"/>
              <a:pPr>
                <a:defRPr/>
              </a:pPr>
              <a:t>9/24/2025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955074-4460-FBDA-14BF-BF281242C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5931C3-F043-96F3-1843-5A93512D9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336F-0EA2-4F18-8017-E57B51DA374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263348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rtlCol="0">
            <a:normAutofit/>
          </a:bodyPr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endParaRPr lang="x-non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D019E3-D521-49DA-9622-82A2235F5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7A8AF-E708-47A3-99EB-AE32BFAACB51}" type="datetime1">
              <a:rPr lang="en-US"/>
              <a:pPr>
                <a:defRPr/>
              </a:pPr>
              <a:t>9/24/2025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6679B3-0819-344A-40F4-EF13C8E94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4B605B-4308-BA0C-5EC9-2D04C2FC3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D507E-1ED4-4308-AFE3-1812F86CD62D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89942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FE09677-4A7F-01B0-7BD0-28E915875C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547688"/>
            <a:ext cx="1577340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/>
              <a:t>Click to edit Master title style</a:t>
            </a:r>
            <a:endParaRPr lang="lv-LV" altLang="lv-LV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CA0E9AA-E058-C32B-63D2-61A019D27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2738438"/>
            <a:ext cx="15773400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/>
              <a:t>Click to edit Master text styles</a:t>
            </a:r>
          </a:p>
          <a:p>
            <a:pPr lvl="1"/>
            <a:r>
              <a:rPr lang="en-GB" altLang="lv-LV"/>
              <a:t>Second level</a:t>
            </a:r>
          </a:p>
          <a:p>
            <a:pPr lvl="2"/>
            <a:r>
              <a:rPr lang="en-GB" altLang="lv-LV"/>
              <a:t>Third level</a:t>
            </a:r>
          </a:p>
          <a:p>
            <a:pPr lvl="3"/>
            <a:r>
              <a:rPr lang="en-GB" altLang="lv-LV"/>
              <a:t>Fourth level</a:t>
            </a:r>
          </a:p>
          <a:p>
            <a:pPr lvl="4"/>
            <a:r>
              <a:rPr lang="en-GB" altLang="lv-LV"/>
              <a:t>Fifth level</a:t>
            </a:r>
            <a:endParaRPr lang="lv-LV" alt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2250C-6D89-F663-8746-17B5856910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CFEE54-0D80-45F2-A199-F1C13A7BBBD1}" type="datetime1">
              <a:rPr lang="en-US"/>
              <a:pPr>
                <a:defRPr/>
              </a:pPr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BF98D-32AD-9E05-012E-BAD183EF5E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202CF-D361-F9CC-AE71-783AE37E2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30A0BD-9307-4BA8-9C35-E9414454DBC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2pPr>
      <a:lvl3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3pPr>
      <a:lvl4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4pPr>
      <a:lvl5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42900" indent="-342900" algn="l" defTabSz="13716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82A1">
            <a:alpha val="7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3">
            <a:extLst>
              <a:ext uri="{FF2B5EF4-FFF2-40B4-BE49-F238E27FC236}">
                <a16:creationId xmlns:a16="http://schemas.microsoft.com/office/drawing/2014/main" id="{D2CF23DD-2274-17E0-4D18-A1309DF61EF3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pic>
        <p:nvPicPr>
          <p:cNvPr id="3075" name="Picture 4">
            <a:extLst>
              <a:ext uri="{FF2B5EF4-FFF2-40B4-BE49-F238E27FC236}">
                <a16:creationId xmlns:a16="http://schemas.microsoft.com/office/drawing/2014/main" id="{6E4F3B80-002C-A71B-B71F-B735BE330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619" y="307975"/>
            <a:ext cx="4068762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4">
            <a:extLst>
              <a:ext uri="{FF2B5EF4-FFF2-40B4-BE49-F238E27FC236}">
                <a16:creationId xmlns:a16="http://schemas.microsoft.com/office/drawing/2014/main" id="{53A47D2B-F58C-DBAC-B99D-5634BA4AE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914900"/>
            <a:ext cx="166116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lv-LV" altLang="lv-LV" sz="6000" b="1" dirty="0">
                <a:solidFill>
                  <a:schemeClr val="bg1"/>
                </a:solidFill>
                <a:latin typeface="Montserrat" pitchFamily="2" charset="-70"/>
              </a:rPr>
              <a:t>Ziemassvētku rotājumu izvietojuma plāns 2025/2026 ziemai</a:t>
            </a:r>
            <a:endParaRPr lang="lv-LV" altLang="lv-LV" sz="4000" dirty="0">
              <a:latin typeface="Montserrat" pitchFamily="2" charset="-70"/>
            </a:endParaRPr>
          </a:p>
        </p:txBody>
      </p:sp>
      <p:sp>
        <p:nvSpPr>
          <p:cNvPr id="3077" name="TextBox 2">
            <a:extLst>
              <a:ext uri="{FF2B5EF4-FFF2-40B4-BE49-F238E27FC236}">
                <a16:creationId xmlns:a16="http://schemas.microsoft.com/office/drawing/2014/main" id="{F0214876-BAD5-52BE-A668-729C010FB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solidFill>
                  <a:srgbClr val="FFFFFF"/>
                </a:solidFill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solidFill>
                  <a:srgbClr val="FFFFFF"/>
                </a:solidFill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solidFill>
                  <a:srgbClr val="FFFFFF"/>
                </a:solidFill>
                <a:latin typeface="Montserrat" pitchFamily="2" charset="-70"/>
              </a:rPr>
              <a:t>I   </a:t>
            </a:r>
            <a:r>
              <a:rPr lang="lv-LV" altLang="lv-LV" sz="1500" dirty="0">
                <a:solidFill>
                  <a:srgbClr val="FFFFFF"/>
                </a:solidFill>
                <a:latin typeface="Montserrat" pitchFamily="2" charset="-70"/>
              </a:rPr>
              <a:t>17.09.</a:t>
            </a:r>
            <a:r>
              <a:rPr lang="en-US" altLang="lv-LV" sz="1500" dirty="0">
                <a:solidFill>
                  <a:srgbClr val="FFFFFF"/>
                </a:solidFill>
                <a:latin typeface="Montserrat" pitchFamily="2" charset="-70"/>
              </a:rPr>
              <a:t>202</a:t>
            </a:r>
            <a:r>
              <a:rPr lang="lv-LV" altLang="lv-LV" sz="1500" dirty="0">
                <a:solidFill>
                  <a:srgbClr val="FFFFFF"/>
                </a:solidFill>
                <a:latin typeface="Montserrat" pitchFamily="2" charset="-70"/>
              </a:rPr>
              <a:t>5</a:t>
            </a:r>
            <a:r>
              <a:rPr lang="en-US" altLang="lv-LV" sz="1500" dirty="0">
                <a:solidFill>
                  <a:srgbClr val="FFFFFF"/>
                </a:solidFill>
                <a:latin typeface="Montserrat" pitchFamily="2" charset="-70"/>
              </a:rPr>
              <a:t>.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358BDDAF-CEBC-2E83-C93F-3E47CEA65F22}"/>
              </a:ext>
            </a:extLst>
          </p:cNvPr>
          <p:cNvSpPr txBox="1"/>
          <p:nvPr/>
        </p:nvSpPr>
        <p:spPr>
          <a:xfrm>
            <a:off x="3265488" y="2628900"/>
            <a:ext cx="11666537" cy="3009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fontAlgn="auto" hangingPunct="1">
              <a:lnSpc>
                <a:spcPts val="119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999" dirty="0">
                <a:solidFill>
                  <a:srgbClr val="FFFFFF"/>
                </a:solidFill>
                <a:latin typeface="Montserrat Classic Bold"/>
              </a:rPr>
              <a:t>PALDIES PAR</a:t>
            </a:r>
          </a:p>
          <a:p>
            <a:pPr algn="ctr" eaLnBrk="1" fontAlgn="auto" hangingPunct="1">
              <a:lnSpc>
                <a:spcPts val="119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999" dirty="0">
                <a:solidFill>
                  <a:srgbClr val="FFFFFF"/>
                </a:solidFill>
                <a:latin typeface="Montserrat Classic Bold"/>
              </a:rPr>
              <a:t>UZMANĪBU!</a:t>
            </a:r>
          </a:p>
        </p:txBody>
      </p:sp>
      <p:sp>
        <p:nvSpPr>
          <p:cNvPr id="17411" name="AutoShape 2">
            <a:extLst>
              <a:ext uri="{FF2B5EF4-FFF2-40B4-BE49-F238E27FC236}">
                <a16:creationId xmlns:a16="http://schemas.microsoft.com/office/drawing/2014/main" id="{830CB0B5-B746-9E77-8D83-50F5E6F0CA1E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0" y="9529763"/>
            <a:ext cx="18297525" cy="0"/>
          </a:xfrm>
          <a:prstGeom prst="line">
            <a:avLst/>
          </a:prstGeom>
          <a:noFill/>
          <a:ln w="9525" cap="rnd">
            <a:solidFill>
              <a:srgbClr val="58585B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BFBDBC-9EA5-1D76-E4DE-959D4D5DA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t="51373" r="2168" b="-1228"/>
          <a:stretch>
            <a:fillRect/>
          </a:stretch>
        </p:blipFill>
        <p:spPr bwMode="auto">
          <a:xfrm>
            <a:off x="0" y="0"/>
            <a:ext cx="18297525" cy="945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>
            <a:extLst>
              <a:ext uri="{FF2B5EF4-FFF2-40B4-BE49-F238E27FC236}">
                <a16:creationId xmlns:a16="http://schemas.microsoft.com/office/drawing/2014/main" id="{B329881D-9D3F-6507-5F06-713305B50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4570413"/>
            <a:ext cx="3698875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4">
            <a:extLst>
              <a:ext uri="{FF2B5EF4-FFF2-40B4-BE49-F238E27FC236}">
                <a16:creationId xmlns:a16="http://schemas.microsoft.com/office/drawing/2014/main" id="{FEFB58B1-3057-6888-DF9C-AA889A1B3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7800" y="3317875"/>
            <a:ext cx="18292763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7925"/>
              </a:lnSpc>
            </a:pPr>
            <a:r>
              <a:rPr lang="en-US" altLang="lv-LV" sz="6600">
                <a:solidFill>
                  <a:srgbClr val="FFFFFF"/>
                </a:solidFill>
                <a:latin typeface="Montserrat Semi-Bold Bold" charset="-70"/>
              </a:rPr>
              <a:t>PALDIES PAR UZMANĪBU!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BC877-8483-7765-B68B-9966F9F0A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>
                <a:latin typeface="Montserrat" pitchFamily="2" charset="-70"/>
              </a:rPr>
              <a:t>17.09.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8861A4-8D9A-BF51-D1F9-9573E08D2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89E7093E-5ECA-6AD4-6CC8-18E69652F6CB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123" name="TextBox 1">
            <a:extLst>
              <a:ext uri="{FF2B5EF4-FFF2-40B4-BE49-F238E27FC236}">
                <a16:creationId xmlns:a16="http://schemas.microsoft.com/office/drawing/2014/main" id="{D01C5766-EDDD-A76C-3C0E-30EF1B7D5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2255674"/>
            <a:ext cx="16154400" cy="518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800" b="1" dirty="0">
                <a:latin typeface="Montserrat" pitchFamily="2" charset="-70"/>
              </a:rPr>
              <a:t>Ziemassvētku noformējumu nodrošina</a:t>
            </a:r>
            <a:r>
              <a:rPr lang="lv-LV" altLang="lv-LV" sz="2800" dirty="0">
                <a:latin typeface="Montserrat" pitchFamily="2" charset="-70"/>
              </a:rPr>
              <a:t>: gan CKS, gan ārpakalpojums</a:t>
            </a:r>
            <a:endParaRPr lang="lv-LV" altLang="lv-LV" sz="2800" b="1" dirty="0">
              <a:latin typeface="Montserrat" pitchFamily="2" charset="-7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800" b="1" dirty="0">
                <a:latin typeface="Montserrat" pitchFamily="2" charset="-70"/>
              </a:rPr>
              <a:t>Eksponēšanas laiks: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800" dirty="0">
                <a:latin typeface="Montserrat" pitchFamily="2" charset="-70"/>
              </a:rPr>
              <a:t>Dekori uz apgaismojuma stabiem 30.11.2025.-16.01.2026.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800" dirty="0">
                <a:latin typeface="Montserrat" pitchFamily="2" charset="-70"/>
              </a:rPr>
              <a:t>Vides objekti 30.11.2025.-16.01.2026.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800" dirty="0">
                <a:latin typeface="Montserrat" pitchFamily="2" charset="-70"/>
              </a:rPr>
              <a:t>Egles 30.11.2025.-16.01.2026.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800" b="1" dirty="0">
                <a:latin typeface="Montserrat" pitchFamily="2" charset="-70"/>
              </a:rPr>
              <a:t>Iepirkumā paredzētais</a:t>
            </a:r>
            <a:r>
              <a:rPr lang="lv-LV" altLang="lv-LV" sz="2800" dirty="0">
                <a:latin typeface="Montserrat" pitchFamily="2" charset="-70"/>
              </a:rPr>
              <a:t>: gaismas dekoru noma, montāža un demontāža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800" dirty="0">
                <a:latin typeface="Montserrat" pitchFamily="2" charset="-70"/>
              </a:rPr>
              <a:t>Iepirkuma «Ziemassvētku noformējums Ādažu novadā» </a:t>
            </a:r>
            <a:r>
              <a:rPr lang="lv-LV" altLang="lv-LV" sz="2800" b="1" dirty="0">
                <a:latin typeface="Montserrat" pitchFamily="2" charset="-70"/>
              </a:rPr>
              <a:t>plānotā līgumcena </a:t>
            </a:r>
            <a:r>
              <a:rPr lang="lv-LV" altLang="lv-LV" sz="2800" dirty="0">
                <a:latin typeface="Montserrat" pitchFamily="2" charset="-70"/>
              </a:rPr>
              <a:t>31 500,00 </a:t>
            </a:r>
            <a:r>
              <a:rPr lang="lv-LV" altLang="lv-LV" sz="2800" dirty="0" err="1">
                <a:latin typeface="Montserrat" pitchFamily="2" charset="-70"/>
              </a:rPr>
              <a:t>euro</a:t>
            </a:r>
            <a:r>
              <a:rPr lang="lv-LV" altLang="lv-LV" sz="2800" dirty="0">
                <a:latin typeface="Montserrat" pitchFamily="2" charset="-70"/>
              </a:rPr>
              <a:t> ar PVN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18F7665-D0CF-EF58-43E4-78CD9C5E0DAB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Ziemassvētku noformējumi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3CF40F-60E8-9FA6-DC4B-FF6E7D366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17.09.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281421A0-63AB-5B66-337C-947BFB3D7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6996615"/>
            <a:ext cx="4672875" cy="2133898"/>
          </a:xfrm>
          <a:prstGeom prst="rect">
            <a:avLst/>
          </a:prstGeom>
        </p:spPr>
      </p:pic>
      <p:pic>
        <p:nvPicPr>
          <p:cNvPr id="7" name="Attēls 6">
            <a:extLst>
              <a:ext uri="{FF2B5EF4-FFF2-40B4-BE49-F238E27FC236}">
                <a16:creationId xmlns:a16="http://schemas.microsoft.com/office/drawing/2014/main" id="{DCE72603-450E-4D06-18C6-808644778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4915" y="6964377"/>
            <a:ext cx="3639058" cy="21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3108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8EA98E-B709-D157-BE06-D9BA00A24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DAB06224-7B98-C7B2-89F4-1A4B962C1DCA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EBB11BD-10B5-D756-C6DD-12A3EF91CD79}"/>
              </a:ext>
            </a:extLst>
          </p:cNvPr>
          <p:cNvSpPr txBox="1">
            <a:spLocks/>
          </p:cNvSpPr>
          <p:nvPr/>
        </p:nvSpPr>
        <p:spPr>
          <a:xfrm>
            <a:off x="571500" y="330265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Dekori uz apgaismojuma stabiem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5545F0-3816-5CDC-A02F-E424F46A2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17.09.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  <p:graphicFrame>
        <p:nvGraphicFramePr>
          <p:cNvPr id="4" name="Tabula 3">
            <a:extLst>
              <a:ext uri="{FF2B5EF4-FFF2-40B4-BE49-F238E27FC236}">
                <a16:creationId xmlns:a16="http://schemas.microsoft.com/office/drawing/2014/main" id="{9BD49BE8-F272-F844-C3E4-E78FF9C85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011339"/>
              </p:ext>
            </p:extLst>
          </p:nvPr>
        </p:nvGraphicFramePr>
        <p:xfrm>
          <a:off x="4382228" y="1552640"/>
          <a:ext cx="13927895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3346">
                  <a:extLst>
                    <a:ext uri="{9D8B030D-6E8A-4147-A177-3AD203B41FA5}">
                      <a16:colId xmlns:a16="http://schemas.microsoft.com/office/drawing/2014/main" val="427232725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304168136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1041495368"/>
                    </a:ext>
                  </a:extLst>
                </a:gridCol>
                <a:gridCol w="1891149">
                  <a:extLst>
                    <a:ext uri="{9D8B030D-6E8A-4147-A177-3AD203B41FA5}">
                      <a16:colId xmlns:a16="http://schemas.microsoft.com/office/drawing/2014/main" val="10280732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Vieta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Dekoru skaits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Piezīmes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Kas nodrošina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018"/>
                  </a:ext>
                </a:extLst>
              </a:tr>
              <a:tr h="422434">
                <a:tc>
                  <a:txBody>
                    <a:bodyPr/>
                    <a:lstStyle/>
                    <a:p>
                      <a:r>
                        <a:rPr lang="lv-LV" sz="3200" dirty="0"/>
                        <a:t>Ādaži, Attekas iela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3200" dirty="0"/>
                        <a:t>aprīkoti stabi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230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3200" dirty="0"/>
                        <a:t>Ādaži, Podnieku iela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3200" dirty="0"/>
                        <a:t>aprīkoti stabi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954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3200" dirty="0"/>
                        <a:t>Ādaži, </a:t>
                      </a:r>
                      <a:r>
                        <a:rPr lang="lv-LV" sz="3200" dirty="0" err="1"/>
                        <a:t>Krastupes</a:t>
                      </a:r>
                      <a:r>
                        <a:rPr lang="lv-LV" sz="3200" dirty="0"/>
                        <a:t> iela Podniekos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3200" dirty="0"/>
                        <a:t>aprīkoti stabi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22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3200" dirty="0"/>
                        <a:t>Ādaži, Rīgas gatve gājēju ietves mala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~20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3200" b="1" dirty="0"/>
                        <a:t>jauna vieta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085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3200" dirty="0"/>
                        <a:t>Ādaži, Ķiršu ielas atjaunotais posms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/>
                        <a:t>~10</a:t>
                      </a:r>
                      <a:endParaRPr lang="lv-LV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3200" b="1"/>
                        <a:t>jauna vieta</a:t>
                      </a:r>
                      <a:endParaRPr lang="lv-LV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821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lv-LV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100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3200" dirty="0"/>
                        <a:t>Carnikava, </a:t>
                      </a:r>
                      <a:r>
                        <a:rPr lang="lv-LV" sz="3200" dirty="0" err="1"/>
                        <a:t>O.Vācieša</a:t>
                      </a:r>
                      <a:r>
                        <a:rPr lang="lv-LV" sz="3200" dirty="0"/>
                        <a:t> iela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3200" dirty="0"/>
                        <a:t>uz katra 2.staba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778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3200" dirty="0" err="1"/>
                        <a:t>Garupe</a:t>
                      </a:r>
                      <a:r>
                        <a:rPr lang="lv-LV" sz="3200" dirty="0"/>
                        <a:t> 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3200" dirty="0"/>
                        <a:t>aprīkoti stabi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83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3200" dirty="0" err="1"/>
                        <a:t>Kalngale</a:t>
                      </a:r>
                      <a:r>
                        <a:rPr lang="lv-LV" sz="3200" dirty="0"/>
                        <a:t> 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3200" dirty="0"/>
                        <a:t>aprīkoti stabi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691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3200" dirty="0" err="1"/>
                        <a:t>Garciems</a:t>
                      </a:r>
                      <a:r>
                        <a:rPr lang="lv-LV" sz="3200" dirty="0"/>
                        <a:t> 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3200" dirty="0"/>
                        <a:t>aprīkoti stabi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44641"/>
                  </a:ext>
                </a:extLst>
              </a:tr>
            </a:tbl>
          </a:graphicData>
        </a:graphic>
      </p:graphicFrame>
      <p:pic>
        <p:nvPicPr>
          <p:cNvPr id="9" name="Attēls 8">
            <a:extLst>
              <a:ext uri="{FF2B5EF4-FFF2-40B4-BE49-F238E27FC236}">
                <a16:creationId xmlns:a16="http://schemas.microsoft.com/office/drawing/2014/main" id="{9A93C40C-C74B-3F38-7FD0-A5B50522E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86" y="1424223"/>
            <a:ext cx="1295581" cy="1952898"/>
          </a:xfrm>
          <a:prstGeom prst="rect">
            <a:avLst/>
          </a:prstGeom>
        </p:spPr>
      </p:pic>
      <p:pic>
        <p:nvPicPr>
          <p:cNvPr id="13" name="Attēls 12">
            <a:extLst>
              <a:ext uri="{FF2B5EF4-FFF2-40B4-BE49-F238E27FC236}">
                <a16:creationId xmlns:a16="http://schemas.microsoft.com/office/drawing/2014/main" id="{4644C734-9FD3-1484-3B54-60C7FD175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593" y="2484562"/>
            <a:ext cx="1362265" cy="1800476"/>
          </a:xfrm>
          <a:prstGeom prst="rect">
            <a:avLst/>
          </a:prstGeom>
        </p:spPr>
      </p:pic>
      <p:pic>
        <p:nvPicPr>
          <p:cNvPr id="15" name="Attēls 14">
            <a:extLst>
              <a:ext uri="{FF2B5EF4-FFF2-40B4-BE49-F238E27FC236}">
                <a16:creationId xmlns:a16="http://schemas.microsoft.com/office/drawing/2014/main" id="{9418294F-2C62-86F5-FD38-19CC4DAEB3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486" y="4176898"/>
            <a:ext cx="1571844" cy="1286054"/>
          </a:xfrm>
          <a:prstGeom prst="rect">
            <a:avLst/>
          </a:prstGeom>
        </p:spPr>
      </p:pic>
      <p:pic>
        <p:nvPicPr>
          <p:cNvPr id="19" name="Attēls 18">
            <a:extLst>
              <a:ext uri="{FF2B5EF4-FFF2-40B4-BE49-F238E27FC236}">
                <a16:creationId xmlns:a16="http://schemas.microsoft.com/office/drawing/2014/main" id="{9C2F7E85-B539-04FE-71BA-1F5B1A134F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486" y="5599598"/>
            <a:ext cx="1428955" cy="1714745"/>
          </a:xfrm>
          <a:prstGeom prst="rect">
            <a:avLst/>
          </a:prstGeom>
        </p:spPr>
      </p:pic>
      <p:pic>
        <p:nvPicPr>
          <p:cNvPr id="21" name="Attēls 20">
            <a:extLst>
              <a:ext uri="{FF2B5EF4-FFF2-40B4-BE49-F238E27FC236}">
                <a16:creationId xmlns:a16="http://schemas.microsoft.com/office/drawing/2014/main" id="{CFC5C950-300F-CBB4-74FE-9E2A9A712C7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-1" r="-6436" b="28534"/>
          <a:stretch>
            <a:fillRect/>
          </a:stretch>
        </p:blipFill>
        <p:spPr>
          <a:xfrm>
            <a:off x="451486" y="8184978"/>
            <a:ext cx="1682114" cy="1229851"/>
          </a:xfrm>
          <a:prstGeom prst="rect">
            <a:avLst/>
          </a:prstGeom>
        </p:spPr>
      </p:pic>
      <p:pic>
        <p:nvPicPr>
          <p:cNvPr id="23" name="Attēls 22">
            <a:extLst>
              <a:ext uri="{FF2B5EF4-FFF2-40B4-BE49-F238E27FC236}">
                <a16:creationId xmlns:a16="http://schemas.microsoft.com/office/drawing/2014/main" id="{A28A15A3-5559-4A2C-CE9D-A1A08D3FB0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4276" y="6344201"/>
            <a:ext cx="1341582" cy="1808652"/>
          </a:xfrm>
          <a:prstGeom prst="rect">
            <a:avLst/>
          </a:prstGeom>
        </p:spPr>
      </p:pic>
      <p:cxnSp>
        <p:nvCxnSpPr>
          <p:cNvPr id="33" name="Taisns bultveida savienotājs 32">
            <a:extLst>
              <a:ext uri="{FF2B5EF4-FFF2-40B4-BE49-F238E27FC236}">
                <a16:creationId xmlns:a16="http://schemas.microsoft.com/office/drawing/2014/main" id="{E8399C16-8DB1-1FB6-D127-B6F1EEFA104E}"/>
              </a:ext>
            </a:extLst>
          </p:cNvPr>
          <p:cNvCxnSpPr>
            <a:cxnSpLocks/>
          </p:cNvCxnSpPr>
          <p:nvPr/>
        </p:nvCxnSpPr>
        <p:spPr>
          <a:xfrm flipH="1" flipV="1">
            <a:off x="1776792" y="2221590"/>
            <a:ext cx="2530683" cy="340491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Taisns bultveida savienotājs 37">
            <a:extLst>
              <a:ext uri="{FF2B5EF4-FFF2-40B4-BE49-F238E27FC236}">
                <a16:creationId xmlns:a16="http://schemas.microsoft.com/office/drawing/2014/main" id="{4F42350C-0886-99E8-E081-866D8ABCE5F0}"/>
              </a:ext>
            </a:extLst>
          </p:cNvPr>
          <p:cNvCxnSpPr>
            <a:cxnSpLocks/>
          </p:cNvCxnSpPr>
          <p:nvPr/>
        </p:nvCxnSpPr>
        <p:spPr>
          <a:xfrm flipH="1">
            <a:off x="3437957" y="3238500"/>
            <a:ext cx="798768" cy="0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Taisns bultveida savienotājs 39">
            <a:extLst>
              <a:ext uri="{FF2B5EF4-FFF2-40B4-BE49-F238E27FC236}">
                <a16:creationId xmlns:a16="http://schemas.microsoft.com/office/drawing/2014/main" id="{CDAA8BDD-223F-91D9-0651-9A4104837E74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2023330" y="3934623"/>
            <a:ext cx="2358898" cy="885302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Taisns bultveida savienotājs 43">
            <a:extLst>
              <a:ext uri="{FF2B5EF4-FFF2-40B4-BE49-F238E27FC236}">
                <a16:creationId xmlns:a16="http://schemas.microsoft.com/office/drawing/2014/main" id="{C9FD8309-89AE-B5A7-EC09-32710A69BE69}"/>
              </a:ext>
            </a:extLst>
          </p:cNvPr>
          <p:cNvCxnSpPr>
            <a:cxnSpLocks/>
          </p:cNvCxnSpPr>
          <p:nvPr/>
        </p:nvCxnSpPr>
        <p:spPr>
          <a:xfrm flipH="1">
            <a:off x="1921985" y="6210300"/>
            <a:ext cx="2460243" cy="0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Taisns bultveida savienotājs 48">
            <a:extLst>
              <a:ext uri="{FF2B5EF4-FFF2-40B4-BE49-F238E27FC236}">
                <a16:creationId xmlns:a16="http://schemas.microsoft.com/office/drawing/2014/main" id="{1B999A4D-9DD6-09E7-DC5F-E17D9F4BC72F}"/>
              </a:ext>
            </a:extLst>
          </p:cNvPr>
          <p:cNvCxnSpPr>
            <a:cxnSpLocks/>
          </p:cNvCxnSpPr>
          <p:nvPr/>
        </p:nvCxnSpPr>
        <p:spPr>
          <a:xfrm flipH="1">
            <a:off x="2106561" y="7850211"/>
            <a:ext cx="2275667" cy="1094151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Taisns bultveida savienotājs 49">
            <a:extLst>
              <a:ext uri="{FF2B5EF4-FFF2-40B4-BE49-F238E27FC236}">
                <a16:creationId xmlns:a16="http://schemas.microsoft.com/office/drawing/2014/main" id="{1DE44E30-90C0-9D85-167F-E38F367396C8}"/>
              </a:ext>
            </a:extLst>
          </p:cNvPr>
          <p:cNvCxnSpPr>
            <a:cxnSpLocks/>
          </p:cNvCxnSpPr>
          <p:nvPr/>
        </p:nvCxnSpPr>
        <p:spPr>
          <a:xfrm flipH="1" flipV="1">
            <a:off x="3419403" y="6754683"/>
            <a:ext cx="962825" cy="8603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Taisns bultveida savienotājs 51">
            <a:extLst>
              <a:ext uri="{FF2B5EF4-FFF2-40B4-BE49-F238E27FC236}">
                <a16:creationId xmlns:a16="http://schemas.microsoft.com/office/drawing/2014/main" id="{3BA87924-AD09-D296-7D3D-574D013033F5}"/>
              </a:ext>
            </a:extLst>
          </p:cNvPr>
          <p:cNvCxnSpPr>
            <a:cxnSpLocks/>
          </p:cNvCxnSpPr>
          <p:nvPr/>
        </p:nvCxnSpPr>
        <p:spPr>
          <a:xfrm flipH="1">
            <a:off x="3437957" y="7307668"/>
            <a:ext cx="944271" cy="6675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70126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35BC41-7246-4F29-C475-BD3DD7159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7FBECBD6-839D-C56C-30A3-23B7614FBB67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A8C3964-B0FA-5AEF-055A-766EAB3425FF}"/>
              </a:ext>
            </a:extLst>
          </p:cNvPr>
          <p:cNvSpPr txBox="1">
            <a:spLocks/>
          </p:cNvSpPr>
          <p:nvPr/>
        </p:nvSpPr>
        <p:spPr>
          <a:xfrm>
            <a:off x="838200" y="448980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Dekori uz apgaismojuma stabiem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1207F4-29F4-AA90-3CEF-55A59ACCF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17.09.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  <p:graphicFrame>
        <p:nvGraphicFramePr>
          <p:cNvPr id="4" name="Tabula 3">
            <a:extLst>
              <a:ext uri="{FF2B5EF4-FFF2-40B4-BE49-F238E27FC236}">
                <a16:creationId xmlns:a16="http://schemas.microsoft.com/office/drawing/2014/main" id="{512B9851-3958-3805-DFEC-873F91FFA9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461123"/>
              </p:ext>
            </p:extLst>
          </p:nvPr>
        </p:nvGraphicFramePr>
        <p:xfrm>
          <a:off x="4216484" y="1460148"/>
          <a:ext cx="13708324" cy="780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7462">
                  <a:extLst>
                    <a:ext uri="{9D8B030D-6E8A-4147-A177-3AD203B41FA5}">
                      <a16:colId xmlns:a16="http://schemas.microsoft.com/office/drawing/2014/main" val="4272327258"/>
                    </a:ext>
                  </a:extLst>
                </a:gridCol>
                <a:gridCol w="1646072">
                  <a:extLst>
                    <a:ext uri="{9D8B030D-6E8A-4147-A177-3AD203B41FA5}">
                      <a16:colId xmlns:a16="http://schemas.microsoft.com/office/drawing/2014/main" val="3304168136"/>
                    </a:ext>
                  </a:extLst>
                </a:gridCol>
                <a:gridCol w="4007829">
                  <a:extLst>
                    <a:ext uri="{9D8B030D-6E8A-4147-A177-3AD203B41FA5}">
                      <a16:colId xmlns:a16="http://schemas.microsoft.com/office/drawing/2014/main" val="1041495368"/>
                    </a:ext>
                  </a:extLst>
                </a:gridCol>
                <a:gridCol w="2386961">
                  <a:extLst>
                    <a:ext uri="{9D8B030D-6E8A-4147-A177-3AD203B41FA5}">
                      <a16:colId xmlns:a16="http://schemas.microsoft.com/office/drawing/2014/main" val="1028073209"/>
                    </a:ext>
                  </a:extLst>
                </a:gridCol>
              </a:tblGrid>
              <a:tr h="629003">
                <a:tc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Vieta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Dekoru skaits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Piezīmes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Kas nodrošina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3200" dirty="0"/>
                        <a:t>Lilaste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3200" dirty="0"/>
                        <a:t>aprīkoti stabi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264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3200" dirty="0"/>
                        <a:t>Garkalne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3200" dirty="0"/>
                        <a:t>uz 4 koka stabiem un 2 pie pieturas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187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3200" dirty="0"/>
                        <a:t>Alderi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3200" dirty="0"/>
                        <a:t>aprīkoti stabi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073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3200" dirty="0"/>
                        <a:t>Atari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3200" b="1" dirty="0"/>
                        <a:t>jauna vieta</a:t>
                      </a:r>
                      <a:r>
                        <a:rPr lang="lv-LV" sz="3200" dirty="0"/>
                        <a:t>, paredzam 5 gab. uz katra 2. staba sākot no Bukultu ielas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077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3200" dirty="0" err="1"/>
                        <a:t>Kadaga</a:t>
                      </a:r>
                      <a:r>
                        <a:rPr lang="lv-LV" sz="3200" dirty="0"/>
                        <a:t>, </a:t>
                      </a:r>
                      <a:r>
                        <a:rPr lang="lv-LV" sz="3200" dirty="0" err="1"/>
                        <a:t>Kadagas</a:t>
                      </a:r>
                      <a:r>
                        <a:rPr lang="lv-LV" sz="3200" dirty="0"/>
                        <a:t> ceļš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3200" dirty="0"/>
                        <a:t>aprīkoti stabi, uzstāda uz katra 3.staba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095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3200" dirty="0"/>
                        <a:t>Gauja / </a:t>
                      </a:r>
                      <a:r>
                        <a:rPr lang="lv-LV" sz="3200" dirty="0" err="1"/>
                        <a:t>Siguļi</a:t>
                      </a:r>
                      <a:r>
                        <a:rPr lang="lv-LV" sz="3200" dirty="0"/>
                        <a:t> - Dzirnupes iela, </a:t>
                      </a:r>
                      <a:r>
                        <a:rPr lang="lv-LV" sz="3200" dirty="0" err="1"/>
                        <a:t>Siguļi</a:t>
                      </a:r>
                      <a:r>
                        <a:rPr lang="lv-LV" sz="3200" dirty="0"/>
                        <a:t> (13) + PII stāvvieta (4) + ceļš uz baznīcu (6)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3200" dirty="0"/>
                        <a:t>aprīkoti stabi</a:t>
                      </a:r>
                    </a:p>
                    <a:p>
                      <a:endParaRPr lang="lv-LV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564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lv-LV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30467"/>
                  </a:ext>
                </a:extLst>
              </a:tr>
            </a:tbl>
          </a:graphicData>
        </a:graphic>
      </p:graphicFrame>
      <p:pic>
        <p:nvPicPr>
          <p:cNvPr id="7" name="Attēls 6">
            <a:extLst>
              <a:ext uri="{FF2B5EF4-FFF2-40B4-BE49-F238E27FC236}">
                <a16:creationId xmlns:a16="http://schemas.microsoft.com/office/drawing/2014/main" id="{05BE62CD-056A-F5F4-701D-7A30D765E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51" y="3795974"/>
            <a:ext cx="1318301" cy="1738205"/>
          </a:xfrm>
          <a:prstGeom prst="rect">
            <a:avLst/>
          </a:prstGeom>
        </p:spPr>
      </p:pic>
      <p:pic>
        <p:nvPicPr>
          <p:cNvPr id="25" name="Attēls 24">
            <a:extLst>
              <a:ext uri="{FF2B5EF4-FFF2-40B4-BE49-F238E27FC236}">
                <a16:creationId xmlns:a16="http://schemas.microsoft.com/office/drawing/2014/main" id="{D79DDCCE-9929-CE68-3F7E-F105CF98612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" r="4489" b="31396"/>
          <a:stretch>
            <a:fillRect/>
          </a:stretch>
        </p:blipFill>
        <p:spPr>
          <a:xfrm>
            <a:off x="387412" y="1942456"/>
            <a:ext cx="1363458" cy="1777316"/>
          </a:xfrm>
          <a:prstGeom prst="rect">
            <a:avLst/>
          </a:prstGeom>
        </p:spPr>
      </p:pic>
      <p:pic>
        <p:nvPicPr>
          <p:cNvPr id="27" name="Attēls 26">
            <a:extLst>
              <a:ext uri="{FF2B5EF4-FFF2-40B4-BE49-F238E27FC236}">
                <a16:creationId xmlns:a16="http://schemas.microsoft.com/office/drawing/2014/main" id="{23C84503-7036-AC82-B13B-3E18DC61FA9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9412" b="17276"/>
          <a:stretch>
            <a:fillRect/>
          </a:stretch>
        </p:blipFill>
        <p:spPr>
          <a:xfrm>
            <a:off x="2036654" y="2629999"/>
            <a:ext cx="1265059" cy="1968176"/>
          </a:xfrm>
          <a:prstGeom prst="rect">
            <a:avLst/>
          </a:prstGeom>
        </p:spPr>
      </p:pic>
      <p:pic>
        <p:nvPicPr>
          <p:cNvPr id="29" name="Attēls 28">
            <a:extLst>
              <a:ext uri="{FF2B5EF4-FFF2-40B4-BE49-F238E27FC236}">
                <a16:creationId xmlns:a16="http://schemas.microsoft.com/office/drawing/2014/main" id="{F3FAB975-8767-135F-21BA-6B72996BB4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8406" y="5641801"/>
            <a:ext cx="1273307" cy="1780559"/>
          </a:xfrm>
          <a:prstGeom prst="rect">
            <a:avLst/>
          </a:prstGeom>
        </p:spPr>
      </p:pic>
      <p:cxnSp>
        <p:nvCxnSpPr>
          <p:cNvPr id="2" name="Taisns bultveida savienotājs 1">
            <a:extLst>
              <a:ext uri="{FF2B5EF4-FFF2-40B4-BE49-F238E27FC236}">
                <a16:creationId xmlns:a16="http://schemas.microsoft.com/office/drawing/2014/main" id="{483F738F-2193-7EA3-947D-6F59A3B7D4FD}"/>
              </a:ext>
            </a:extLst>
          </p:cNvPr>
          <p:cNvCxnSpPr>
            <a:cxnSpLocks/>
          </p:cNvCxnSpPr>
          <p:nvPr/>
        </p:nvCxnSpPr>
        <p:spPr>
          <a:xfrm flipH="1" flipV="1">
            <a:off x="1707206" y="2481835"/>
            <a:ext cx="2509278" cy="28097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bultveida savienotājs 7">
            <a:extLst>
              <a:ext uri="{FF2B5EF4-FFF2-40B4-BE49-F238E27FC236}">
                <a16:creationId xmlns:a16="http://schemas.microsoft.com/office/drawing/2014/main" id="{773EBE81-6D4D-7765-BBB2-CCC08069E28B}"/>
              </a:ext>
            </a:extLst>
          </p:cNvPr>
          <p:cNvCxnSpPr>
            <a:cxnSpLocks/>
          </p:cNvCxnSpPr>
          <p:nvPr/>
        </p:nvCxnSpPr>
        <p:spPr>
          <a:xfrm flipH="1">
            <a:off x="3301713" y="3283430"/>
            <a:ext cx="851473" cy="14349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aisns bultveida savienotājs 11">
            <a:extLst>
              <a:ext uri="{FF2B5EF4-FFF2-40B4-BE49-F238E27FC236}">
                <a16:creationId xmlns:a16="http://schemas.microsoft.com/office/drawing/2014/main" id="{520279DE-03CE-7A51-7040-7943AE2CE918}"/>
              </a:ext>
            </a:extLst>
          </p:cNvPr>
          <p:cNvCxnSpPr>
            <a:cxnSpLocks/>
          </p:cNvCxnSpPr>
          <p:nvPr/>
        </p:nvCxnSpPr>
        <p:spPr>
          <a:xfrm flipH="1" flipV="1">
            <a:off x="1770504" y="4923395"/>
            <a:ext cx="2445980" cy="28097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Taisns bultveida savienotājs 15">
            <a:extLst>
              <a:ext uri="{FF2B5EF4-FFF2-40B4-BE49-F238E27FC236}">
                <a16:creationId xmlns:a16="http://schemas.microsoft.com/office/drawing/2014/main" id="{6EF86272-D94B-9DF2-C1A4-58A99481AE19}"/>
              </a:ext>
            </a:extLst>
          </p:cNvPr>
          <p:cNvCxnSpPr>
            <a:cxnSpLocks/>
          </p:cNvCxnSpPr>
          <p:nvPr/>
        </p:nvCxnSpPr>
        <p:spPr>
          <a:xfrm flipH="1">
            <a:off x="1707206" y="7975739"/>
            <a:ext cx="2445980" cy="0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Taisns bultveida savienotājs 19">
            <a:extLst>
              <a:ext uri="{FF2B5EF4-FFF2-40B4-BE49-F238E27FC236}">
                <a16:creationId xmlns:a16="http://schemas.microsoft.com/office/drawing/2014/main" id="{D828F8E1-D363-0678-32A9-FDF02023A22E}"/>
              </a:ext>
            </a:extLst>
          </p:cNvPr>
          <p:cNvCxnSpPr>
            <a:cxnSpLocks/>
          </p:cNvCxnSpPr>
          <p:nvPr/>
        </p:nvCxnSpPr>
        <p:spPr>
          <a:xfrm flipH="1">
            <a:off x="3301713" y="6626777"/>
            <a:ext cx="914771" cy="14349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Attēls 21">
            <a:extLst>
              <a:ext uri="{FF2B5EF4-FFF2-40B4-BE49-F238E27FC236}">
                <a16:creationId xmlns:a16="http://schemas.microsoft.com/office/drawing/2014/main" id="{B9C38A42-1645-0E97-C08E-9EEBFD01FA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828" y="7062242"/>
            <a:ext cx="1319062" cy="171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0746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AAA160-7B0F-927C-4412-A4EC15716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C93BAF46-141F-06E2-1A69-511D0ED235A6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7B73D75-A5F1-46DB-D78E-4647A760AA98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Vides objekti, eglītes ciemos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BCE6C7-1160-92FB-7BDA-FE69DB0AE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11.09.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  <p:graphicFrame>
        <p:nvGraphicFramePr>
          <p:cNvPr id="4" name="Tabula 3">
            <a:extLst>
              <a:ext uri="{FF2B5EF4-FFF2-40B4-BE49-F238E27FC236}">
                <a16:creationId xmlns:a16="http://schemas.microsoft.com/office/drawing/2014/main" id="{27E095B0-FFEB-17DA-04F9-1796ABB20E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719767"/>
              </p:ext>
            </p:extLst>
          </p:nvPr>
        </p:nvGraphicFramePr>
        <p:xfrm>
          <a:off x="3692525" y="1805940"/>
          <a:ext cx="13915374" cy="652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2625">
                  <a:extLst>
                    <a:ext uri="{9D8B030D-6E8A-4147-A177-3AD203B41FA5}">
                      <a16:colId xmlns:a16="http://schemas.microsoft.com/office/drawing/2014/main" val="427232725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304168136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1041495368"/>
                    </a:ext>
                  </a:extLst>
                </a:gridCol>
                <a:gridCol w="1814949">
                  <a:extLst>
                    <a:ext uri="{9D8B030D-6E8A-4147-A177-3AD203B41FA5}">
                      <a16:colId xmlns:a16="http://schemas.microsoft.com/office/drawing/2014/main" val="10280732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Vieta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Dekoru skaits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Piezīmes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Kas nodrošina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3200" dirty="0"/>
                        <a:t>Ādaži, Gaujas iela 33A, ielas malā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 err="1"/>
                        <a:t>kompl</a:t>
                      </a:r>
                      <a:endParaRPr lang="lv-LV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800" dirty="0"/>
                        <a:t>2 sniegavīri 8 bumbas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264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3200" dirty="0"/>
                        <a:t>Carnikava, Stacijas iela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 err="1"/>
                        <a:t>kompl</a:t>
                      </a:r>
                      <a:endParaRPr lang="lv-LV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lv-LV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 sniegavīri, 8 bumbas</a:t>
                      </a:r>
                      <a:endParaRPr lang="lv-LV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187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3200" dirty="0" err="1"/>
                        <a:t>Siguļi</a:t>
                      </a:r>
                      <a:r>
                        <a:rPr lang="lv-LV" sz="3200" dirty="0"/>
                        <a:t>, Dzirnupes un baznīcas ielas krust.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 err="1"/>
                        <a:t>kompl</a:t>
                      </a:r>
                      <a:endParaRPr lang="lv-LV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lv-LV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sniegavīri, 8 bumbas</a:t>
                      </a:r>
                      <a:endParaRPr lang="lv-LV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073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3200" dirty="0"/>
                        <a:t>Garkalne, pie lielajām eglēm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 err="1"/>
                        <a:t>kompl</a:t>
                      </a:r>
                      <a:endParaRPr lang="lv-LV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sniegavīri, 8 bumbas</a:t>
                      </a:r>
                      <a:endParaRPr lang="lv-LV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077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lv-LV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095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3200" dirty="0"/>
                        <a:t>Carnikava, Garā iela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lv-LV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Gaismas piramīda</a:t>
                      </a:r>
                      <a:endParaRPr lang="lv-LV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30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lv-LV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27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3200" dirty="0"/>
                        <a:t>Baltezers, pie Lielā Baltezera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800" dirty="0"/>
                        <a:t>Eglīte - rotā paši iedzīvotāj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961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3200" dirty="0" err="1"/>
                        <a:t>Āņi</a:t>
                      </a:r>
                      <a:r>
                        <a:rPr lang="lv-LV" sz="3200" dirty="0"/>
                        <a:t> – ja iedzīvotāji gatavo rotāt un norāda vēlamo vietu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800" b="1" dirty="0"/>
                        <a:t>Jauna vieta, </a:t>
                      </a:r>
                      <a:r>
                        <a:rPr lang="lv-LV" sz="2800" dirty="0"/>
                        <a:t>eglīte, rotā paši iedzīvotāji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768656"/>
                  </a:ext>
                </a:extLst>
              </a:tr>
            </a:tbl>
          </a:graphicData>
        </a:graphic>
      </p:graphicFrame>
      <p:pic>
        <p:nvPicPr>
          <p:cNvPr id="9" name="Attēls 8">
            <a:extLst>
              <a:ext uri="{FF2B5EF4-FFF2-40B4-BE49-F238E27FC236}">
                <a16:creationId xmlns:a16="http://schemas.microsoft.com/office/drawing/2014/main" id="{699BA4F4-FC22-D461-A5DB-CB2AF747B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01" y="3002257"/>
            <a:ext cx="2886274" cy="1731766"/>
          </a:xfrm>
          <a:prstGeom prst="rect">
            <a:avLst/>
          </a:prstGeom>
        </p:spPr>
      </p:pic>
      <p:pic>
        <p:nvPicPr>
          <p:cNvPr id="13" name="Attēls 12">
            <a:extLst>
              <a:ext uri="{FF2B5EF4-FFF2-40B4-BE49-F238E27FC236}">
                <a16:creationId xmlns:a16="http://schemas.microsoft.com/office/drawing/2014/main" id="{36E7E942-E2AE-D1B5-1031-984BBFAFB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101" y="4898015"/>
            <a:ext cx="1936099" cy="1985322"/>
          </a:xfrm>
          <a:prstGeom prst="rect">
            <a:avLst/>
          </a:prstGeom>
        </p:spPr>
      </p:pic>
      <p:pic>
        <p:nvPicPr>
          <p:cNvPr id="6" name="Attēls 5">
            <a:extLst>
              <a:ext uri="{FF2B5EF4-FFF2-40B4-BE49-F238E27FC236}">
                <a16:creationId xmlns:a16="http://schemas.microsoft.com/office/drawing/2014/main" id="{72EE5731-9B08-677D-9D46-0B2AD427EA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101" y="7007546"/>
            <a:ext cx="1936099" cy="213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2805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2F2EC2-287D-81E0-39BF-C75D7D052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AED082FA-8C3B-8DC5-2174-3058F62D3DE7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B2F3A5F2-43A8-A3BC-A9F9-CCAB42767F82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Dekori pie ēkām, augošās egles ciemos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C7AA9A-FC01-9ACC-C09C-D446BEFF7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17.09.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  <p:graphicFrame>
        <p:nvGraphicFramePr>
          <p:cNvPr id="4" name="Tabula 3">
            <a:extLst>
              <a:ext uri="{FF2B5EF4-FFF2-40B4-BE49-F238E27FC236}">
                <a16:creationId xmlns:a16="http://schemas.microsoft.com/office/drawing/2014/main" id="{42A51CBC-93FF-F44B-2CB7-42E7CEA92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215036"/>
              </p:ext>
            </p:extLst>
          </p:nvPr>
        </p:nvGraphicFramePr>
        <p:xfrm>
          <a:off x="3657600" y="2584622"/>
          <a:ext cx="13915374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8875">
                  <a:extLst>
                    <a:ext uri="{9D8B030D-6E8A-4147-A177-3AD203B41FA5}">
                      <a16:colId xmlns:a16="http://schemas.microsoft.com/office/drawing/2014/main" val="4272327258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304168136"/>
                    </a:ext>
                  </a:extLst>
                </a:gridCol>
                <a:gridCol w="7258550">
                  <a:extLst>
                    <a:ext uri="{9D8B030D-6E8A-4147-A177-3AD203B41FA5}">
                      <a16:colId xmlns:a16="http://schemas.microsoft.com/office/drawing/2014/main" val="1041495368"/>
                    </a:ext>
                  </a:extLst>
                </a:gridCol>
                <a:gridCol w="1814949">
                  <a:extLst>
                    <a:ext uri="{9D8B030D-6E8A-4147-A177-3AD203B41FA5}">
                      <a16:colId xmlns:a16="http://schemas.microsoft.com/office/drawing/2014/main" val="10280732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Vieta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Dekoru skaits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Piezīmes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Kas nodrošina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3200" dirty="0"/>
                        <a:t>Carnikava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err="1"/>
                        <a:t>kompl</a:t>
                      </a:r>
                      <a:endParaRPr lang="lv-LV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800" dirty="0"/>
                        <a:t>Lampiņu virtenes, diagonāli pāri Rīgas gatvei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564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3200" dirty="0"/>
                        <a:t>Carnikava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err="1"/>
                        <a:t>kompl</a:t>
                      </a:r>
                      <a:endParaRPr lang="lv-LV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800" dirty="0"/>
                        <a:t>Jūras iela 1A, LED lenta pa perimetru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30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3200" dirty="0"/>
                        <a:t>Carnikava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err="1"/>
                        <a:t>kompl</a:t>
                      </a:r>
                      <a:endParaRPr lang="lv-LV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800" dirty="0"/>
                        <a:t>Nākotnes iela 1, egle pie skolas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454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3200" dirty="0"/>
                        <a:t>Carnikava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err="1"/>
                        <a:t>kompl</a:t>
                      </a:r>
                      <a:endParaRPr lang="lv-LV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800" dirty="0"/>
                        <a:t>Ozolaines TN fasādē LED lenta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548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3200" dirty="0" err="1"/>
                        <a:t>Kalngale</a:t>
                      </a:r>
                      <a:endParaRPr lang="lv-LV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err="1"/>
                        <a:t>kompl</a:t>
                      </a:r>
                      <a:endParaRPr lang="lv-LV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800" dirty="0"/>
                        <a:t>Lampiņu virtene eglē bērnu laukumā Cīruļu iela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512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3200" dirty="0" err="1"/>
                        <a:t>Kalngale</a:t>
                      </a:r>
                      <a:endParaRPr lang="lv-LV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err="1"/>
                        <a:t>kompl</a:t>
                      </a:r>
                      <a:endParaRPr lang="lv-LV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800" dirty="0"/>
                        <a:t>Kadiķa fasādes lenta, uz ielas 2 dekori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106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3200" dirty="0"/>
                        <a:t>Ādaži, PII «Strautiņš»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err="1"/>
                        <a:t>kompl</a:t>
                      </a:r>
                      <a:endParaRPr lang="lv-LV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800" dirty="0"/>
                        <a:t>Lampiņu virtene eglē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48439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20D3DD5-FE26-5CAA-5AF4-812CF669B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43300"/>
            <a:ext cx="2548081" cy="24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176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D46871-0FE7-EE1E-0705-2DA2F2F28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03BBE2D4-A984-A428-7144-F45D4827A5C7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58DA318-D3C8-B2AD-110D-B4B602615CCC}"/>
              </a:ext>
            </a:extLst>
          </p:cNvPr>
          <p:cNvSpPr txBox="1">
            <a:spLocks/>
          </p:cNvSpPr>
          <p:nvPr/>
        </p:nvSpPr>
        <p:spPr>
          <a:xfrm>
            <a:off x="1113503" y="408782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Iepirkums – Ziemassvētku noformējums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62BEA6-1BFA-610E-3944-F4D56B052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11.09.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  <p:graphicFrame>
        <p:nvGraphicFramePr>
          <p:cNvPr id="4" name="Tabula 3">
            <a:extLst>
              <a:ext uri="{FF2B5EF4-FFF2-40B4-BE49-F238E27FC236}">
                <a16:creationId xmlns:a16="http://schemas.microsoft.com/office/drawing/2014/main" id="{7B647E71-8D0C-75F1-CBFA-7A8359FEA9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286945"/>
              </p:ext>
            </p:extLst>
          </p:nvPr>
        </p:nvGraphicFramePr>
        <p:xfrm>
          <a:off x="4114800" y="1164483"/>
          <a:ext cx="13797899" cy="813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7400">
                  <a:extLst>
                    <a:ext uri="{9D8B030D-6E8A-4147-A177-3AD203B41FA5}">
                      <a16:colId xmlns:a16="http://schemas.microsoft.com/office/drawing/2014/main" val="427232725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304168136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1041495368"/>
                    </a:ext>
                  </a:extLst>
                </a:gridCol>
                <a:gridCol w="2367899">
                  <a:extLst>
                    <a:ext uri="{9D8B030D-6E8A-4147-A177-3AD203B41FA5}">
                      <a16:colId xmlns:a16="http://schemas.microsoft.com/office/drawing/2014/main" val="10280732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Vieta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Dekoru skaits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Piezīmes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Kas nodrošina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800" dirty="0"/>
                        <a:t>Ādaži, Līgo laukums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err="1"/>
                        <a:t>Kompl</a:t>
                      </a:r>
                      <a:r>
                        <a:rPr lang="lv-LV" sz="28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800" dirty="0"/>
                        <a:t>Vides objekti Līgo laukumā, centrālā Ziemassvētku egle)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/>
                        <a:t>Iepirkums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187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800" dirty="0"/>
                        <a:t>Ādaži, Rīgas gatves / Gaujas ielas aplis</a:t>
                      </a:r>
                      <a:endParaRPr lang="lv-LV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err="1"/>
                        <a:t>Kompl</a:t>
                      </a:r>
                      <a:r>
                        <a:rPr lang="lv-LV" sz="28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800" dirty="0"/>
                        <a:t>Adventes vainags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/>
                        <a:t>Iepirkums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077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800" dirty="0"/>
                        <a:t>Ādaži, Attekas / Gaujas aplis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err="1"/>
                        <a:t>Kompl</a:t>
                      </a:r>
                      <a:r>
                        <a:rPr lang="lv-LV" sz="28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800" dirty="0"/>
                        <a:t>sasaucas ar Līgo laukumu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/>
                        <a:t>Iepirkums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095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800" dirty="0"/>
                        <a:t>Ādaži, Gaujas ielas / Pirmās ielas aplis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err="1"/>
                        <a:t>Kompl</a:t>
                      </a:r>
                      <a:r>
                        <a:rPr lang="lv-LV" sz="28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800" dirty="0"/>
                        <a:t>sasaucas ar Līgo laukumu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/>
                        <a:t>Iepirkums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30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800" dirty="0"/>
                        <a:t>Ādaži, Rīgas gatve un Draudzības ielas aplis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800" dirty="0"/>
                        <a:t>gaismas egle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/>
                        <a:t>Montāža </a:t>
                      </a:r>
                      <a:r>
                        <a:rPr lang="lv-LV" sz="2800" dirty="0" err="1"/>
                        <a:t>ārpakalp</a:t>
                      </a:r>
                      <a:r>
                        <a:rPr lang="lv-LV" sz="28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835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800" dirty="0"/>
                        <a:t>Ādaži - </a:t>
                      </a:r>
                      <a:r>
                        <a:rPr lang="lv-LV" sz="2800" dirty="0" err="1"/>
                        <a:t>Stapriņi</a:t>
                      </a:r>
                      <a:r>
                        <a:rPr lang="lv-LV" sz="2800" dirty="0"/>
                        <a:t>, aplis pie DUS </a:t>
                      </a:r>
                      <a:r>
                        <a:rPr lang="lv-LV" sz="2800" dirty="0" err="1"/>
                        <a:t>CircleK</a:t>
                      </a:r>
                      <a:endParaRPr lang="lv-LV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800" dirty="0"/>
                        <a:t>gaismas egle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/>
                        <a:t>Montāža </a:t>
                      </a:r>
                      <a:r>
                        <a:rPr lang="lv-LV" sz="2800" dirty="0" err="1"/>
                        <a:t>ārpakalp</a:t>
                      </a:r>
                      <a:r>
                        <a:rPr lang="lv-LV" sz="28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547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800" dirty="0"/>
                        <a:t>Carnikava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err="1"/>
                        <a:t>Kompl</a:t>
                      </a:r>
                      <a:r>
                        <a:rPr lang="lv-LV" sz="28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800" dirty="0"/>
                        <a:t>Centrālās egles noformējums, jaunā eglīte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/>
                        <a:t>Iepirkums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27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800" dirty="0"/>
                        <a:t>Carnikava, parks pie Ozolaines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err="1"/>
                        <a:t>Kompl</a:t>
                      </a:r>
                      <a:r>
                        <a:rPr lang="lv-LV" sz="28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800" dirty="0"/>
                        <a:t>Adventes vainags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/>
                        <a:t>Iepirkums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106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800" dirty="0" err="1"/>
                        <a:t>Kadaga</a:t>
                      </a:r>
                      <a:r>
                        <a:rPr lang="lv-LV" sz="2800" dirty="0"/>
                        <a:t>, </a:t>
                      </a:r>
                      <a:r>
                        <a:rPr lang="lv-LV" sz="2800" dirty="0" err="1"/>
                        <a:t>Kadagas</a:t>
                      </a:r>
                      <a:r>
                        <a:rPr lang="lv-LV" sz="2800" dirty="0"/>
                        <a:t> aplis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 err="1"/>
                        <a:t>Kompl</a:t>
                      </a:r>
                      <a:r>
                        <a:rPr lang="lv-LV" sz="28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800" dirty="0"/>
                        <a:t>galvenais </a:t>
                      </a:r>
                      <a:r>
                        <a:rPr lang="lv-LV" sz="2800" dirty="0" err="1"/>
                        <a:t>Kadagas</a:t>
                      </a:r>
                      <a:r>
                        <a:rPr lang="lv-LV" sz="2800" dirty="0"/>
                        <a:t> dekors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/>
                        <a:t>iepirkums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67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800" dirty="0"/>
                        <a:t>Baltezers, Baltezera tilts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800" dirty="0"/>
                        <a:t>aprīkoti stabi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/>
                        <a:t>Montāža </a:t>
                      </a:r>
                      <a:r>
                        <a:rPr lang="lv-LV" sz="2800" dirty="0" err="1"/>
                        <a:t>ārpakalp</a:t>
                      </a:r>
                      <a:r>
                        <a:rPr lang="lv-LV" sz="28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322783"/>
                  </a:ext>
                </a:extLst>
              </a:tr>
            </a:tbl>
          </a:graphicData>
        </a:graphic>
      </p:graphicFrame>
      <p:pic>
        <p:nvPicPr>
          <p:cNvPr id="2" name="Attēls 1">
            <a:extLst>
              <a:ext uri="{FF2B5EF4-FFF2-40B4-BE49-F238E27FC236}">
                <a16:creationId xmlns:a16="http://schemas.microsoft.com/office/drawing/2014/main" id="{35A3E75B-341B-E01B-F66C-E43D1BD3D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1" y="4577031"/>
            <a:ext cx="2509610" cy="1646622"/>
          </a:xfrm>
          <a:prstGeom prst="rect">
            <a:avLst/>
          </a:prstGeom>
        </p:spPr>
      </p:pic>
      <p:pic>
        <p:nvPicPr>
          <p:cNvPr id="6" name="Attēls 5">
            <a:extLst>
              <a:ext uri="{FF2B5EF4-FFF2-40B4-BE49-F238E27FC236}">
                <a16:creationId xmlns:a16="http://schemas.microsoft.com/office/drawing/2014/main" id="{46DAD5DA-4427-477C-3B62-68D2D391B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4478" y="7754125"/>
            <a:ext cx="1170533" cy="1548518"/>
          </a:xfrm>
          <a:prstGeom prst="rect">
            <a:avLst/>
          </a:prstGeom>
        </p:spPr>
      </p:pic>
      <p:cxnSp>
        <p:nvCxnSpPr>
          <p:cNvPr id="7" name="Taisns bultveida savienotājs 6">
            <a:extLst>
              <a:ext uri="{FF2B5EF4-FFF2-40B4-BE49-F238E27FC236}">
                <a16:creationId xmlns:a16="http://schemas.microsoft.com/office/drawing/2014/main" id="{F3EA2E65-DEA5-D70B-0521-1E34DAB33ABB}"/>
              </a:ext>
            </a:extLst>
          </p:cNvPr>
          <p:cNvCxnSpPr>
            <a:cxnSpLocks/>
          </p:cNvCxnSpPr>
          <p:nvPr/>
        </p:nvCxnSpPr>
        <p:spPr>
          <a:xfrm flipH="1">
            <a:off x="3582288" y="5089527"/>
            <a:ext cx="532512" cy="0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bultveida savienotājs 7">
            <a:extLst>
              <a:ext uri="{FF2B5EF4-FFF2-40B4-BE49-F238E27FC236}">
                <a16:creationId xmlns:a16="http://schemas.microsoft.com/office/drawing/2014/main" id="{D87E6A70-A1B0-50F9-EB9E-F3291A2543DA}"/>
              </a:ext>
            </a:extLst>
          </p:cNvPr>
          <p:cNvCxnSpPr>
            <a:cxnSpLocks/>
          </p:cNvCxnSpPr>
          <p:nvPr/>
        </p:nvCxnSpPr>
        <p:spPr>
          <a:xfrm flipH="1">
            <a:off x="3582288" y="5829300"/>
            <a:ext cx="532512" cy="0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aisns bultveida savienotājs 9">
            <a:extLst>
              <a:ext uri="{FF2B5EF4-FFF2-40B4-BE49-F238E27FC236}">
                <a16:creationId xmlns:a16="http://schemas.microsoft.com/office/drawing/2014/main" id="{F00C582F-50F8-7D4F-A99D-6AE17F5BE57F}"/>
              </a:ext>
            </a:extLst>
          </p:cNvPr>
          <p:cNvCxnSpPr>
            <a:cxnSpLocks/>
          </p:cNvCxnSpPr>
          <p:nvPr/>
        </p:nvCxnSpPr>
        <p:spPr>
          <a:xfrm flipH="1">
            <a:off x="3582288" y="8724900"/>
            <a:ext cx="532512" cy="0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16898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C4A59B-48E1-0117-72E9-FD86C01D9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6FA62765-8F4C-C853-FA8E-104D71D0A4A8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B21410D5-2FE6-2DD3-47B4-4CF272CD1D75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Iepirkumā paredzētās teritorijas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901878-77FD-730B-88B9-C57DEEC2A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17.09.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F28179A7-840F-FC54-42A4-CD67C8538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325" y="1686232"/>
            <a:ext cx="10972800" cy="759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8975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E587EC-4FB1-3F14-BA65-016DE1C53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FFFE2438-7F93-4F3C-56B2-B68F3042B89D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C19EA2-931C-9C97-4D5A-C49E8DFFA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17.09.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F07874AF-B24D-DF6F-BADB-6E6785D14E8B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Priekšlikums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27AB91-FE0A-DF11-11AD-9E99AE0A6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247900"/>
            <a:ext cx="16154400" cy="62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Pieņemt informāciju zināšanai</a:t>
            </a:r>
            <a:endParaRPr lang="lv-LV" altLang="lv-LV" sz="2600" dirty="0">
              <a:latin typeface="Montserrat" pitchFamily="2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345008364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27882</TotalTime>
  <Words>721</Words>
  <Application>Microsoft Office PowerPoint</Application>
  <PresentationFormat>Pielāgots</PresentationFormat>
  <Paragraphs>213</Paragraphs>
  <Slides>10</Slides>
  <Notes>7</Notes>
  <HiddenSlides>0</HiddenSlides>
  <MMClips>0</MMClips>
  <ScaleCrop>false</ScaleCrop>
  <HeadingPairs>
    <vt:vector size="6" baseType="variant">
      <vt:variant>
        <vt:lpstr>Lietotie fonti</vt:lpstr>
      </vt:variant>
      <vt:variant>
        <vt:i4>6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10</vt:i4>
      </vt:variant>
    </vt:vector>
  </HeadingPairs>
  <TitlesOfParts>
    <vt:vector size="17" baseType="lpstr">
      <vt:lpstr>Montserrat</vt:lpstr>
      <vt:lpstr>Montserrat Semi-Bold Bold</vt:lpstr>
      <vt:lpstr>Calibri</vt:lpstr>
      <vt:lpstr>Arial</vt:lpstr>
      <vt:lpstr>Calibri Light</vt:lpstr>
      <vt:lpstr>Montserrat Classic Bold</vt:lpstr>
      <vt:lpstr>Office Theme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Iedzīvotāju iesaiste pašvaldības darbā</dc:title>
  <dc:creator>Laura Bite</dc:creator>
  <cp:lastModifiedBy>Sintija Tenisa</cp:lastModifiedBy>
  <cp:revision>186</cp:revision>
  <cp:lastPrinted>2024-04-04T12:30:12Z</cp:lastPrinted>
  <dcterms:created xsi:type="dcterms:W3CDTF">2006-08-16T00:00:00Z</dcterms:created>
  <dcterms:modified xsi:type="dcterms:W3CDTF">2025-09-24T08:46:22Z</dcterms:modified>
</cp:coreProperties>
</file>