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7"/>
  </p:notesMasterIdLst>
  <p:sldIdLst>
    <p:sldId id="432" r:id="rId2"/>
    <p:sldId id="450" r:id="rId3"/>
    <p:sldId id="452" r:id="rId4"/>
    <p:sldId id="453" r:id="rId5"/>
    <p:sldId id="449" r:id="rId6"/>
  </p:sldIdLst>
  <p:sldSz cx="18288000" cy="10287000"/>
  <p:notesSz cx="6954838" cy="9309100"/>
  <p:embeddedFontLst>
    <p:embeddedFont>
      <p:font typeface="Montserrat" panose="00000500000000000000" pitchFamily="50" charset="-70"/>
      <p:regular r:id="rId8"/>
      <p:bold r:id="rId9"/>
      <p:italic r:id="rId10"/>
      <p:boldItalic r:id="rId11"/>
    </p:embeddedFont>
    <p:embeddedFont>
      <p:font typeface="Montserrat Light" panose="00000400000000000000" pitchFamily="50" charset="-70"/>
      <p:regular r:id="rId12"/>
      <p:italic r:id="rId13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432"/>
            <p14:sldId id="450"/>
            <p14:sldId id="452"/>
            <p14:sldId id="453"/>
            <p14:sldId id="4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731"/>
    <a:srgbClr val="F0C925"/>
    <a:srgbClr val="AA4839"/>
    <a:srgbClr val="4D4D4C"/>
    <a:srgbClr val="0F162B"/>
    <a:srgbClr val="C04900"/>
    <a:srgbClr val="CDC847"/>
    <a:srgbClr val="77A4BE"/>
    <a:srgbClr val="E1BF41"/>
    <a:srgbClr val="DBDE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70" d="100"/>
          <a:sy n="70" d="100"/>
        </p:scale>
        <p:origin x="1140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09/24/2025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28453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804" y="-933581"/>
            <a:ext cx="7480996" cy="7296281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1295400" y="6252918"/>
            <a:ext cx="16002000" cy="2026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600" b="1" dirty="0">
                <a:solidFill>
                  <a:srgbClr val="EBC7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-Bold Bold"/>
              </a:rPr>
              <a:t>Par pašvaldības 2026. gada budžeta projekta sagatavošanu</a:t>
            </a:r>
            <a:endParaRPr lang="en-US" sz="6600" b="1" dirty="0">
              <a:solidFill>
                <a:srgbClr val="EBC7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-Bold Bold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86E7448-3FE9-0C41-124B-BF2F778925E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Sarmīte Mūze, Guntis Porietis 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I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 17.09.2025. </a:t>
            </a:r>
            <a:endParaRPr lang="en-US" sz="1500" dirty="0">
              <a:solidFill>
                <a:srgbClr val="FFFFFF"/>
              </a:solidFill>
              <a:latin typeface="Montserrat" pitchFamily="2" charset="7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AF232D-E2FF-C65E-3E43-4FE288241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80" y="190500"/>
            <a:ext cx="10136624" cy="496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504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63" y="1"/>
            <a:ext cx="18292763" cy="1409700"/>
          </a:xfrm>
        </p:spPr>
        <p:txBody>
          <a:bodyPr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lv-LV" sz="5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</a:br>
            <a:br>
              <a:rPr lang="lv-LV" sz="5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</a:br>
            <a:r>
              <a:rPr lang="lv-LV" sz="5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BUDŽETA PLĀNOŠANAS KĀRTĪBA</a:t>
            </a:r>
            <a:b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</a:br>
            <a:endParaRPr lang="en-US" sz="5400" b="1" dirty="0">
              <a:solidFill>
                <a:schemeClr val="accent1">
                  <a:lumMod val="7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2E13CC2-A388-E704-E91F-21A18B01D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902" y="1638301"/>
            <a:ext cx="17309431" cy="8648700"/>
          </a:xfrm>
        </p:spPr>
        <p:txBody>
          <a:bodyPr>
            <a:normAutofit/>
          </a:bodyPr>
          <a:lstStyle/>
          <a:p>
            <a:pPr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Normatīvais regulējums – pašvaldības 22.03.2023. noteikumi Nr. 9 «Pašvaldības budžeta izstrādāšanas un izpildes kārtība».</a:t>
            </a:r>
          </a:p>
          <a:p>
            <a:pPr algn="just">
              <a:spcBef>
                <a:spcPts val="2400"/>
              </a:spcBef>
            </a:pP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FIN</a:t>
            </a:r>
            <a:r>
              <a:rPr lang="lv-LV" sz="2800" b="1" dirty="0">
                <a:latin typeface="Montserrat Light" panose="00000400000000000000" pitchFamily="2" charset="-70"/>
              </a:rPr>
              <a:t>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līdz 20. septembrim </a:t>
            </a:r>
            <a:r>
              <a:rPr lang="lv-LV" sz="2800" dirty="0">
                <a:latin typeface="Montserrat Light" panose="00000400000000000000" pitchFamily="2" charset="-70"/>
              </a:rPr>
              <a:t>informē Finanšu komiteju un Izpildītājus par budžeta prioritātēm. </a:t>
            </a:r>
          </a:p>
          <a:p>
            <a:pPr algn="just">
              <a:spcBef>
                <a:spcPts val="2400"/>
              </a:spcBef>
            </a:pP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Deputāti un Izpildītāji līdz 15. oktobrim </a:t>
            </a:r>
            <a:r>
              <a:rPr lang="lv-LV" sz="2800" dirty="0">
                <a:latin typeface="Montserrat Light" panose="00000400000000000000" pitchFamily="2" charset="-70"/>
              </a:rPr>
              <a:t>iesniedz Finanšu komitejai:</a:t>
            </a:r>
          </a:p>
          <a:p>
            <a:pPr lvl="1"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priekšlikumus investīciju pasākumiem</a:t>
            </a:r>
          </a:p>
          <a:p>
            <a:pPr lvl="1"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paskaidrojumu ar atsauci uz Attīstības programmas rīcības virzieniem vai uzdevumiem </a:t>
            </a:r>
          </a:p>
          <a:p>
            <a:pPr lvl="1"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paredzamo izdevumu aprēķinu investīcijas ieviešanai un uzturēšanai gadā</a:t>
            </a:r>
          </a:p>
          <a:p>
            <a:pPr algn="just">
              <a:spcBef>
                <a:spcPts val="2400"/>
              </a:spcBef>
            </a:pP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Izpildītāji</a:t>
            </a:r>
            <a:r>
              <a:rPr lang="lv-LV" sz="2800" dirty="0">
                <a:solidFill>
                  <a:srgbClr val="FF0000"/>
                </a:solidFill>
                <a:latin typeface="Montserrat Light" panose="00000400000000000000" pitchFamily="2" charset="-70"/>
              </a:rPr>
              <a:t>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līdz 15. oktobrim </a:t>
            </a:r>
            <a:r>
              <a:rPr lang="lv-LV" sz="2800" dirty="0">
                <a:latin typeface="Montserrat Light" panose="00000400000000000000" pitchFamily="2" charset="-70"/>
              </a:rPr>
              <a:t>iesniedz FIN tāmes projektus ar uzturēšanai un investīcijām nepieciešamajiem līdzekļiem, detalizētiem paskaidrojumiem, pamatotiem aprēķiniem un citu būtisku informāciju.</a:t>
            </a:r>
          </a:p>
          <a:p>
            <a:pPr algn="just">
              <a:spcBef>
                <a:spcPts val="2400"/>
              </a:spcBef>
            </a:pP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No 15. novembra </a:t>
            </a:r>
            <a:r>
              <a:rPr lang="lv-LV" sz="2800" dirty="0">
                <a:latin typeface="Montserrat Light" panose="00000400000000000000" pitchFamily="2" charset="-70"/>
              </a:rPr>
              <a:t>izpilddirektors organizē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sanāksmes</a:t>
            </a:r>
            <a:r>
              <a:rPr lang="lv-LV" sz="2800" dirty="0">
                <a:latin typeface="Montserrat Light" panose="00000400000000000000" pitchFamily="2" charset="-70"/>
              </a:rPr>
              <a:t> ar Izpildītājiem, deputātiem un domes vadību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par Izpildītāju tāmju projektiem</a:t>
            </a:r>
            <a:r>
              <a:rPr lang="lv-LV" sz="2800" dirty="0">
                <a:latin typeface="Montserrat Light" panose="00000400000000000000" pitchFamily="2" charset="-70"/>
              </a:rPr>
              <a:t>, norādot norises laiku un vietu.</a:t>
            </a:r>
          </a:p>
          <a:p>
            <a:pPr algn="just">
              <a:spcBef>
                <a:spcPts val="2400"/>
              </a:spcBef>
            </a:pP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Līdz 5. janvārim FIN </a:t>
            </a:r>
            <a:r>
              <a:rPr lang="lv-LV" sz="2800" dirty="0">
                <a:latin typeface="Montserrat Light" panose="00000400000000000000" pitchFamily="2" charset="-70"/>
              </a:rPr>
              <a:t>sniedz ziņojumu deputātiem domes priekšsēdētāja organizētā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sanāksmē</a:t>
            </a:r>
            <a:r>
              <a:rPr lang="lv-LV" sz="2800" dirty="0">
                <a:latin typeface="Montserrat Light" panose="00000400000000000000" pitchFamily="2" charset="-70"/>
              </a:rPr>
              <a:t> par budžeta projekta uzturēšanas (bāzes) un investīciju sadaļām.</a:t>
            </a:r>
          </a:p>
          <a:p>
            <a:pPr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FIN organizē budžeta projekta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izskatīšanu Finanšu komitejā</a:t>
            </a:r>
            <a:r>
              <a:rPr lang="lv-LV" sz="2800" dirty="0">
                <a:latin typeface="Montserrat Light" panose="00000400000000000000" pitchFamily="2" charset="-70"/>
              </a:rPr>
              <a:t>.</a:t>
            </a:r>
          </a:p>
          <a:p>
            <a:endParaRPr lang="lv-LV" sz="2800" dirty="0">
              <a:latin typeface="Montserrat Light" panose="000004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61769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CEC8E-F3A7-F052-D399-1DB264A63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C8E696-DF3D-025B-72C2-6D43250A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63" y="0"/>
            <a:ext cx="18292763" cy="1714499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60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PROGNOZES UN PRIORITĀTES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2292FB77-4078-1F38-3612-3F7C937B4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902" y="1562101"/>
            <a:ext cx="17309431" cy="845105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Budžeta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ieņēmumu daļas prognozes </a:t>
            </a:r>
            <a:endParaRPr lang="lv-LV" sz="2800" dirty="0">
              <a:latin typeface="Montserrat Light" panose="00000400000000000000" pitchFamily="2" charset="-70"/>
            </a:endParaRPr>
          </a:p>
          <a:p>
            <a:pPr lvl="1"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IIN prognoze, balstoties uz FM aprēķiniem (saistošs kopbudžeta projektam).</a:t>
            </a:r>
          </a:p>
          <a:p>
            <a:pPr lvl="1"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NĪN prognoze, balstoties uz 2025. gada ieņēmumiem (saistošs kopbudžeta projektam).</a:t>
            </a:r>
          </a:p>
          <a:p>
            <a:pPr lvl="1"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Valsts mērķdotācijas atbilstoši uzraugošo institūciju aprēķiniem (saistošs izglītības iestādēm, CKS, ĀNSD).</a:t>
            </a:r>
          </a:p>
          <a:p>
            <a:pPr lvl="1"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ES struktūrfondu līdzekļi un aktivitāšu līdzfinansējumi, atbilstoši projektu naudas plūsmām (saistošs projektu vadītājiem).</a:t>
            </a:r>
          </a:p>
          <a:p>
            <a:pPr lvl="1"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Budžeta iestāžu ieņēmumi, balstoties uz 2025. gada faktiskajiem ieņēmumiem (saistošs budžeta projekta tāmju sagatavotājiem).</a:t>
            </a:r>
          </a:p>
          <a:p>
            <a:pPr algn="just">
              <a:spcBef>
                <a:spcPts val="42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Budžeta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 prioritātes </a:t>
            </a:r>
            <a:r>
              <a:rPr lang="lv-LV" sz="2800" dirty="0">
                <a:latin typeface="Montserrat Light" panose="00000400000000000000" pitchFamily="2" charset="-70"/>
              </a:rPr>
              <a:t>(ņemot vērā pašvaldības dalību valsts mēroga pasākumos, pašvaldības investīciju pasākumus, kā arī novada Attīstības programmas rīcības virzienus vai uzdevumus):</a:t>
            </a:r>
          </a:p>
          <a:p>
            <a:pPr marL="1200150" lvl="1" indent="-514350" algn="just">
              <a:spcBef>
                <a:spcPts val="24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Ā</a:t>
            </a:r>
            <a:r>
              <a:rPr lang="lv-LV" sz="2800" b="1" dirty="0">
                <a:latin typeface="Montserrat Light" panose="00000400000000000000" pitchFamily="2" charset="-70"/>
              </a:rPr>
              <a:t>rējos</a:t>
            </a:r>
            <a:r>
              <a:rPr lang="lv-LV" sz="2800" dirty="0">
                <a:latin typeface="Montserrat Light" panose="00000400000000000000" pitchFamily="2" charset="-70"/>
              </a:rPr>
              <a:t> </a:t>
            </a:r>
            <a:r>
              <a:rPr lang="lv-LV" sz="2800" b="1" dirty="0">
                <a:latin typeface="Montserrat Light" panose="00000400000000000000" pitchFamily="2" charset="-70"/>
              </a:rPr>
              <a:t>normatīvajos aktos </a:t>
            </a:r>
            <a:r>
              <a:rPr lang="lv-LV" sz="2800" dirty="0">
                <a:latin typeface="Montserrat Light" panose="00000400000000000000" pitchFamily="2" charset="-70"/>
              </a:rPr>
              <a:t>noteiktais finansējums pašvaldības obligāto funkciju izpildei.</a:t>
            </a:r>
          </a:p>
          <a:p>
            <a:pPr marL="1200150" lvl="1" indent="-514350" algn="just">
              <a:spcBef>
                <a:spcPts val="24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Pašvaldības </a:t>
            </a:r>
            <a:r>
              <a:rPr lang="lv-LV" sz="2800" b="1" dirty="0">
                <a:latin typeface="Montserrat Light" panose="00000400000000000000" pitchFamily="2" charset="-70"/>
              </a:rPr>
              <a:t>uzņemtās</a:t>
            </a:r>
            <a:r>
              <a:rPr lang="lv-LV" sz="2800" dirty="0">
                <a:latin typeface="Montserrat Light" panose="00000400000000000000" pitchFamily="2" charset="-70"/>
              </a:rPr>
              <a:t> saistības</a:t>
            </a:r>
          </a:p>
          <a:p>
            <a:pPr marL="1200150" lvl="1" indent="-514350" algn="just">
              <a:spcBef>
                <a:spcPts val="24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Pašvaldības </a:t>
            </a:r>
            <a:r>
              <a:rPr lang="lv-LV" sz="2800" b="1" dirty="0">
                <a:latin typeface="Montserrat Light" panose="00000400000000000000" pitchFamily="2" charset="-70"/>
              </a:rPr>
              <a:t>atbalstītie investīciju projekti </a:t>
            </a:r>
            <a:r>
              <a:rPr lang="lv-LV" sz="2800" dirty="0">
                <a:latin typeface="Montserrat Light" panose="00000400000000000000" pitchFamily="2" charset="-70"/>
              </a:rPr>
              <a:t>par kuriem vēl nav noslēgti projektu līgumi.</a:t>
            </a:r>
          </a:p>
          <a:p>
            <a:pPr marL="1200150" lvl="1" indent="-514350" algn="just">
              <a:spcBef>
                <a:spcPts val="24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Saistošajos </a:t>
            </a:r>
            <a:r>
              <a:rPr lang="lv-LV" sz="2800" b="1" dirty="0">
                <a:latin typeface="Montserrat Light" panose="00000400000000000000" pitchFamily="2" charset="-70"/>
              </a:rPr>
              <a:t>noteikumos un nolikumos </a:t>
            </a:r>
            <a:r>
              <a:rPr lang="lv-LV" sz="2800" dirty="0">
                <a:latin typeface="Montserrat Light" panose="00000400000000000000" pitchFamily="2" charset="-70"/>
              </a:rPr>
              <a:t>noteiktais finansējums brīvprātīgo iniciatīvu izpildei.</a:t>
            </a:r>
          </a:p>
          <a:p>
            <a:pPr marL="1200150" lvl="1" indent="-514350" algn="just">
              <a:spcBef>
                <a:spcPts val="24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Attīstības programmas </a:t>
            </a:r>
            <a:r>
              <a:rPr lang="lv-LV" sz="2800" b="1" dirty="0">
                <a:latin typeface="Montserrat Light" panose="00000400000000000000" pitchFamily="2" charset="-70"/>
              </a:rPr>
              <a:t>Rīcības plānā </a:t>
            </a:r>
            <a:r>
              <a:rPr lang="lv-LV" sz="2800" dirty="0">
                <a:latin typeface="Montserrat Light" panose="00000400000000000000" pitchFamily="2" charset="-70"/>
              </a:rPr>
              <a:t>un citu </a:t>
            </a:r>
            <a:r>
              <a:rPr lang="lv-LV" sz="2800" b="1" dirty="0">
                <a:latin typeface="Montserrat Light" panose="00000400000000000000" pitchFamily="2" charset="-70"/>
              </a:rPr>
              <a:t>domes noteikto uzdevumu </a:t>
            </a:r>
            <a:r>
              <a:rPr lang="lv-LV" sz="2800" dirty="0">
                <a:latin typeface="Montserrat Light" panose="00000400000000000000" pitchFamily="2" charset="-70"/>
              </a:rPr>
              <a:t>izpildei.</a:t>
            </a:r>
          </a:p>
          <a:p>
            <a:pPr algn="just"/>
            <a:endParaRPr lang="lv-LV" sz="2800" dirty="0">
              <a:latin typeface="Montserrat Light" panose="000004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939143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92A06-D109-D903-0682-1AE2C1ED9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DE7A55-4782-594E-23C5-102A48B4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63" y="1"/>
            <a:ext cx="18292763" cy="17145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60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PLĀNOŠANAS VADLĪNIJAS IESTĀDĒM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35429BB1-5610-C658-A823-D173480C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902" y="1638300"/>
            <a:ext cx="17309431" cy="8298655"/>
          </a:xfrm>
        </p:spPr>
        <p:txBody>
          <a:bodyPr>
            <a:normAutofit/>
          </a:bodyPr>
          <a:lstStyle/>
          <a:p>
            <a:pPr marL="514350" indent="-514350" algn="just">
              <a:spcBef>
                <a:spcPts val="36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Iekļaut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uzņemtās saistības, kas izriet no spēkā esošiem līgumiem</a:t>
            </a:r>
            <a:r>
              <a:rPr lang="lv-LV" sz="2800" dirty="0">
                <a:latin typeface="Montserrat Light" panose="00000400000000000000" pitchFamily="2" charset="-70"/>
              </a:rPr>
              <a:t>, kas turpināsies 2026. gadā.</a:t>
            </a:r>
          </a:p>
          <a:p>
            <a:pPr marL="514350" indent="-514350" algn="just">
              <a:spcBef>
                <a:spcPts val="36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Plānot 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2 % pieaugumu personāla mēnešalgas </a:t>
            </a:r>
            <a:r>
              <a:rPr lang="lv-LV" sz="2800" dirty="0">
                <a:latin typeface="Montserrat Light" panose="00000400000000000000" pitchFamily="2" charset="-70"/>
              </a:rPr>
              <a:t>pieaugumu.</a:t>
            </a:r>
          </a:p>
          <a:p>
            <a:pPr marL="514350" indent="-514350" algn="just">
              <a:spcBef>
                <a:spcPts val="36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Plānot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energoresursu</a:t>
            </a:r>
            <a:r>
              <a:rPr lang="lv-LV" sz="2800" dirty="0">
                <a:latin typeface="Montserrat Light" panose="00000400000000000000" pitchFamily="2" charset="-70"/>
              </a:rPr>
              <a:t> izdevumus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2025. gada </a:t>
            </a:r>
            <a:r>
              <a:rPr lang="lv-LV" sz="2800" dirty="0">
                <a:latin typeface="Montserrat Light" panose="00000400000000000000" pitchFamily="2" charset="-70"/>
              </a:rPr>
              <a:t>cenu līmenī.</a:t>
            </a:r>
          </a:p>
          <a:p>
            <a:pPr marL="514350" indent="-514350" algn="just">
              <a:spcBef>
                <a:spcPts val="36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Uzturēšanas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 (bāzes) izmaksas </a:t>
            </a:r>
            <a:r>
              <a:rPr lang="lv-LV" sz="2800" dirty="0">
                <a:latin typeface="Montserrat Light" panose="00000400000000000000" pitchFamily="2" charset="-70"/>
              </a:rPr>
              <a:t>plānot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2025. gada līmenī </a:t>
            </a:r>
            <a:r>
              <a:rPr lang="lv-LV" sz="2800" dirty="0">
                <a:latin typeface="Montserrat Light" panose="00000400000000000000" pitchFamily="2" charset="-70"/>
              </a:rPr>
              <a:t>(t.sk., ņemot vērā 2025. gadā izveidotos jaunus amatus un ar tiem saistīto funkciju izpildes izdevumus).</a:t>
            </a:r>
          </a:p>
          <a:p>
            <a:pPr marL="514350" indent="-514350" algn="just">
              <a:spcBef>
                <a:spcPts val="36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Ja uzturēšanas izmaksu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FAKTISKAIS</a:t>
            </a:r>
            <a:r>
              <a:rPr lang="lv-LV" sz="2800" dirty="0">
                <a:latin typeface="Montserrat Light" panose="00000400000000000000" pitchFamily="2" charset="-70"/>
              </a:rPr>
              <a:t> izlietojums līdz 01.09.2025. bija mazāk par 50 %, tad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plānot izdevumus par 30 % mazākā apmērā</a:t>
            </a:r>
            <a:r>
              <a:rPr lang="lv-LV" sz="2800" dirty="0">
                <a:latin typeface="Montserrat Light" panose="00000400000000000000" pitchFamily="2" charset="-70"/>
              </a:rPr>
              <a:t>, kā tika apstiprināts 2025. gada budžeta plānā.</a:t>
            </a:r>
          </a:p>
          <a:p>
            <a:pPr marL="514350" indent="-514350" algn="just">
              <a:spcBef>
                <a:spcPts val="36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Piemaksām, naudas balvām un prēmijām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saglabājas ierobežojumi</a:t>
            </a:r>
            <a:r>
              <a:rPr lang="lv-LV" sz="2800" dirty="0">
                <a:latin typeface="Montserrat Light" panose="00000400000000000000" pitchFamily="2" charset="-70"/>
              </a:rPr>
              <a:t>, kas ir spēkā 2025. gadā (ņemot vērā 2025.gada samazinājumus).</a:t>
            </a:r>
          </a:p>
          <a:p>
            <a:pPr marL="514350" indent="-514350" algn="just">
              <a:spcBef>
                <a:spcPts val="36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Izdevumus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jaunām investīcijām </a:t>
            </a:r>
            <a:r>
              <a:rPr lang="lv-LV" sz="2800" dirty="0">
                <a:latin typeface="Montserrat Light" panose="00000400000000000000" pitchFamily="2" charset="-70"/>
              </a:rPr>
              <a:t>plānot tikai gadījumā,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ja tās jau ir apstiprinātas </a:t>
            </a:r>
            <a:r>
              <a:rPr lang="lv-LV" sz="2800" dirty="0">
                <a:latin typeface="Montserrat Light" panose="00000400000000000000" pitchFamily="2" charset="-70"/>
              </a:rPr>
              <a:t>FK vai domē.</a:t>
            </a:r>
          </a:p>
          <a:p>
            <a:pPr marL="514350" indent="-514350" algn="just">
              <a:spcBef>
                <a:spcPts val="3600"/>
              </a:spcBef>
              <a:buFont typeface="+mj-lt"/>
              <a:buAutoNum type="arabicPeriod"/>
            </a:pPr>
            <a:r>
              <a:rPr lang="lv-LV" sz="2800" dirty="0">
                <a:latin typeface="Montserrat Light" panose="00000400000000000000" pitchFamily="2" charset="-70"/>
              </a:rPr>
              <a:t>Ja 2025. gadā kādā izdevumu pozīcijā </a:t>
            </a:r>
            <a:r>
              <a:rPr lang="lv-LV" sz="2800" b="1" dirty="0">
                <a:latin typeface="Montserrat Light" panose="00000400000000000000" pitchFamily="2" charset="-70"/>
              </a:rPr>
              <a:t>tika piešķirts papildu finansējums</a:t>
            </a:r>
            <a:r>
              <a:rPr lang="lv-LV" sz="2800" dirty="0">
                <a:latin typeface="Montserrat Light" panose="00000400000000000000" pitchFamily="2" charset="-70"/>
              </a:rPr>
              <a:t>, izdevumus plānot 2025. gada budžeta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sākotnējā plānā noteiktajā apjomā</a:t>
            </a:r>
            <a:r>
              <a:rPr lang="lv-LV" sz="2800" dirty="0">
                <a:latin typeface="Montserrat Light" panose="00000400000000000000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2813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4">
            <a:extLst>
              <a:ext uri="{FF2B5EF4-FFF2-40B4-BE49-F238E27FC236}">
                <a16:creationId xmlns:a16="http://schemas.microsoft.com/office/drawing/2014/main" id="{A0B414D6-38E9-32CE-9D5B-7189E34E0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130675"/>
            <a:ext cx="1022508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lv-LV" altLang="lv-LV" sz="6600" b="1" dirty="0">
                <a:solidFill>
                  <a:schemeClr val="accent1">
                    <a:lumMod val="75000"/>
                  </a:schemeClr>
                </a:solidFill>
                <a:latin typeface="Montserrat Semi-Bold Bold" charset="-7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53262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22192</TotalTime>
  <Words>497</Words>
  <Application>Microsoft Office PowerPoint</Application>
  <PresentationFormat>Pielāgots</PresentationFormat>
  <Paragraphs>37</Paragraphs>
  <Slides>5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2" baseType="lpstr">
      <vt:lpstr>Montserrat Semi-Bold Bold</vt:lpstr>
      <vt:lpstr>Montserrat</vt:lpstr>
      <vt:lpstr>Calibri</vt:lpstr>
      <vt:lpstr>Montserrat Light</vt:lpstr>
      <vt:lpstr>Arial</vt:lpstr>
      <vt:lpstr>Calibri Light</vt:lpstr>
      <vt:lpstr>Office Theme</vt:lpstr>
      <vt:lpstr>PowerPoint prezentācija</vt:lpstr>
      <vt:lpstr>  BUDŽETA PLĀNOŠANAS KĀRTĪBA </vt:lpstr>
      <vt:lpstr>  PROGNOZES UN PRIORITĀTES </vt:lpstr>
      <vt:lpstr>  PLĀNOŠANAS VADLĪNIJAS IESTĀDĒM 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Jevgēnija Sviridenkova</dc:creator>
  <cp:lastModifiedBy>Sintija Tenisa</cp:lastModifiedBy>
  <cp:revision>40</cp:revision>
  <cp:lastPrinted>2023-10-31T09:29:04Z</cp:lastPrinted>
  <dcterms:created xsi:type="dcterms:W3CDTF">2006-08-16T00:00:00Z</dcterms:created>
  <dcterms:modified xsi:type="dcterms:W3CDTF">2025-09-24T08:48:15Z</dcterms:modified>
  <dc:identifier>DAFY3VwOX4w</dc:identifier>
</cp:coreProperties>
</file>