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08" r:id="rId1"/>
  </p:sldMasterIdLst>
  <p:notesMasterIdLst>
    <p:notesMasterId r:id="rId7"/>
  </p:notesMasterIdLst>
  <p:sldIdLst>
    <p:sldId id="432" r:id="rId2"/>
    <p:sldId id="450" r:id="rId3"/>
    <p:sldId id="452" r:id="rId4"/>
    <p:sldId id="453" r:id="rId5"/>
    <p:sldId id="449" r:id="rId6"/>
  </p:sldIdLst>
  <p:sldSz cx="18288000" cy="10287000"/>
  <p:notesSz cx="6954838" cy="9309100"/>
  <p:embeddedFontLst>
    <p:embeddedFont>
      <p:font typeface="Montserrat" panose="00000500000000000000" pitchFamily="50" charset="-70"/>
      <p:regular r:id="rId8"/>
      <p:bold r:id="rId9"/>
      <p:italic r:id="rId10"/>
      <p:boldItalic r:id="rId11"/>
    </p:embeddedFont>
    <p:embeddedFont>
      <p:font typeface="Montserrat Light" panose="00000400000000000000" pitchFamily="50" charset="-70"/>
      <p:regular r:id="rId12"/>
      <p:italic r:id="rId13"/>
    </p:embeddedFont>
  </p:embeddedFontLst>
  <p:defaultTextStyle>
    <a:defPPr>
      <a:defRPr lang="en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A5BC134-7B5B-B442-AA6C-8768B5ED0E5D}">
          <p14:sldIdLst>
            <p14:sldId id="432"/>
            <p14:sldId id="450"/>
            <p14:sldId id="452"/>
            <p14:sldId id="453"/>
            <p14:sldId id="44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C731"/>
    <a:srgbClr val="F0C925"/>
    <a:srgbClr val="AA4839"/>
    <a:srgbClr val="4D4D4C"/>
    <a:srgbClr val="0F162B"/>
    <a:srgbClr val="C04900"/>
    <a:srgbClr val="CDC847"/>
    <a:srgbClr val="77A4BE"/>
    <a:srgbClr val="E1BF41"/>
    <a:srgbClr val="DBDE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ējs stils 2 - izcēlum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85" autoAdjust="0"/>
    <p:restoredTop sz="94674" autoAdjust="0"/>
  </p:normalViewPr>
  <p:slideViewPr>
    <p:cSldViewPr>
      <p:cViewPr varScale="1">
        <p:scale>
          <a:sx n="70" d="100"/>
          <a:sy n="70" d="100"/>
        </p:scale>
        <p:origin x="1140" y="12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692BE5A0-D6E5-8549-9779-CFE680BF9E89}" type="datetimeFigureOut">
              <a:rPr lang="en-LV" smtClean="0"/>
              <a:t>09/24/2025</a:t>
            </a:fld>
            <a:endParaRPr lang="en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63638"/>
            <a:ext cx="5583238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0" anchor="ctr"/>
          <a:lstStyle/>
          <a:p>
            <a:endParaRPr lang="en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480004"/>
            <a:ext cx="5563870" cy="3665458"/>
          </a:xfrm>
          <a:prstGeom prst="rect">
            <a:avLst/>
          </a:prstGeom>
        </p:spPr>
        <p:txBody>
          <a:bodyPr vert="horz" lIns="92930" tIns="46465" rIns="92930" bIns="46465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842030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6FAE27AA-9BC7-E84F-8718-96696ED692D6}" type="slidenum">
              <a:rPr lang="en-LV" smtClean="0"/>
              <a:t>‹#›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4228853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AE27AA-9BC7-E84F-8718-96696ED692D6}" type="slidenum">
              <a:rPr lang="en-LV" smtClean="0"/>
              <a:t>1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2928453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541C8-3AEE-92D0-6BC7-43B9298F41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GB"/>
              <a:t>Click to edit Master title style</a:t>
            </a:r>
            <a:endParaRPr lang="en-LV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B5853E-7624-0FE6-9FFF-82B092C161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GB"/>
              <a:t>Click to edit Master subtitle style</a:t>
            </a:r>
            <a:endParaRPr lang="en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96A15C-33BA-109B-C718-857CACB99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DBD1-BBC6-144F-BB04-668AE50EEAA2}" type="datetime1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FF34E3-512D-C7E8-C9A1-C78861BE7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27C26C-60F9-7124-6965-208FDD909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298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CECC4-E968-3D5F-03A5-A4E8DD09E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4C209E-3B70-2EEE-3172-85E0E4BC3A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E690F4-4792-117B-6615-1DA3855EC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2B9F0-4552-AC48-AA4F-42211AD280FC}" type="datetime1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E5E789-7E16-BCEA-D165-29D3EA95E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CCF779-A07C-29D5-7113-0D73DB7D8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595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1F72C63-D56C-29F1-9C66-0F53431B77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B5D915-09E9-64BF-214D-C4117A112E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E2A7ED-2898-66C5-8B14-CAF10E38C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F4B85-EE1C-824B-90CF-74BDD2F38CBA}" type="datetime1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20F789-33AC-09E2-11AD-9629C7886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ED5682-811F-8F9D-7DA1-21B71EA85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659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E5D27-CFB8-6153-AFDF-92C8AF72B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323432-3351-EE92-DC29-797117BD9D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366F2B-CBAE-511B-DF3A-726E8FE20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8FE41-FDFF-8047-B79B-356A78FD3E08}" type="datetime1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F8B86A-7330-3189-51EC-BC8929C52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C7A196-DFA2-AAF7-EC91-6BC8AA594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076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A6080-85A1-2BCE-DD4A-744EDE674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GB"/>
              <a:t>Click to edit Master title style</a:t>
            </a:r>
            <a:endParaRPr lang="en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DCFDBD-BC6E-47B5-E97C-F392EFE330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7650B6-31BE-D0E5-FBBD-D6C76947F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B4E0E-0A54-0C4A-A6CD-2D1CE1D43E84}" type="datetime1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73D1AE-D253-228A-7B9E-C7AC2A943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A522A7-AC36-79E5-5420-725C999A1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875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8E326-4237-8C99-A138-C1AD8BB9E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963024-7751-26EA-428C-2497E4D11A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V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FAC09D-1B7E-3147-32EF-ED6BCB15D3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V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8949EF-83E8-87AD-CBA1-DAC812DA5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80C60-2641-914D-8720-24CB9E1544F8}" type="datetime1">
              <a:rPr lang="en-US" smtClean="0"/>
              <a:t>9/24/2025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D8BB95-20DC-906F-19A8-2F37569E0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0908B5-0AAB-EE31-068F-43822183C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798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3844F-BA58-53F9-0B1E-A3AE12488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5BB852-EB59-4733-F019-52D320C33E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41A709-738A-0ACA-8E91-C7EAE6E69E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E12C7B-5E80-8DB1-4700-6C29C2D72B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01D052-34EE-7525-5892-BA95E22BED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V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8A356C-9086-F788-A384-04A08B872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1618D-AFDF-4441-B6AC-AB7256007DBD}" type="datetime1">
              <a:rPr lang="en-US" smtClean="0"/>
              <a:t>9/24/2025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5E61E3-D88C-E4D3-B411-2D18686FF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AF31C9-BBD9-6921-93CF-46488A811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530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0E216-8084-B633-9437-CBA62A0AA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L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91758F-5162-D689-4336-005E6C00D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D66EA-52B9-B847-AD9B-694F049B33E6}" type="datetime1">
              <a:rPr lang="en-US" smtClean="0"/>
              <a:t>9/24/2025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0B3810-4CF9-82A3-8E86-847DD431F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3C755D-5FC6-111E-7F40-7D4924788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408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33EF83-3619-4F9B-E568-FE7EED132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9F490-1998-4A44-A624-42F54DBDC226}" type="datetime1">
              <a:rPr lang="en-US" smtClean="0"/>
              <a:t>9/24/2025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42AA65-086E-6BC2-BF9E-C82C5EEA6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E7080E-3244-9936-7994-24FEB990A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110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556D6-553C-1328-806D-78813C4F0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GB"/>
              <a:t>Click to edit Master title style</a:t>
            </a:r>
            <a:endParaRPr lang="en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BA23D2-74A7-7103-2CEB-12001FA2E5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E10250-889D-60F7-4147-A5FED3A264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086620-40C3-9948-9875-F0890D755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BFAB0-4578-A449-A906-ABE38DB7018B}" type="datetime1">
              <a:rPr lang="en-US" smtClean="0"/>
              <a:t>9/24/2025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BE6BF5-E51A-4DAF-8676-D9C8C961F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DB26A9-C2C1-690A-C2BC-BF3517804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833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927AA-DC63-A17E-AC4E-58AA75E6E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GB"/>
              <a:t>Click to edit Master title style</a:t>
            </a:r>
            <a:endParaRPr lang="en-LV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19806E-8F6B-C676-3F01-A45287EFF5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C2FCF3-9663-C5C5-FA78-B176809D05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30C00F-2371-269C-218C-4EB909E1D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F1D72-1054-794F-87B7-D0056D5203D5}" type="datetime1">
              <a:rPr lang="en-US" smtClean="0"/>
              <a:t>9/24/2025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46921E-EAFD-D74A-0F32-ED7C19A8E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B1CAB2-07BA-9CE5-EC9C-2236DBE1E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959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E0916EE-EC74-18A7-E5A4-450427377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49A7A5-BDBE-5F10-6794-A795F3BF66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EF1445-A891-5DDD-B88C-909AC5DB63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3800B1-4C03-4D41-B773-165D95B0D0CA}" type="datetime1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9F3E9B-179C-D21C-7EF0-0D4601B545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Ādažu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6E1A7A-0032-9C2B-8E90-115F829F0D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941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dt="0"/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LV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95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 rot="1789">
            <a:off x="-4764" y="9489758"/>
            <a:ext cx="18297527" cy="0"/>
          </a:xfrm>
          <a:prstGeom prst="line">
            <a:avLst/>
          </a:prstGeom>
          <a:ln w="952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lv-LV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0FD06E-0991-2162-A412-99693045A6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804" y="-933581"/>
            <a:ext cx="7480996" cy="7296281"/>
          </a:xfrm>
          <a:prstGeom prst="rect">
            <a:avLst/>
          </a:prstGeom>
        </p:spPr>
      </p:pic>
      <p:sp>
        <p:nvSpPr>
          <p:cNvPr id="4" name="TextBox 4">
            <a:extLst>
              <a:ext uri="{FF2B5EF4-FFF2-40B4-BE49-F238E27FC236}">
                <a16:creationId xmlns:a16="http://schemas.microsoft.com/office/drawing/2014/main" id="{F0ABA4C5-EB5D-5532-6F5E-3B742DD37B8D}"/>
              </a:ext>
            </a:extLst>
          </p:cNvPr>
          <p:cNvSpPr txBox="1"/>
          <p:nvPr/>
        </p:nvSpPr>
        <p:spPr>
          <a:xfrm>
            <a:off x="1295400" y="6252918"/>
            <a:ext cx="16002000" cy="20261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920"/>
              </a:lnSpc>
            </a:pPr>
            <a:r>
              <a:rPr lang="lv-LV" sz="6600" b="1" dirty="0">
                <a:solidFill>
                  <a:srgbClr val="EBC7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Semi-Bold Bold"/>
              </a:rPr>
              <a:t>Par pašvaldības 2026. gada budžeta projekta sagatavošanu</a:t>
            </a:r>
            <a:endParaRPr lang="en-US" sz="6600" b="1" dirty="0">
              <a:solidFill>
                <a:srgbClr val="EBC73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Semi-Bold Bold"/>
            </a:endParaRP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186E7448-3FE9-0C41-124B-BF2F778925EA}"/>
              </a:ext>
            </a:extLst>
          </p:cNvPr>
          <p:cNvSpPr txBox="1"/>
          <p:nvPr/>
        </p:nvSpPr>
        <p:spPr>
          <a:xfrm>
            <a:off x="91440" y="9570720"/>
            <a:ext cx="18105120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500" dirty="0">
                <a:solidFill>
                  <a:srgbClr val="FFFFFF"/>
                </a:solidFill>
                <a:latin typeface="Montserrat" pitchFamily="2" charset="77"/>
              </a:rPr>
              <a:t>ĀDAŽU NOVADA PAŠVALDĪBA   I  </a:t>
            </a:r>
            <a:r>
              <a:rPr lang="lv-LV" sz="1500" dirty="0">
                <a:solidFill>
                  <a:srgbClr val="FFFFFF"/>
                </a:solidFill>
                <a:latin typeface="Montserrat" pitchFamily="2" charset="77"/>
              </a:rPr>
              <a:t>Sarmīte Mūze, Guntis Porietis </a:t>
            </a:r>
            <a:r>
              <a:rPr lang="en-US" sz="1500" dirty="0">
                <a:solidFill>
                  <a:srgbClr val="FFFFFF"/>
                </a:solidFill>
                <a:latin typeface="Montserrat" pitchFamily="2" charset="77"/>
              </a:rPr>
              <a:t>I</a:t>
            </a:r>
            <a:r>
              <a:rPr lang="lv-LV" sz="1500" dirty="0">
                <a:solidFill>
                  <a:srgbClr val="FFFFFF"/>
                </a:solidFill>
                <a:latin typeface="Montserrat" pitchFamily="2" charset="77"/>
              </a:rPr>
              <a:t> 17.09.2025. </a:t>
            </a:r>
            <a:endParaRPr lang="en-US" sz="1500" dirty="0">
              <a:solidFill>
                <a:srgbClr val="FFFFFF"/>
              </a:solidFill>
              <a:latin typeface="Montserrat" pitchFamily="2" charset="77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BAF232D-E2FF-C65E-3E43-4FE288241F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180" y="190500"/>
            <a:ext cx="10136624" cy="4961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65046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18685D6-1E60-2C4C-81BB-61A5BE0E7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763" y="1"/>
            <a:ext cx="18292763" cy="1409700"/>
          </a:xfrm>
        </p:spPr>
        <p:txBody>
          <a:bodyPr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br>
              <a:rPr lang="lv-LV" sz="5400" b="1" dirty="0">
                <a:solidFill>
                  <a:schemeClr val="accent1">
                    <a:lumMod val="75000"/>
                  </a:schemeClr>
                </a:solidFill>
                <a:latin typeface="Montserrat" pitchFamily="2" charset="77"/>
              </a:rPr>
            </a:br>
            <a:br>
              <a:rPr lang="lv-LV" sz="5400" b="1" dirty="0">
                <a:solidFill>
                  <a:schemeClr val="accent1">
                    <a:lumMod val="75000"/>
                  </a:schemeClr>
                </a:solidFill>
                <a:latin typeface="Montserrat" pitchFamily="2" charset="77"/>
              </a:rPr>
            </a:br>
            <a:r>
              <a:rPr lang="lv-LV" sz="5400" b="1" dirty="0">
                <a:solidFill>
                  <a:schemeClr val="accent1">
                    <a:lumMod val="75000"/>
                  </a:schemeClr>
                </a:solidFill>
                <a:latin typeface="Montserrat" pitchFamily="2" charset="77"/>
              </a:rPr>
              <a:t>BUDŽETA PLĀNOŠANAS KĀRTĪBA</a:t>
            </a:r>
            <a:b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Montserrat" pitchFamily="2" charset="77"/>
              </a:rPr>
            </a:br>
            <a:endParaRPr lang="en-US" sz="5400" b="1" dirty="0">
              <a:solidFill>
                <a:schemeClr val="accent1">
                  <a:lumMod val="75000"/>
                </a:schemeClr>
              </a:solidFill>
              <a:latin typeface="Montserrat" pitchFamily="2" charset="77"/>
            </a:endParaRPr>
          </a:p>
        </p:txBody>
      </p:sp>
      <p:sp>
        <p:nvSpPr>
          <p:cNvPr id="7" name="Satura vietturis 6">
            <a:extLst>
              <a:ext uri="{FF2B5EF4-FFF2-40B4-BE49-F238E27FC236}">
                <a16:creationId xmlns:a16="http://schemas.microsoft.com/office/drawing/2014/main" id="{72E13CC2-A388-E704-E91F-21A18B01D9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902" y="1638301"/>
            <a:ext cx="17309431" cy="8648700"/>
          </a:xfrm>
        </p:spPr>
        <p:txBody>
          <a:bodyPr>
            <a:normAutofit/>
          </a:bodyPr>
          <a:lstStyle/>
          <a:p>
            <a:pPr algn="just">
              <a:spcBef>
                <a:spcPts val="2400"/>
              </a:spcBef>
            </a:pPr>
            <a:r>
              <a:rPr lang="lv-LV" sz="2800" dirty="0">
                <a:latin typeface="Montserrat Light" panose="00000400000000000000" pitchFamily="2" charset="-70"/>
              </a:rPr>
              <a:t>Normatīvais regulējums – pašvaldības 22.03.2023. noteikumi Nr. 9 «Pašvaldības budžeta izstrādāšanas un izpildes kārtība».</a:t>
            </a:r>
          </a:p>
          <a:p>
            <a:pPr algn="just">
              <a:spcBef>
                <a:spcPts val="2400"/>
              </a:spcBef>
            </a:pPr>
            <a:r>
              <a:rPr lang="lv-LV" sz="2800" b="1" dirty="0">
                <a:solidFill>
                  <a:srgbClr val="FF0000"/>
                </a:solidFill>
                <a:latin typeface="Montserrat Light" panose="00000400000000000000" pitchFamily="2" charset="-70"/>
              </a:rPr>
              <a:t>FIN</a:t>
            </a:r>
            <a:r>
              <a:rPr lang="lv-LV" sz="2800" b="1" dirty="0">
                <a:latin typeface="Montserrat Light" panose="00000400000000000000" pitchFamily="2" charset="-70"/>
              </a:rPr>
              <a:t> </a:t>
            </a:r>
            <a:r>
              <a:rPr lang="lv-LV" sz="2800" b="1" dirty="0">
                <a:solidFill>
                  <a:srgbClr val="FF0000"/>
                </a:solidFill>
                <a:latin typeface="Montserrat Light" panose="00000400000000000000" pitchFamily="2" charset="-70"/>
              </a:rPr>
              <a:t>līdz 20. septembrim </a:t>
            </a:r>
            <a:r>
              <a:rPr lang="lv-LV" sz="2800" dirty="0">
                <a:latin typeface="Montserrat Light" panose="00000400000000000000" pitchFamily="2" charset="-70"/>
              </a:rPr>
              <a:t>informē Finanšu komiteju un Izpildītājus par budžeta prioritātēm. </a:t>
            </a:r>
          </a:p>
          <a:p>
            <a:pPr algn="just">
              <a:spcBef>
                <a:spcPts val="2400"/>
              </a:spcBef>
            </a:pPr>
            <a:r>
              <a:rPr lang="lv-LV" sz="2800" b="1" dirty="0">
                <a:solidFill>
                  <a:srgbClr val="FF0000"/>
                </a:solidFill>
                <a:latin typeface="Montserrat Light" panose="00000400000000000000" pitchFamily="2" charset="-70"/>
              </a:rPr>
              <a:t>Deputāti un Izpildītāji līdz 15. oktobrim </a:t>
            </a:r>
            <a:r>
              <a:rPr lang="lv-LV" sz="2800" dirty="0">
                <a:latin typeface="Montserrat Light" panose="00000400000000000000" pitchFamily="2" charset="-70"/>
              </a:rPr>
              <a:t>iesniedz Finanšu komitejai:</a:t>
            </a:r>
          </a:p>
          <a:p>
            <a:pPr lvl="1" algn="just">
              <a:spcBef>
                <a:spcPts val="2400"/>
              </a:spcBef>
            </a:pPr>
            <a:r>
              <a:rPr lang="lv-LV" sz="2800" dirty="0">
                <a:latin typeface="Montserrat Light" panose="00000400000000000000" pitchFamily="2" charset="-70"/>
              </a:rPr>
              <a:t>priekšlikumus investīciju pasākumiem</a:t>
            </a:r>
          </a:p>
          <a:p>
            <a:pPr lvl="1" algn="just">
              <a:spcBef>
                <a:spcPts val="2400"/>
              </a:spcBef>
            </a:pPr>
            <a:r>
              <a:rPr lang="lv-LV" sz="2800" dirty="0">
                <a:latin typeface="Montserrat Light" panose="00000400000000000000" pitchFamily="2" charset="-70"/>
              </a:rPr>
              <a:t>paskaidrojumu ar atsauci uz Attīstības programmas rīcības virzieniem vai uzdevumiem </a:t>
            </a:r>
          </a:p>
          <a:p>
            <a:pPr lvl="1" algn="just">
              <a:spcBef>
                <a:spcPts val="2400"/>
              </a:spcBef>
            </a:pPr>
            <a:r>
              <a:rPr lang="lv-LV" sz="2800" dirty="0">
                <a:latin typeface="Montserrat Light" panose="00000400000000000000" pitchFamily="2" charset="-70"/>
              </a:rPr>
              <a:t>paredzamo izdevumu aprēķinu investīcijas ieviešanai un uzturēšanai gadā</a:t>
            </a:r>
          </a:p>
          <a:p>
            <a:pPr algn="just">
              <a:spcBef>
                <a:spcPts val="2400"/>
              </a:spcBef>
            </a:pPr>
            <a:r>
              <a:rPr lang="lv-LV" sz="2800" b="1" dirty="0">
                <a:solidFill>
                  <a:srgbClr val="FF0000"/>
                </a:solidFill>
                <a:latin typeface="Montserrat Light" panose="00000400000000000000" pitchFamily="2" charset="-70"/>
              </a:rPr>
              <a:t>Izpildītāji</a:t>
            </a:r>
            <a:r>
              <a:rPr lang="lv-LV" sz="2800" dirty="0">
                <a:solidFill>
                  <a:srgbClr val="FF0000"/>
                </a:solidFill>
                <a:latin typeface="Montserrat Light" panose="00000400000000000000" pitchFamily="2" charset="-70"/>
              </a:rPr>
              <a:t> </a:t>
            </a:r>
            <a:r>
              <a:rPr lang="lv-LV" sz="2800" b="1" dirty="0">
                <a:solidFill>
                  <a:srgbClr val="FF0000"/>
                </a:solidFill>
                <a:latin typeface="Montserrat Light" panose="00000400000000000000" pitchFamily="2" charset="-70"/>
              </a:rPr>
              <a:t>līdz 15. oktobrim </a:t>
            </a:r>
            <a:r>
              <a:rPr lang="lv-LV" sz="2800" dirty="0">
                <a:latin typeface="Montserrat Light" panose="00000400000000000000" pitchFamily="2" charset="-70"/>
              </a:rPr>
              <a:t>iesniedz FIN tāmes projektus ar uzturēšanai un investīcijām nepieciešamajiem līdzekļiem, detalizētiem paskaidrojumiem, pamatotiem aprēķiniem un citu būtisku informāciju.</a:t>
            </a:r>
          </a:p>
          <a:p>
            <a:pPr algn="just">
              <a:spcBef>
                <a:spcPts val="2400"/>
              </a:spcBef>
            </a:pPr>
            <a:r>
              <a:rPr lang="lv-LV" sz="2800" b="1" dirty="0">
                <a:solidFill>
                  <a:srgbClr val="FF0000"/>
                </a:solidFill>
                <a:latin typeface="Montserrat Light" panose="00000400000000000000" pitchFamily="2" charset="-70"/>
              </a:rPr>
              <a:t>No 15. novembra </a:t>
            </a:r>
            <a:r>
              <a:rPr lang="lv-LV" sz="2800" dirty="0">
                <a:latin typeface="Montserrat Light" panose="00000400000000000000" pitchFamily="2" charset="-70"/>
              </a:rPr>
              <a:t>izpilddirektors organizē </a:t>
            </a:r>
            <a:r>
              <a:rPr lang="lv-LV" sz="2800" b="1" dirty="0">
                <a:solidFill>
                  <a:srgbClr val="FF0000"/>
                </a:solidFill>
                <a:latin typeface="Montserrat Light" panose="00000400000000000000" pitchFamily="2" charset="-70"/>
              </a:rPr>
              <a:t>sanāksmes</a:t>
            </a:r>
            <a:r>
              <a:rPr lang="lv-LV" sz="2800" dirty="0">
                <a:latin typeface="Montserrat Light" panose="00000400000000000000" pitchFamily="2" charset="-70"/>
              </a:rPr>
              <a:t> ar Izpildītājiem, deputātiem un domes vadību </a:t>
            </a:r>
            <a:r>
              <a:rPr lang="lv-LV" sz="2800" b="1" dirty="0">
                <a:solidFill>
                  <a:srgbClr val="FF0000"/>
                </a:solidFill>
                <a:latin typeface="Montserrat Light" panose="00000400000000000000" pitchFamily="2" charset="-70"/>
              </a:rPr>
              <a:t>par Izpildītāju tāmju projektiem</a:t>
            </a:r>
            <a:r>
              <a:rPr lang="lv-LV" sz="2800" dirty="0">
                <a:latin typeface="Montserrat Light" panose="00000400000000000000" pitchFamily="2" charset="-70"/>
              </a:rPr>
              <a:t>, norādot norises laiku un vietu.</a:t>
            </a:r>
          </a:p>
          <a:p>
            <a:pPr algn="just">
              <a:spcBef>
                <a:spcPts val="2400"/>
              </a:spcBef>
            </a:pPr>
            <a:r>
              <a:rPr lang="lv-LV" sz="2800" b="1" dirty="0">
                <a:solidFill>
                  <a:srgbClr val="FF0000"/>
                </a:solidFill>
                <a:latin typeface="Montserrat Light" panose="00000400000000000000" pitchFamily="2" charset="-70"/>
              </a:rPr>
              <a:t>Līdz 5. janvārim FIN </a:t>
            </a:r>
            <a:r>
              <a:rPr lang="lv-LV" sz="2800" dirty="0">
                <a:latin typeface="Montserrat Light" panose="00000400000000000000" pitchFamily="2" charset="-70"/>
              </a:rPr>
              <a:t>sniedz ziņojumu deputātiem domes priekšsēdētāja organizētā </a:t>
            </a:r>
            <a:r>
              <a:rPr lang="lv-LV" sz="2800" b="1" dirty="0">
                <a:solidFill>
                  <a:srgbClr val="FF0000"/>
                </a:solidFill>
                <a:latin typeface="Montserrat Light" panose="00000400000000000000" pitchFamily="2" charset="-70"/>
              </a:rPr>
              <a:t>sanāksmē</a:t>
            </a:r>
            <a:r>
              <a:rPr lang="lv-LV" sz="2800" dirty="0">
                <a:latin typeface="Montserrat Light" panose="00000400000000000000" pitchFamily="2" charset="-70"/>
              </a:rPr>
              <a:t> par budžeta projekta uzturēšanas (bāzes) un investīciju sadaļām.</a:t>
            </a:r>
          </a:p>
          <a:p>
            <a:pPr>
              <a:spcBef>
                <a:spcPts val="2400"/>
              </a:spcBef>
            </a:pPr>
            <a:r>
              <a:rPr lang="lv-LV" sz="2800" dirty="0">
                <a:latin typeface="Montserrat Light" panose="00000400000000000000" pitchFamily="2" charset="-70"/>
              </a:rPr>
              <a:t>FIN organizē budžeta projekta </a:t>
            </a:r>
            <a:r>
              <a:rPr lang="lv-LV" sz="2800" b="1" dirty="0">
                <a:solidFill>
                  <a:srgbClr val="FF0000"/>
                </a:solidFill>
                <a:latin typeface="Montserrat Light" panose="00000400000000000000" pitchFamily="2" charset="-70"/>
              </a:rPr>
              <a:t>izskatīšanu Finanšu komitejā</a:t>
            </a:r>
            <a:r>
              <a:rPr lang="lv-LV" sz="2800" dirty="0">
                <a:latin typeface="Montserrat Light" panose="00000400000000000000" pitchFamily="2" charset="-70"/>
              </a:rPr>
              <a:t>.</a:t>
            </a:r>
          </a:p>
          <a:p>
            <a:endParaRPr lang="lv-LV" sz="2800" dirty="0">
              <a:latin typeface="Montserrat Light" panose="00000400000000000000" pitchFamily="2" charset="-70"/>
            </a:endParaRPr>
          </a:p>
        </p:txBody>
      </p:sp>
    </p:spTree>
    <p:extLst>
      <p:ext uri="{BB962C8B-B14F-4D97-AF65-F5344CB8AC3E}">
        <p14:creationId xmlns:p14="http://schemas.microsoft.com/office/powerpoint/2010/main" val="1617698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DCEC8E-F3A7-F052-D399-1DB264A63A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3C8E696-DF3D-025B-72C2-6D43250A6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763" y="0"/>
            <a:ext cx="18292763" cy="1714499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br>
              <a:rPr lang="lv-LV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</a:br>
            <a:br>
              <a:rPr lang="lv-LV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</a:br>
            <a:r>
              <a:rPr lang="lv-LV" sz="6000" b="1" dirty="0">
                <a:solidFill>
                  <a:schemeClr val="accent1">
                    <a:lumMod val="75000"/>
                  </a:schemeClr>
                </a:solidFill>
                <a:latin typeface="Montserrat" pitchFamily="2" charset="77"/>
              </a:rPr>
              <a:t>PROGNOZES UN PRIORITĀTES</a:t>
            </a:r>
            <a:b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</a:br>
            <a:endParaRPr 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Montserrat" pitchFamily="2" charset="77"/>
            </a:endParaRPr>
          </a:p>
        </p:txBody>
      </p:sp>
      <p:sp>
        <p:nvSpPr>
          <p:cNvPr id="7" name="Satura vietturis 6">
            <a:extLst>
              <a:ext uri="{FF2B5EF4-FFF2-40B4-BE49-F238E27FC236}">
                <a16:creationId xmlns:a16="http://schemas.microsoft.com/office/drawing/2014/main" id="{2292FB77-4078-1F38-3612-3F7C937B49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902" y="1562101"/>
            <a:ext cx="17309431" cy="8451054"/>
          </a:xfrm>
        </p:spPr>
        <p:txBody>
          <a:bodyPr>
            <a:normAutofit fontScale="92500" lnSpcReduction="20000"/>
          </a:bodyPr>
          <a:lstStyle/>
          <a:p>
            <a:pPr algn="just">
              <a:spcBef>
                <a:spcPts val="2400"/>
              </a:spcBef>
            </a:pPr>
            <a:r>
              <a:rPr lang="lv-LV" sz="2800" dirty="0">
                <a:latin typeface="Montserrat Light" panose="00000400000000000000" pitchFamily="2" charset="-70"/>
              </a:rPr>
              <a:t>Budžeta </a:t>
            </a:r>
            <a:r>
              <a:rPr lang="lv-LV" sz="2800" b="1" dirty="0">
                <a:solidFill>
                  <a:srgbClr val="FF0000"/>
                </a:solidFill>
                <a:latin typeface="Montserrat Light" panose="00000400000000000000" pitchFamily="2" charset="-70"/>
              </a:rPr>
              <a:t>ieņēmumu daļas prognozes </a:t>
            </a:r>
            <a:endParaRPr lang="lv-LV" sz="2800" dirty="0">
              <a:latin typeface="Montserrat Light" panose="00000400000000000000" pitchFamily="2" charset="-70"/>
            </a:endParaRPr>
          </a:p>
          <a:p>
            <a:pPr lvl="1" algn="just">
              <a:spcBef>
                <a:spcPts val="2400"/>
              </a:spcBef>
            </a:pPr>
            <a:r>
              <a:rPr lang="lv-LV" sz="2800" dirty="0">
                <a:latin typeface="Montserrat Light" panose="00000400000000000000" pitchFamily="2" charset="-70"/>
              </a:rPr>
              <a:t>IIN prognoze, balstoties uz FM aprēķiniem (saistošs kopbudžeta projektam).</a:t>
            </a:r>
          </a:p>
          <a:p>
            <a:pPr lvl="1" algn="just">
              <a:spcBef>
                <a:spcPts val="2400"/>
              </a:spcBef>
            </a:pPr>
            <a:r>
              <a:rPr lang="lv-LV" sz="2800" dirty="0">
                <a:latin typeface="Montserrat Light" panose="00000400000000000000" pitchFamily="2" charset="-70"/>
              </a:rPr>
              <a:t>NĪN prognoze, balstoties uz 2025. gada ieņēmumiem (saistošs kopbudžeta projektam).</a:t>
            </a:r>
          </a:p>
          <a:p>
            <a:pPr lvl="1" algn="just">
              <a:spcBef>
                <a:spcPts val="2400"/>
              </a:spcBef>
            </a:pPr>
            <a:r>
              <a:rPr lang="lv-LV" sz="2800" dirty="0">
                <a:latin typeface="Montserrat Light" panose="00000400000000000000" pitchFamily="2" charset="-70"/>
              </a:rPr>
              <a:t>Valsts mērķdotācijas atbilstoši uzraugošo institūciju aprēķiniem (saistošs izglītības iestādēm, CKS, ĀNSD).</a:t>
            </a:r>
          </a:p>
          <a:p>
            <a:pPr lvl="1" algn="just">
              <a:spcBef>
                <a:spcPts val="2400"/>
              </a:spcBef>
            </a:pPr>
            <a:r>
              <a:rPr lang="lv-LV" sz="2800" dirty="0">
                <a:latin typeface="Montserrat Light" panose="00000400000000000000" pitchFamily="2" charset="-70"/>
              </a:rPr>
              <a:t>ES struktūrfondu līdzekļi un aktivitāšu līdzfinansējumi, atbilstoši projektu naudas plūsmām (saistošs projektu vadītājiem).</a:t>
            </a:r>
          </a:p>
          <a:p>
            <a:pPr lvl="1" algn="just">
              <a:spcBef>
                <a:spcPts val="2400"/>
              </a:spcBef>
            </a:pPr>
            <a:r>
              <a:rPr lang="lv-LV" sz="2800" dirty="0">
                <a:latin typeface="Montserrat Light" panose="00000400000000000000" pitchFamily="2" charset="-70"/>
              </a:rPr>
              <a:t>Budžeta iestāžu ieņēmumi, balstoties uz 2025. gada faktiskajiem ieņēmumiem (saistošs budžeta projekta tāmju sagatavotājiem).</a:t>
            </a:r>
          </a:p>
          <a:p>
            <a:pPr algn="just">
              <a:spcBef>
                <a:spcPts val="4200"/>
              </a:spcBef>
            </a:pPr>
            <a:r>
              <a:rPr lang="lv-LV" sz="2800" dirty="0">
                <a:latin typeface="Montserrat Light" panose="00000400000000000000" pitchFamily="2" charset="-70"/>
              </a:rPr>
              <a:t>Budžeta</a:t>
            </a:r>
            <a:r>
              <a:rPr lang="lv-LV" sz="2800" b="1" dirty="0">
                <a:solidFill>
                  <a:srgbClr val="FF0000"/>
                </a:solidFill>
                <a:latin typeface="Montserrat Light" panose="00000400000000000000" pitchFamily="2" charset="-70"/>
              </a:rPr>
              <a:t> prioritātes </a:t>
            </a:r>
            <a:r>
              <a:rPr lang="lv-LV" sz="2800" dirty="0">
                <a:latin typeface="Montserrat Light" panose="00000400000000000000" pitchFamily="2" charset="-70"/>
              </a:rPr>
              <a:t>(ņemot vērā pašvaldības dalību valsts mēroga pasākumos, pašvaldības investīciju pasākumus, kā arī novada Attīstības programmas rīcības virzienus vai uzdevumus):</a:t>
            </a:r>
          </a:p>
          <a:p>
            <a:pPr marL="1200150" lvl="1" indent="-514350" algn="just">
              <a:spcBef>
                <a:spcPts val="2400"/>
              </a:spcBef>
              <a:buFont typeface="+mj-lt"/>
              <a:buAutoNum type="arabicPeriod"/>
            </a:pPr>
            <a:r>
              <a:rPr lang="lv-LV" sz="2800" dirty="0">
                <a:latin typeface="Montserrat Light" panose="00000400000000000000" pitchFamily="2" charset="-70"/>
              </a:rPr>
              <a:t>Ā</a:t>
            </a:r>
            <a:r>
              <a:rPr lang="lv-LV" sz="2800" b="1" dirty="0">
                <a:latin typeface="Montserrat Light" panose="00000400000000000000" pitchFamily="2" charset="-70"/>
              </a:rPr>
              <a:t>rējos</a:t>
            </a:r>
            <a:r>
              <a:rPr lang="lv-LV" sz="2800" dirty="0">
                <a:latin typeface="Montserrat Light" panose="00000400000000000000" pitchFamily="2" charset="-70"/>
              </a:rPr>
              <a:t> </a:t>
            </a:r>
            <a:r>
              <a:rPr lang="lv-LV" sz="2800" b="1" dirty="0">
                <a:latin typeface="Montserrat Light" panose="00000400000000000000" pitchFamily="2" charset="-70"/>
              </a:rPr>
              <a:t>normatīvajos aktos </a:t>
            </a:r>
            <a:r>
              <a:rPr lang="lv-LV" sz="2800" dirty="0">
                <a:latin typeface="Montserrat Light" panose="00000400000000000000" pitchFamily="2" charset="-70"/>
              </a:rPr>
              <a:t>noteiktais finansējums pašvaldības obligāto funkciju izpildei.</a:t>
            </a:r>
          </a:p>
          <a:p>
            <a:pPr marL="1200150" lvl="1" indent="-514350" algn="just">
              <a:spcBef>
                <a:spcPts val="2400"/>
              </a:spcBef>
              <a:buFont typeface="+mj-lt"/>
              <a:buAutoNum type="arabicPeriod"/>
            </a:pPr>
            <a:r>
              <a:rPr lang="lv-LV" sz="2800" dirty="0">
                <a:latin typeface="Montserrat Light" panose="00000400000000000000" pitchFamily="2" charset="-70"/>
              </a:rPr>
              <a:t>Pašvaldības </a:t>
            </a:r>
            <a:r>
              <a:rPr lang="lv-LV" sz="2800" b="1" dirty="0">
                <a:latin typeface="Montserrat Light" panose="00000400000000000000" pitchFamily="2" charset="-70"/>
              </a:rPr>
              <a:t>uzņemtās</a:t>
            </a:r>
            <a:r>
              <a:rPr lang="lv-LV" sz="2800" dirty="0">
                <a:latin typeface="Montserrat Light" panose="00000400000000000000" pitchFamily="2" charset="-70"/>
              </a:rPr>
              <a:t> saistības</a:t>
            </a:r>
          </a:p>
          <a:p>
            <a:pPr marL="1200150" lvl="1" indent="-514350" algn="just">
              <a:spcBef>
                <a:spcPts val="2400"/>
              </a:spcBef>
              <a:buFont typeface="+mj-lt"/>
              <a:buAutoNum type="arabicPeriod"/>
            </a:pPr>
            <a:r>
              <a:rPr lang="lv-LV" sz="2800" dirty="0">
                <a:latin typeface="Montserrat Light" panose="00000400000000000000" pitchFamily="2" charset="-70"/>
              </a:rPr>
              <a:t>Pašvaldības </a:t>
            </a:r>
            <a:r>
              <a:rPr lang="lv-LV" sz="2800" b="1" dirty="0">
                <a:latin typeface="Montserrat Light" panose="00000400000000000000" pitchFamily="2" charset="-70"/>
              </a:rPr>
              <a:t>atbalstītie investīciju projekti </a:t>
            </a:r>
            <a:r>
              <a:rPr lang="lv-LV" sz="2800" dirty="0">
                <a:latin typeface="Montserrat Light" panose="00000400000000000000" pitchFamily="2" charset="-70"/>
              </a:rPr>
              <a:t>par kuriem vēl nav noslēgti projektu līgumi.</a:t>
            </a:r>
          </a:p>
          <a:p>
            <a:pPr marL="1200150" lvl="1" indent="-514350" algn="just">
              <a:spcBef>
                <a:spcPts val="2400"/>
              </a:spcBef>
              <a:buFont typeface="+mj-lt"/>
              <a:buAutoNum type="arabicPeriod"/>
            </a:pPr>
            <a:r>
              <a:rPr lang="lv-LV" sz="2800" dirty="0">
                <a:latin typeface="Montserrat Light" panose="00000400000000000000" pitchFamily="2" charset="-70"/>
              </a:rPr>
              <a:t>Saistošajos </a:t>
            </a:r>
            <a:r>
              <a:rPr lang="lv-LV" sz="2800" b="1" dirty="0">
                <a:latin typeface="Montserrat Light" panose="00000400000000000000" pitchFamily="2" charset="-70"/>
              </a:rPr>
              <a:t>noteikumos un nolikumos </a:t>
            </a:r>
            <a:r>
              <a:rPr lang="lv-LV" sz="2800" dirty="0">
                <a:latin typeface="Montserrat Light" panose="00000400000000000000" pitchFamily="2" charset="-70"/>
              </a:rPr>
              <a:t>noteiktais finansējums brīvprātīgo iniciatīvu izpildei.</a:t>
            </a:r>
          </a:p>
          <a:p>
            <a:pPr marL="1200150" lvl="1" indent="-514350" algn="just">
              <a:spcBef>
                <a:spcPts val="2400"/>
              </a:spcBef>
              <a:buFont typeface="+mj-lt"/>
              <a:buAutoNum type="arabicPeriod"/>
            </a:pPr>
            <a:r>
              <a:rPr lang="lv-LV" sz="2800" dirty="0">
                <a:latin typeface="Montserrat Light" panose="00000400000000000000" pitchFamily="2" charset="-70"/>
              </a:rPr>
              <a:t>Attīstības programmas </a:t>
            </a:r>
            <a:r>
              <a:rPr lang="lv-LV" sz="2800" b="1" dirty="0">
                <a:latin typeface="Montserrat Light" panose="00000400000000000000" pitchFamily="2" charset="-70"/>
              </a:rPr>
              <a:t>Rīcības plānā </a:t>
            </a:r>
            <a:r>
              <a:rPr lang="lv-LV" sz="2800" dirty="0">
                <a:latin typeface="Montserrat Light" panose="00000400000000000000" pitchFamily="2" charset="-70"/>
              </a:rPr>
              <a:t>un citu </a:t>
            </a:r>
            <a:r>
              <a:rPr lang="lv-LV" sz="2800" b="1" dirty="0">
                <a:latin typeface="Montserrat Light" panose="00000400000000000000" pitchFamily="2" charset="-70"/>
              </a:rPr>
              <a:t>domes noteikto uzdevumu </a:t>
            </a:r>
            <a:r>
              <a:rPr lang="lv-LV" sz="2800" dirty="0">
                <a:latin typeface="Montserrat Light" panose="00000400000000000000" pitchFamily="2" charset="-70"/>
              </a:rPr>
              <a:t>izpildei.</a:t>
            </a:r>
          </a:p>
          <a:p>
            <a:pPr algn="just"/>
            <a:endParaRPr lang="lv-LV" sz="2800" dirty="0">
              <a:latin typeface="Montserrat Light" panose="00000400000000000000" pitchFamily="2" charset="-70"/>
            </a:endParaRPr>
          </a:p>
        </p:txBody>
      </p:sp>
    </p:spTree>
    <p:extLst>
      <p:ext uri="{BB962C8B-B14F-4D97-AF65-F5344CB8AC3E}">
        <p14:creationId xmlns:p14="http://schemas.microsoft.com/office/powerpoint/2010/main" val="39391437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A92A06-D109-D903-0682-1AE2C1ED9B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6DE7A55-4782-594E-23C5-102A48B40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763" y="1"/>
            <a:ext cx="18292763" cy="17145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br>
              <a:rPr lang="lv-LV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</a:br>
            <a:br>
              <a:rPr lang="lv-LV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</a:br>
            <a:r>
              <a:rPr lang="lv-LV" sz="6000" b="1" dirty="0">
                <a:solidFill>
                  <a:schemeClr val="accent1">
                    <a:lumMod val="75000"/>
                  </a:schemeClr>
                </a:solidFill>
                <a:latin typeface="Montserrat" pitchFamily="2" charset="77"/>
              </a:rPr>
              <a:t>PLĀNOŠANAS VADLĪNIJAS IESTĀDĒM</a:t>
            </a:r>
            <a:b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</a:br>
            <a:endParaRPr 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Montserrat" pitchFamily="2" charset="77"/>
            </a:endParaRPr>
          </a:p>
        </p:txBody>
      </p:sp>
      <p:sp>
        <p:nvSpPr>
          <p:cNvPr id="7" name="Satura vietturis 6">
            <a:extLst>
              <a:ext uri="{FF2B5EF4-FFF2-40B4-BE49-F238E27FC236}">
                <a16:creationId xmlns:a16="http://schemas.microsoft.com/office/drawing/2014/main" id="{35429BB1-5610-C658-A823-D173480C64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902" y="1638300"/>
            <a:ext cx="17309431" cy="8298655"/>
          </a:xfrm>
        </p:spPr>
        <p:txBody>
          <a:bodyPr>
            <a:normAutofit/>
          </a:bodyPr>
          <a:lstStyle/>
          <a:p>
            <a:pPr marL="514350" indent="-514350" algn="just">
              <a:spcBef>
                <a:spcPts val="3600"/>
              </a:spcBef>
              <a:buFont typeface="+mj-lt"/>
              <a:buAutoNum type="arabicPeriod"/>
            </a:pPr>
            <a:r>
              <a:rPr lang="lv-LV" sz="2800" dirty="0">
                <a:latin typeface="Montserrat Light" panose="00000400000000000000" pitchFamily="2" charset="-70"/>
              </a:rPr>
              <a:t>Iekļaut </a:t>
            </a:r>
            <a:r>
              <a:rPr lang="lv-LV" sz="2800" b="1" dirty="0">
                <a:solidFill>
                  <a:srgbClr val="FF0000"/>
                </a:solidFill>
                <a:latin typeface="Montserrat Light" panose="00000400000000000000" pitchFamily="2" charset="-70"/>
              </a:rPr>
              <a:t>uzņemtās saistības, kas izriet no spēkā esošiem līgumiem</a:t>
            </a:r>
            <a:r>
              <a:rPr lang="lv-LV" sz="2800" dirty="0">
                <a:latin typeface="Montserrat Light" panose="00000400000000000000" pitchFamily="2" charset="-70"/>
              </a:rPr>
              <a:t>, kas turpināsies 2026. gadā.</a:t>
            </a:r>
          </a:p>
          <a:p>
            <a:pPr marL="514350" indent="-514350" algn="just">
              <a:spcBef>
                <a:spcPts val="3600"/>
              </a:spcBef>
              <a:buFont typeface="+mj-lt"/>
              <a:buAutoNum type="arabicPeriod"/>
            </a:pPr>
            <a:r>
              <a:rPr lang="lv-LV" sz="2800" dirty="0">
                <a:latin typeface="Montserrat Light" panose="00000400000000000000" pitchFamily="2" charset="-70"/>
              </a:rPr>
              <a:t>Plānot  </a:t>
            </a:r>
            <a:r>
              <a:rPr lang="lv-LV" sz="2800" b="1" dirty="0">
                <a:solidFill>
                  <a:srgbClr val="FF0000"/>
                </a:solidFill>
                <a:latin typeface="Montserrat Light" panose="00000400000000000000" pitchFamily="2" charset="-70"/>
              </a:rPr>
              <a:t>2 % pieaugumu personāla mēnešalgas </a:t>
            </a:r>
            <a:r>
              <a:rPr lang="lv-LV" sz="2800" dirty="0">
                <a:latin typeface="Montserrat Light" panose="00000400000000000000" pitchFamily="2" charset="-70"/>
              </a:rPr>
              <a:t>pieaugumu.</a:t>
            </a:r>
          </a:p>
          <a:p>
            <a:pPr marL="514350" indent="-514350" algn="just">
              <a:spcBef>
                <a:spcPts val="3600"/>
              </a:spcBef>
              <a:buFont typeface="+mj-lt"/>
              <a:buAutoNum type="arabicPeriod"/>
            </a:pPr>
            <a:r>
              <a:rPr lang="lv-LV" sz="2800" dirty="0">
                <a:latin typeface="Montserrat Light" panose="00000400000000000000" pitchFamily="2" charset="-70"/>
              </a:rPr>
              <a:t>Plānot </a:t>
            </a:r>
            <a:r>
              <a:rPr lang="lv-LV" sz="2800" b="1" dirty="0">
                <a:solidFill>
                  <a:srgbClr val="FF0000"/>
                </a:solidFill>
                <a:latin typeface="Montserrat Light" panose="00000400000000000000" pitchFamily="2" charset="-70"/>
              </a:rPr>
              <a:t>energoresursu</a:t>
            </a:r>
            <a:r>
              <a:rPr lang="lv-LV" sz="2800" dirty="0">
                <a:latin typeface="Montserrat Light" panose="00000400000000000000" pitchFamily="2" charset="-70"/>
              </a:rPr>
              <a:t> izdevumus </a:t>
            </a:r>
            <a:r>
              <a:rPr lang="lv-LV" sz="2800" b="1" dirty="0">
                <a:solidFill>
                  <a:srgbClr val="FF0000"/>
                </a:solidFill>
                <a:latin typeface="Montserrat Light" panose="00000400000000000000" pitchFamily="2" charset="-70"/>
              </a:rPr>
              <a:t>2025. gada </a:t>
            </a:r>
            <a:r>
              <a:rPr lang="lv-LV" sz="2800" dirty="0">
                <a:latin typeface="Montserrat Light" panose="00000400000000000000" pitchFamily="2" charset="-70"/>
              </a:rPr>
              <a:t>cenu līmenī.</a:t>
            </a:r>
          </a:p>
          <a:p>
            <a:pPr marL="514350" indent="-514350" algn="just">
              <a:spcBef>
                <a:spcPts val="3600"/>
              </a:spcBef>
              <a:buFont typeface="+mj-lt"/>
              <a:buAutoNum type="arabicPeriod"/>
            </a:pPr>
            <a:r>
              <a:rPr lang="lv-LV" sz="2800" dirty="0">
                <a:latin typeface="Montserrat Light" panose="00000400000000000000" pitchFamily="2" charset="-70"/>
              </a:rPr>
              <a:t>Uzturēšanas</a:t>
            </a:r>
            <a:r>
              <a:rPr lang="lv-LV" sz="2800" b="1" dirty="0">
                <a:solidFill>
                  <a:srgbClr val="FF0000"/>
                </a:solidFill>
                <a:latin typeface="Montserrat Light" panose="00000400000000000000" pitchFamily="2" charset="-70"/>
              </a:rPr>
              <a:t> (bāzes) izmaksas </a:t>
            </a:r>
            <a:r>
              <a:rPr lang="lv-LV" sz="2800" dirty="0">
                <a:latin typeface="Montserrat Light" panose="00000400000000000000" pitchFamily="2" charset="-70"/>
              </a:rPr>
              <a:t>plānot </a:t>
            </a:r>
            <a:r>
              <a:rPr lang="lv-LV" sz="2800" b="1" dirty="0">
                <a:solidFill>
                  <a:srgbClr val="FF0000"/>
                </a:solidFill>
                <a:latin typeface="Montserrat Light" panose="00000400000000000000" pitchFamily="2" charset="-70"/>
              </a:rPr>
              <a:t>2025. gada līmenī </a:t>
            </a:r>
            <a:r>
              <a:rPr lang="lv-LV" sz="2800" dirty="0">
                <a:latin typeface="Montserrat Light" panose="00000400000000000000" pitchFamily="2" charset="-70"/>
              </a:rPr>
              <a:t>(t.sk., ņemot vērā 2025. gadā izveidotos jaunus amatus un ar tiem saistīto funkciju izpildes izdevumus).</a:t>
            </a:r>
          </a:p>
          <a:p>
            <a:pPr marL="514350" indent="-514350" algn="just">
              <a:spcBef>
                <a:spcPts val="3600"/>
              </a:spcBef>
              <a:buFont typeface="+mj-lt"/>
              <a:buAutoNum type="arabicPeriod"/>
            </a:pPr>
            <a:r>
              <a:rPr lang="lv-LV" sz="2800" dirty="0">
                <a:latin typeface="Montserrat Light" panose="00000400000000000000" pitchFamily="2" charset="-70"/>
              </a:rPr>
              <a:t>Ja uzturēšanas izmaksu </a:t>
            </a:r>
            <a:r>
              <a:rPr lang="lv-LV" sz="2800" b="1" dirty="0">
                <a:solidFill>
                  <a:srgbClr val="FF0000"/>
                </a:solidFill>
                <a:latin typeface="Montserrat Light" panose="00000400000000000000" pitchFamily="2" charset="-70"/>
              </a:rPr>
              <a:t>FAKTISKAIS</a:t>
            </a:r>
            <a:r>
              <a:rPr lang="lv-LV" sz="2800" dirty="0">
                <a:latin typeface="Montserrat Light" panose="00000400000000000000" pitchFamily="2" charset="-70"/>
              </a:rPr>
              <a:t> izlietojums līdz 01.09.2025. bija mazāk par 50 %, tad </a:t>
            </a:r>
            <a:r>
              <a:rPr lang="lv-LV" sz="2800" b="1" dirty="0">
                <a:solidFill>
                  <a:srgbClr val="FF0000"/>
                </a:solidFill>
                <a:latin typeface="Montserrat Light" panose="00000400000000000000" pitchFamily="2" charset="-70"/>
              </a:rPr>
              <a:t>plānot izdevumus par 30 % mazākā apmērā</a:t>
            </a:r>
            <a:r>
              <a:rPr lang="lv-LV" sz="2800" dirty="0">
                <a:latin typeface="Montserrat Light" panose="00000400000000000000" pitchFamily="2" charset="-70"/>
              </a:rPr>
              <a:t>, kā tika apstiprināts 2025. gada budžeta plānā.</a:t>
            </a:r>
          </a:p>
          <a:p>
            <a:pPr marL="514350" indent="-514350" algn="just">
              <a:spcBef>
                <a:spcPts val="3600"/>
              </a:spcBef>
              <a:buFont typeface="+mj-lt"/>
              <a:buAutoNum type="arabicPeriod"/>
            </a:pPr>
            <a:r>
              <a:rPr lang="lv-LV" sz="2800" dirty="0">
                <a:latin typeface="Montserrat Light" panose="00000400000000000000" pitchFamily="2" charset="-70"/>
              </a:rPr>
              <a:t>Piemaksām, naudas balvām un prēmijām </a:t>
            </a:r>
            <a:r>
              <a:rPr lang="lv-LV" sz="2800" b="1" dirty="0">
                <a:solidFill>
                  <a:srgbClr val="FF0000"/>
                </a:solidFill>
                <a:latin typeface="Montserrat Light" panose="00000400000000000000" pitchFamily="2" charset="-70"/>
              </a:rPr>
              <a:t>saglabājas ierobežojumi</a:t>
            </a:r>
            <a:r>
              <a:rPr lang="lv-LV" sz="2800" dirty="0">
                <a:latin typeface="Montserrat Light" panose="00000400000000000000" pitchFamily="2" charset="-70"/>
              </a:rPr>
              <a:t>, kas ir spēkā 2025. gadā (ņemot vērā 2025.gada samazinājumus).</a:t>
            </a:r>
          </a:p>
          <a:p>
            <a:pPr marL="514350" indent="-514350" algn="just">
              <a:spcBef>
                <a:spcPts val="3600"/>
              </a:spcBef>
              <a:buFont typeface="+mj-lt"/>
              <a:buAutoNum type="arabicPeriod"/>
            </a:pPr>
            <a:r>
              <a:rPr lang="lv-LV" sz="2800" dirty="0">
                <a:latin typeface="Montserrat Light" panose="00000400000000000000" pitchFamily="2" charset="-70"/>
              </a:rPr>
              <a:t>Izdevumus </a:t>
            </a:r>
            <a:r>
              <a:rPr lang="lv-LV" sz="2800" b="1" dirty="0">
                <a:solidFill>
                  <a:srgbClr val="FF0000"/>
                </a:solidFill>
                <a:latin typeface="Montserrat Light" panose="00000400000000000000" pitchFamily="2" charset="-70"/>
              </a:rPr>
              <a:t>jaunām investīcijām </a:t>
            </a:r>
            <a:r>
              <a:rPr lang="lv-LV" sz="2800" dirty="0">
                <a:latin typeface="Montserrat Light" panose="00000400000000000000" pitchFamily="2" charset="-70"/>
              </a:rPr>
              <a:t>plānot tikai gadījumā, </a:t>
            </a:r>
            <a:r>
              <a:rPr lang="lv-LV" sz="2800" b="1" dirty="0">
                <a:solidFill>
                  <a:srgbClr val="FF0000"/>
                </a:solidFill>
                <a:latin typeface="Montserrat Light" panose="00000400000000000000" pitchFamily="2" charset="-70"/>
              </a:rPr>
              <a:t>ja tās jau ir apstiprinātas </a:t>
            </a:r>
            <a:r>
              <a:rPr lang="lv-LV" sz="2800" dirty="0">
                <a:latin typeface="Montserrat Light" panose="00000400000000000000" pitchFamily="2" charset="-70"/>
              </a:rPr>
              <a:t>FK vai domē.</a:t>
            </a:r>
          </a:p>
          <a:p>
            <a:pPr marL="514350" indent="-514350" algn="just">
              <a:spcBef>
                <a:spcPts val="3600"/>
              </a:spcBef>
              <a:buFont typeface="+mj-lt"/>
              <a:buAutoNum type="arabicPeriod"/>
            </a:pPr>
            <a:r>
              <a:rPr lang="lv-LV" sz="2800" dirty="0">
                <a:latin typeface="Montserrat Light" panose="00000400000000000000" pitchFamily="2" charset="-70"/>
              </a:rPr>
              <a:t>Ja 2025. gadā kādā izdevumu pozīcijā </a:t>
            </a:r>
            <a:r>
              <a:rPr lang="lv-LV" sz="2800" b="1" dirty="0">
                <a:latin typeface="Montserrat Light" panose="00000400000000000000" pitchFamily="2" charset="-70"/>
              </a:rPr>
              <a:t>tika piešķirts papildu finansējums</a:t>
            </a:r>
            <a:r>
              <a:rPr lang="lv-LV" sz="2800" dirty="0">
                <a:latin typeface="Montserrat Light" panose="00000400000000000000" pitchFamily="2" charset="-70"/>
              </a:rPr>
              <a:t>, izdevumus plānot 2025. gada budžeta </a:t>
            </a:r>
            <a:r>
              <a:rPr lang="lv-LV" sz="2800" b="1" dirty="0">
                <a:solidFill>
                  <a:srgbClr val="FF0000"/>
                </a:solidFill>
                <a:latin typeface="Montserrat Light" panose="00000400000000000000" pitchFamily="2" charset="-70"/>
              </a:rPr>
              <a:t>sākotnējā plānā noteiktajā apjomā</a:t>
            </a:r>
            <a:r>
              <a:rPr lang="lv-LV" sz="2800" dirty="0">
                <a:latin typeface="Montserrat Light" panose="00000400000000000000" pitchFamily="2" charset="-7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828137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4">
            <a:extLst>
              <a:ext uri="{FF2B5EF4-FFF2-40B4-BE49-F238E27FC236}">
                <a16:creationId xmlns:a16="http://schemas.microsoft.com/office/drawing/2014/main" id="{A0B414D6-38E9-32CE-9D5B-7189E34E09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4130675"/>
            <a:ext cx="10225088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7925"/>
              </a:lnSpc>
            </a:pPr>
            <a:r>
              <a:rPr lang="lv-LV" altLang="lv-LV" sz="6600" b="1" dirty="0">
                <a:solidFill>
                  <a:schemeClr val="accent1">
                    <a:lumMod val="75000"/>
                  </a:schemeClr>
                </a:solidFill>
                <a:latin typeface="Montserrat Semi-Bold Bold" charset="-70"/>
              </a:rPr>
              <a:t>Paldies par uzmanību!</a:t>
            </a:r>
          </a:p>
        </p:txBody>
      </p:sp>
    </p:spTree>
    <p:extLst>
      <p:ext uri="{BB962C8B-B14F-4D97-AF65-F5344CB8AC3E}">
        <p14:creationId xmlns:p14="http://schemas.microsoft.com/office/powerpoint/2010/main" val="532621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22192</TotalTime>
  <Words>497</Words>
  <Application>Microsoft Office PowerPoint</Application>
  <PresentationFormat>Pielāgots</PresentationFormat>
  <Paragraphs>37</Paragraphs>
  <Slides>5</Slides>
  <Notes>1</Notes>
  <HiddenSlides>0</HiddenSlides>
  <MMClips>0</MMClips>
  <ScaleCrop>false</ScaleCrop>
  <HeadingPairs>
    <vt:vector size="6" baseType="variant">
      <vt:variant>
        <vt:lpstr>Lietotie fonti</vt:lpstr>
      </vt:variant>
      <vt:variant>
        <vt:i4>6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5</vt:i4>
      </vt:variant>
    </vt:vector>
  </HeadingPairs>
  <TitlesOfParts>
    <vt:vector size="12" baseType="lpstr">
      <vt:lpstr>Montserrat Semi-Bold Bold</vt:lpstr>
      <vt:lpstr>Montserrat</vt:lpstr>
      <vt:lpstr>Calibri</vt:lpstr>
      <vt:lpstr>Montserrat Light</vt:lpstr>
      <vt:lpstr>Arial</vt:lpstr>
      <vt:lpstr>Calibri Light</vt:lpstr>
      <vt:lpstr>Office Theme</vt:lpstr>
      <vt:lpstr>PowerPoint prezentācija</vt:lpstr>
      <vt:lpstr>  BUDŽETA PLĀNOŠANAS KĀRTĪBA </vt:lpstr>
      <vt:lpstr>  PROGNOZES UN PRIORITĀTES </vt:lpstr>
      <vt:lpstr>  PLĀNOŠANAS VADLĪNIJAS IESTĀDĒM </vt:lpstr>
      <vt:lpstr>PowerPoint prezentācija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Iedzīvotāju iesaiste pašvaldības darbā</dc:title>
  <dc:creator>Jevgēnija Sviridenkova</dc:creator>
  <cp:lastModifiedBy>Sintija Tenisa</cp:lastModifiedBy>
  <cp:revision>40</cp:revision>
  <cp:lastPrinted>2023-10-31T09:29:04Z</cp:lastPrinted>
  <dcterms:created xsi:type="dcterms:W3CDTF">2006-08-16T00:00:00Z</dcterms:created>
  <dcterms:modified xsi:type="dcterms:W3CDTF">2025-09-24T08:48:15Z</dcterms:modified>
  <dc:identifier>DAFY3VwOX4w</dc:identifier>
</cp:coreProperties>
</file>