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1"/>
  </p:notesMasterIdLst>
  <p:sldIdLst>
    <p:sldId id="432" r:id="rId2"/>
    <p:sldId id="434" r:id="rId3"/>
    <p:sldId id="447" r:id="rId4"/>
    <p:sldId id="454" r:id="rId5"/>
    <p:sldId id="443" r:id="rId6"/>
    <p:sldId id="440" r:id="rId7"/>
    <p:sldId id="450" r:id="rId8"/>
    <p:sldId id="455" r:id="rId9"/>
    <p:sldId id="282" r:id="rId10"/>
  </p:sldIdLst>
  <p:sldSz cx="18288000" cy="10287000"/>
  <p:notesSz cx="6858000" cy="9144000"/>
  <p:embeddedFontLst>
    <p:embeddedFont>
      <p:font typeface="Montserrat" panose="00000500000000000000" pitchFamily="50" charset="-70"/>
      <p:regular r:id="rId12"/>
      <p:bold r:id="rId13"/>
      <p:italic r:id="rId14"/>
      <p:boldItalic r:id="rId15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BC134-7B5B-B442-AA6C-8768B5ED0E5D}">
          <p14:sldIdLst>
            <p14:sldId id="432"/>
            <p14:sldId id="434"/>
            <p14:sldId id="447"/>
            <p14:sldId id="454"/>
            <p14:sldId id="443"/>
            <p14:sldId id="440"/>
            <p14:sldId id="450"/>
            <p14:sldId id="455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839"/>
    <a:srgbClr val="4D4D4C"/>
    <a:srgbClr val="0F162B"/>
    <a:srgbClr val="C04900"/>
    <a:srgbClr val="CDC847"/>
    <a:srgbClr val="77A4BE"/>
    <a:srgbClr val="E1BF41"/>
    <a:srgbClr val="DBDE49"/>
    <a:srgbClr val="DBEB00"/>
    <a:srgbClr val="6E7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85" autoAdjust="0"/>
    <p:restoredTop sz="94674" autoAdjust="0"/>
  </p:normalViewPr>
  <p:slideViewPr>
    <p:cSldViewPr>
      <p:cViewPr>
        <p:scale>
          <a:sx n="78" d="100"/>
          <a:sy n="78" d="100"/>
        </p:scale>
        <p:origin x="72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09/08/2025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FD06E-0991-2162-A412-99693045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16" y="307765"/>
            <a:ext cx="6151798" cy="599990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0ABA4C5-EB5D-5532-6F5E-3B742DD37B8D}"/>
              </a:ext>
            </a:extLst>
          </p:cNvPr>
          <p:cNvSpPr txBox="1"/>
          <p:nvPr/>
        </p:nvSpPr>
        <p:spPr>
          <a:xfrm>
            <a:off x="-4770" y="6286500"/>
            <a:ext cx="18292770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6600" dirty="0">
                <a:solidFill>
                  <a:srgbClr val="FFFFFF"/>
                </a:solidFill>
                <a:latin typeface="Montserrat Semi-Bold Bold"/>
              </a:rPr>
              <a:t>CARNIKAVA</a:t>
            </a:r>
          </a:p>
          <a:p>
            <a:pPr algn="ctr">
              <a:lnSpc>
                <a:spcPts val="7920"/>
              </a:lnSpc>
            </a:pPr>
            <a:r>
              <a:rPr lang="lv-LV" sz="6600">
                <a:solidFill>
                  <a:srgbClr val="FFFFFF"/>
                </a:solidFill>
                <a:latin typeface="Montserrat Semi-Bold Bold"/>
              </a:rPr>
              <a:t>PILSĒTAS STATUSS</a:t>
            </a:r>
            <a:endParaRPr lang="en-US" sz="6600" dirty="0">
              <a:solidFill>
                <a:srgbClr val="FFFFFF"/>
              </a:solidFill>
              <a:latin typeface="Montserrat Semi-Bold Bold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86E7448-3FE9-0C41-124B-BF2F778925E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TERITORIJAS PLĀNOŠANAS NODAĻA 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.0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9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50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TERITORIJAS PLĀNOŠANAS NODAĻA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547688"/>
            <a:ext cx="12077700" cy="1988345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IEROSINĀJ</a:t>
            </a: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UMS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9A5A3-CE79-0FC9-617E-03045F03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738438"/>
            <a:ext cx="12077700" cy="6527007"/>
          </a:xfrm>
        </p:spPr>
        <p:txBody>
          <a:bodyPr/>
          <a:lstStyle/>
          <a:p>
            <a:r>
              <a:rPr lang="lv-LV" dirty="0"/>
              <a:t>Ādažu novada pašvaldības domes deputātu Gata Miglāna un Raivja Paula 25.08.2025. iesniegums ar lūgumu: </a:t>
            </a:r>
          </a:p>
          <a:p>
            <a:pPr lvl="1"/>
            <a:r>
              <a:rPr lang="lv-LV" dirty="0"/>
              <a:t>Pašvaldības administratīvajām nodaļām izvērtēt ciema atbilstību pilsētas statusa noteikšanai, kā arī izvērtēt ekonomisko un citu aspektu ietekmi uz teritorijas un iedzīvotāju mājsaimniecību attīstību;</a:t>
            </a:r>
          </a:p>
          <a:p>
            <a:pPr lvl="1"/>
            <a:endParaRPr lang="lv-LV" sz="1600" dirty="0"/>
          </a:p>
          <a:p>
            <a:pPr lvl="1"/>
            <a:r>
              <a:rPr lang="lv-LV" dirty="0"/>
              <a:t>Priekšlikumu un izvērtējamu nodot Carnikava pagasta iedzīvotāju padomei viedokļa noskaidrošanai.</a:t>
            </a:r>
          </a:p>
          <a:p>
            <a:endParaRPr lang="en-LV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801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99A0A-E596-B989-184D-3936028F3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AC77E6FC-E1E9-42FA-A8E8-739C60DAE312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C29F989-BA18-5499-4ACA-8A30E0CE8471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TERITORIJAS PLĀNOŠANAS NODAĻA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E7EB36-F806-377E-A187-370B46B8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547688"/>
            <a:ext cx="12077700" cy="19883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PAMATOJ</a:t>
            </a: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UMS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016A5-E419-A501-21F2-AE050361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738438"/>
            <a:ext cx="12077700" cy="6527007"/>
          </a:xfrm>
        </p:spPr>
        <p:txBody>
          <a:bodyPr>
            <a:normAutofit/>
          </a:bodyPr>
          <a:lstStyle/>
          <a:p>
            <a:r>
              <a:rPr lang="lv-LV" dirty="0"/>
              <a:t>Administratīvo teritoriju un apdzīvoto vietu likuma 9.panta ceturtā daļa</a:t>
            </a:r>
            <a:endParaRPr lang="lv-LV" u="sng" dirty="0"/>
          </a:p>
          <a:p>
            <a:r>
              <a:rPr lang="lv-LV" dirty="0"/>
              <a:t>Ministru kabineta 2021. gada 15. jūnija noteikumi Nr.386 "Administratīvā centra, ciema un pilsētas statusa maiņas, kā arī administratīvās teritorijas, novada teritoriālā iedalījuma un ciemu robežu noteikšanas, grozīšanas un aktualizēšanas noteikumi"</a:t>
            </a:r>
          </a:p>
          <a:p>
            <a:r>
              <a:rPr lang="lv-LV" dirty="0"/>
              <a:t>Carnikavas ciemā saskaņā ar PMLP datiem uz 01.09.2025. ir deklarēti </a:t>
            </a:r>
            <a:r>
              <a:rPr lang="lv-LV" b="1" dirty="0"/>
              <a:t>5262 iedzīvotāji</a:t>
            </a:r>
            <a:r>
              <a:rPr lang="lv-LV" dirty="0"/>
              <a:t> (kopš 03.03.2025. pieaugums par 94)</a:t>
            </a:r>
          </a:p>
        </p:txBody>
      </p:sp>
    </p:spTree>
    <p:extLst>
      <p:ext uri="{BB962C8B-B14F-4D97-AF65-F5344CB8AC3E}">
        <p14:creationId xmlns:p14="http://schemas.microsoft.com/office/powerpoint/2010/main" val="3561491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1308C7-50CF-FF6C-FA98-10B274D2F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573ED27D-4349-3651-420D-1358D4854931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10D6D58-6508-6D8F-A1CE-472F8D64435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TERITORIJAS PLĀNOŠANAS NODAĻA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81E95-E124-AE2C-C3B8-5DEC8305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547688"/>
            <a:ext cx="11772900" cy="19883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ILGTSPĒJĪGAS ATTĪSTĪBAS STRATĒĢIJA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E38283-C98B-5F90-3072-D55BA5C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738438"/>
            <a:ext cx="12077700" cy="6527007"/>
          </a:xfrm>
        </p:spPr>
        <p:txBody>
          <a:bodyPr>
            <a:normAutofit fontScale="85000" lnSpcReduction="20000"/>
          </a:bodyPr>
          <a:lstStyle/>
          <a:p>
            <a:r>
              <a:rPr lang="lv-LV" b="1" dirty="0"/>
              <a:t>Stratēģijas vadlīnijās teritorijas plānošanai un attīstībai noteikts:</a:t>
            </a:r>
          </a:p>
          <a:p>
            <a:pPr algn="just"/>
            <a:r>
              <a:rPr lang="lv-LV" dirty="0"/>
              <a:t>kā </a:t>
            </a:r>
            <a:r>
              <a:rPr lang="lv-LV" b="1" dirty="0"/>
              <a:t>viena no nozīmīgākajām plānotajām un vēlamajām izmaiņām telpiskajā struktūrā ir Carnikavas ciema izveide par pilsētu </a:t>
            </a:r>
            <a:r>
              <a:rPr lang="lv-LV" dirty="0"/>
              <a:t>– novada atpūtas un tūrisma centru, pakalpojumu un mobilitātes centru.</a:t>
            </a:r>
          </a:p>
          <a:p>
            <a:pPr lvl="0" algn="just"/>
            <a:r>
              <a:rPr lang="lv-LV" dirty="0"/>
              <a:t>Perspektīvā </a:t>
            </a:r>
            <a:r>
              <a:rPr lang="lv-LV" dirty="0" err="1"/>
              <a:t>apdzīvojuma</a:t>
            </a:r>
            <a:r>
              <a:rPr lang="lv-LV" dirty="0"/>
              <a:t> struktūra – </a:t>
            </a:r>
            <a:r>
              <a:rPr lang="lv-LV" b="1" dirty="0"/>
              <a:t>Ādažu un Carnikavas pilsētas</a:t>
            </a:r>
            <a:r>
              <a:rPr lang="lv-LV" dirty="0"/>
              <a:t>. Pilsētu robežas tiek noteiktas teritorijas plānojumā, pieņemot pilsētu kā kodolu, kas sniedz noteiktus pakalpojumus un kuram ir iespēja paplašināt inženiertīklus. Definējot pilsētas robežas, jāņem vērā </a:t>
            </a:r>
            <a:r>
              <a:rPr lang="lv-LV" dirty="0" err="1"/>
              <a:t>apdzīvojuma</a:t>
            </a:r>
            <a:r>
              <a:rPr lang="lv-LV" dirty="0"/>
              <a:t> blīvums un pakalpojumi jāsaista ar sabiedrisko transportu.</a:t>
            </a:r>
          </a:p>
          <a:p>
            <a:pPr lvl="0" algn="just"/>
            <a:r>
              <a:rPr lang="lv-LV" b="1" dirty="0"/>
              <a:t>Carnikavas pilsētu plānots attīstīt kā novada pakalpojumu, mobilitātes, atpūtas un tūrisma centru.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68610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D0B5B-E926-425A-F8C0-5932874DB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3B313B0A-D1A5-3767-F9FB-119F060AB59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D12923E-A447-01C2-4902-E0B099136486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TERITORIJAS PLĀNOŠANAS NODAĻA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059AF4-B4E3-9CEA-B435-87CDBF0F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255"/>
            <a:ext cx="17221200" cy="1988345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PILSĒTAS STATUSA NOTEIKŠANAS PROCESS</a:t>
            </a:r>
            <a:br>
              <a:rPr lang="lv-LV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1510E-F20B-B2EB-00AF-86ACAB252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80051"/>
            <a:ext cx="14875672" cy="929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932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177E85-A46D-305B-C2D3-32C54BFE7947}"/>
              </a:ext>
            </a:extLst>
          </p:cNvPr>
          <p:cNvSpPr txBox="1"/>
          <p:nvPr/>
        </p:nvSpPr>
        <p:spPr>
          <a:xfrm>
            <a:off x="102612" y="9661001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TERITORIJAS PLĀNOŠANAS NODAĻA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8" name="Picture 7" descr="A map of a city&#10;&#10;AI-generated content may be incorrect.">
            <a:extLst>
              <a:ext uri="{FF2B5EF4-FFF2-40B4-BE49-F238E27FC236}">
                <a16:creationId xmlns:a16="http://schemas.microsoft.com/office/drawing/2014/main" id="{DEDB9075-5FBB-7125-A300-717F33630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" y="-21624"/>
            <a:ext cx="13368278" cy="948442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3724" y="3543300"/>
            <a:ext cx="5257800" cy="1988345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PAŠREIZĒJĀ SITUĀCIJA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4053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CB10A7-59EE-88C5-1CD3-7B5818471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5F14C45A-C39E-0247-DBBB-534E5F7855D7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2C67811-A1DF-544D-C589-B8CF646684A0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TERITORIJAS PLĀNOŠANAS NODAĻA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38B3C5-F8DA-EB44-6AC7-486E9A89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547688"/>
            <a:ext cx="12077700" cy="19883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SECINĀJUMI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D5658-C2D2-B38F-62F2-098C98150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019300"/>
            <a:ext cx="12077700" cy="72461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b="1" dirty="0"/>
              <a:t>Attīstības komiteja:</a:t>
            </a:r>
          </a:p>
          <a:p>
            <a:pPr lvl="1"/>
            <a:r>
              <a:rPr lang="lv-LV" dirty="0"/>
              <a:t>Pieņem zināšanai ziņojumu;</a:t>
            </a:r>
          </a:p>
          <a:p>
            <a:pPr lvl="1"/>
            <a:r>
              <a:rPr lang="lv-LV" dirty="0"/>
              <a:t>Lemj par pētījuma par ekonomisko un citu aspektu ietekmi uz teritorijas un iedzīvotāju mājsaimniecību attīstību izvērtēšanas pasūtīšanu;</a:t>
            </a:r>
          </a:p>
          <a:p>
            <a:pPr lvl="1"/>
            <a:r>
              <a:rPr lang="lv-LV" dirty="0"/>
              <a:t>Pēc pētījuma rezultātiem lemj par nepieciešamību rīkot publisko apspriešanu (pirms tam noskaidrojot viedokli no Carnikavas pagasta iedzīvotāju padomes);</a:t>
            </a:r>
          </a:p>
          <a:p>
            <a:pPr lvl="1"/>
            <a:r>
              <a:rPr lang="lv-LV" dirty="0"/>
              <a:t>Lemj par esošā Carnikavas ciema robežu precizēšanu saskaņā ar Noteikumu prasībām:</a:t>
            </a:r>
          </a:p>
          <a:p>
            <a:pPr lvl="2"/>
            <a:r>
              <a:rPr lang="lv-LV" dirty="0"/>
              <a:t>organizē zemes vienību sadali pa esošā ciemu robežu (zemes ierīcības procesi);</a:t>
            </a:r>
          </a:p>
          <a:p>
            <a:pPr lvl="2"/>
            <a:r>
              <a:rPr lang="lv-LV" dirty="0"/>
              <a:t>sarakstā iekļauj tās zemes vienības kadastra apzīmējumu, kurai nepieciešamas vismazākās robežas korekcijas. Ja zemes vienības lielākā daļa atrodas ciemā, visu zemes vienību iekļauj </a:t>
            </a:r>
            <a:r>
              <a:rPr lang="lv-LV" dirty="0" err="1"/>
              <a:t>jaunveidojamās</a:t>
            </a:r>
            <a:r>
              <a:rPr lang="lv-LV" dirty="0"/>
              <a:t> pilsētas teritorijā, ja mazākā daļa – tad </a:t>
            </a:r>
            <a:r>
              <a:rPr lang="lv-LV" dirty="0" err="1"/>
              <a:t>jaunveidojamās</a:t>
            </a:r>
            <a:r>
              <a:rPr lang="lv-LV" dirty="0"/>
              <a:t> pilsētas robežu veido gar blakus esošo zemes vienību.</a:t>
            </a:r>
          </a:p>
          <a:p>
            <a:pPr lvl="1"/>
            <a:endParaRPr lang="en-LV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4159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F11F91-AD67-1CAF-5925-9373C3CC4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A85A23A-7439-81E6-D93F-84EEA248CE8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BDC4F6C-8E7D-410C-D83D-E0B58EC9A4A6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TERITORIJAS PLĀNOŠANAS NODAĻA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10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.0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9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.202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5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A2AEB1-9DF9-3EE9-4316-27EDDAAC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547688"/>
            <a:ext cx="12077700" cy="19883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SECINĀJUMI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B22AA0-A6DB-A836-2198-A45BF4BDA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019300"/>
            <a:ext cx="12077700" cy="724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Attīstības komiteja:</a:t>
            </a:r>
          </a:p>
          <a:p>
            <a:pPr lvl="1" algn="just"/>
            <a:r>
              <a:rPr lang="lv-LV" dirty="0"/>
              <a:t>Pēc visu nepieciešamo dokumentu (</a:t>
            </a:r>
            <a:r>
              <a:rPr lang="lv-LV" i="1" dirty="0"/>
              <a:t>paskaidrojuma raksts, kurā iekļauts statusa piešķiršanas pamatojums un ziņojums par publiskās apspriešanas rezultātiem, un saraksts ar zemes vienību kadastra apzīmējumiem, pa kurām noteikta </a:t>
            </a:r>
            <a:r>
              <a:rPr lang="lv-LV" i="1" dirty="0" err="1"/>
              <a:t>jaunveidojamās</a:t>
            </a:r>
            <a:r>
              <a:rPr lang="lv-LV" i="1" dirty="0"/>
              <a:t> pilsētas robeža</a:t>
            </a:r>
            <a:r>
              <a:rPr lang="lv-LV" dirty="0"/>
              <a:t>) sagatavošanas uz domi virzāms lēmumprojekts par pilsētas statusa noteikšanu Carnikavas ciemam.</a:t>
            </a:r>
            <a:endParaRPr lang="en-LV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8419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65149" y="2628900"/>
            <a:ext cx="11666262" cy="3009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EE81642-388E-15AB-5C11-BF85EC65150D}"/>
              </a:ext>
            </a:extLst>
          </p:cNvPr>
          <p:cNvSpPr/>
          <p:nvPr/>
        </p:nvSpPr>
        <p:spPr>
          <a:xfrm rot="1789">
            <a:off x="-1" y="9529765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E76409D-1064-DF4C-7B2C-E45B71666B1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VĀRDS UZVĀRDS   I   01.01.2023.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32B58-8EFF-EF87-6572-888CFF7EC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4" r="2169" b="-1228"/>
          <a:stretch/>
        </p:blipFill>
        <p:spPr>
          <a:xfrm>
            <a:off x="-1" y="0"/>
            <a:ext cx="18297525" cy="9459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F7279-450D-0BA4-CABE-A7011B9AB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26" y="4570630"/>
            <a:ext cx="3698347" cy="3607030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76936156-BC4B-E9A6-09EF-7279FFD73B9A}"/>
              </a:ext>
            </a:extLst>
          </p:cNvPr>
          <p:cNvSpPr txBox="1"/>
          <p:nvPr/>
        </p:nvSpPr>
        <p:spPr>
          <a:xfrm>
            <a:off x="-177437" y="3317396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dirty="0">
                <a:solidFill>
                  <a:srgbClr val="FFFFFF"/>
                </a:solidFill>
                <a:latin typeface="Montserrat Semi-Bold Bold"/>
              </a:rPr>
              <a:t>PALDIES PAR UZMANĪBU!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21688</TotalTime>
  <Words>537</Words>
  <Application>Microsoft Office PowerPoint</Application>
  <PresentationFormat>Pielāgots</PresentationFormat>
  <Paragraphs>41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6" baseType="lpstr">
      <vt:lpstr>Calibri Light</vt:lpstr>
      <vt:lpstr>Calibri</vt:lpstr>
      <vt:lpstr>Montserrat Semi-Bold Bold</vt:lpstr>
      <vt:lpstr>Arial</vt:lpstr>
      <vt:lpstr>Montserrat</vt:lpstr>
      <vt:lpstr>Montserrat Classic Bold</vt:lpstr>
      <vt:lpstr>Office Theme</vt:lpstr>
      <vt:lpstr>PowerPoint prezentācija</vt:lpstr>
      <vt:lpstr>IEROSINĀJUMS</vt:lpstr>
      <vt:lpstr>PAMATOJUMS</vt:lpstr>
      <vt:lpstr>ĀDAŽU NOVADA ILGTSPĒJĪGAS ATTĪSTĪBAS STRATĒĢIJA</vt:lpstr>
      <vt:lpstr>PILSĒTAS STATUSA NOTEIKŠANAS PROCESS </vt:lpstr>
      <vt:lpstr>PAŠREIZĒJĀ SITUĀCIJA</vt:lpstr>
      <vt:lpstr>SECINĀJUMI</vt:lpstr>
      <vt:lpstr>SECINĀJUMI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Inga Svarce</dc:creator>
  <cp:lastModifiedBy>Inga Švarce</cp:lastModifiedBy>
  <cp:revision>48</cp:revision>
  <dcterms:created xsi:type="dcterms:W3CDTF">2006-08-16T00:00:00Z</dcterms:created>
  <dcterms:modified xsi:type="dcterms:W3CDTF">2025-09-08T14:28:30Z</dcterms:modified>
  <dc:identifier>DAFY3VwOX4w</dc:identifier>
</cp:coreProperties>
</file>