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2" r:id="rId2"/>
    <p:sldId id="642" r:id="rId3"/>
    <p:sldId id="647" r:id="rId4"/>
    <p:sldId id="645" r:id="rId5"/>
    <p:sldId id="643" r:id="rId6"/>
    <p:sldId id="644" r:id="rId7"/>
    <p:sldId id="649" r:id="rId8"/>
    <p:sldId id="655" r:id="rId9"/>
    <p:sldId id="656" r:id="rId10"/>
    <p:sldId id="654" r:id="rId11"/>
    <p:sldId id="653" r:id="rId12"/>
    <p:sldId id="650" r:id="rId13"/>
    <p:sldId id="657" r:id="rId14"/>
    <p:sldId id="658" r:id="rId15"/>
    <p:sldId id="663" r:id="rId16"/>
    <p:sldId id="659" r:id="rId17"/>
    <p:sldId id="651" r:id="rId18"/>
    <p:sldId id="664" r:id="rId19"/>
    <p:sldId id="665" r:id="rId2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3AB"/>
    <a:srgbClr val="6F8E9F"/>
    <a:srgbClr val="C9B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7" autoAdjust="0"/>
    <p:restoredTop sz="94601" autoAdjust="0"/>
  </p:normalViewPr>
  <p:slideViewPr>
    <p:cSldViewPr snapToGrid="0" snapToObjects="1">
      <p:cViewPr varScale="1">
        <p:scale>
          <a:sx n="79" d="100"/>
          <a:sy n="79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17890090641231E-2"/>
          <c:y val="5.9320678936218972E-2"/>
          <c:w val="0.94010240791124045"/>
          <c:h val="0.85012358766327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1.-3.kl.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169</c:v>
                </c:pt>
                <c:pt idx="1">
                  <c:v>150</c:v>
                </c:pt>
                <c:pt idx="2">
                  <c:v>167</c:v>
                </c:pt>
                <c:pt idx="3">
                  <c:v>202</c:v>
                </c:pt>
                <c:pt idx="4">
                  <c:v>223</c:v>
                </c:pt>
                <c:pt idx="5">
                  <c:v>268</c:v>
                </c:pt>
                <c:pt idx="6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8-C64A-992A-7575D7EAE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4.-6.kl.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154</c:v>
                </c:pt>
                <c:pt idx="1">
                  <c:v>158</c:v>
                </c:pt>
                <c:pt idx="2">
                  <c:v>162</c:v>
                </c:pt>
                <c:pt idx="3">
                  <c:v>178</c:v>
                </c:pt>
                <c:pt idx="4">
                  <c:v>176</c:v>
                </c:pt>
                <c:pt idx="5">
                  <c:v>216</c:v>
                </c:pt>
                <c:pt idx="6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8-C64A-992A-7575D7EAE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7.-9.kl.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78</c:v>
                </c:pt>
                <c:pt idx="1">
                  <c:v>98</c:v>
                </c:pt>
                <c:pt idx="2">
                  <c:v>117</c:v>
                </c:pt>
                <c:pt idx="3">
                  <c:v>144</c:v>
                </c:pt>
                <c:pt idx="4">
                  <c:v>162</c:v>
                </c:pt>
                <c:pt idx="5">
                  <c:v>174</c:v>
                </c:pt>
                <c:pt idx="6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8-C64A-992A-7575D7EAEB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10.-12.kl.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8-C64A-992A-7575D7EAEB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78-C64A-992A-7575D7EAEB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78-C64A-992A-7575D7EAEB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78-C64A-992A-7575D7EAEB2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78-C64A-992A-7575D7EAEB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2019./2020.</c:v>
                </c:pt>
                <c:pt idx="1">
                  <c:v>2020./2021.</c:v>
                </c:pt>
                <c:pt idx="2">
                  <c:v>2021./2022.</c:v>
                </c:pt>
                <c:pt idx="3">
                  <c:v>2022./2023.</c:v>
                </c:pt>
                <c:pt idx="4">
                  <c:v>2023./2024.</c:v>
                </c:pt>
                <c:pt idx="5">
                  <c:v>2024./2025.</c:v>
                </c:pt>
                <c:pt idx="6">
                  <c:v>2025./2026.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38</c:v>
                </c:pt>
                <c:pt idx="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8-C64A-992A-7575D7EAEB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6622000"/>
        <c:axId val="886148240"/>
      </c:barChart>
      <c:catAx>
        <c:axId val="1326622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886148240"/>
        <c:crosses val="max"/>
        <c:auto val="1"/>
        <c:lblAlgn val="ctr"/>
        <c:lblOffset val="100"/>
        <c:noMultiLvlLbl val="0"/>
      </c:catAx>
      <c:valAx>
        <c:axId val="8861482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13266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200966329153603"/>
          <c:y val="0.8997496759431759"/>
          <c:w val="0.40734160209270537"/>
          <c:h val="9.2105258554487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17890090641231E-2"/>
          <c:y val="5.9320678936218972E-2"/>
          <c:w val="0.94010240791124045"/>
          <c:h val="0.85012358766327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1.-3.kl.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2025./2026.</c:v>
                </c:pt>
                <c:pt idx="1">
                  <c:v>2026./2027.</c:v>
                </c:pt>
                <c:pt idx="2">
                  <c:v>2027./2028.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307</c:v>
                </c:pt>
                <c:pt idx="1">
                  <c:v>319</c:v>
                </c:pt>
                <c:pt idx="2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8-C64A-992A-7575D7EAEB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4.-6.kl.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2025./2026.</c:v>
                </c:pt>
                <c:pt idx="1">
                  <c:v>2026./2027.</c:v>
                </c:pt>
                <c:pt idx="2">
                  <c:v>2027./2028.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249</c:v>
                </c:pt>
                <c:pt idx="1">
                  <c:v>252</c:v>
                </c:pt>
                <c:pt idx="2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8-C64A-992A-7575D7EAEB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7.-9.kl.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2025./2026.</c:v>
                </c:pt>
                <c:pt idx="1">
                  <c:v>2026./2027.</c:v>
                </c:pt>
                <c:pt idx="2">
                  <c:v>2027./2028.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178</c:v>
                </c:pt>
                <c:pt idx="1">
                  <c:v>192</c:v>
                </c:pt>
                <c:pt idx="2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78-C64A-992A-7575D7EAEB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10.-12.kl.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2025./2026.</c:v>
                </c:pt>
                <c:pt idx="1">
                  <c:v>2026./2027.</c:v>
                </c:pt>
                <c:pt idx="2">
                  <c:v>2027./2028.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65</c:v>
                </c:pt>
                <c:pt idx="1">
                  <c:v>107</c:v>
                </c:pt>
                <c:pt idx="2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8-C64A-992A-7575D7EAEB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6622000"/>
        <c:axId val="886148240"/>
      </c:barChart>
      <c:catAx>
        <c:axId val="132662200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886148240"/>
        <c:crosses val="max"/>
        <c:auto val="1"/>
        <c:lblAlgn val="ctr"/>
        <c:lblOffset val="100"/>
        <c:noMultiLvlLbl val="0"/>
      </c:catAx>
      <c:valAx>
        <c:axId val="8861482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13266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416771273376514"/>
          <c:y val="0.92863052973888283"/>
          <c:w val="0.30238382356127769"/>
          <c:h val="4.5451571653730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uilding with trees and grass&#10;&#10;AI-generated content may be incorrect.">
            <a:extLst>
              <a:ext uri="{FF2B5EF4-FFF2-40B4-BE49-F238E27FC236}">
                <a16:creationId xmlns:a16="http://schemas.microsoft.com/office/drawing/2014/main" id="{B4DF51CE-F42F-C224-AB98-24404A8D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2" b="173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477A5-577D-AE06-A05A-96892EEA599B}"/>
              </a:ext>
            </a:extLst>
          </p:cNvPr>
          <p:cNvSpPr txBox="1"/>
          <p:nvPr/>
        </p:nvSpPr>
        <p:spPr>
          <a:xfrm>
            <a:off x="0" y="2899833"/>
            <a:ext cx="12188952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Carnikavas vidusskolas aizpilde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EA6173-A412-5DBE-1040-75ADE962B66A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39B7A37-860D-4B15-61D0-96D3A3505D0A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98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D00B2-9DD5-0EF6-A4FF-351E03A8C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6E37EB44-E3FD-ED17-69F3-160C48EF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A7BBD9-0728-60AF-6869-0B88A9A4EC64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053192-DE8C-5719-7E7A-3E1A9AF2E5F6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42FA8-1617-A489-8AE6-6C072E256C3E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35B17-3ACE-493D-4A61-DBF39610CA71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3. STĀVS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D6C7B-6850-5012-EC36-5503877B6D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4704" t="4935" r="4931" b="7056"/>
          <a:stretch>
            <a:fillRect/>
          </a:stretch>
        </p:blipFill>
        <p:spPr>
          <a:xfrm>
            <a:off x="1224643" y="169223"/>
            <a:ext cx="8833757" cy="6035631"/>
          </a:xfrm>
          <a:prstGeom prst="rect">
            <a:avLst/>
          </a:prstGeom>
        </p:spPr>
      </p:pic>
      <p:pic>
        <p:nvPicPr>
          <p:cNvPr id="9" name="Picture 8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C6D52E62-0EF8-0340-8E49-1CB1F8135F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21"/>
          <a:stretch>
            <a:fillRect/>
          </a:stretch>
        </p:blipFill>
        <p:spPr>
          <a:xfrm>
            <a:off x="1551137" y="5235619"/>
            <a:ext cx="751233" cy="727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45BC55-A276-5662-E32E-4E070BDF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69223"/>
            <a:ext cx="5170797" cy="875058"/>
          </a:xfrm>
          <a:prstGeom prst="rect">
            <a:avLst/>
          </a:prstGeom>
        </p:spPr>
      </p:pic>
      <p:pic>
        <p:nvPicPr>
          <p:cNvPr id="15" name="Picture 14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A4731C1D-E2C7-22AF-E3F3-0430D1552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858" y="5405441"/>
            <a:ext cx="653339" cy="636032"/>
          </a:xfrm>
          <a:prstGeom prst="rect">
            <a:avLst/>
          </a:prstGeom>
        </p:spPr>
      </p:pic>
      <p:pic>
        <p:nvPicPr>
          <p:cNvPr id="16" name="Picture 15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E4C2DDB6-CACA-D0D1-9FCA-8425C9724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496" y="5405441"/>
            <a:ext cx="653339" cy="636032"/>
          </a:xfrm>
          <a:prstGeom prst="rect">
            <a:avLst/>
          </a:prstGeom>
        </p:spPr>
      </p:pic>
      <p:pic>
        <p:nvPicPr>
          <p:cNvPr id="17" name="Picture 16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68FB2924-B14F-F995-31C1-8AEC2181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188" y="5405441"/>
            <a:ext cx="653339" cy="636032"/>
          </a:xfrm>
          <a:prstGeom prst="rect">
            <a:avLst/>
          </a:prstGeom>
        </p:spPr>
      </p:pic>
      <p:pic>
        <p:nvPicPr>
          <p:cNvPr id="19" name="Picture 18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F4BC9B34-4438-CC73-4F94-18780D5D2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362" y="5181040"/>
            <a:ext cx="751232" cy="781687"/>
          </a:xfrm>
          <a:prstGeom prst="rect">
            <a:avLst/>
          </a:prstGeom>
        </p:spPr>
      </p:pic>
      <p:pic>
        <p:nvPicPr>
          <p:cNvPr id="21" name="Picture 20" descr="A blue and orange circle with a half of the same circle&#10;&#10;AI-generated content may be incorrect.">
            <a:extLst>
              <a:ext uri="{FF2B5EF4-FFF2-40B4-BE49-F238E27FC236}">
                <a16:creationId xmlns:a16="http://schemas.microsoft.com/office/drawing/2014/main" id="{42D25946-C789-35E6-1CF6-4AFA1B70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137" y="3991495"/>
            <a:ext cx="741981" cy="709108"/>
          </a:xfrm>
          <a:prstGeom prst="rect">
            <a:avLst/>
          </a:prstGeom>
        </p:spPr>
      </p:pic>
      <p:pic>
        <p:nvPicPr>
          <p:cNvPr id="23" name="Picture 22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888A2E85-3FAE-B090-02B5-1A0EF6CC56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952" y="4023408"/>
            <a:ext cx="729281" cy="705907"/>
          </a:xfrm>
          <a:prstGeom prst="rect">
            <a:avLst/>
          </a:prstGeom>
        </p:spPr>
      </p:pic>
      <p:pic>
        <p:nvPicPr>
          <p:cNvPr id="25" name="Picture 24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5A38F8F7-0B23-1D6F-7121-602B54BDB7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7494" y="5382798"/>
            <a:ext cx="653339" cy="657724"/>
          </a:xfrm>
          <a:prstGeom prst="rect">
            <a:avLst/>
          </a:prstGeom>
        </p:spPr>
      </p:pic>
      <p:pic>
        <p:nvPicPr>
          <p:cNvPr id="26" name="Picture 25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CB1B90C2-E724-D32C-B7A7-89102EAF4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124" y="5379279"/>
            <a:ext cx="653339" cy="636032"/>
          </a:xfrm>
          <a:prstGeom prst="rect">
            <a:avLst/>
          </a:prstGeom>
        </p:spPr>
      </p:pic>
      <p:pic>
        <p:nvPicPr>
          <p:cNvPr id="27" name="Picture 26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F20541E5-73F9-5F2C-CAC4-E31D6BF77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450" y="5368433"/>
            <a:ext cx="653339" cy="657724"/>
          </a:xfrm>
          <a:prstGeom prst="rect">
            <a:avLst/>
          </a:prstGeom>
        </p:spPr>
      </p:pic>
      <p:pic>
        <p:nvPicPr>
          <p:cNvPr id="29" name="Picture 28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51B3D2AE-DA5B-02B7-AF72-D79C45291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4504" y="4042879"/>
            <a:ext cx="675784" cy="636032"/>
          </a:xfrm>
          <a:prstGeom prst="rect">
            <a:avLst/>
          </a:prstGeom>
        </p:spPr>
      </p:pic>
      <p:pic>
        <p:nvPicPr>
          <p:cNvPr id="31" name="Picture 30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C0D579B5-FD58-F5F7-2AB6-15311982DB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5475" y="278098"/>
            <a:ext cx="653339" cy="606110"/>
          </a:xfrm>
          <a:prstGeom prst="rect">
            <a:avLst/>
          </a:prstGeom>
        </p:spPr>
      </p:pic>
      <p:pic>
        <p:nvPicPr>
          <p:cNvPr id="33" name="Picture 32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5D694D83-524E-0D1E-7102-9B4B2AED95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6606" y="322563"/>
            <a:ext cx="613278" cy="621510"/>
          </a:xfrm>
          <a:prstGeom prst="rect">
            <a:avLst/>
          </a:prstGeom>
        </p:spPr>
      </p:pic>
      <p:pic>
        <p:nvPicPr>
          <p:cNvPr id="35" name="Picture 34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9651159E-F2EF-2149-1A9A-8AFC2CF9C1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4348" y="1104992"/>
            <a:ext cx="653340" cy="640445"/>
          </a:xfrm>
          <a:prstGeom prst="rect">
            <a:avLst/>
          </a:prstGeom>
        </p:spPr>
      </p:pic>
      <p:pic>
        <p:nvPicPr>
          <p:cNvPr id="37" name="Picture 36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207908E5-0B6F-C345-9203-5993A5D772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6606" y="3278549"/>
            <a:ext cx="665781" cy="688582"/>
          </a:xfrm>
          <a:prstGeom prst="rect">
            <a:avLst/>
          </a:prstGeom>
        </p:spPr>
      </p:pic>
      <p:pic>
        <p:nvPicPr>
          <p:cNvPr id="38" name="Picture 37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D175752F-8E56-39D6-6E66-CB04D1A9CD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6606" y="2549867"/>
            <a:ext cx="665781" cy="688582"/>
          </a:xfrm>
          <a:prstGeom prst="rect">
            <a:avLst/>
          </a:prstGeom>
        </p:spPr>
      </p:pic>
      <p:pic>
        <p:nvPicPr>
          <p:cNvPr id="40" name="Picture 39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EAE1F540-9E0A-0933-6A27-ECBA691B0A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6330" y="1836424"/>
            <a:ext cx="672131" cy="6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23A6E-0672-1610-2942-7BDD908AF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B07E3D9C-BBF7-C274-B266-96220470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C7C034-33B3-CEDE-82D1-C60D7E383CB1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FC0AC3-8DDE-A5FB-C53F-03CDDB0CE2F4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7FA2C-1E16-D6F6-2C38-DBADDFE7300E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0664D5-736C-6CB9-F2E7-899363513618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2. STĀVS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0313C-1AE9-5906-5393-426C7E0FA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4680" t="3787" r="6459" b="7145"/>
          <a:stretch>
            <a:fillRect/>
          </a:stretch>
        </p:blipFill>
        <p:spPr>
          <a:xfrm>
            <a:off x="1224643" y="169223"/>
            <a:ext cx="8686800" cy="6108381"/>
          </a:xfrm>
          <a:prstGeom prst="rect">
            <a:avLst/>
          </a:prstGeom>
        </p:spPr>
      </p:pic>
      <p:pic>
        <p:nvPicPr>
          <p:cNvPr id="7" name="Picture 6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1EE4C1C2-B1F7-D2A2-ADC8-C6E26F913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96" y="5405441"/>
            <a:ext cx="653339" cy="636032"/>
          </a:xfrm>
          <a:prstGeom prst="rect">
            <a:avLst/>
          </a:prstGeom>
        </p:spPr>
      </p:pic>
      <p:pic>
        <p:nvPicPr>
          <p:cNvPr id="9" name="Picture 8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F1A02CCE-F9C4-AACD-CA5A-A5DA1ED76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865" y="5454107"/>
            <a:ext cx="653339" cy="636032"/>
          </a:xfrm>
          <a:prstGeom prst="rect">
            <a:avLst/>
          </a:prstGeom>
        </p:spPr>
      </p:pic>
      <p:pic>
        <p:nvPicPr>
          <p:cNvPr id="10" name="Picture 9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A3578594-7902-11FD-A7B5-892FC2546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21" y="5454107"/>
            <a:ext cx="653339" cy="636032"/>
          </a:xfrm>
          <a:prstGeom prst="rect">
            <a:avLst/>
          </a:prstGeom>
        </p:spPr>
      </p:pic>
      <p:pic>
        <p:nvPicPr>
          <p:cNvPr id="11" name="Picture 10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FD6AF684-E9F2-94F7-7D3A-629711F6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73" y="5311680"/>
            <a:ext cx="672131" cy="690420"/>
          </a:xfrm>
          <a:prstGeom prst="rect">
            <a:avLst/>
          </a:prstGeom>
        </p:spPr>
      </p:pic>
      <p:pic>
        <p:nvPicPr>
          <p:cNvPr id="12" name="Picture 11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51FC24B5-E5D8-D569-15A7-312BFA8A5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733" y="5353415"/>
            <a:ext cx="653339" cy="657724"/>
          </a:xfrm>
          <a:prstGeom prst="rect">
            <a:avLst/>
          </a:prstGeom>
        </p:spPr>
      </p:pic>
      <p:pic>
        <p:nvPicPr>
          <p:cNvPr id="13" name="Picture 12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06F73D48-EE5C-2085-0CC6-5FEC08257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0153" y="4120460"/>
            <a:ext cx="653339" cy="657724"/>
          </a:xfrm>
          <a:prstGeom prst="rect">
            <a:avLst/>
          </a:prstGeom>
        </p:spPr>
      </p:pic>
      <p:pic>
        <p:nvPicPr>
          <p:cNvPr id="14" name="Picture 13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50700364-91E3-B5DB-FCA6-43D16A73B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779" y="4095588"/>
            <a:ext cx="672131" cy="690420"/>
          </a:xfrm>
          <a:prstGeom prst="rect">
            <a:avLst/>
          </a:prstGeom>
        </p:spPr>
      </p:pic>
      <p:pic>
        <p:nvPicPr>
          <p:cNvPr id="15" name="Picture 14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647F0678-2008-16DB-5A8B-DAE329CBC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881" y="1321678"/>
            <a:ext cx="555921" cy="523220"/>
          </a:xfrm>
          <a:prstGeom prst="rect">
            <a:avLst/>
          </a:prstGeom>
        </p:spPr>
      </p:pic>
      <p:pic>
        <p:nvPicPr>
          <p:cNvPr id="16" name="Picture 15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E4277E04-F2E1-AF86-3A76-0E68274EA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671" y="352675"/>
            <a:ext cx="555921" cy="571048"/>
          </a:xfrm>
          <a:prstGeom prst="rect">
            <a:avLst/>
          </a:prstGeom>
        </p:spPr>
      </p:pic>
      <p:pic>
        <p:nvPicPr>
          <p:cNvPr id="18" name="Picture 17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6DFB77BE-EA1C-ECD4-55EB-3D5D5E39D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646" y="408394"/>
            <a:ext cx="653339" cy="657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1FD05-5D98-393B-0553-0F59488C0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00" y="169223"/>
            <a:ext cx="5170797" cy="875058"/>
          </a:xfrm>
          <a:prstGeom prst="rect">
            <a:avLst/>
          </a:prstGeom>
        </p:spPr>
      </p:pic>
      <p:pic>
        <p:nvPicPr>
          <p:cNvPr id="20" name="Picture 19" descr="A pie chart with a number of circles&#10;&#10;AI-generated content may be incorrect.">
            <a:extLst>
              <a:ext uri="{FF2B5EF4-FFF2-40B4-BE49-F238E27FC236}">
                <a16:creationId xmlns:a16="http://schemas.microsoft.com/office/drawing/2014/main" id="{8ECE3BEC-9369-3FB0-BF2E-2E892485B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354" y="1251651"/>
            <a:ext cx="555921" cy="571048"/>
          </a:xfrm>
          <a:prstGeom prst="rect">
            <a:avLst/>
          </a:prstGeom>
        </p:spPr>
      </p:pic>
      <p:pic>
        <p:nvPicPr>
          <p:cNvPr id="21" name="Picture 20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8DEBE818-B8E8-2311-0A80-5CEC54981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5936" y="4153609"/>
            <a:ext cx="653339" cy="632399"/>
          </a:xfrm>
          <a:prstGeom prst="rect">
            <a:avLst/>
          </a:prstGeom>
        </p:spPr>
      </p:pic>
      <p:pic>
        <p:nvPicPr>
          <p:cNvPr id="22" name="Picture 21" descr="A blue and orange pie chart&#10;&#10;AI-generated content may be incorrect.">
            <a:extLst>
              <a:ext uri="{FF2B5EF4-FFF2-40B4-BE49-F238E27FC236}">
                <a16:creationId xmlns:a16="http://schemas.microsoft.com/office/drawing/2014/main" id="{726C3FA7-C973-784C-40F8-A1A1FA78AD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9714" y="3386281"/>
            <a:ext cx="665781" cy="688582"/>
          </a:xfrm>
          <a:prstGeom prst="rect">
            <a:avLst/>
          </a:prstGeom>
        </p:spPr>
      </p:pic>
      <p:pic>
        <p:nvPicPr>
          <p:cNvPr id="23" name="Picture 22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B50B08DE-626F-E283-B516-7BEADA794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5936" y="1901445"/>
            <a:ext cx="653339" cy="632399"/>
          </a:xfrm>
          <a:prstGeom prst="rect">
            <a:avLst/>
          </a:prstGeom>
        </p:spPr>
      </p:pic>
      <p:pic>
        <p:nvPicPr>
          <p:cNvPr id="24" name="Picture 23" descr="A pie chart with a half of the same number&#10;&#10;AI-generated content may be incorrect.">
            <a:extLst>
              <a:ext uri="{FF2B5EF4-FFF2-40B4-BE49-F238E27FC236}">
                <a16:creationId xmlns:a16="http://schemas.microsoft.com/office/drawing/2014/main" id="{D4C4918D-1B3A-B7FF-F26A-6E32711E97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644" y="2691485"/>
            <a:ext cx="653339" cy="6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581D-0F82-46E7-C042-618B8973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41ABFE1E-2520-ED51-DF27-4F7493E6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80DE41-2993-E633-612F-3232199B6138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9A6559-4D9E-A494-23A5-69E15224E3E5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F1D3D-BEE6-DA7E-43E4-BEF83282E079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236E0-CBC3-00F5-E01D-DC594AA8A1C0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1. STĀVS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F9B567-9B05-CC16-9B9C-B7670484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201" t="2639" r="4930" b="7144"/>
          <a:stretch>
            <a:fillRect/>
          </a:stretch>
        </p:blipFill>
        <p:spPr>
          <a:xfrm>
            <a:off x="1026043" y="90478"/>
            <a:ext cx="8980715" cy="6187126"/>
          </a:xfrm>
          <a:prstGeom prst="rect">
            <a:avLst/>
          </a:prstGeom>
        </p:spPr>
      </p:pic>
      <p:pic>
        <p:nvPicPr>
          <p:cNvPr id="7" name="Picture 6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CBECC32F-E812-D67A-0DB2-80996EC20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96" y="5405441"/>
            <a:ext cx="653339" cy="636032"/>
          </a:xfrm>
          <a:prstGeom prst="rect">
            <a:avLst/>
          </a:prstGeom>
        </p:spPr>
      </p:pic>
      <p:pic>
        <p:nvPicPr>
          <p:cNvPr id="10" name="Picture 9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D9F4C3FF-810E-9373-5C3F-15778BB9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858" y="5454328"/>
            <a:ext cx="653339" cy="636032"/>
          </a:xfrm>
          <a:prstGeom prst="rect">
            <a:avLst/>
          </a:prstGeom>
        </p:spPr>
      </p:pic>
      <p:pic>
        <p:nvPicPr>
          <p:cNvPr id="11" name="Picture 10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207A2405-A59C-E031-B6C4-CA24FC512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677" y="5333104"/>
            <a:ext cx="653339" cy="636032"/>
          </a:xfrm>
          <a:prstGeom prst="rect">
            <a:avLst/>
          </a:prstGeom>
        </p:spPr>
      </p:pic>
      <p:pic>
        <p:nvPicPr>
          <p:cNvPr id="12" name="Picture 11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F6BF6366-6F16-F85D-40E8-D8B688DF9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18" y="5466824"/>
            <a:ext cx="653339" cy="636032"/>
          </a:xfrm>
          <a:prstGeom prst="rect">
            <a:avLst/>
          </a:prstGeom>
        </p:spPr>
      </p:pic>
      <p:pic>
        <p:nvPicPr>
          <p:cNvPr id="13" name="Picture 12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365CA076-08AF-E806-1EE9-94E9DBB4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48" y="5515810"/>
            <a:ext cx="653339" cy="636032"/>
          </a:xfrm>
          <a:prstGeom prst="rect">
            <a:avLst/>
          </a:prstGeom>
        </p:spPr>
      </p:pic>
      <p:pic>
        <p:nvPicPr>
          <p:cNvPr id="14" name="Picture 13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7821BE11-4A55-E233-86C6-14C63799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57" y="1847059"/>
            <a:ext cx="653339" cy="636032"/>
          </a:xfrm>
          <a:prstGeom prst="rect">
            <a:avLst/>
          </a:prstGeom>
        </p:spPr>
      </p:pic>
      <p:pic>
        <p:nvPicPr>
          <p:cNvPr id="15" name="Picture 14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8B87A8C6-5FCF-487C-4807-3029FBF6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257" y="1132281"/>
            <a:ext cx="653339" cy="636032"/>
          </a:xfrm>
          <a:prstGeom prst="rect">
            <a:avLst/>
          </a:prstGeom>
        </p:spPr>
      </p:pic>
      <p:pic>
        <p:nvPicPr>
          <p:cNvPr id="16" name="Picture 15" descr="A circular object with a number&#10;&#10;AI-generated content may be incorrect.">
            <a:extLst>
              <a:ext uri="{FF2B5EF4-FFF2-40B4-BE49-F238E27FC236}">
                <a16:creationId xmlns:a16="http://schemas.microsoft.com/office/drawing/2014/main" id="{131C65FC-BC96-D4EC-FCE9-E9AFDC0F7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986" y="388142"/>
            <a:ext cx="653339" cy="636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F1AC04-E3E3-D681-2F02-3D163A456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69223"/>
            <a:ext cx="5170797" cy="8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5388F-0B13-37EE-6900-FD411ACF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982DC322-0963-D674-775B-0256824E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D2C48E-79D0-3A29-4DD2-41E6540253E2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1F2F44-E8D2-535D-82C2-58D9E564F636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BE714-AB09-1F83-349D-778174602C0D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20A89-FBF3-DE9D-9465-ECE854328E82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SPORTA ZĀLE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8E00B4B-F2B2-6BE6-95B9-EF906325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201" t="2639" r="72051" b="37249"/>
          <a:stretch>
            <a:fillRect/>
          </a:stretch>
        </p:blipFill>
        <p:spPr>
          <a:xfrm>
            <a:off x="1026044" y="90478"/>
            <a:ext cx="2419285" cy="4122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CCAC5-F8F2-3E9D-FBC0-0D05F78F414F}"/>
              </a:ext>
            </a:extLst>
          </p:cNvPr>
          <p:cNvSpPr txBox="1"/>
          <p:nvPr/>
        </p:nvSpPr>
        <p:spPr>
          <a:xfrm>
            <a:off x="3445329" y="1080630"/>
            <a:ext cx="88845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MAKSIMĀLĀ, OPTIMĀLĀ NOSLODZE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VIENLAIKUS DIVAS KLASES </a:t>
            </a:r>
            <a:r>
              <a:rPr lang="lv-LV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(2x40=80 stundas)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15F847-956E-68BE-ADB5-EE1E61F6E4A5}"/>
              </a:ext>
            </a:extLst>
          </p:cNvPr>
          <p:cNvSpPr txBox="1"/>
          <p:nvPr/>
        </p:nvSpPr>
        <p:spPr>
          <a:xfrm>
            <a:off x="3445329" y="2169772"/>
            <a:ext cx="88845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2024./2025.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REIZĒM VIENLAIKUS TRĪS KLASES </a:t>
            </a:r>
            <a:r>
              <a:rPr lang="lv-LV" sz="2800" dirty="0">
                <a:solidFill>
                  <a:srgbClr val="FF0000"/>
                </a:solidFill>
                <a:latin typeface="Montserrat" pitchFamily="2" charset="77"/>
              </a:rPr>
              <a:t>(84 stundas)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51E65-5387-175B-F1E5-7D79B88922EA}"/>
              </a:ext>
            </a:extLst>
          </p:cNvPr>
          <p:cNvSpPr txBox="1"/>
          <p:nvPr/>
        </p:nvSpPr>
        <p:spPr>
          <a:xfrm>
            <a:off x="3445329" y="3352969"/>
            <a:ext cx="8884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2025./2026.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REIZĒM VIENLAIKUS ČETRAS KLASES </a:t>
            </a:r>
            <a:r>
              <a:rPr lang="lv-LV" sz="2800" dirty="0">
                <a:solidFill>
                  <a:srgbClr val="FF0000"/>
                </a:solidFill>
                <a:latin typeface="Montserrat" pitchFamily="2" charset="77"/>
              </a:rPr>
              <a:t>(92 stundas)</a:t>
            </a:r>
          </a:p>
        </p:txBody>
      </p:sp>
    </p:spTree>
    <p:extLst>
      <p:ext uri="{BB962C8B-B14F-4D97-AF65-F5344CB8AC3E}">
        <p14:creationId xmlns:p14="http://schemas.microsoft.com/office/powerpoint/2010/main" val="24439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EFF18-29CF-EF56-4552-D9D1D9725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751E0120-46FF-DB29-428A-DBBCC543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9AC7C6-B0F3-9CB8-D589-10948E7C6952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94854D-014D-1BE7-FDCF-58C117A5B188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18CCC-EC17-AEF1-61E8-52D4140C460E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92568-AF05-4300-500E-867508F04F6A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MULTIZĀLE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738E1E-9639-902A-83B2-352CD1CB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67704" t="33224" r="4930" b="24158"/>
          <a:stretch>
            <a:fillRect/>
          </a:stretch>
        </p:blipFill>
        <p:spPr>
          <a:xfrm>
            <a:off x="7331529" y="2188028"/>
            <a:ext cx="2675229" cy="2922789"/>
          </a:xfrm>
          <a:prstGeom prst="rect">
            <a:avLst/>
          </a:prstGeom>
        </p:spPr>
      </p:pic>
      <p:pic>
        <p:nvPicPr>
          <p:cNvPr id="19" name="Picture 18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A084B749-0BC1-F0FC-A7A9-4955F076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577" r="35205" b="18838"/>
          <a:stretch>
            <a:fillRect/>
          </a:stretch>
        </p:blipFill>
        <p:spPr>
          <a:xfrm>
            <a:off x="3292504" y="198004"/>
            <a:ext cx="2955048" cy="2512535"/>
          </a:xfrm>
          <a:prstGeom prst="rect">
            <a:avLst/>
          </a:prstGeom>
        </p:spPr>
      </p:pic>
      <p:pic>
        <p:nvPicPr>
          <p:cNvPr id="20" name="Picture 19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0B770F3A-135F-C98F-5CEB-2109CC9AC6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9782"/>
          <a:stretch>
            <a:fillRect/>
          </a:stretch>
        </p:blipFill>
        <p:spPr>
          <a:xfrm>
            <a:off x="207274" y="198005"/>
            <a:ext cx="3051093" cy="3196324"/>
          </a:xfrm>
          <a:prstGeom prst="rect">
            <a:avLst/>
          </a:prstGeom>
        </p:spPr>
      </p:pic>
      <p:pic>
        <p:nvPicPr>
          <p:cNvPr id="18" name="Picture 17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7EB9C79C-C758-858C-02A1-65997026B8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9782" b="27966"/>
          <a:stretch>
            <a:fillRect/>
          </a:stretch>
        </p:blipFill>
        <p:spPr>
          <a:xfrm>
            <a:off x="6341344" y="198003"/>
            <a:ext cx="2831834" cy="21369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527684-1D8D-A4B1-7CE7-83A4DA126DE6}"/>
              </a:ext>
            </a:extLst>
          </p:cNvPr>
          <p:cNvSpPr txBox="1"/>
          <p:nvPr/>
        </p:nvSpPr>
        <p:spPr>
          <a:xfrm>
            <a:off x="187842" y="3514305"/>
            <a:ext cx="88845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MULTIZĀLE PIEEJAMA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dirty="0">
                <a:solidFill>
                  <a:srgbClr val="FF0000"/>
                </a:solidFill>
                <a:latin typeface="Montserrat" pitchFamily="2" charset="77"/>
              </a:rPr>
              <a:t>8.30 – 10.30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dirty="0">
                <a:solidFill>
                  <a:srgbClr val="FF0000"/>
                </a:solidFill>
                <a:latin typeface="Montserrat" pitchFamily="2" charset="77"/>
              </a:rPr>
              <a:t>13.40 – 14.30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dirty="0">
                <a:solidFill>
                  <a:srgbClr val="FF0000"/>
                </a:solidFill>
                <a:latin typeface="Montserrat" pitchFamily="2" charset="77"/>
              </a:rPr>
              <a:t>no 15.00</a:t>
            </a:r>
          </a:p>
        </p:txBody>
      </p:sp>
    </p:spTree>
    <p:extLst>
      <p:ext uri="{BB962C8B-B14F-4D97-AF65-F5344CB8AC3E}">
        <p14:creationId xmlns:p14="http://schemas.microsoft.com/office/powerpoint/2010/main" val="357828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AEC9-186C-3298-5757-9A5ED8815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1497356E-95FE-0C45-B81C-39068EE1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DDAD41-5A84-3DDD-37D5-0CCB212B3357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1FDF93-A681-10F4-ADDD-ED97527D00BF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22C30-C7D2-86ED-825F-97688C83764C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EEB75F4-F057-10C1-3E10-D55762A3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3201" t="2639" r="4930" b="7144"/>
          <a:stretch>
            <a:fillRect/>
          </a:stretch>
        </p:blipFill>
        <p:spPr>
          <a:xfrm>
            <a:off x="1026043" y="90478"/>
            <a:ext cx="8980715" cy="6187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7EE113-0F79-C64C-A8FE-AFF124719C96}"/>
              </a:ext>
            </a:extLst>
          </p:cNvPr>
          <p:cNvSpPr txBox="1"/>
          <p:nvPr/>
        </p:nvSpPr>
        <p:spPr>
          <a:xfrm>
            <a:off x="3796457" y="1007418"/>
            <a:ext cx="2914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GARDEROBES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3A9DA-5133-A5C0-51E7-6A19906537D6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GARDEROBES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28C4D4-B7C2-A7EE-5C17-29025B0B251B}"/>
              </a:ext>
            </a:extLst>
          </p:cNvPr>
          <p:cNvSpPr/>
          <p:nvPr/>
        </p:nvSpPr>
        <p:spPr>
          <a:xfrm rot="5400000">
            <a:off x="7333769" y="5078246"/>
            <a:ext cx="647306" cy="1446455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CF1AA-E807-6780-AB77-E75802B59BFA}"/>
              </a:ext>
            </a:extLst>
          </p:cNvPr>
          <p:cNvSpPr/>
          <p:nvPr/>
        </p:nvSpPr>
        <p:spPr>
          <a:xfrm rot="5400000">
            <a:off x="1991508" y="3361087"/>
            <a:ext cx="523221" cy="1861088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081F12-D883-489C-7C95-B2934682A740}"/>
              </a:ext>
            </a:extLst>
          </p:cNvPr>
          <p:cNvSpPr/>
          <p:nvPr/>
        </p:nvSpPr>
        <p:spPr>
          <a:xfrm rot="5400000">
            <a:off x="1426254" y="4495611"/>
            <a:ext cx="314879" cy="52223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0A94F9-D487-ED63-3228-F77BD97A7E58}"/>
              </a:ext>
            </a:extLst>
          </p:cNvPr>
          <p:cNvSpPr/>
          <p:nvPr/>
        </p:nvSpPr>
        <p:spPr>
          <a:xfrm rot="5400000">
            <a:off x="4307290" y="4175930"/>
            <a:ext cx="352901" cy="112357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E399F3-1912-003A-AF15-86424DB91663}"/>
              </a:ext>
            </a:extLst>
          </p:cNvPr>
          <p:cNvSpPr/>
          <p:nvPr/>
        </p:nvSpPr>
        <p:spPr>
          <a:xfrm rot="5400000">
            <a:off x="7695880" y="4753678"/>
            <a:ext cx="245961" cy="112357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2B2713-47F9-540B-C521-5C88C9CBFE2E}"/>
              </a:ext>
            </a:extLst>
          </p:cNvPr>
          <p:cNvSpPr/>
          <p:nvPr/>
        </p:nvSpPr>
        <p:spPr>
          <a:xfrm rot="5400000">
            <a:off x="9449506" y="4484889"/>
            <a:ext cx="339736" cy="518824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15B5B-9308-0CA9-9C9A-6D88A7BE622D}"/>
              </a:ext>
            </a:extLst>
          </p:cNvPr>
          <p:cNvSpPr txBox="1"/>
          <p:nvPr/>
        </p:nvSpPr>
        <p:spPr>
          <a:xfrm>
            <a:off x="10172784" y="5192486"/>
            <a:ext cx="1888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rgbClr val="FF0000"/>
                </a:solidFill>
                <a:latin typeface="Montserrat" pitchFamily="2" charset="77"/>
              </a:rPr>
              <a:t>71,63 m</a:t>
            </a:r>
            <a:r>
              <a:rPr lang="lv-LV" sz="2800" b="1" baseline="30000" dirty="0">
                <a:solidFill>
                  <a:srgbClr val="FF0000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1312597D-927B-499D-B942-363E44E828C2}"/>
              </a:ext>
            </a:extLst>
          </p:cNvPr>
          <p:cNvSpPr/>
          <p:nvPr/>
        </p:nvSpPr>
        <p:spPr>
          <a:xfrm rot="21020205">
            <a:off x="8237167" y="5472766"/>
            <a:ext cx="1913075" cy="459761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198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BEA1E-CCE9-D487-4F18-523521E0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1D4152-D78C-28F5-68B3-9292A3B1F676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6BD74BF-3AAC-9479-B442-E82835DA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3C0D8A-60D6-B383-3F32-07A2EAA8274B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LIELĀKIE IZAICINĀJUMI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25E80F2-54F1-FF80-71AB-9B5DC0DD4A99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2978AA-B7B8-96B7-B460-827BD1DEEC24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2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6AC33-12BC-DA87-28B6-ADE36798D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753B69CC-F8F7-5F91-510F-CFEC72124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5DAC83-CD07-EE9D-F2A0-30061638FD0A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BB0789-7FE1-FF6A-36AC-7F427BE0E756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B0868-D455-A52D-0015-A42DE2787513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A5D1A-86B7-16C2-55A8-9BBA7B0AB32C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2026./2027.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m.g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5" name="Satura vietturis 7">
            <a:extLst>
              <a:ext uri="{FF2B5EF4-FFF2-40B4-BE49-F238E27FC236}">
                <a16:creationId xmlns:a16="http://schemas.microsoft.com/office/drawing/2014/main" id="{21FAE9CD-23D9-B4AB-0750-2A26D07000BA}"/>
              </a:ext>
            </a:extLst>
          </p:cNvPr>
          <p:cNvSpPr txBox="1">
            <a:spLocks/>
          </p:cNvSpPr>
          <p:nvPr/>
        </p:nvSpPr>
        <p:spPr bwMode="auto">
          <a:xfrm>
            <a:off x="242301" y="830702"/>
            <a:ext cx="11707398" cy="143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dirty="0">
                <a:latin typeface="Montserrat" pitchFamily="2" charset="77"/>
              </a:rPr>
              <a:t>SKOLĒNU SKAITS</a:t>
            </a:r>
            <a:endParaRPr lang="lv-LV" noProof="0" dirty="0">
              <a:latin typeface="Montserrat" pitchFamily="2" charset="77"/>
            </a:endParaRPr>
          </a:p>
          <a:p>
            <a:pPr marL="0" indent="0" algn="just">
              <a:buNone/>
            </a:pPr>
            <a:r>
              <a:rPr lang="lv-LV" noProof="0" dirty="0">
                <a:latin typeface="Montserrat" pitchFamily="2" charset="77"/>
              </a:rPr>
              <a:t>KABINETI (TEORĒTISKI UN PRAKTISKI PIEEJAMIE)</a:t>
            </a:r>
          </a:p>
          <a:p>
            <a:pPr marL="0" indent="0" algn="just">
              <a:buNone/>
            </a:pPr>
            <a:r>
              <a:rPr lang="lv-LV" noProof="0" dirty="0">
                <a:latin typeface="Montserrat" pitchFamily="2" charset="77"/>
              </a:rPr>
              <a:t>KONSULTĀCIJAS UN INTEREŠU IZGLĪTĪBA </a:t>
            </a:r>
          </a:p>
          <a:p>
            <a:pPr marL="0" indent="0" algn="just">
              <a:buNone/>
            </a:pPr>
            <a:endParaRPr lang="lv-LV" noProof="0" dirty="0">
              <a:latin typeface="Montserrat" pitchFamily="2" charset="77"/>
            </a:endParaRPr>
          </a:p>
          <a:p>
            <a:pPr marL="0" indent="0" algn="just">
              <a:buNone/>
            </a:pPr>
            <a:r>
              <a:rPr lang="lv-LV" sz="3600" dirty="0">
                <a:latin typeface="Montserrat" pitchFamily="2" charset="77"/>
              </a:rPr>
              <a:t>TELPAS «58» IZGLĪTĪBAS PROGRAMMAI</a:t>
            </a:r>
          </a:p>
          <a:p>
            <a:pPr marL="0" indent="0" algn="just">
              <a:buNone/>
            </a:pPr>
            <a:r>
              <a:rPr lang="lv-LV" sz="3600" dirty="0">
                <a:latin typeface="Montserrat" pitchFamily="2" charset="77"/>
              </a:rPr>
              <a:t>SPORTS UN VESELĪBA </a:t>
            </a:r>
          </a:p>
          <a:p>
            <a:pPr marL="0" indent="0" algn="just">
              <a:buNone/>
            </a:pPr>
            <a:r>
              <a:rPr lang="lv-LV" sz="3600" dirty="0">
                <a:latin typeface="Montserrat" pitchFamily="2" charset="77"/>
              </a:rPr>
              <a:t>SKOLĒNU ĒDINĀŠANA</a:t>
            </a:r>
          </a:p>
          <a:p>
            <a:pPr marL="0" indent="0" algn="just">
              <a:buNone/>
            </a:pPr>
            <a:r>
              <a:rPr lang="lv-LV" sz="3600" dirty="0">
                <a:latin typeface="Montserrat" pitchFamily="2" charset="77"/>
              </a:rPr>
              <a:t>GARDEROBES</a:t>
            </a:r>
          </a:p>
          <a:p>
            <a:pPr marL="0" indent="0" algn="just">
              <a:buNone/>
            </a:pPr>
            <a:r>
              <a:rPr lang="lv-LV" sz="3600" dirty="0">
                <a:latin typeface="Montserrat" pitchFamily="2" charset="77"/>
              </a:rPr>
              <a:t>ATBALSTA PERSONĀLS UZ SKOLĒNU SKAITU</a:t>
            </a:r>
          </a:p>
          <a:p>
            <a:pPr marL="0" indent="0" algn="just">
              <a:buNone/>
            </a:pP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8687-B432-48D7-944C-11550B614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3B88894A-B707-32EE-FC8C-B1EDC2DF5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D83E10-3AC4-DA08-CBF4-6127EC36229B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5E2A57-48C0-1565-EFD6-4C986DC5815E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46C85-5714-04E0-4F6D-D756F30BA8CD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DE1F2-3013-D4DF-E199-2D90B97EAD06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2027./2028.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m.g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72F876-81EA-D57D-40D0-9B8C0A75A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012330"/>
              </p:ext>
            </p:extLst>
          </p:nvPr>
        </p:nvGraphicFramePr>
        <p:xfrm>
          <a:off x="1134957" y="725159"/>
          <a:ext cx="9922085" cy="571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51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CA89-910B-0708-A9F9-A0F78499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BFC4C5-1D49-9812-1F88-BE7769614DAA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0F31787-731B-7B65-83B0-3814ED2F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FE7A47-462F-1580-DA64-6A46218B0190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CIK IR SKOLAS IETILPĪBA?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B04FA1A-B09F-F099-C182-40769A0E088E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3C799-9888-3063-F746-D86EE9DCADAD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09DA-62CD-A2E5-DC89-4EA9DB1E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E5CD783D-5672-4F50-971F-A23F6623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168144-BA20-F5B0-7920-C4EA5A2DAB2C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EE8A5E-6A11-170A-7ABB-F07DEEF29FB7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F938C-AF02-35B3-4DC9-DD64348899F7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D1B8A9-96D8-C613-CD17-60E60B612AF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01.11.2023.</a:t>
            </a:r>
          </a:p>
        </p:txBody>
      </p:sp>
      <p:pic>
        <p:nvPicPr>
          <p:cNvPr id="7" name="Picture 6" descr="A white sheet with red text&#10;&#10;AI-generated content may be incorrect.">
            <a:extLst>
              <a:ext uri="{FF2B5EF4-FFF2-40B4-BE49-F238E27FC236}">
                <a16:creationId xmlns:a16="http://schemas.microsoft.com/office/drawing/2014/main" id="{128F5C23-965F-725A-EF8F-169786E4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4" y="856606"/>
            <a:ext cx="11803494" cy="35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63976-2DB0-0548-E1D3-BCD58E04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B0C020-6F6C-13CD-4F8D-4E4A63D1411B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4518174-F2C8-682B-85F3-2C9C846F0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62542-D3C5-3C3E-D062-7E32F92B8309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NEDAUDZ SKAITĻI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A5BB322-A7E5-E3E2-5732-C5567D56F79D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F2163-20C3-C5A0-4116-462DB01F436F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2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8EAA0-5A52-6019-E1D0-FF08F785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CEA2D836-80D5-27F7-209E-FE7F41AA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A7BBC6-2F20-C271-6EF1-600A09848CD0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A01141-5EA6-C93C-6488-FAD632B63B95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0BFD5-ECA0-4A0B-CEC2-82331039D6D6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5A5AA-49EE-0C71-53F1-E5B2757CFE48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IZGLĪTOJAMO SKAITS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8E3FF3-6D6C-EBC6-B3AA-B54C9B9B8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167289"/>
              </p:ext>
            </p:extLst>
          </p:nvPr>
        </p:nvGraphicFramePr>
        <p:xfrm>
          <a:off x="1134957" y="725159"/>
          <a:ext cx="9922085" cy="571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709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665A9-5E0F-B59B-F79D-A34B483A2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5840409E-8D9D-0778-894C-27D514FB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D67270-2443-8DB7-214D-CD7E0FDF9144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FAD741-3C6C-B699-990D-9926AECF0918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EA116-B9F7-50BF-FD11-76CF60B19628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7C0CEA-8228-5900-8DA3-E58A5091DE62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2024./2025.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m.g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834070-6519-124A-087F-D837C2DD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2"/>
          <a:stretch>
            <a:fillRect/>
          </a:stretch>
        </p:blipFill>
        <p:spPr>
          <a:xfrm>
            <a:off x="1208314" y="169223"/>
            <a:ext cx="7169811" cy="61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DBE22-DFAD-72C9-BBD2-F6601CA5E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0AA8F445-BB89-F537-A7F0-7DE5D8009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F39399-B006-5FEB-7CD0-32FEFF46628A}"/>
              </a:ext>
            </a:extLst>
          </p:cNvPr>
          <p:cNvSpPr/>
          <p:nvPr/>
        </p:nvSpPr>
        <p:spPr>
          <a:xfrm>
            <a:off x="7561881" y="1367725"/>
            <a:ext cx="1861088" cy="412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6721FE-D1A1-9397-C5EC-4EB56891FB2E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573D-4801-84BB-0871-E82BE22A22F6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6B50D-81E8-044C-CDA7-B788E3BCCCE7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2025./2026. </a:t>
            </a:r>
            <a:r>
              <a:rPr lang="lv-LV" sz="2800" b="1" dirty="0" err="1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m.g</a:t>
            </a: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D9EE2-0330-7223-4AC7-139AEE6592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8" b="1406"/>
          <a:stretch>
            <a:fillRect/>
          </a:stretch>
        </p:blipFill>
        <p:spPr>
          <a:xfrm>
            <a:off x="1191986" y="90477"/>
            <a:ext cx="7347857" cy="60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43AF6-A7AF-3AF0-0702-23A05E1E7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3F271B-249A-26A1-40F3-925260D24674}"/>
              </a:ext>
            </a:extLst>
          </p:cNvPr>
          <p:cNvSpPr/>
          <p:nvPr/>
        </p:nvSpPr>
        <p:spPr>
          <a:xfrm>
            <a:off x="-116114" y="-148772"/>
            <a:ext cx="12424228" cy="7155543"/>
          </a:xfrm>
          <a:prstGeom prst="rect">
            <a:avLst/>
          </a:prstGeom>
          <a:solidFill>
            <a:srgbClr val="6E93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016508-D6EA-EC39-6121-F9E78E93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" y="6127747"/>
            <a:ext cx="1843168" cy="727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6B58F-5E37-2028-5D0A-F7995CA5583E}"/>
              </a:ext>
            </a:extLst>
          </p:cNvPr>
          <p:cNvSpPr txBox="1"/>
          <p:nvPr/>
        </p:nvSpPr>
        <p:spPr>
          <a:xfrm>
            <a:off x="-116114" y="2814489"/>
            <a:ext cx="1242422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4400" b="1" dirty="0">
                <a:solidFill>
                  <a:schemeClr val="bg1"/>
                </a:solidFill>
                <a:latin typeface="Montserrat" pitchFamily="2" charset="77"/>
              </a:rPr>
              <a:t>SKAITĻI SKOLAS TELPĀS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F155B8D-9EF3-33A3-97FD-B95E7A6932D0}"/>
              </a:ext>
            </a:extLst>
          </p:cNvPr>
          <p:cNvSpPr txBox="1">
            <a:spLocks/>
          </p:cNvSpPr>
          <p:nvPr/>
        </p:nvSpPr>
        <p:spPr>
          <a:xfrm>
            <a:off x="0" y="6491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359F2-D676-BE3C-0C1B-37D6936181EB}"/>
              </a:ext>
            </a:extLst>
          </p:cNvPr>
          <p:cNvCxnSpPr>
            <a:cxnSpLocks/>
          </p:cNvCxnSpPr>
          <p:nvPr/>
        </p:nvCxnSpPr>
        <p:spPr>
          <a:xfrm>
            <a:off x="1962912" y="6491351"/>
            <a:ext cx="102290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103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91844-333D-AB71-FAF0-59957460B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F3AD5238-7FCB-76AB-BCE7-8128FA47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601D9-1A09-DD51-483F-D447AFBD0DED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1F01B-61C3-8120-865E-99020BEFD1ED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7790D-F411-2010-7BA0-D4F51D1F946E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KABINETU NOSLODZE AR MĀCĪBU STUNDĀM</a:t>
            </a:r>
          </a:p>
        </p:txBody>
      </p:sp>
      <p:pic>
        <p:nvPicPr>
          <p:cNvPr id="10" name="Picture 9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22348E0-C4CE-CD6F-3D9E-E3B2284A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4" y="963538"/>
            <a:ext cx="11870504" cy="38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ED8E-D8F9-F49D-E113-6C07D41C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F55B0100-22EA-5F15-17BB-418B9750C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4" y="6041473"/>
            <a:ext cx="1637538" cy="64730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CAD2F2-C2BA-87B1-6285-7C12375547E1}"/>
              </a:ext>
            </a:extLst>
          </p:cNvPr>
          <p:cNvCxnSpPr>
            <a:cxnSpLocks/>
          </p:cNvCxnSpPr>
          <p:nvPr/>
        </p:nvCxnSpPr>
        <p:spPr>
          <a:xfrm>
            <a:off x="1962912" y="6356350"/>
            <a:ext cx="10229088" cy="0"/>
          </a:xfrm>
          <a:prstGeom prst="line">
            <a:avLst/>
          </a:prstGeom>
          <a:ln w="19050">
            <a:solidFill>
              <a:srgbClr val="6E9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D40B1-1F2D-2258-BB70-DDA83B864B5B}"/>
              </a:ext>
            </a:extLst>
          </p:cNvPr>
          <p:cNvSpPr txBox="1">
            <a:spLocks/>
          </p:cNvSpPr>
          <p:nvPr/>
        </p:nvSpPr>
        <p:spPr>
          <a:xfrm>
            <a:off x="0" y="6402398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Carnikavas vidusskolas direktors Raivis PAULS    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10.09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rgbClr val="6E93AB"/>
                </a:solidFill>
                <a:latin typeface="Montserrat" pitchFamily="2" charset="77"/>
              </a:rPr>
              <a:t>25</a:t>
            </a:r>
            <a:r>
              <a:rPr lang="en-US" b="1" dirty="0">
                <a:solidFill>
                  <a:srgbClr val="6E93AB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0E1984-144A-34A2-C0E4-D67CCBCE3B4A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KABINETU NOSLODZE AR MĀCĪBU STUNDĀM</a:t>
            </a:r>
          </a:p>
        </p:txBody>
      </p:sp>
      <p:pic>
        <p:nvPicPr>
          <p:cNvPr id="10" name="Picture 9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90317EC-C40E-E916-8CB1-D0B12B453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4456"/>
          <a:stretch>
            <a:fillRect/>
          </a:stretch>
        </p:blipFill>
        <p:spPr>
          <a:xfrm>
            <a:off x="4914900" y="773059"/>
            <a:ext cx="947057" cy="5486132"/>
          </a:xfrm>
          <a:prstGeom prst="rect">
            <a:avLst/>
          </a:prstGeom>
        </p:spPr>
      </p:pic>
      <p:pic>
        <p:nvPicPr>
          <p:cNvPr id="5" name="Picture 4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E3E67615-24D0-B1AB-1367-424C8BDE13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81" r="17836"/>
          <a:stretch>
            <a:fillRect/>
          </a:stretch>
        </p:blipFill>
        <p:spPr>
          <a:xfrm>
            <a:off x="5861957" y="773059"/>
            <a:ext cx="3216731" cy="54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2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345</Words>
  <Application>Microsoft Macintosh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Raivis Pauls</cp:lastModifiedBy>
  <cp:revision>268</cp:revision>
  <cp:lastPrinted>2022-12-06T11:26:56Z</cp:lastPrinted>
  <dcterms:created xsi:type="dcterms:W3CDTF">2019-01-14T18:08:04Z</dcterms:created>
  <dcterms:modified xsi:type="dcterms:W3CDTF">2025-09-04T20:11:44Z</dcterms:modified>
</cp:coreProperties>
</file>