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68" r:id="rId5"/>
    <p:sldId id="270" r:id="rId6"/>
    <p:sldId id="271" r:id="rId7"/>
    <p:sldId id="263" r:id="rId8"/>
    <p:sldId id="264" r:id="rId9"/>
    <p:sldId id="266" r:id="rId10"/>
    <p:sldId id="267" r:id="rId11"/>
    <p:sldId id="265" r:id="rId12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5ADC1"/>
    <a:srgbClr val="7AA1C4"/>
    <a:srgbClr val="76A7C8"/>
    <a:srgbClr val="80A8B6"/>
    <a:srgbClr val="733AA4"/>
    <a:srgbClr val="7030A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92" d="100"/>
          <a:sy n="92" d="100"/>
        </p:scale>
        <p:origin x="245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29FC384-3F3D-5314-D602-D17254240A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386D5B9F-A4EF-081C-4ECF-A350D3A1D8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20941D3D-F771-B000-B4AD-A00DAC823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83F46-A5C6-4EEB-AF06-286DEF4DB734}" type="datetimeFigureOut">
              <a:rPr lang="lv-LV" smtClean="0"/>
              <a:t>10.09.2025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513243AE-F1FE-3400-35B1-DFCB4580A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DA38562D-741F-25E8-3C0A-729D802BB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BF8D4-32B6-41F8-80A3-5E8951BEA97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56946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1D73AA9C-E248-BBAA-CBA2-82956F3F6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88E8B7D5-85C7-A8F7-FFA4-77567F93B9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3ACC367C-16EF-4D02-74C6-ED85623E2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83F46-A5C6-4EEB-AF06-286DEF4DB734}" type="datetimeFigureOut">
              <a:rPr lang="lv-LV" smtClean="0"/>
              <a:t>10.09.2025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5955956B-CFA7-4D9D-8599-75DAC8659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2CA812EE-4FB6-D890-A6EB-E8BC4EF69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BF8D4-32B6-41F8-80A3-5E8951BEA97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71146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id="{3BA72AF6-597C-9DF4-8763-599A421FCB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C260D35D-36A0-C217-BBA5-43E81FBD0C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4282C2EA-FE21-3516-015B-5E09D0863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83F46-A5C6-4EEB-AF06-286DEF4DB734}" type="datetimeFigureOut">
              <a:rPr lang="lv-LV" smtClean="0"/>
              <a:t>10.09.2025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AD0B427B-F0E8-23BF-A686-9C089A08F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112AD1B6-2F4C-31A7-ABA5-90002F2C6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BF8D4-32B6-41F8-80A3-5E8951BEA97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27807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7969EE97-6110-E046-36CD-10C2DA582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3F65EBBF-6891-5FA5-B5E7-8EF88E32D1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410D2140-D763-AD40-82BF-EAA370B92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83F46-A5C6-4EEB-AF06-286DEF4DB734}" type="datetimeFigureOut">
              <a:rPr lang="lv-LV" smtClean="0"/>
              <a:t>10.09.2025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33124A61-36E5-4BF8-17DA-B6FBFD858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1F5F65FD-6CCC-D21C-E31E-6F1F3EB16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BF8D4-32B6-41F8-80A3-5E8951BEA97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01881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C66B37D-F8FE-98F8-FCFD-82FDD63F4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880EB128-AF99-0965-9293-675FE173C2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62663575-5435-1622-FD41-BF2EF544C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83F46-A5C6-4EEB-AF06-286DEF4DB734}" type="datetimeFigureOut">
              <a:rPr lang="lv-LV" smtClean="0"/>
              <a:t>10.09.2025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E83EC924-A3E0-5EB0-CE74-06526A6AC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C0CE46AE-9A9D-3DF3-9660-7BB53CA19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BF8D4-32B6-41F8-80A3-5E8951BEA97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86399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D1C665F-EECF-4398-569F-645964861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244BC269-DC2E-7046-EED0-4D9B8C5093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58B45704-3CFD-3699-7A88-1945809336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10E35739-E1D5-F7FA-1348-5BFFBCE4C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83F46-A5C6-4EEB-AF06-286DEF4DB734}" type="datetimeFigureOut">
              <a:rPr lang="lv-LV" smtClean="0"/>
              <a:t>10.09.2025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0BC7E122-7F3F-7499-EF4C-9012FC2E3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E93B3D00-E8F8-1D5D-FCC2-00FA659E5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BF8D4-32B6-41F8-80A3-5E8951BEA97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71723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71EFEB49-6637-FB60-B68C-FD949A534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ED57F15D-473B-9EC3-E098-86340A397C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C5E10D05-968E-F08F-655C-7F70BB91F1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2BE60C48-15B7-42F6-5817-8B6DEE8E49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F031CE53-E90F-828E-094F-775A4D73FD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id="{7AF025EB-E24A-A6BD-D102-6780A7C97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83F46-A5C6-4EEB-AF06-286DEF4DB734}" type="datetimeFigureOut">
              <a:rPr lang="lv-LV" smtClean="0"/>
              <a:t>10.09.2025</a:t>
            </a:fld>
            <a:endParaRPr lang="lv-LV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id="{57249CEC-205C-3775-4F64-1C24DBE21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id="{B71DB111-0A32-231E-D5E4-B2880652B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BF8D4-32B6-41F8-80A3-5E8951BEA97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55088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09D4DE2-D6B3-29C7-0170-7C282B31C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4261854D-F46B-388D-A42B-8D809016E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83F46-A5C6-4EEB-AF06-286DEF4DB734}" type="datetimeFigureOut">
              <a:rPr lang="lv-LV" smtClean="0"/>
              <a:t>10.09.2025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56433C82-1997-F9E2-1CD6-ED1F8B7CE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F360D0FC-E854-3EE2-4250-B2199E2E4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BF8D4-32B6-41F8-80A3-5E8951BEA97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84938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:a16="http://schemas.microsoft.com/office/drawing/2014/main" id="{2CC084B2-CFA5-3192-7C0B-7F9886715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83F46-A5C6-4EEB-AF06-286DEF4DB734}" type="datetimeFigureOut">
              <a:rPr lang="lv-LV" smtClean="0"/>
              <a:t>10.09.2025</a:t>
            </a:fld>
            <a:endParaRPr lang="lv-LV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id="{2B08EE42-A645-FFEE-D949-F2E8BD164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08EC0C17-D7AE-3F9C-C17A-967550290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BF8D4-32B6-41F8-80A3-5E8951BEA97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54851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77947BFB-C069-CAAA-A69B-21D1E465D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5D09CFD6-3E05-178B-D011-8C0E1E678D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804DC0D0-8A6C-1011-B299-DC8F620826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7DDD2C02-0C77-1D67-3941-EFEC97B6E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83F46-A5C6-4EEB-AF06-286DEF4DB734}" type="datetimeFigureOut">
              <a:rPr lang="lv-LV" smtClean="0"/>
              <a:t>10.09.2025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F5781F9C-DB45-5475-49E3-FB9B5C757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C4C1C589-F414-71AB-4956-8C14D2B82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BF8D4-32B6-41F8-80A3-5E8951BEA97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13193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2B0C587-830F-5AEA-84C5-85958AE0F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id="{F21ADBF4-D57A-9772-3F55-C94454217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EBDA24C6-C663-8F57-7223-E811335180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BA126DEE-A93C-2D24-587A-11985F03E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83F46-A5C6-4EEB-AF06-286DEF4DB734}" type="datetimeFigureOut">
              <a:rPr lang="lv-LV" smtClean="0"/>
              <a:t>10.09.2025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263A4A64-5888-0039-E8AD-44D916D8A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AA53EC38-7BCF-B85F-D201-C290ED098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BF8D4-32B6-41F8-80A3-5E8951BEA97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67306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id="{FA2FD48D-A253-1CB7-D8F2-D21B735A6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4FFDF210-670D-BB68-B3C5-C1ECC2C2A6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A32D7C7A-4C05-6982-6F80-C1C867A6F7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83F46-A5C6-4EEB-AF06-286DEF4DB734}" type="datetimeFigureOut">
              <a:rPr lang="lv-LV" smtClean="0"/>
              <a:t>10.09.2025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7B3F8C5C-C336-602A-6314-9D58F3A11B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72E2249B-F00B-5846-BEEF-B8C3F19089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BF8D4-32B6-41F8-80A3-5E8951BEA97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56948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5AD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F8C4A41-274C-9D63-9763-905028EC20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2888" y="2979173"/>
            <a:ext cx="10498170" cy="2185603"/>
          </a:xfrm>
        </p:spPr>
        <p:txBody>
          <a:bodyPr>
            <a:normAutofit/>
          </a:bodyPr>
          <a:lstStyle/>
          <a:p>
            <a:pPr algn="ctr"/>
            <a:r>
              <a:rPr lang="lv-LV" sz="4800" b="1" dirty="0">
                <a:solidFill>
                  <a:schemeClr val="bg1"/>
                </a:solidFill>
                <a:latin typeface="Montserrat" panose="00000500000000000000" pitchFamily="50" charset="-70"/>
              </a:rPr>
              <a:t>ĒKU IZMANTOŠANAS pieredze pašvaldībās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47E4519-5B42-1051-369D-6A81704819EA}"/>
              </a:ext>
            </a:extLst>
          </p:cNvPr>
          <p:cNvSpPr txBox="1"/>
          <p:nvPr/>
        </p:nvSpPr>
        <p:spPr>
          <a:xfrm>
            <a:off x="0" y="6318772"/>
            <a:ext cx="12192000" cy="3176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sz="1400" spc="0" dirty="0">
                <a:solidFill>
                  <a:schemeClr val="bg2">
                    <a:lumMod val="50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ĀDAŽU NOVADA PAŠVALDĪBAS KOPIENU EKSPERTS   I   </a:t>
            </a:r>
            <a:r>
              <a:rPr lang="lv-LV" sz="1400" dirty="0">
                <a:solidFill>
                  <a:schemeClr val="bg2">
                    <a:lumMod val="50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MĀRĪTE KISELEVSKA</a:t>
            </a:r>
            <a:r>
              <a:rPr lang="en-US" sz="1400" spc="0" dirty="0">
                <a:solidFill>
                  <a:schemeClr val="bg2">
                    <a:lumMod val="50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  |  </a:t>
            </a:r>
            <a:r>
              <a:rPr lang="lv-LV" sz="1400" spc="0" dirty="0">
                <a:solidFill>
                  <a:schemeClr val="bg2">
                    <a:lumMod val="50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10</a:t>
            </a:r>
            <a:r>
              <a:rPr lang="en-US" sz="1400" spc="0" dirty="0">
                <a:solidFill>
                  <a:schemeClr val="bg2">
                    <a:lumMod val="50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.0</a:t>
            </a:r>
            <a:r>
              <a:rPr lang="lv-LV" sz="1400" dirty="0">
                <a:solidFill>
                  <a:schemeClr val="bg2">
                    <a:lumMod val="50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9</a:t>
            </a:r>
            <a:r>
              <a:rPr lang="en-US" sz="1400" spc="0" dirty="0">
                <a:solidFill>
                  <a:schemeClr val="bg2">
                    <a:lumMod val="50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.2025.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4D401227-3F45-BA74-1D10-B8CF08C4CE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1602" y="-120221"/>
            <a:ext cx="3718710" cy="3626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849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5AD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622AE4F-5C98-05F9-CDE9-0BAC1C456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221530"/>
            <a:ext cx="9905998" cy="1478570"/>
          </a:xfrm>
        </p:spPr>
        <p:txBody>
          <a:bodyPr/>
          <a:lstStyle/>
          <a:p>
            <a:pPr algn="ctr"/>
            <a:r>
              <a:rPr lang="lv-LV" b="1" dirty="0">
                <a:solidFill>
                  <a:schemeClr val="bg1"/>
                </a:solidFill>
                <a:latin typeface="Montserrat" panose="00000500000000000000" pitchFamily="50" charset="-70"/>
              </a:rPr>
              <a:t>Biedrības «RADI DOT» plānotās aktivitātes: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F5AF7374-33FE-E714-B366-76783FEDB1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134" y="1754228"/>
            <a:ext cx="4864331" cy="407641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lv-LV" dirty="0">
                <a:solidFill>
                  <a:schemeClr val="bg1"/>
                </a:solidFill>
                <a:latin typeface="Montserrat" panose="00000500000000000000" pitchFamily="50" charset="-70"/>
                <a:ea typeface="Microsoft Sans Serif" panose="020B0604020202020204" pitchFamily="34" charset="0"/>
                <a:cs typeface="Microsoft Sans Serif" panose="020B0604020202020204" pitchFamily="34" charset="0"/>
              </a:rPr>
              <a:t>Laivu darbnīca</a:t>
            </a:r>
          </a:p>
          <a:p>
            <a:pPr>
              <a:lnSpc>
                <a:spcPct val="100000"/>
              </a:lnSpc>
            </a:pPr>
            <a:r>
              <a:rPr lang="lv-LV" dirty="0">
                <a:solidFill>
                  <a:schemeClr val="bg1"/>
                </a:solidFill>
                <a:latin typeface="Montserrat" panose="00000500000000000000" pitchFamily="50" charset="-70"/>
                <a:ea typeface="Microsoft Sans Serif" panose="020B0604020202020204" pitchFamily="34" charset="0"/>
                <a:cs typeface="Microsoft Sans Serif" panose="020B0604020202020204" pitchFamily="34" charset="0"/>
              </a:rPr>
              <a:t>Radošās darbnīcas</a:t>
            </a:r>
          </a:p>
          <a:p>
            <a:pPr>
              <a:lnSpc>
                <a:spcPct val="100000"/>
              </a:lnSpc>
            </a:pPr>
            <a:r>
              <a:rPr lang="lv-LV" dirty="0">
                <a:solidFill>
                  <a:schemeClr val="bg1"/>
                </a:solidFill>
                <a:latin typeface="Montserrat" panose="00000500000000000000" pitchFamily="50" charset="-70"/>
                <a:ea typeface="Microsoft Sans Serif" panose="020B0604020202020204" pitchFamily="34" charset="0"/>
                <a:cs typeface="Microsoft Sans Serif" panose="020B0604020202020204" pitchFamily="34" charset="0"/>
              </a:rPr>
              <a:t>Keramikas darbnīca</a:t>
            </a:r>
          </a:p>
          <a:p>
            <a:pPr>
              <a:lnSpc>
                <a:spcPct val="100000"/>
              </a:lnSpc>
            </a:pPr>
            <a:r>
              <a:rPr lang="lv-LV" dirty="0">
                <a:solidFill>
                  <a:schemeClr val="bg1"/>
                </a:solidFill>
                <a:latin typeface="Montserrat" panose="00000500000000000000" pitchFamily="50" charset="-70"/>
                <a:ea typeface="Microsoft Sans Serif" panose="020B0604020202020204" pitchFamily="34" charset="0"/>
                <a:cs typeface="Microsoft Sans Serif" panose="020B0604020202020204" pitchFamily="34" charset="0"/>
              </a:rPr>
              <a:t>Jauno arhitektu klase  </a:t>
            </a:r>
          </a:p>
          <a:p>
            <a:pPr>
              <a:lnSpc>
                <a:spcPct val="100000"/>
              </a:lnSpc>
            </a:pPr>
            <a:r>
              <a:rPr lang="lv-LV" dirty="0">
                <a:solidFill>
                  <a:schemeClr val="bg1"/>
                </a:solidFill>
                <a:latin typeface="Montserrat" panose="00000500000000000000" pitchFamily="50" charset="-70"/>
                <a:ea typeface="Microsoft Sans Serif" panose="020B0604020202020204" pitchFamily="34" charset="0"/>
                <a:cs typeface="Microsoft Sans Serif" panose="020B0604020202020204" pitchFamily="34" charset="0"/>
              </a:rPr>
              <a:t>Mītiskās mūzikas vakari </a:t>
            </a:r>
          </a:p>
          <a:p>
            <a:pPr>
              <a:lnSpc>
                <a:spcPct val="100000"/>
              </a:lnSpc>
            </a:pPr>
            <a:r>
              <a:rPr lang="lv-LV" dirty="0">
                <a:solidFill>
                  <a:schemeClr val="bg1"/>
                </a:solidFill>
                <a:latin typeface="Montserrat" panose="00000500000000000000" pitchFamily="50" charset="-70"/>
                <a:ea typeface="Microsoft Sans Serif" panose="020B0604020202020204" pitchFamily="34" charset="0"/>
                <a:cs typeface="Microsoft Sans Serif" panose="020B0604020202020204" pitchFamily="34" charset="0"/>
              </a:rPr>
              <a:t>Šūšanas darbnīca</a:t>
            </a:r>
          </a:p>
          <a:p>
            <a:pPr>
              <a:lnSpc>
                <a:spcPct val="100000"/>
              </a:lnSpc>
            </a:pPr>
            <a:r>
              <a:rPr lang="lv-LV" dirty="0">
                <a:solidFill>
                  <a:schemeClr val="bg1"/>
                </a:solidFill>
                <a:latin typeface="Montserrat" panose="00000500000000000000" pitchFamily="50" charset="-70"/>
                <a:ea typeface="Microsoft Sans Serif" panose="020B0604020202020204" pitchFamily="34" charset="0"/>
                <a:cs typeface="Microsoft Sans Serif" panose="020B0604020202020204" pitchFamily="34" charset="0"/>
              </a:rPr>
              <a:t>Visuma miera dejas</a:t>
            </a:r>
          </a:p>
          <a:p>
            <a:pPr marL="0" indent="0">
              <a:lnSpc>
                <a:spcPct val="100000"/>
              </a:lnSpc>
              <a:buNone/>
            </a:pPr>
            <a:endParaRPr lang="lv-LV" dirty="0">
              <a:solidFill>
                <a:schemeClr val="bg1"/>
              </a:solidFill>
              <a:latin typeface="Montserrat" panose="00000500000000000000" pitchFamily="50" charset="-7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4" name="Satura vietturis 2">
            <a:extLst>
              <a:ext uri="{FF2B5EF4-FFF2-40B4-BE49-F238E27FC236}">
                <a16:creationId xmlns:a16="http://schemas.microsoft.com/office/drawing/2014/main" id="{9FC28A77-8D2D-5195-6B72-E41E3E1694E9}"/>
              </a:ext>
            </a:extLst>
          </p:cNvPr>
          <p:cNvSpPr txBox="1">
            <a:spLocks/>
          </p:cNvSpPr>
          <p:nvPr/>
        </p:nvSpPr>
        <p:spPr>
          <a:xfrm>
            <a:off x="5221465" y="1700100"/>
            <a:ext cx="6970239" cy="43366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lv-LV" sz="2400" dirty="0">
                <a:solidFill>
                  <a:schemeClr val="bg1"/>
                </a:solidFill>
                <a:latin typeface="Montserrat" panose="00000500000000000000" pitchFamily="50" charset="-70"/>
                <a:ea typeface="Microsoft Sans Serif" panose="020B0604020202020204" pitchFamily="34" charset="0"/>
                <a:cs typeface="Microsoft Sans Serif" panose="020B0604020202020204" pitchFamily="34" charset="0"/>
              </a:rPr>
              <a:t>Dzejas, grāmatu pulciņš</a:t>
            </a:r>
          </a:p>
          <a:p>
            <a:pPr>
              <a:lnSpc>
                <a:spcPct val="100000"/>
              </a:lnSpc>
            </a:pPr>
            <a:r>
              <a:rPr lang="lv-LV" sz="2400" dirty="0">
                <a:solidFill>
                  <a:schemeClr val="bg1"/>
                </a:solidFill>
                <a:latin typeface="Montserrat" panose="00000500000000000000" pitchFamily="50" charset="-70"/>
                <a:ea typeface="Microsoft Sans Serif" panose="020B0604020202020204" pitchFamily="34" charset="0"/>
                <a:cs typeface="Microsoft Sans Serif" panose="020B0604020202020204" pitchFamily="34" charset="0"/>
              </a:rPr>
              <a:t>Sporta interešu izglītības un fizisko aktivitāšu klase</a:t>
            </a:r>
          </a:p>
          <a:p>
            <a:pPr>
              <a:lnSpc>
                <a:spcPct val="100000"/>
              </a:lnSpc>
            </a:pPr>
            <a:r>
              <a:rPr lang="lv-LV" sz="2400" dirty="0">
                <a:solidFill>
                  <a:schemeClr val="bg1"/>
                </a:solidFill>
                <a:latin typeface="Montserrat" panose="00000500000000000000" pitchFamily="50" charset="-70"/>
                <a:ea typeface="Microsoft Sans Serif" panose="020B0604020202020204" pitchFamily="34" charset="0"/>
                <a:cs typeface="Microsoft Sans Serif" panose="020B0604020202020204" pitchFamily="34" charset="0"/>
              </a:rPr>
              <a:t>Mazuļu kopā būšanas telpa</a:t>
            </a:r>
          </a:p>
          <a:p>
            <a:pPr>
              <a:lnSpc>
                <a:spcPct val="100000"/>
              </a:lnSpc>
            </a:pPr>
            <a:r>
              <a:rPr lang="lv-LV" sz="2400" dirty="0">
                <a:solidFill>
                  <a:schemeClr val="bg1"/>
                </a:solidFill>
                <a:latin typeface="Montserrat" panose="00000500000000000000" pitchFamily="50" charset="-70"/>
                <a:ea typeface="Microsoft Sans Serif" panose="020B0604020202020204" pitchFamily="34" charset="0"/>
                <a:cs typeface="Microsoft Sans Serif" panose="020B0604020202020204" pitchFamily="34" charset="0"/>
              </a:rPr>
              <a:t>Grāmatu, rotaļlietu, dārza tehnikas maiņas punkts</a:t>
            </a:r>
          </a:p>
          <a:p>
            <a:pPr>
              <a:lnSpc>
                <a:spcPct val="100000"/>
              </a:lnSpc>
            </a:pPr>
            <a:r>
              <a:rPr lang="lv-LV" sz="2400" dirty="0">
                <a:solidFill>
                  <a:schemeClr val="bg1"/>
                </a:solidFill>
                <a:latin typeface="Montserrat" panose="00000500000000000000" pitchFamily="50" charset="-70"/>
                <a:ea typeface="Microsoft Sans Serif" panose="020B0604020202020204" pitchFamily="34" charset="0"/>
                <a:cs typeface="Microsoft Sans Serif" panose="020B0604020202020204" pitchFamily="34" charset="0"/>
              </a:rPr>
              <a:t>Interjera dizaineres meistarklases un konsultācijas</a:t>
            </a:r>
          </a:p>
          <a:p>
            <a:pPr>
              <a:lnSpc>
                <a:spcPct val="100000"/>
              </a:lnSpc>
            </a:pPr>
            <a:r>
              <a:rPr lang="lv-LV" sz="2400" dirty="0">
                <a:solidFill>
                  <a:schemeClr val="bg1"/>
                </a:solidFill>
                <a:latin typeface="Montserrat" panose="00000500000000000000" pitchFamily="50" charset="-70"/>
                <a:ea typeface="Microsoft Sans Serif" panose="020B0604020202020204" pitchFamily="34" charset="0"/>
                <a:cs typeface="Microsoft Sans Serif" panose="020B0604020202020204" pitchFamily="34" charset="0"/>
              </a:rPr>
              <a:t>Tradicionālie pasākumi kopienas stiprināšanai</a:t>
            </a:r>
          </a:p>
          <a:p>
            <a:pPr marL="0" indent="0">
              <a:lnSpc>
                <a:spcPct val="100000"/>
              </a:lnSpc>
              <a:buNone/>
            </a:pPr>
            <a:endParaRPr lang="lv-LV" sz="2400" dirty="0">
              <a:solidFill>
                <a:schemeClr val="bg1"/>
              </a:solidFill>
              <a:latin typeface="Montserrat" panose="00000500000000000000" pitchFamily="50" charset="-7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lv-LV" sz="2400" dirty="0">
              <a:solidFill>
                <a:schemeClr val="bg1"/>
              </a:solidFill>
              <a:latin typeface="Montserrat" panose="00000500000000000000" pitchFamily="50" charset="-7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lv-LV" sz="2400" dirty="0">
              <a:solidFill>
                <a:schemeClr val="bg1"/>
              </a:solidFill>
              <a:latin typeface="Montserrat" panose="00000500000000000000" pitchFamily="50" charset="-7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8B87059-9620-742C-2EC4-64B43562A359}"/>
              </a:ext>
            </a:extLst>
          </p:cNvPr>
          <p:cNvSpPr txBox="1"/>
          <p:nvPr/>
        </p:nvSpPr>
        <p:spPr>
          <a:xfrm>
            <a:off x="0" y="6318772"/>
            <a:ext cx="12192000" cy="3176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sz="1400" spc="0" dirty="0">
                <a:solidFill>
                  <a:schemeClr val="bg2">
                    <a:lumMod val="50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ĀDAŽU NOVADA PAŠVALDĪBAS KOPIENU EKSPERTS   I   </a:t>
            </a:r>
            <a:r>
              <a:rPr lang="lv-LV" sz="1400" dirty="0">
                <a:solidFill>
                  <a:schemeClr val="bg2">
                    <a:lumMod val="50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MĀRĪTE KISELEVSKA</a:t>
            </a:r>
            <a:r>
              <a:rPr lang="en-US" sz="1400" spc="0" dirty="0">
                <a:solidFill>
                  <a:schemeClr val="bg2">
                    <a:lumMod val="50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  |  </a:t>
            </a:r>
            <a:r>
              <a:rPr lang="lv-LV" sz="1400" spc="0" dirty="0">
                <a:solidFill>
                  <a:schemeClr val="bg2">
                    <a:lumMod val="50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10</a:t>
            </a:r>
            <a:r>
              <a:rPr lang="en-US" sz="1400" spc="0" dirty="0">
                <a:solidFill>
                  <a:schemeClr val="bg2">
                    <a:lumMod val="50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.0</a:t>
            </a:r>
            <a:r>
              <a:rPr lang="lv-LV" sz="1400" dirty="0">
                <a:solidFill>
                  <a:schemeClr val="bg2">
                    <a:lumMod val="50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9</a:t>
            </a:r>
            <a:r>
              <a:rPr lang="en-US" sz="1400" spc="0" dirty="0">
                <a:solidFill>
                  <a:schemeClr val="bg2">
                    <a:lumMod val="50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.2025.</a:t>
            </a:r>
          </a:p>
        </p:txBody>
      </p:sp>
    </p:spTree>
    <p:extLst>
      <p:ext uri="{BB962C8B-B14F-4D97-AF65-F5344CB8AC3E}">
        <p14:creationId xmlns:p14="http://schemas.microsoft.com/office/powerpoint/2010/main" val="9473914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5AD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5FC4829-8739-7E64-E20C-BF9B6220D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108925"/>
            <a:ext cx="9905998" cy="1478570"/>
          </a:xfrm>
        </p:spPr>
        <p:txBody>
          <a:bodyPr/>
          <a:lstStyle/>
          <a:p>
            <a:pPr algn="ctr"/>
            <a:r>
              <a:rPr lang="lv-LV" b="1" dirty="0">
                <a:solidFill>
                  <a:schemeClr val="bg1"/>
                </a:solidFill>
                <a:latin typeface="Montserrat" panose="00000500000000000000" pitchFamily="50" charset="-70"/>
              </a:rPr>
              <a:t>RĪCĪBAS ALTERNATĪVAS 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8C6F5210-EF9B-E821-A386-6A2A25CC9C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315" y="1344920"/>
            <a:ext cx="3538743" cy="354171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lv-LV" sz="3200" b="1" dirty="0">
                <a:solidFill>
                  <a:schemeClr val="bg1"/>
                </a:solidFill>
                <a:latin typeface="Montserrat" panose="00000500000000000000" pitchFamily="50" charset="-70"/>
              </a:rPr>
              <a:t>A</a:t>
            </a:r>
          </a:p>
          <a:p>
            <a:pPr marL="0" indent="0">
              <a:buNone/>
            </a:pPr>
            <a:r>
              <a:rPr lang="lv-LV" sz="2000" b="1" dirty="0">
                <a:solidFill>
                  <a:srgbClr val="FF0000"/>
                </a:solidFill>
                <a:latin typeface="Montserrat" panose="00000500000000000000" pitchFamily="50" charset="-70"/>
              </a:rPr>
              <a:t>Nojaukt</a:t>
            </a:r>
            <a:r>
              <a:rPr lang="lv-LV" sz="2000" b="1" dirty="0">
                <a:solidFill>
                  <a:schemeClr val="bg1"/>
                </a:solidFill>
                <a:latin typeface="Montserrat" panose="00000500000000000000" pitchFamily="50" charset="-70"/>
              </a:rPr>
              <a:t> </a:t>
            </a:r>
            <a:r>
              <a:rPr lang="lv-LV" sz="2000" dirty="0">
                <a:solidFill>
                  <a:schemeClr val="bg1"/>
                </a:solidFill>
                <a:latin typeface="Montserrat" panose="00000500000000000000" pitchFamily="50" charset="-70"/>
              </a:rPr>
              <a:t>ēku Jūras ielā 4 un izveidot pagaidu stāvlaukumu līdz jauna pašvaldības objekta būvniecībai atbilstoši iepriekš pieņemtajam Carnikavas novada domes lēmumam.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D34C8A-22C9-AAD8-8B57-340C4C9F1677}"/>
              </a:ext>
            </a:extLst>
          </p:cNvPr>
          <p:cNvSpPr txBox="1"/>
          <p:nvPr/>
        </p:nvSpPr>
        <p:spPr>
          <a:xfrm>
            <a:off x="0" y="6318772"/>
            <a:ext cx="12192000" cy="3176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sz="1400" spc="0" dirty="0">
                <a:solidFill>
                  <a:schemeClr val="bg2">
                    <a:lumMod val="50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ĀDAŽU NOVADA PAŠVALDĪBAS KOPIENU EKSPERTS   I   </a:t>
            </a:r>
            <a:r>
              <a:rPr lang="lv-LV" sz="1400" dirty="0">
                <a:solidFill>
                  <a:schemeClr val="bg2">
                    <a:lumMod val="50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MĀRĪTE KISELEVSKA</a:t>
            </a:r>
            <a:r>
              <a:rPr lang="en-US" sz="1400" spc="0" dirty="0">
                <a:solidFill>
                  <a:schemeClr val="bg2">
                    <a:lumMod val="50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  |  </a:t>
            </a:r>
            <a:r>
              <a:rPr lang="lv-LV" sz="1400" spc="0" dirty="0">
                <a:solidFill>
                  <a:schemeClr val="bg2">
                    <a:lumMod val="50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10</a:t>
            </a:r>
            <a:r>
              <a:rPr lang="en-US" sz="1400" spc="0" dirty="0">
                <a:solidFill>
                  <a:schemeClr val="bg2">
                    <a:lumMod val="50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.0</a:t>
            </a:r>
            <a:r>
              <a:rPr lang="lv-LV" sz="1400" dirty="0">
                <a:solidFill>
                  <a:schemeClr val="bg2">
                    <a:lumMod val="50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9</a:t>
            </a:r>
            <a:r>
              <a:rPr lang="en-US" sz="1400" spc="0" dirty="0">
                <a:solidFill>
                  <a:schemeClr val="bg2">
                    <a:lumMod val="50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.2025.</a:t>
            </a:r>
          </a:p>
        </p:txBody>
      </p:sp>
      <p:sp>
        <p:nvSpPr>
          <p:cNvPr id="5" name="Satura vietturis 2">
            <a:extLst>
              <a:ext uri="{FF2B5EF4-FFF2-40B4-BE49-F238E27FC236}">
                <a16:creationId xmlns:a16="http://schemas.microsoft.com/office/drawing/2014/main" id="{D4619EB6-D82F-CA4A-B6FD-0A313F5901D2}"/>
              </a:ext>
            </a:extLst>
          </p:cNvPr>
          <p:cNvSpPr txBox="1">
            <a:spLocks/>
          </p:cNvSpPr>
          <p:nvPr/>
        </p:nvSpPr>
        <p:spPr>
          <a:xfrm>
            <a:off x="8289461" y="1344920"/>
            <a:ext cx="3538743" cy="38920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lv-LV" sz="3200" b="1" dirty="0">
                <a:solidFill>
                  <a:schemeClr val="bg1"/>
                </a:solidFill>
                <a:latin typeface="Montserrat" panose="00000500000000000000" pitchFamily="50" charset="-70"/>
              </a:rPr>
              <a:t>C</a:t>
            </a:r>
          </a:p>
          <a:p>
            <a:pPr marL="0" indent="0">
              <a:buNone/>
            </a:pPr>
            <a:r>
              <a:rPr lang="lv-LV" sz="2000" b="1" dirty="0">
                <a:solidFill>
                  <a:srgbClr val="FF0000"/>
                </a:solidFill>
                <a:latin typeface="Montserrat" panose="00000500000000000000" pitchFamily="50" charset="-70"/>
              </a:rPr>
              <a:t>Nodot bezatlīdzības lietošanā </a:t>
            </a:r>
            <a:r>
              <a:rPr lang="lv-LV" sz="2000" dirty="0">
                <a:solidFill>
                  <a:schemeClr val="bg1"/>
                </a:solidFill>
                <a:latin typeface="Montserrat" panose="00000500000000000000" pitchFamily="50" charset="-70"/>
              </a:rPr>
              <a:t>ēku Jūras ielā 4 biedrībai ar sabiedriskā labuma statusu «RADI DOT» iedzīvotāju </a:t>
            </a:r>
            <a:r>
              <a:rPr lang="lv-LV" sz="2000" dirty="0" err="1">
                <a:solidFill>
                  <a:schemeClr val="bg1"/>
                </a:solidFill>
                <a:latin typeface="Montserrat" panose="00000500000000000000" pitchFamily="50" charset="-70"/>
              </a:rPr>
              <a:t>koprades</a:t>
            </a:r>
            <a:r>
              <a:rPr lang="lv-LV" sz="2000" dirty="0">
                <a:solidFill>
                  <a:schemeClr val="bg1"/>
                </a:solidFill>
                <a:latin typeface="Montserrat" panose="00000500000000000000" pitchFamily="50" charset="-70"/>
              </a:rPr>
              <a:t> aktivitātēm, pašvaldības brīvprātīgu funkciju ietvaros.  </a:t>
            </a:r>
          </a:p>
        </p:txBody>
      </p:sp>
      <p:sp>
        <p:nvSpPr>
          <p:cNvPr id="6" name="Satura vietturis 2">
            <a:extLst>
              <a:ext uri="{FF2B5EF4-FFF2-40B4-BE49-F238E27FC236}">
                <a16:creationId xmlns:a16="http://schemas.microsoft.com/office/drawing/2014/main" id="{E5F0A4D8-3403-DD86-47FD-2ADF5E5F249B}"/>
              </a:ext>
            </a:extLst>
          </p:cNvPr>
          <p:cNvSpPr txBox="1">
            <a:spLocks/>
          </p:cNvSpPr>
          <p:nvPr/>
        </p:nvSpPr>
        <p:spPr>
          <a:xfrm>
            <a:off x="4311082" y="1344920"/>
            <a:ext cx="3538743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lv-LV" sz="3200" b="1" dirty="0">
                <a:solidFill>
                  <a:schemeClr val="bg1"/>
                </a:solidFill>
                <a:latin typeface="Montserrat" panose="00000500000000000000" pitchFamily="50" charset="-70"/>
              </a:rPr>
              <a:t>B</a:t>
            </a:r>
          </a:p>
          <a:p>
            <a:pPr marL="0" indent="0">
              <a:buNone/>
            </a:pPr>
            <a:r>
              <a:rPr lang="lv-LV" sz="2000" b="1" dirty="0">
                <a:solidFill>
                  <a:srgbClr val="FF0000"/>
                </a:solidFill>
                <a:latin typeface="Montserrat" panose="00000500000000000000" pitchFamily="50" charset="-70"/>
              </a:rPr>
              <a:t>Iznomāt</a:t>
            </a:r>
            <a:r>
              <a:rPr lang="lv-LV" sz="2000" b="1" dirty="0">
                <a:solidFill>
                  <a:schemeClr val="bg1"/>
                </a:solidFill>
                <a:latin typeface="Montserrat" panose="00000500000000000000" pitchFamily="50" charset="-70"/>
              </a:rPr>
              <a:t> </a:t>
            </a:r>
            <a:r>
              <a:rPr lang="lv-LV" sz="2000" dirty="0">
                <a:solidFill>
                  <a:schemeClr val="bg1"/>
                </a:solidFill>
                <a:latin typeface="Montserrat" panose="00000500000000000000" pitchFamily="50" charset="-70"/>
              </a:rPr>
              <a:t>ēku Jūras ielā 4</a:t>
            </a:r>
            <a:r>
              <a:rPr lang="lv-LV" sz="2000" b="1" dirty="0">
                <a:solidFill>
                  <a:schemeClr val="bg1"/>
                </a:solidFill>
                <a:latin typeface="Montserrat" panose="00000500000000000000" pitchFamily="50" charset="-70"/>
              </a:rPr>
              <a:t> </a:t>
            </a:r>
            <a:r>
              <a:rPr lang="lv-LV" sz="2000" dirty="0">
                <a:solidFill>
                  <a:schemeClr val="bg1"/>
                </a:solidFill>
                <a:latin typeface="Montserrat" panose="00000500000000000000" pitchFamily="50" charset="-70"/>
              </a:rPr>
              <a:t>uzņēmējdarbībai, kā pašvaldības mantu, Pašvaldību likumā noteiktajai autonomajai funkcijai – sekmēt saimniecisko darbību.  </a:t>
            </a:r>
          </a:p>
        </p:txBody>
      </p:sp>
    </p:spTree>
    <p:extLst>
      <p:ext uri="{BB962C8B-B14F-4D97-AF65-F5344CB8AC3E}">
        <p14:creationId xmlns:p14="http://schemas.microsoft.com/office/powerpoint/2010/main" val="192807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5AD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7B921CB-4F64-2F3F-C3FB-3FCED96AE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b="1" dirty="0">
                <a:solidFill>
                  <a:schemeClr val="bg1"/>
                </a:solidFill>
                <a:latin typeface="Montserrat" panose="00000500000000000000" pitchFamily="50" charset="-70"/>
              </a:rPr>
              <a:t>APTAUJĀTĀS Pašvaldības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34AE49F3-34E4-6A9F-BDF1-BBD474BF55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9516" y="1969269"/>
            <a:ext cx="9905999" cy="3541714"/>
          </a:xfrm>
        </p:spPr>
        <p:txBody>
          <a:bodyPr>
            <a:noAutofit/>
          </a:bodyPr>
          <a:lstStyle/>
          <a:p>
            <a:r>
              <a:rPr lang="lv-LV" sz="3200" dirty="0">
                <a:solidFill>
                  <a:schemeClr val="bg1"/>
                </a:solidFill>
                <a:latin typeface="Montserrat" panose="00000500000000000000" pitchFamily="50" charset="-70"/>
              </a:rPr>
              <a:t>Tukums</a:t>
            </a:r>
          </a:p>
          <a:p>
            <a:r>
              <a:rPr lang="lv-LV" sz="3200" dirty="0">
                <a:solidFill>
                  <a:schemeClr val="bg1"/>
                </a:solidFill>
                <a:latin typeface="Montserrat" panose="00000500000000000000" pitchFamily="50" charset="-70"/>
              </a:rPr>
              <a:t>Gulbene</a:t>
            </a:r>
          </a:p>
          <a:p>
            <a:r>
              <a:rPr lang="lv-LV" sz="3200" dirty="0">
                <a:solidFill>
                  <a:schemeClr val="bg1"/>
                </a:solidFill>
                <a:latin typeface="Montserrat" panose="00000500000000000000" pitchFamily="50" charset="-70"/>
              </a:rPr>
              <a:t>Sigulda</a:t>
            </a:r>
          </a:p>
          <a:p>
            <a:r>
              <a:rPr lang="lv-LV" sz="3200" dirty="0">
                <a:solidFill>
                  <a:schemeClr val="bg1"/>
                </a:solidFill>
                <a:latin typeface="Montserrat" panose="00000500000000000000" pitchFamily="50" charset="-70"/>
              </a:rPr>
              <a:t>Cēsis</a:t>
            </a:r>
          </a:p>
          <a:p>
            <a:r>
              <a:rPr lang="lv-LV" sz="3200" dirty="0">
                <a:solidFill>
                  <a:schemeClr val="bg1"/>
                </a:solidFill>
                <a:latin typeface="Montserrat" panose="00000500000000000000" pitchFamily="50" charset="-70"/>
              </a:rPr>
              <a:t>Rīga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280641B-6A73-8779-943F-09EA9EBB147E}"/>
              </a:ext>
            </a:extLst>
          </p:cNvPr>
          <p:cNvSpPr txBox="1"/>
          <p:nvPr/>
        </p:nvSpPr>
        <p:spPr>
          <a:xfrm>
            <a:off x="0" y="6318772"/>
            <a:ext cx="12192000" cy="3176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sz="1400" spc="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ĀDAŽU NOVADA PAŠVALDĪBAS KOPIENU EKSPERTS   I   </a:t>
            </a:r>
            <a:r>
              <a:rPr lang="lv-LV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MĀRĪTE KISELEVSKA</a:t>
            </a:r>
            <a:r>
              <a:rPr lang="en-US" sz="1400" spc="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  |  </a:t>
            </a:r>
            <a:r>
              <a:rPr lang="lv-LV" sz="1400" spc="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10</a:t>
            </a:r>
            <a:r>
              <a:rPr lang="en-US" sz="1400" spc="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.0</a:t>
            </a:r>
            <a:r>
              <a:rPr lang="lv-LV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9</a:t>
            </a:r>
            <a:r>
              <a:rPr lang="en-US" sz="1400" spc="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.2025.</a:t>
            </a:r>
          </a:p>
        </p:txBody>
      </p:sp>
    </p:spTree>
    <p:extLst>
      <p:ext uri="{BB962C8B-B14F-4D97-AF65-F5344CB8AC3E}">
        <p14:creationId xmlns:p14="http://schemas.microsoft.com/office/powerpoint/2010/main" val="2285104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5AD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03DAB38E-BE6E-CA27-45AF-AFC4328CF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0011" y="340187"/>
            <a:ext cx="10515600" cy="1325563"/>
          </a:xfrm>
        </p:spPr>
        <p:txBody>
          <a:bodyPr/>
          <a:lstStyle/>
          <a:p>
            <a:pPr algn="ctr"/>
            <a:r>
              <a:rPr lang="lv-LV" b="1" dirty="0">
                <a:solidFill>
                  <a:schemeClr val="bg1"/>
                </a:solidFill>
                <a:latin typeface="Montserrat" panose="00000500000000000000" pitchFamily="50" charset="-70"/>
              </a:rPr>
              <a:t>ĒKU lietotāju juridiskais statuss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140968-3D4A-9BEE-56D4-E15D88994BE5}"/>
              </a:ext>
            </a:extLst>
          </p:cNvPr>
          <p:cNvSpPr txBox="1"/>
          <p:nvPr/>
        </p:nvSpPr>
        <p:spPr>
          <a:xfrm>
            <a:off x="1040856" y="1850169"/>
            <a:ext cx="10669363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lv-LV" sz="3200" dirty="0">
                <a:solidFill>
                  <a:schemeClr val="bg1"/>
                </a:solidFill>
                <a:latin typeface="Montserrat" panose="00000500000000000000" pitchFamily="50" charset="-70"/>
              </a:rPr>
              <a:t>Sociālie uzņēmumi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lv-LV" sz="3200" dirty="0">
                <a:solidFill>
                  <a:schemeClr val="bg1"/>
                </a:solidFill>
                <a:latin typeface="Montserrat" panose="00000500000000000000" pitchFamily="50" charset="-70"/>
              </a:rPr>
              <a:t>Komersanti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lv-LV" sz="3200" dirty="0">
                <a:solidFill>
                  <a:schemeClr val="bg1"/>
                </a:solidFill>
                <a:latin typeface="Montserrat" panose="00000500000000000000" pitchFamily="50" charset="-70"/>
              </a:rPr>
              <a:t>Biedrības</a:t>
            </a:r>
          </a:p>
          <a:p>
            <a:pPr lvl="1"/>
            <a:endParaRPr lang="lv-LV" sz="3200" dirty="0">
              <a:solidFill>
                <a:schemeClr val="bg1"/>
              </a:solidFill>
              <a:latin typeface="Montserrat" panose="00000500000000000000" pitchFamily="50" charset="-70"/>
            </a:endParaRPr>
          </a:p>
          <a:p>
            <a:pPr lvl="1"/>
            <a:r>
              <a:rPr lang="lv-LV" sz="3200" dirty="0">
                <a:solidFill>
                  <a:schemeClr val="bg1"/>
                </a:solidFill>
                <a:latin typeface="Montserrat" panose="00000500000000000000" pitchFamily="50" charset="-70"/>
              </a:rPr>
              <a:t>Biedrības VAR BŪT ar sabiedriskā labumu statusu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lv-LV" sz="3200" dirty="0">
              <a:solidFill>
                <a:schemeClr val="bg1"/>
              </a:solidFill>
              <a:latin typeface="Montserrat" panose="00000500000000000000" pitchFamily="50" charset="-7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24D9F3-7B85-E8A1-E2A4-91B0A3F678D8}"/>
              </a:ext>
            </a:extLst>
          </p:cNvPr>
          <p:cNvSpPr txBox="1"/>
          <p:nvPr/>
        </p:nvSpPr>
        <p:spPr>
          <a:xfrm>
            <a:off x="0" y="6318772"/>
            <a:ext cx="12192000" cy="3176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sz="1400" spc="0" dirty="0">
                <a:solidFill>
                  <a:schemeClr val="bg2">
                    <a:lumMod val="50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ĀDAŽU NOVADA PAŠVALDĪBAS KOPIENU EKSPERTS   I   </a:t>
            </a:r>
            <a:r>
              <a:rPr lang="lv-LV" sz="1400" dirty="0">
                <a:solidFill>
                  <a:schemeClr val="bg2">
                    <a:lumMod val="50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MĀRĪTE KISELEVSKA</a:t>
            </a:r>
            <a:r>
              <a:rPr lang="en-US" sz="1400" spc="0" dirty="0">
                <a:solidFill>
                  <a:schemeClr val="bg2">
                    <a:lumMod val="50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  |  </a:t>
            </a:r>
            <a:r>
              <a:rPr lang="lv-LV" sz="1400" spc="0" dirty="0">
                <a:solidFill>
                  <a:schemeClr val="bg2">
                    <a:lumMod val="50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10</a:t>
            </a:r>
            <a:r>
              <a:rPr lang="en-US" sz="1400" spc="0" dirty="0">
                <a:solidFill>
                  <a:schemeClr val="bg2">
                    <a:lumMod val="50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.0</a:t>
            </a:r>
            <a:r>
              <a:rPr lang="lv-LV" sz="1400" dirty="0">
                <a:solidFill>
                  <a:schemeClr val="bg2">
                    <a:lumMod val="50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9</a:t>
            </a:r>
            <a:r>
              <a:rPr lang="en-US" sz="1400" spc="0" dirty="0">
                <a:solidFill>
                  <a:schemeClr val="bg2">
                    <a:lumMod val="50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.2025.</a:t>
            </a:r>
          </a:p>
        </p:txBody>
      </p:sp>
    </p:spTree>
    <p:extLst>
      <p:ext uri="{BB962C8B-B14F-4D97-AF65-F5344CB8AC3E}">
        <p14:creationId xmlns:p14="http://schemas.microsoft.com/office/powerpoint/2010/main" val="2474957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irsraksts 1">
            <a:extLst>
              <a:ext uri="{FF2B5EF4-FFF2-40B4-BE49-F238E27FC236}">
                <a16:creationId xmlns:a16="http://schemas.microsoft.com/office/drawing/2014/main" id="{47A155F6-444E-AC51-8EFF-02C42961D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87" y="294824"/>
            <a:ext cx="11956026" cy="1478570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</a:rPr>
              <a:t>ĒKU LIETOŠANAS JURIDISKAIS IETVARS</a:t>
            </a:r>
            <a:br>
              <a:rPr lang="lv-LV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</a:rPr>
            </a:br>
            <a:endParaRPr lang="lv-LV" sz="3600" b="1" dirty="0">
              <a:solidFill>
                <a:schemeClr val="tx1">
                  <a:lumMod val="75000"/>
                  <a:lumOff val="25000"/>
                </a:schemeClr>
              </a:solidFill>
              <a:latin typeface="Montserrat" panose="00000500000000000000" pitchFamily="50" charset="-70"/>
            </a:endParaRPr>
          </a:p>
        </p:txBody>
      </p:sp>
      <p:graphicFrame>
        <p:nvGraphicFramePr>
          <p:cNvPr id="7" name="Tabula 6">
            <a:extLst>
              <a:ext uri="{FF2B5EF4-FFF2-40B4-BE49-F238E27FC236}">
                <a16:creationId xmlns:a16="http://schemas.microsoft.com/office/drawing/2014/main" id="{38AB4B9D-1017-2653-D0E7-CC97E504E9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479214"/>
              </p:ext>
            </p:extLst>
          </p:nvPr>
        </p:nvGraphicFramePr>
        <p:xfrm>
          <a:off x="117987" y="1347019"/>
          <a:ext cx="11956026" cy="44918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6619">
                  <a:extLst>
                    <a:ext uri="{9D8B030D-6E8A-4147-A177-3AD203B41FA5}">
                      <a16:colId xmlns:a16="http://schemas.microsoft.com/office/drawing/2014/main" val="2799551244"/>
                    </a:ext>
                  </a:extLst>
                </a:gridCol>
                <a:gridCol w="6007510">
                  <a:extLst>
                    <a:ext uri="{9D8B030D-6E8A-4147-A177-3AD203B41FA5}">
                      <a16:colId xmlns:a16="http://schemas.microsoft.com/office/drawing/2014/main" val="1825074343"/>
                    </a:ext>
                  </a:extLst>
                </a:gridCol>
                <a:gridCol w="3991897">
                  <a:extLst>
                    <a:ext uri="{9D8B030D-6E8A-4147-A177-3AD203B41FA5}">
                      <a16:colId xmlns:a16="http://schemas.microsoft.com/office/drawing/2014/main" val="1806085012"/>
                    </a:ext>
                  </a:extLst>
                </a:gridCol>
              </a:tblGrid>
              <a:tr h="56195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000" b="1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Pašvaldība</a:t>
                      </a:r>
                      <a:endParaRPr lang="lv-LV" sz="2000" b="1" i="0" u="none" strike="noStrike" dirty="0">
                        <a:solidFill>
                          <a:schemeClr val="bg1"/>
                        </a:solidFill>
                        <a:effectLst/>
                        <a:latin typeface="Montserrat" panose="00000500000000000000" pitchFamily="50" charset="-7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>
                          <a:solidFill>
                            <a:schemeClr val="bg1"/>
                          </a:solidFill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Noma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>
                          <a:solidFill>
                            <a:schemeClr val="bg1"/>
                          </a:solidFill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Bezatlīdzības lietošana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1377895"/>
                  </a:ext>
                </a:extLst>
              </a:tr>
              <a:tr h="561959"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0" u="none" strike="noStrike" dirty="0"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Tukums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50" charset="-7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000" u="none" strike="noStrike" dirty="0"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Izsoles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50" charset="-7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000" u="none" strike="noStrike" dirty="0"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Sabiedriskā labumu statuss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50" charset="-7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26217560"/>
                  </a:ext>
                </a:extLst>
              </a:tr>
              <a:tr h="935315"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0" u="none" strike="noStrike" dirty="0"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Gulbene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50" charset="-7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000" u="none" strike="noStrike" dirty="0"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Izsoles</a:t>
                      </a:r>
                      <a:br>
                        <a:rPr lang="lv-LV" sz="2000" u="none" strike="noStrike" dirty="0"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</a:br>
                      <a:r>
                        <a:rPr lang="lv-LV" sz="2000" u="none" strike="noStrike" dirty="0"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Ja publiskai funkcijai (piem., ārstu praksei) tad bez izsoles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50" charset="-7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000" u="none" strike="noStrike" dirty="0"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 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50" charset="-7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160684188"/>
                  </a:ext>
                </a:extLst>
              </a:tr>
              <a:tr h="935315"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0" u="none" strike="noStrike" dirty="0"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Sigulda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50" charset="-7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000" u="none" strike="noStrike" dirty="0"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Izsoles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50" charset="-7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000" u="none" strike="noStrike" dirty="0"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Sabiedriskā labumu statuss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50" charset="-7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  <a:p>
                      <a:pPr algn="ctr" fontAlgn="ctr"/>
                      <a:r>
                        <a:rPr lang="lv-LV" sz="2000" u="none" strike="noStrike" dirty="0"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Sociālais uzņēmums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50" charset="-7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31072110"/>
                  </a:ext>
                </a:extLst>
              </a:tr>
              <a:tr h="561959"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0" u="none" strike="noStrike" dirty="0"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Cēsis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50" charset="-7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000" u="none" strike="noStrike"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Izsoles</a:t>
                      </a:r>
                      <a:endParaRPr lang="lv-LV" sz="2000" b="0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50" charset="-7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000" u="none" strike="noStrike" dirty="0"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Sabiedriskā labumu statuss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50" charset="-7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9607101"/>
                  </a:ext>
                </a:extLst>
              </a:tr>
              <a:tr h="935315"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0" u="none" strike="noStrike" dirty="0"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Rīga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50" charset="-7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000" u="none" strike="noStrike" dirty="0"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Izsoles</a:t>
                      </a:r>
                      <a:br>
                        <a:rPr lang="lv-LV" sz="2000" u="none" strike="noStrike" dirty="0"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</a:br>
                      <a:r>
                        <a:rPr lang="lv-LV" sz="2000" u="none" strike="noStrike" dirty="0"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Ja ir sabiedriskā labuma statuss, tad bez izsoles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50" charset="-7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000" u="none" strike="noStrike" dirty="0"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Sabiedriskā labumu statuss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50" charset="-7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  <a:p>
                      <a:pPr algn="ctr" fontAlgn="ctr"/>
                      <a:r>
                        <a:rPr lang="lv-LV" sz="2000" u="none" strike="noStrike" dirty="0"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Sociālais uzņēmums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50" charset="-7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5112000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398C213D-5639-E9D7-ECB3-CB4DBB47586F}"/>
              </a:ext>
            </a:extLst>
          </p:cNvPr>
          <p:cNvSpPr txBox="1"/>
          <p:nvPr/>
        </p:nvSpPr>
        <p:spPr>
          <a:xfrm>
            <a:off x="639097" y="5995918"/>
            <a:ext cx="1092363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"/>
            <a:r>
              <a:rPr lang="lv-LV" sz="2000" b="1" u="none" strike="noStrike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Montserrat" panose="00000500000000000000" pitchFamily="50" charset="-70"/>
              </a:rPr>
              <a:t>Nomas maksu aprēķina sertificēts vērtētājs vai arī saskaņā ar MK noteikumiem</a:t>
            </a:r>
            <a:endParaRPr lang="lv-LV" sz="2000" b="1" i="0" u="none" strike="noStrike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Montserrat" panose="00000500000000000000" pitchFamily="50" charset="-70"/>
            </a:endParaRPr>
          </a:p>
        </p:txBody>
      </p:sp>
    </p:spTree>
    <p:extLst>
      <p:ext uri="{BB962C8B-B14F-4D97-AF65-F5344CB8AC3E}">
        <p14:creationId xmlns:p14="http://schemas.microsoft.com/office/powerpoint/2010/main" val="863996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F205FC-40DD-E74E-46FC-ACFE4CC602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ula 6">
            <a:extLst>
              <a:ext uri="{FF2B5EF4-FFF2-40B4-BE49-F238E27FC236}">
                <a16:creationId xmlns:a16="http://schemas.microsoft.com/office/drawing/2014/main" id="{771015F2-AF6A-0163-E589-E3A3BC8372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2943868"/>
              </p:ext>
            </p:extLst>
          </p:nvPr>
        </p:nvGraphicFramePr>
        <p:xfrm>
          <a:off x="117987" y="1632154"/>
          <a:ext cx="11956026" cy="47843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6619">
                  <a:extLst>
                    <a:ext uri="{9D8B030D-6E8A-4147-A177-3AD203B41FA5}">
                      <a16:colId xmlns:a16="http://schemas.microsoft.com/office/drawing/2014/main" val="2799551244"/>
                    </a:ext>
                  </a:extLst>
                </a:gridCol>
                <a:gridCol w="4267200">
                  <a:extLst>
                    <a:ext uri="{9D8B030D-6E8A-4147-A177-3AD203B41FA5}">
                      <a16:colId xmlns:a16="http://schemas.microsoft.com/office/drawing/2014/main" val="1825074343"/>
                    </a:ext>
                  </a:extLst>
                </a:gridCol>
                <a:gridCol w="5732207">
                  <a:extLst>
                    <a:ext uri="{9D8B030D-6E8A-4147-A177-3AD203B41FA5}">
                      <a16:colId xmlns:a16="http://schemas.microsoft.com/office/drawing/2014/main" val="1806085012"/>
                    </a:ext>
                  </a:extLst>
                </a:gridCol>
              </a:tblGrid>
              <a:tr h="67549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000" b="1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Pašvaldība</a:t>
                      </a:r>
                      <a:endParaRPr lang="lv-LV" sz="2000" b="1" i="0" u="none" strike="noStrike" dirty="0">
                        <a:solidFill>
                          <a:schemeClr val="bg1"/>
                        </a:solidFill>
                        <a:effectLst/>
                        <a:latin typeface="Montserrat" panose="00000500000000000000" pitchFamily="50" charset="-7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>
                          <a:solidFill>
                            <a:schemeClr val="bg1"/>
                          </a:solidFill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Kādā stāvoklī nodod ēku lietotājam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>
                          <a:solidFill>
                            <a:schemeClr val="bg1"/>
                          </a:solidFill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Ko maksā lietotājs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1377895"/>
                  </a:ext>
                </a:extLst>
              </a:tr>
              <a:tr h="886580"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0" u="none" strike="noStrike" dirty="0"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Tukums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50" charset="-7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Faktiskajā stāvoklī, neveic papildu ieguldījumus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600" u="none" strike="noStrike" dirty="0"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Iepriekš sedza komunālos izdevumus.                 </a:t>
                      </a:r>
                    </a:p>
                    <a:p>
                      <a:pPr algn="l" fontAlgn="ctr"/>
                      <a:r>
                        <a:rPr lang="lv-LV" sz="1600" u="none" strike="noStrike" dirty="0"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Ja tiek veikti ieguldījumi, to atskaita no nomas maksas.</a:t>
                      </a:r>
                    </a:p>
                    <a:p>
                      <a:pPr algn="l" fontAlgn="ctr"/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Labiekārto telpas caur projektiem.</a:t>
                      </a:r>
                    </a:p>
                  </a:txBody>
                  <a:tcPr marL="6044" marR="6044" marT="6044" marB="0" anchor="ctr"/>
                </a:tc>
                <a:extLst>
                  <a:ext uri="{0D108BD9-81ED-4DB2-BD59-A6C34878D82A}">
                    <a16:rowId xmlns:a16="http://schemas.microsoft.com/office/drawing/2014/main" val="3326217560"/>
                  </a:ext>
                </a:extLst>
              </a:tr>
              <a:tr h="729107"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0" u="none" strike="noStrike" dirty="0"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Gulbene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50" charset="-7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Tas pats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600" u="none" strike="noStrike" dirty="0"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Komunālie izdevumi.</a:t>
                      </a:r>
                    </a:p>
                    <a:p>
                      <a:pPr algn="l" fontAlgn="ctr"/>
                      <a:r>
                        <a:rPr lang="lv-LV" sz="1600" u="none" strike="noStrike" dirty="0"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Ja tiek veikti ieguldījumi, to atskaita no nomas maksas</a:t>
                      </a:r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.</a:t>
                      </a:r>
                    </a:p>
                  </a:txBody>
                  <a:tcPr marL="6044" marR="6044" marT="6044" marB="0" anchor="ctr"/>
                </a:tc>
                <a:extLst>
                  <a:ext uri="{0D108BD9-81ED-4DB2-BD59-A6C34878D82A}">
                    <a16:rowId xmlns:a16="http://schemas.microsoft.com/office/drawing/2014/main" val="4160684188"/>
                  </a:ext>
                </a:extLst>
              </a:tr>
              <a:tr h="839130"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0" u="none" strike="noStrike" dirty="0"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Sigulda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50" charset="-7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Tas pats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50" charset="-7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600" u="none" strike="noStrike" dirty="0"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 Komunālie izdevumi.</a:t>
                      </a:r>
                    </a:p>
                    <a:p>
                      <a:pPr algn="l" fontAlgn="ctr"/>
                      <a:r>
                        <a:rPr lang="lv-LV" sz="1600" u="none" strike="noStrike" dirty="0"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Ja tiek veikti ieguldījumi, to atskaita no nomas maksas</a:t>
                      </a:r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.</a:t>
                      </a:r>
                    </a:p>
                  </a:txBody>
                  <a:tcPr marL="6044" marR="6044" marT="6044" marB="0" anchor="ctr"/>
                </a:tc>
                <a:extLst>
                  <a:ext uri="{0D108BD9-81ED-4DB2-BD59-A6C34878D82A}">
                    <a16:rowId xmlns:a16="http://schemas.microsoft.com/office/drawing/2014/main" val="231072110"/>
                  </a:ext>
                </a:extLst>
              </a:tr>
              <a:tr h="741921"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0" u="none" strike="noStrike" dirty="0"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Cēsis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50" charset="-7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Tas pats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50" charset="-7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Komunālie izdevumi.</a:t>
                      </a:r>
                    </a:p>
                    <a:p>
                      <a:pPr algn="l" fontAlgn="ctr"/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Ja tiek veikti ieguldījumi, to atskaita no nomas maksas.</a:t>
                      </a:r>
                    </a:p>
                  </a:txBody>
                  <a:tcPr marL="6044" marR="6044" marT="6044" marB="0" anchor="ctr"/>
                </a:tc>
                <a:extLst>
                  <a:ext uri="{0D108BD9-81ED-4DB2-BD59-A6C34878D82A}">
                    <a16:rowId xmlns:a16="http://schemas.microsoft.com/office/drawing/2014/main" val="179607101"/>
                  </a:ext>
                </a:extLst>
              </a:tr>
              <a:tr h="886580"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0" u="none" strike="noStrike" dirty="0"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Rīga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50" charset="-7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Tas pats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50" charset="-7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600" u="none" strike="noStrike" dirty="0"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Komunālie izdevumi.</a:t>
                      </a:r>
                    </a:p>
                    <a:p>
                      <a:pPr algn="l" fontAlgn="ctr"/>
                      <a:r>
                        <a:rPr lang="lv-LV" sz="1600" u="none" strike="noStrike" dirty="0"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Ja tiek veikti ieguldījumi, to atskaita no nomas maksas</a:t>
                      </a:r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.</a:t>
                      </a:r>
                    </a:p>
                    <a:p>
                      <a:pPr algn="l" fontAlgn="ctr"/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Apdrošināšana</a:t>
                      </a:r>
                    </a:p>
                  </a:txBody>
                  <a:tcPr marL="6044" marR="6044" marT="6044" marB="0" anchor="ctr"/>
                </a:tc>
                <a:extLst>
                  <a:ext uri="{0D108BD9-81ED-4DB2-BD59-A6C34878D82A}">
                    <a16:rowId xmlns:a16="http://schemas.microsoft.com/office/drawing/2014/main" val="2251120007"/>
                  </a:ext>
                </a:extLst>
              </a:tr>
            </a:tbl>
          </a:graphicData>
        </a:graphic>
      </p:graphicFrame>
      <p:sp>
        <p:nvSpPr>
          <p:cNvPr id="5" name="Virsraksts 1">
            <a:extLst>
              <a:ext uri="{FF2B5EF4-FFF2-40B4-BE49-F238E27FC236}">
                <a16:creationId xmlns:a16="http://schemas.microsoft.com/office/drawing/2014/main" id="{7480E14E-7776-BDFC-10A2-A4890D36D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88" y="255639"/>
            <a:ext cx="11956026" cy="1478570"/>
          </a:xfrm>
        </p:spPr>
        <p:txBody>
          <a:bodyPr/>
          <a:lstStyle/>
          <a:p>
            <a:pPr algn="ctr"/>
            <a:r>
              <a:rPr lang="lv-LV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</a:rPr>
              <a:t>ĒKAS STĀVOKLIS UN MAKSĀJUMI</a:t>
            </a:r>
          </a:p>
        </p:txBody>
      </p:sp>
    </p:spTree>
    <p:extLst>
      <p:ext uri="{BB962C8B-B14F-4D97-AF65-F5344CB8AC3E}">
        <p14:creationId xmlns:p14="http://schemas.microsoft.com/office/powerpoint/2010/main" val="1277680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D338E4-77A4-899E-1C0C-3C4B0F711D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ula 6">
            <a:extLst>
              <a:ext uri="{FF2B5EF4-FFF2-40B4-BE49-F238E27FC236}">
                <a16:creationId xmlns:a16="http://schemas.microsoft.com/office/drawing/2014/main" id="{640E660F-5662-A280-6620-76B2916207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4427204"/>
              </p:ext>
            </p:extLst>
          </p:nvPr>
        </p:nvGraphicFramePr>
        <p:xfrm>
          <a:off x="117987" y="1632154"/>
          <a:ext cx="11956026" cy="44298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6619">
                  <a:extLst>
                    <a:ext uri="{9D8B030D-6E8A-4147-A177-3AD203B41FA5}">
                      <a16:colId xmlns:a16="http://schemas.microsoft.com/office/drawing/2014/main" val="2799551244"/>
                    </a:ext>
                  </a:extLst>
                </a:gridCol>
                <a:gridCol w="9999407">
                  <a:extLst>
                    <a:ext uri="{9D8B030D-6E8A-4147-A177-3AD203B41FA5}">
                      <a16:colId xmlns:a16="http://schemas.microsoft.com/office/drawing/2014/main" val="1825074343"/>
                    </a:ext>
                  </a:extLst>
                </a:gridCol>
              </a:tblGrid>
              <a:tr h="67549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000" b="1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Pašvaldība</a:t>
                      </a:r>
                      <a:endParaRPr lang="lv-LV" sz="2000" b="1" i="0" u="none" strike="noStrike" dirty="0">
                        <a:solidFill>
                          <a:schemeClr val="bg1"/>
                        </a:solidFill>
                        <a:effectLst/>
                        <a:latin typeface="Montserrat" panose="00000500000000000000" pitchFamily="50" charset="-7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>
                          <a:solidFill>
                            <a:schemeClr val="bg1"/>
                          </a:solidFill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Termiņš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1377895"/>
                  </a:ext>
                </a:extLst>
              </a:tr>
              <a:tr h="632195"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0" u="none" strike="noStrike" dirty="0"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Tukums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50" charset="-7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400" u="none" strike="noStrike" dirty="0">
                          <a:effectLst/>
                          <a:latin typeface="Montserrat" panose="00000500000000000000" pitchFamily="50" charset="-70"/>
                        </a:rPr>
                        <a:t>5 gadi</a:t>
                      </a:r>
                      <a:endParaRPr lang="lv-LV" sz="24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50" charset="-7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26217560"/>
                  </a:ext>
                </a:extLst>
              </a:tr>
              <a:tr h="540774"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0" u="none" strike="noStrike" dirty="0"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Gulbene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50" charset="-7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400" u="none" strike="noStrike" dirty="0">
                          <a:effectLst/>
                          <a:latin typeface="Montserrat" panose="00000500000000000000" pitchFamily="50" charset="-70"/>
                        </a:rPr>
                        <a:t>5 gadi</a:t>
                      </a:r>
                      <a:endParaRPr lang="lv-LV" sz="24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50" charset="-7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160684188"/>
                  </a:ext>
                </a:extLst>
              </a:tr>
              <a:tr h="589936"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0" u="none" strike="noStrike" dirty="0"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Sigulda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50" charset="-7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400" u="none" strike="noStrike" dirty="0">
                          <a:effectLst/>
                          <a:latin typeface="Montserrat" panose="00000500000000000000" pitchFamily="50" charset="-70"/>
                        </a:rPr>
                        <a:t>līdz 30 gadiem</a:t>
                      </a:r>
                      <a:endParaRPr lang="lv-LV" sz="24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50" charset="-7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31072110"/>
                  </a:ext>
                </a:extLst>
              </a:tr>
              <a:tr h="741921"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0" u="none" strike="noStrike" dirty="0"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Cēsis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50" charset="-7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400" u="none" strike="noStrike" dirty="0">
                          <a:effectLst/>
                          <a:latin typeface="Montserrat" panose="00000500000000000000" pitchFamily="50" charset="-70"/>
                        </a:rPr>
                        <a:t>Katrs gadījums tiek vērtēts atbilstoši MK noteikumiem.</a:t>
                      </a:r>
                      <a:br>
                        <a:rPr lang="lv-LV" sz="2400" u="none" strike="noStrike" dirty="0">
                          <a:effectLst/>
                          <a:latin typeface="Montserrat" panose="00000500000000000000" pitchFamily="50" charset="-70"/>
                        </a:rPr>
                      </a:br>
                      <a:r>
                        <a:rPr lang="lv-LV" sz="2400" u="none" strike="noStrike" dirty="0">
                          <a:effectLst/>
                          <a:latin typeface="Montserrat" panose="00000500000000000000" pitchFamily="50" charset="-70"/>
                        </a:rPr>
                        <a:t>Ja ar sabiedriskā labuma statusu, tad 5 gadi vai līdz zaudē statusu.</a:t>
                      </a:r>
                      <a:endParaRPr lang="lv-LV" sz="24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50" charset="-7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9607101"/>
                  </a:ext>
                </a:extLst>
              </a:tr>
              <a:tr h="886580"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0" u="none" strike="noStrike" dirty="0">
                          <a:effectLst/>
                          <a:latin typeface="Montserrat" panose="00000500000000000000" pitchFamily="50" charset="-7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Rīga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50" charset="-7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400" u="none" strike="noStrike" dirty="0">
                          <a:effectLst/>
                          <a:latin typeface="Montserrat" panose="00000500000000000000" pitchFamily="50" charset="-70"/>
                        </a:rPr>
                        <a:t>Katrs gadījums tiek vērtēts atbilstoši MK noteikumiem.</a:t>
                      </a:r>
                      <a:br>
                        <a:rPr lang="lv-LV" sz="2400" u="none" strike="noStrike" dirty="0">
                          <a:effectLst/>
                          <a:latin typeface="Montserrat" panose="00000500000000000000" pitchFamily="50" charset="-70"/>
                        </a:rPr>
                      </a:br>
                      <a:r>
                        <a:rPr lang="lv-LV" sz="2400" u="none" strike="noStrike" dirty="0">
                          <a:effectLst/>
                          <a:latin typeface="Montserrat" panose="00000500000000000000" pitchFamily="50" charset="-70"/>
                        </a:rPr>
                        <a:t>Pārsvarā līdz 10 gadiem.</a:t>
                      </a:r>
                      <a:endParaRPr lang="lv-LV" sz="24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50" charset="-7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51120007"/>
                  </a:ext>
                </a:extLst>
              </a:tr>
            </a:tbl>
          </a:graphicData>
        </a:graphic>
      </p:graphicFrame>
      <p:sp>
        <p:nvSpPr>
          <p:cNvPr id="5" name="Virsraksts 1">
            <a:extLst>
              <a:ext uri="{FF2B5EF4-FFF2-40B4-BE49-F238E27FC236}">
                <a16:creationId xmlns:a16="http://schemas.microsoft.com/office/drawing/2014/main" id="{6094B39A-16EC-ED7A-1F9F-887B18968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88" y="255639"/>
            <a:ext cx="11956026" cy="1478570"/>
          </a:xfrm>
        </p:spPr>
        <p:txBody>
          <a:bodyPr/>
          <a:lstStyle/>
          <a:p>
            <a:pPr algn="ctr"/>
            <a:r>
              <a:rPr lang="lv-LV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</a:rPr>
              <a:t>LIETOŠANAS TERMIŅŠ</a:t>
            </a:r>
          </a:p>
        </p:txBody>
      </p:sp>
    </p:spTree>
    <p:extLst>
      <p:ext uri="{BB962C8B-B14F-4D97-AF65-F5344CB8AC3E}">
        <p14:creationId xmlns:p14="http://schemas.microsoft.com/office/powerpoint/2010/main" val="9858921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5AD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7B02A2B2-0114-31A2-A309-AFD3EDFF2E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2512" y="1419375"/>
            <a:ext cx="11035023" cy="4509477"/>
          </a:xfrm>
        </p:spPr>
        <p:txBody>
          <a:bodyPr>
            <a:noAutofit/>
          </a:bodyPr>
          <a:lstStyle/>
          <a:p>
            <a:r>
              <a:rPr lang="lv-LV" dirty="0">
                <a:solidFill>
                  <a:schemeClr val="bg1"/>
                </a:solidFill>
                <a:latin typeface="Montserrat" panose="00000500000000000000" pitchFamily="50" charset="-70"/>
              </a:rPr>
              <a:t>Pirms lēmuma pieņemšanas rūpīgi izvērtē ieceres nepieciešamību un lietderību. (</a:t>
            </a:r>
            <a:r>
              <a:rPr lang="lv-LV" i="1" dirty="0">
                <a:solidFill>
                  <a:schemeClr val="bg1"/>
                </a:solidFill>
                <a:latin typeface="Montserrat" panose="00000500000000000000" pitchFamily="50" charset="-70"/>
              </a:rPr>
              <a:t>Rīga</a:t>
            </a:r>
            <a:r>
              <a:rPr lang="lv-LV" dirty="0">
                <a:solidFill>
                  <a:schemeClr val="bg1"/>
                </a:solidFill>
                <a:latin typeface="Montserrat" panose="00000500000000000000" pitchFamily="50" charset="-70"/>
              </a:rPr>
              <a:t>)</a:t>
            </a:r>
          </a:p>
          <a:p>
            <a:r>
              <a:rPr lang="lv-LV" dirty="0">
                <a:solidFill>
                  <a:schemeClr val="bg1"/>
                </a:solidFill>
                <a:latin typeface="Montserrat" panose="00000500000000000000" pitchFamily="50" charset="-70"/>
              </a:rPr>
              <a:t>Pašvaldība ar LAD projektu veido Kopienu centru, kas arī būs kā biedrību māja. (</a:t>
            </a:r>
            <a:r>
              <a:rPr lang="lv-LV" i="1" dirty="0">
                <a:solidFill>
                  <a:schemeClr val="bg1"/>
                </a:solidFill>
                <a:latin typeface="Montserrat" panose="00000500000000000000" pitchFamily="50" charset="-70"/>
              </a:rPr>
              <a:t>Tukums</a:t>
            </a:r>
            <a:r>
              <a:rPr lang="lv-LV" dirty="0">
                <a:solidFill>
                  <a:schemeClr val="bg1"/>
                </a:solidFill>
                <a:latin typeface="Montserrat" panose="00000500000000000000" pitchFamily="50" charset="-70"/>
              </a:rPr>
              <a:t>)</a:t>
            </a:r>
          </a:p>
          <a:p>
            <a:r>
              <a:rPr lang="lv-LV" dirty="0">
                <a:solidFill>
                  <a:schemeClr val="bg1"/>
                </a:solidFill>
                <a:latin typeface="Montserrat" panose="00000500000000000000" pitchFamily="50" charset="-70"/>
              </a:rPr>
              <a:t>Pārsvarā ēkas nodod ar konkrētu funkciju. (</a:t>
            </a:r>
            <a:r>
              <a:rPr lang="lv-LV" i="1" dirty="0">
                <a:solidFill>
                  <a:schemeClr val="bg1"/>
                </a:solidFill>
                <a:latin typeface="Montserrat" panose="00000500000000000000" pitchFamily="50" charset="-70"/>
              </a:rPr>
              <a:t>Cēsis</a:t>
            </a:r>
            <a:r>
              <a:rPr lang="lv-LV" dirty="0">
                <a:solidFill>
                  <a:schemeClr val="bg1"/>
                </a:solidFill>
                <a:latin typeface="Montserrat" panose="00000500000000000000" pitchFamily="50" charset="-70"/>
              </a:rPr>
              <a:t>)</a:t>
            </a:r>
          </a:p>
          <a:p>
            <a:endParaRPr lang="lv-LV" dirty="0">
              <a:solidFill>
                <a:schemeClr val="bg1"/>
              </a:solidFill>
              <a:latin typeface="Montserrat" panose="00000500000000000000" pitchFamily="50" charset="-7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E9BBB3-5638-5148-BFBA-B79F37687075}"/>
              </a:ext>
            </a:extLst>
          </p:cNvPr>
          <p:cNvSpPr txBox="1"/>
          <p:nvPr/>
        </p:nvSpPr>
        <p:spPr>
          <a:xfrm>
            <a:off x="0" y="6318772"/>
            <a:ext cx="12192000" cy="3176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sz="1400" spc="0" dirty="0">
                <a:solidFill>
                  <a:schemeClr val="bg2">
                    <a:lumMod val="50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ĀDAŽU NOVADA PAŠVALDĪBAS KOPIENU EKSPERTS   I   </a:t>
            </a:r>
            <a:r>
              <a:rPr lang="lv-LV" sz="1400" dirty="0">
                <a:solidFill>
                  <a:schemeClr val="bg2">
                    <a:lumMod val="50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MĀRĪTE KISELEVSKA</a:t>
            </a:r>
            <a:r>
              <a:rPr lang="en-US" sz="1400" spc="0" dirty="0">
                <a:solidFill>
                  <a:schemeClr val="bg2">
                    <a:lumMod val="50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  |  </a:t>
            </a:r>
            <a:r>
              <a:rPr lang="lv-LV" sz="1400" spc="0" dirty="0">
                <a:solidFill>
                  <a:schemeClr val="bg2">
                    <a:lumMod val="50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10</a:t>
            </a:r>
            <a:r>
              <a:rPr lang="en-US" sz="1400" spc="0" dirty="0">
                <a:solidFill>
                  <a:schemeClr val="bg2">
                    <a:lumMod val="50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.0</a:t>
            </a:r>
            <a:r>
              <a:rPr lang="lv-LV" sz="1400" dirty="0">
                <a:solidFill>
                  <a:schemeClr val="bg2">
                    <a:lumMod val="50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9</a:t>
            </a:r>
            <a:r>
              <a:rPr lang="en-US" sz="1400" spc="0" dirty="0">
                <a:solidFill>
                  <a:schemeClr val="bg2">
                    <a:lumMod val="50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.2025.</a:t>
            </a:r>
          </a:p>
        </p:txBody>
      </p:sp>
      <p:sp>
        <p:nvSpPr>
          <p:cNvPr id="5" name="Virsraksts 1">
            <a:extLst>
              <a:ext uri="{FF2B5EF4-FFF2-40B4-BE49-F238E27FC236}">
                <a16:creationId xmlns:a16="http://schemas.microsoft.com/office/drawing/2014/main" id="{987B2DBD-07A6-F309-484D-2432270CAD91}"/>
              </a:ext>
            </a:extLst>
          </p:cNvPr>
          <p:cNvSpPr txBox="1">
            <a:spLocks/>
          </p:cNvSpPr>
          <p:nvPr/>
        </p:nvSpPr>
        <p:spPr>
          <a:xfrm>
            <a:off x="117988" y="255639"/>
            <a:ext cx="11956026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v-LV" b="1" dirty="0">
                <a:solidFill>
                  <a:schemeClr val="bg1"/>
                </a:solidFill>
                <a:latin typeface="Montserrat" panose="00000500000000000000" pitchFamily="50" charset="-70"/>
              </a:rPr>
              <a:t>SVARĪGA INFORMĀCIJA</a:t>
            </a:r>
          </a:p>
        </p:txBody>
      </p:sp>
    </p:spTree>
    <p:extLst>
      <p:ext uri="{BB962C8B-B14F-4D97-AF65-F5344CB8AC3E}">
        <p14:creationId xmlns:p14="http://schemas.microsoft.com/office/powerpoint/2010/main" val="1859286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5AD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D3E8AB6-2969-CACC-31C8-2FAE3EE87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296198"/>
            <a:ext cx="9905998" cy="1478570"/>
          </a:xfrm>
        </p:spPr>
        <p:txBody>
          <a:bodyPr/>
          <a:lstStyle/>
          <a:p>
            <a:pPr algn="ctr"/>
            <a:r>
              <a:rPr lang="lv-LV" b="1" dirty="0">
                <a:solidFill>
                  <a:schemeClr val="bg1"/>
                </a:solidFill>
                <a:latin typeface="Montserrat" panose="00000500000000000000" pitchFamily="50" charset="-70"/>
              </a:rPr>
              <a:t>Secinājumi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5DC1749B-FB1F-4A13-04BC-E78FA6E26B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5219" y="1460136"/>
            <a:ext cx="10865850" cy="4297566"/>
          </a:xfrm>
        </p:spPr>
        <p:txBody>
          <a:bodyPr>
            <a:normAutofit/>
          </a:bodyPr>
          <a:lstStyle/>
          <a:p>
            <a:r>
              <a:rPr lang="lv-LV" sz="2600" dirty="0">
                <a:solidFill>
                  <a:schemeClr val="bg1"/>
                </a:solidFill>
                <a:latin typeface="Montserrat" panose="00000500000000000000" pitchFamily="50" charset="-70"/>
              </a:rPr>
              <a:t>Ēkas lietotājs ir juridiska persona</a:t>
            </a:r>
          </a:p>
          <a:p>
            <a:r>
              <a:rPr lang="lv-LV" sz="2600" dirty="0">
                <a:solidFill>
                  <a:schemeClr val="bg1"/>
                </a:solidFill>
                <a:latin typeface="Montserrat" panose="00000500000000000000" pitchFamily="50" charset="-70"/>
              </a:rPr>
              <a:t>Ēka tiek nodota vai nu bezatlīdzības lietošanā vai nomā</a:t>
            </a:r>
          </a:p>
          <a:p>
            <a:r>
              <a:rPr lang="lv-LV" sz="2600" dirty="0">
                <a:solidFill>
                  <a:schemeClr val="bg1"/>
                </a:solidFill>
                <a:latin typeface="Montserrat" panose="00000500000000000000" pitchFamily="50" charset="-70"/>
              </a:rPr>
              <a:t>Lietotājs maksā komunālos maksājumus</a:t>
            </a:r>
          </a:p>
          <a:p>
            <a:r>
              <a:rPr lang="lv-LV" sz="2600" dirty="0">
                <a:solidFill>
                  <a:schemeClr val="bg1"/>
                </a:solidFill>
                <a:latin typeface="Montserrat" panose="00000500000000000000" pitchFamily="50" charset="-70"/>
              </a:rPr>
              <a:t>Ēka tiek nodota ar konkrētu lietošanas mērķi</a:t>
            </a:r>
          </a:p>
          <a:p>
            <a:r>
              <a:rPr lang="lv-LV" sz="2600" dirty="0">
                <a:solidFill>
                  <a:schemeClr val="bg1"/>
                </a:solidFill>
                <a:latin typeface="Montserrat" panose="00000500000000000000" pitchFamily="50" charset="-70"/>
              </a:rPr>
              <a:t>Pašvaldība neveic ieguldījumus ēkā pirms nodošanas lietošanā</a:t>
            </a:r>
          </a:p>
          <a:p>
            <a:r>
              <a:rPr lang="lv-LV" sz="2600" dirty="0">
                <a:solidFill>
                  <a:schemeClr val="bg1"/>
                </a:solidFill>
                <a:latin typeface="Montserrat" panose="00000500000000000000" pitchFamily="50" charset="-70"/>
              </a:rPr>
              <a:t>Pašvaldība neprasa lietotājam veikt ieguldījumus, pirms ēkas lietošanas uzsākšanas</a:t>
            </a:r>
          </a:p>
          <a:p>
            <a:r>
              <a:rPr lang="lv-LV" sz="2600" dirty="0">
                <a:solidFill>
                  <a:schemeClr val="bg1"/>
                </a:solidFill>
                <a:latin typeface="Montserrat" panose="00000500000000000000" pitchFamily="50" charset="-70"/>
              </a:rPr>
              <a:t>Visus remontdarbus un ieguldījumus pirms izpildes saskaņo ar pašvaldību</a:t>
            </a:r>
          </a:p>
          <a:p>
            <a:pPr marL="0" indent="0">
              <a:buNone/>
            </a:pPr>
            <a:endParaRPr lang="lv-LV" dirty="0">
              <a:solidFill>
                <a:schemeClr val="bg1"/>
              </a:solidFill>
              <a:latin typeface="Montserrat" panose="00000500000000000000" pitchFamily="50" charset="-7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CEF2F17-2B10-7572-4874-D9842C70C19D}"/>
              </a:ext>
            </a:extLst>
          </p:cNvPr>
          <p:cNvSpPr txBox="1"/>
          <p:nvPr/>
        </p:nvSpPr>
        <p:spPr>
          <a:xfrm>
            <a:off x="0" y="6318772"/>
            <a:ext cx="12192000" cy="3176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sz="1400" spc="0" dirty="0">
                <a:solidFill>
                  <a:schemeClr val="bg2">
                    <a:lumMod val="50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ĀDAŽU NOVADA PAŠVALDĪBAS KOPIENU EKSPERTS   I   </a:t>
            </a:r>
            <a:r>
              <a:rPr lang="lv-LV" sz="1400" dirty="0">
                <a:solidFill>
                  <a:schemeClr val="bg2">
                    <a:lumMod val="50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MĀRĪTE KISELEVSKA</a:t>
            </a:r>
            <a:r>
              <a:rPr lang="en-US" sz="1400" spc="0" dirty="0">
                <a:solidFill>
                  <a:schemeClr val="bg2">
                    <a:lumMod val="50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  |  </a:t>
            </a:r>
            <a:r>
              <a:rPr lang="lv-LV" sz="1400" spc="0" dirty="0">
                <a:solidFill>
                  <a:schemeClr val="bg2">
                    <a:lumMod val="50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10</a:t>
            </a:r>
            <a:r>
              <a:rPr lang="en-US" sz="1400" spc="0" dirty="0">
                <a:solidFill>
                  <a:schemeClr val="bg2">
                    <a:lumMod val="50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.0</a:t>
            </a:r>
            <a:r>
              <a:rPr lang="lv-LV" sz="1400" dirty="0">
                <a:solidFill>
                  <a:schemeClr val="bg2">
                    <a:lumMod val="50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9</a:t>
            </a:r>
            <a:r>
              <a:rPr lang="en-US" sz="1400" spc="0" dirty="0">
                <a:solidFill>
                  <a:schemeClr val="bg2">
                    <a:lumMod val="50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.2025.</a:t>
            </a:r>
          </a:p>
        </p:txBody>
      </p:sp>
    </p:spTree>
    <p:extLst>
      <p:ext uri="{BB962C8B-B14F-4D97-AF65-F5344CB8AC3E}">
        <p14:creationId xmlns:p14="http://schemas.microsoft.com/office/powerpoint/2010/main" val="5449673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5AD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241F014-06BB-0C54-CC3B-FC42D848D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4" y="221530"/>
            <a:ext cx="9905998" cy="1478570"/>
          </a:xfrm>
        </p:spPr>
        <p:txBody>
          <a:bodyPr/>
          <a:lstStyle/>
          <a:p>
            <a:pPr algn="ctr"/>
            <a:r>
              <a:rPr lang="lv-LV" b="1" dirty="0">
                <a:solidFill>
                  <a:schemeClr val="bg1"/>
                </a:solidFill>
                <a:latin typeface="Montserrat" panose="00000500000000000000" pitchFamily="50" charset="-70"/>
              </a:rPr>
              <a:t>Biedrība «RADI DOT»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17E28CFC-FC09-288F-61DA-8DF728048D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6161" y="1543327"/>
            <a:ext cx="10053767" cy="4430684"/>
          </a:xfrm>
        </p:spPr>
        <p:txBody>
          <a:bodyPr>
            <a:normAutofit fontScale="85000" lnSpcReduction="10000"/>
          </a:bodyPr>
          <a:lstStyle/>
          <a:p>
            <a:r>
              <a:rPr lang="lv-LV" sz="3400" dirty="0">
                <a:solidFill>
                  <a:schemeClr val="bg1"/>
                </a:solidFill>
                <a:latin typeface="Montserrat" panose="00000500000000000000" pitchFamily="50" charset="-70"/>
              </a:rPr>
              <a:t>Ir sabiedriskā labuma statuss</a:t>
            </a:r>
          </a:p>
          <a:p>
            <a:r>
              <a:rPr lang="lv-LV" sz="3400" dirty="0">
                <a:solidFill>
                  <a:schemeClr val="bg1"/>
                </a:solidFill>
                <a:latin typeface="Montserrat" panose="00000500000000000000" pitchFamily="50" charset="-70"/>
              </a:rPr>
              <a:t>Ēku vēlas lietot esošajā stāvoklī</a:t>
            </a:r>
          </a:p>
          <a:p>
            <a:r>
              <a:rPr lang="lv-LV" sz="3400" dirty="0">
                <a:solidFill>
                  <a:schemeClr val="bg1"/>
                </a:solidFill>
                <a:latin typeface="Montserrat" panose="00000500000000000000" pitchFamily="50" charset="-70"/>
              </a:rPr>
              <a:t>Neprasa ieguldījumus no pašvaldības</a:t>
            </a:r>
          </a:p>
          <a:p>
            <a:r>
              <a:rPr lang="lv-LV" sz="3400" dirty="0">
                <a:solidFill>
                  <a:schemeClr val="bg1"/>
                </a:solidFill>
                <a:latin typeface="Montserrat" panose="00000500000000000000" pitchFamily="50" charset="-70"/>
              </a:rPr>
              <a:t>Komunālos maksājumus apmaksās paši</a:t>
            </a:r>
          </a:p>
          <a:p>
            <a:r>
              <a:rPr lang="lv-LV" sz="3400" dirty="0">
                <a:solidFill>
                  <a:schemeClr val="bg1"/>
                </a:solidFill>
                <a:latin typeface="Montserrat" panose="00000500000000000000" pitchFamily="50" charset="-70"/>
              </a:rPr>
              <a:t>Tiks piedāvāta brīvprātīga ziedošanas iespēja tiem, kas piedalās aktivitātēs</a:t>
            </a:r>
          </a:p>
          <a:p>
            <a:r>
              <a:rPr lang="lv-LV" sz="3400" dirty="0">
                <a:solidFill>
                  <a:schemeClr val="bg1"/>
                </a:solidFill>
                <a:latin typeface="Montserrat" panose="00000500000000000000" pitchFamily="50" charset="-70"/>
              </a:rPr>
              <a:t>Plānotie ēkas lietošanas mērķi:</a:t>
            </a:r>
          </a:p>
          <a:p>
            <a:pPr lvl="1"/>
            <a:r>
              <a:rPr lang="lv-LV" sz="2600" dirty="0">
                <a:solidFill>
                  <a:schemeClr val="bg1"/>
                </a:solidFill>
                <a:latin typeface="Montserrat" panose="00000500000000000000" pitchFamily="50" charset="-70"/>
              </a:rPr>
              <a:t>SAGLABĀT ĒKU LĪDZ JAUNĀ SKOLAS KORPUSA BŪVNIECĪBAI</a:t>
            </a:r>
          </a:p>
          <a:p>
            <a:pPr lvl="1"/>
            <a:r>
              <a:rPr lang="lv-LV" sz="2600" dirty="0">
                <a:solidFill>
                  <a:schemeClr val="bg1"/>
                </a:solidFill>
                <a:latin typeface="Montserrat" panose="00000500000000000000" pitchFamily="50" charset="-70"/>
              </a:rPr>
              <a:t>ATTĪSTĪT RADOŠO INDUSTRIJU KOPRADES PROCESUS UN VIETU</a:t>
            </a:r>
          </a:p>
          <a:p>
            <a:pPr lvl="1"/>
            <a:r>
              <a:rPr lang="lv-LV" sz="2600" dirty="0">
                <a:solidFill>
                  <a:schemeClr val="bg1"/>
                </a:solidFill>
                <a:latin typeface="Montserrat" panose="00000500000000000000" pitchFamily="50" charset="-70"/>
              </a:rPr>
              <a:t>VEICINĀT VIETĒJAS KOPIENAS SAITES</a:t>
            </a:r>
          </a:p>
          <a:p>
            <a:endParaRPr lang="lv-LV" dirty="0">
              <a:solidFill>
                <a:schemeClr val="bg1"/>
              </a:solidFill>
              <a:latin typeface="Montserrat" panose="00000500000000000000" pitchFamily="50" charset="-7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104E79-61D7-AA8E-2B50-1357766F94D6}"/>
              </a:ext>
            </a:extLst>
          </p:cNvPr>
          <p:cNvSpPr txBox="1"/>
          <p:nvPr/>
        </p:nvSpPr>
        <p:spPr>
          <a:xfrm>
            <a:off x="0" y="6318772"/>
            <a:ext cx="12192000" cy="3176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sz="1400" spc="0" dirty="0">
                <a:solidFill>
                  <a:schemeClr val="bg2">
                    <a:lumMod val="50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ĀDAŽU NOVADA PAŠVALDĪBAS KOPIENU EKSPERTS   I   </a:t>
            </a:r>
            <a:r>
              <a:rPr lang="lv-LV" sz="1400" dirty="0">
                <a:solidFill>
                  <a:schemeClr val="bg2">
                    <a:lumMod val="50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MĀRĪTE KISELEVSKA</a:t>
            </a:r>
            <a:r>
              <a:rPr lang="en-US" sz="1400" spc="0" dirty="0">
                <a:solidFill>
                  <a:schemeClr val="bg2">
                    <a:lumMod val="50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  |  </a:t>
            </a:r>
            <a:r>
              <a:rPr lang="lv-LV" sz="1400" spc="0" dirty="0">
                <a:solidFill>
                  <a:schemeClr val="bg2">
                    <a:lumMod val="50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10</a:t>
            </a:r>
            <a:r>
              <a:rPr lang="en-US" sz="1400" spc="0" dirty="0">
                <a:solidFill>
                  <a:schemeClr val="bg2">
                    <a:lumMod val="50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.0</a:t>
            </a:r>
            <a:r>
              <a:rPr lang="lv-LV" sz="1400" dirty="0">
                <a:solidFill>
                  <a:schemeClr val="bg2">
                    <a:lumMod val="50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9</a:t>
            </a:r>
            <a:r>
              <a:rPr lang="en-US" sz="1400" spc="0" dirty="0">
                <a:solidFill>
                  <a:schemeClr val="bg2">
                    <a:lumMod val="50000"/>
                  </a:schemeClr>
                </a:solidFill>
                <a:latin typeface="Montserrat"/>
                <a:ea typeface="Montserrat"/>
                <a:cs typeface="Montserrat"/>
                <a:sym typeface="Montserrat"/>
              </a:rPr>
              <a:t>.2025.</a:t>
            </a:r>
          </a:p>
        </p:txBody>
      </p:sp>
    </p:spTree>
    <p:extLst>
      <p:ext uri="{BB962C8B-B14F-4D97-AF65-F5344CB8AC3E}">
        <p14:creationId xmlns:p14="http://schemas.microsoft.com/office/powerpoint/2010/main" val="1775397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</TotalTime>
  <Words>652</Words>
  <Application>Microsoft Office PowerPoint</Application>
  <PresentationFormat>Platekrāna</PresentationFormat>
  <Paragraphs>126</Paragraphs>
  <Slides>11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4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Montserrat</vt:lpstr>
      <vt:lpstr>Office dizains</vt:lpstr>
      <vt:lpstr>ĒKU IZMANTOŠANAS pieredze pašvaldībās</vt:lpstr>
      <vt:lpstr>APTAUJĀTĀS Pašvaldības</vt:lpstr>
      <vt:lpstr>ĒKU lietotāju juridiskais statuss</vt:lpstr>
      <vt:lpstr>ĒKU LIETOŠANAS JURIDISKAIS IETVARS </vt:lpstr>
      <vt:lpstr>ĒKAS STĀVOKLIS UN MAKSĀJUMI</vt:lpstr>
      <vt:lpstr>LIETOŠANAS TERMIŅŠ</vt:lpstr>
      <vt:lpstr>PowerPoint prezentācija</vt:lpstr>
      <vt:lpstr>Secinājumi</vt:lpstr>
      <vt:lpstr>Biedrība «RADI DOT»</vt:lpstr>
      <vt:lpstr>Biedrības «RADI DOT» plānotās aktivitātes:</vt:lpstr>
      <vt:lpstr>RĪCĪBAS ALTERNATĪVAS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Mārīte Kiselevska</dc:creator>
  <cp:lastModifiedBy>Mārīte Kiselevska</cp:lastModifiedBy>
  <cp:revision>8</cp:revision>
  <dcterms:created xsi:type="dcterms:W3CDTF">2025-08-22T10:13:37Z</dcterms:created>
  <dcterms:modified xsi:type="dcterms:W3CDTF">2025-09-10T06:06:55Z</dcterms:modified>
</cp:coreProperties>
</file>