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6A08925-1F66-4B32-E4AA-947B5BEFE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369154E-FA43-1023-E2B7-91B77EE65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D191737-EBA9-67BF-48EA-98F7C894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BFAEA71-9897-8395-1D46-49518E9A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4BC7A50-A663-479F-4F67-A1757448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210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1C50E0-4F7C-BED6-9757-4976FFCE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19DCD0FA-1486-5A46-9E46-4295FAF35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128B189-C81B-4C2B-A5E0-F46CF0EC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E2D83D9-077E-5F92-BD94-0FBE049B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111F1A0-77E4-1637-5A2E-8475BBE5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3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BB86AE1C-47FF-40A6-03E3-5E8BB3DE3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D71B83B-8B73-9F15-277D-CFB0A6393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297EB25-5324-3C06-9F34-0944060C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EB72577-4F78-D2C9-7090-3BEDDD16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BEA41DF-2270-9C30-E2A0-6BB8348C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19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2A8937C-DA2C-9289-0CB9-AC6D764F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AB9118B-D102-73C7-2F19-90780964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F91FA05-2365-9771-83AF-465921BD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B686D31-643C-77A7-82E8-136C8853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CB745AC-5069-342C-515F-3D5A7E34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189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4EDE5-7794-DD1F-82D0-589F7187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C81F1D5-BF35-6A3A-0B88-AE1C551E4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DD0AE54-A97B-5AF6-FCEB-9D3B071C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57A2F79-B8E8-5A64-24FB-DB91CDA0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1A466D2-4A40-A416-FAAD-BFD3734F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527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4159581-DC25-66FB-DD66-6475EBBF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A1DFED9-330E-0F1F-1547-E7ADAA1D9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2696975-5A31-47F6-2002-79A43DB9C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E135EA0-31D3-F112-F0D1-F80DC080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CB11B97-9954-2AA6-59D6-63CDD9E3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528C9A2-AFF4-275D-A36F-00E9FAA7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16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561D33-E7BB-115C-A9E1-5F8B9EB6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938DDD4-1AFC-3C48-C80E-821B7A206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D8120E5-F4AC-A4A3-E4EA-CE095D8FD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93DD6F5-D8F3-ABAB-1481-457D25F1C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5173245D-5BBC-B7EB-B58E-B455B561D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F147233C-F5E1-B845-B4B5-FE075D5B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6E7E7D7C-333D-948A-85B6-26F487E8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79A88517-76FE-BD6B-6926-2149CD59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470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F0231C-2D43-C443-A5BD-5623DFC0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03296FB6-38B9-A8DF-1C16-49E2800E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DFCBCD86-110C-0C5C-20AE-71E10426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1D707311-3EEC-4495-7746-518ADCEF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23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9162C1F6-354E-CAC6-E34B-1C31B46D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CD254C1-5674-5BA1-67B0-95ECF59E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B71A31A-D574-A8AD-D2C4-F8AB5236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637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A9FDA0-FC60-8510-28A3-6D82BAF8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7DA13FE-C90A-C4BB-A075-9886A146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14FD061-AB75-D761-161C-D9739D154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61BFC27-DC13-7FCD-FF9C-CC236680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C29E641-09B1-9960-030A-AD610A25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4F81860-9E95-2A29-08A7-B03D4591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948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15DF5B-F9D7-2D45-6851-B68352D1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96F4D7D0-1425-E698-69FD-E5760D38E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C92ECD5-2509-25B4-F0C1-339818629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1A2CE73-ACA3-B2B7-6332-FADD0221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B2FE76D-975E-9311-41F2-24F20B80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A5D7A2E-D905-EF50-1C77-1FB1EB3B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438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5455D91A-EF1E-5472-CAF3-1B5A0315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FF5B8EC-2028-0C0D-A56F-386D9F24F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C756B28-D22B-7EEA-5A7A-C4B29E2CD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AAF0-10A0-4A9A-81DF-74035C8DBEA2}" type="datetimeFigureOut">
              <a:rPr lang="lv-LV" smtClean="0"/>
              <a:t>28.08.2025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39F9FBB-1BC4-6D8E-5EDB-7A8091A9B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814A169-A159-2AC7-7CCE-87389AC3F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8756-A1F4-4128-8123-DDBAF68213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305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11E39FD9-79D4-4F52-1A6C-8D0FACBA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7" y="419325"/>
            <a:ext cx="1558153" cy="150104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ABE5F731-C67A-18BB-E5ED-D3BF514E9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0864" y="1968341"/>
            <a:ext cx="7971453" cy="2387600"/>
          </a:xfrm>
        </p:spPr>
        <p:txBody>
          <a:bodyPr>
            <a:normAutofit fontScale="90000"/>
          </a:bodyPr>
          <a:lstStyle/>
          <a:p>
            <a:pPr algn="r"/>
            <a:r>
              <a:rPr lang="lv-LV" dirty="0"/>
              <a:t>Ziņojums </a:t>
            </a:r>
            <a:br>
              <a:rPr lang="lv-LV" dirty="0"/>
            </a:br>
            <a:r>
              <a:rPr lang="lv-LV" dirty="0"/>
              <a:t>par Ādažu novada bērnu un jauniešu nometnēm 2025.gada vasaras skolēnu brīvlaikā 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8FEC9E5-8E95-1517-FA41-1611CEF38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3495" y="5178912"/>
            <a:ext cx="3380792" cy="110992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lv-LV" dirty="0"/>
              <a:t>Sagatavoja interešu izglītības koordinatore </a:t>
            </a:r>
          </a:p>
          <a:p>
            <a:pPr algn="r"/>
            <a:r>
              <a:rPr lang="lv-LV" dirty="0"/>
              <a:t>Alise Timermane - </a:t>
            </a:r>
            <a:r>
              <a:rPr lang="lv-LV" dirty="0" err="1"/>
              <a:t>Legzdiņa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752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E5F731-C67A-18BB-E5ED-D3BF514E9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6" y="0"/>
            <a:ext cx="11363324" cy="2305050"/>
          </a:xfrm>
        </p:spPr>
        <p:txBody>
          <a:bodyPr>
            <a:normAutofit/>
          </a:bodyPr>
          <a:lstStyle/>
          <a:p>
            <a:r>
              <a:rPr lang="lv-LV" sz="4000" dirty="0"/>
              <a:t>Ādažu novada līdzfinansētās nometnes  </a:t>
            </a:r>
            <a:br>
              <a:rPr lang="lv-LV" sz="4000" dirty="0"/>
            </a:br>
            <a:r>
              <a:rPr lang="lv-LV" sz="4000" dirty="0"/>
              <a:t>2025. gada vasarā </a:t>
            </a:r>
            <a:br>
              <a:rPr lang="lv-LV" sz="4000" dirty="0"/>
            </a:br>
            <a:endParaRPr lang="lv-LV" sz="4000" dirty="0"/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182AC1BA-E8D0-2BCB-C749-BBA4B257D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07891"/>
              </p:ext>
            </p:extLst>
          </p:nvPr>
        </p:nvGraphicFramePr>
        <p:xfrm>
          <a:off x="304800" y="2000248"/>
          <a:ext cx="11649075" cy="3987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304">
                  <a:extLst>
                    <a:ext uri="{9D8B030D-6E8A-4147-A177-3AD203B41FA5}">
                      <a16:colId xmlns:a16="http://schemas.microsoft.com/office/drawing/2014/main" val="2487621583"/>
                    </a:ext>
                  </a:extLst>
                </a:gridCol>
                <a:gridCol w="2112234">
                  <a:extLst>
                    <a:ext uri="{9D8B030D-6E8A-4147-A177-3AD203B41FA5}">
                      <a16:colId xmlns:a16="http://schemas.microsoft.com/office/drawing/2014/main" val="2233587171"/>
                    </a:ext>
                  </a:extLst>
                </a:gridCol>
                <a:gridCol w="2494858">
                  <a:extLst>
                    <a:ext uri="{9D8B030D-6E8A-4147-A177-3AD203B41FA5}">
                      <a16:colId xmlns:a16="http://schemas.microsoft.com/office/drawing/2014/main" val="4053537964"/>
                    </a:ext>
                  </a:extLst>
                </a:gridCol>
                <a:gridCol w="2463674">
                  <a:extLst>
                    <a:ext uri="{9D8B030D-6E8A-4147-A177-3AD203B41FA5}">
                      <a16:colId xmlns:a16="http://schemas.microsoft.com/office/drawing/2014/main" val="237721468"/>
                    </a:ext>
                  </a:extLst>
                </a:gridCol>
                <a:gridCol w="2616005">
                  <a:extLst>
                    <a:ext uri="{9D8B030D-6E8A-4147-A177-3AD203B41FA5}">
                      <a16:colId xmlns:a16="http://schemas.microsoft.com/office/drawing/2014/main" val="253876714"/>
                    </a:ext>
                  </a:extLst>
                </a:gridCol>
              </a:tblGrid>
              <a:tr h="90081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Nometnes tips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Nometņu skaits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Nometnes dalībnieku skaits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Vecums 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Pašvaldības līdzfinansējums  </a:t>
                      </a:r>
                      <a:r>
                        <a:rPr lang="lv-LV" sz="2400" kern="100" dirty="0" err="1">
                          <a:effectLst/>
                        </a:rPr>
                        <a:t>euro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644118"/>
                  </a:ext>
                </a:extLst>
              </a:tr>
              <a:tr h="90081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 diennakts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161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8-17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18 520 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472153"/>
                  </a:ext>
                </a:extLst>
              </a:tr>
              <a:tr h="108849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dienas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14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208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7-9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10-12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15 380 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171885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 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 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 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 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 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4734390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Kopā: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23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 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33 900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652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194326-DF0B-9499-3B6A-93B8BBFE2859}"/>
              </a:ext>
            </a:extLst>
          </p:cNvPr>
          <p:cNvSpPr txBox="1"/>
          <p:nvPr/>
        </p:nvSpPr>
        <p:spPr>
          <a:xfrm>
            <a:off x="304800" y="5953125"/>
            <a:ext cx="1164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kern="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lv-LV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ērnam no ģimenēm, kurām noteikts maznodrošinātas vai trūcīgas mājsaimniecības statuss Pašvaldības līdzfinansējums dienas nometnē tika nodrošināts 100 % apmērā. </a:t>
            </a:r>
            <a:r>
              <a:rPr lang="lv-LV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Kopā</a:t>
            </a:r>
            <a:r>
              <a:rPr lang="lv-LV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finansējumu saņēma 3 bērni par </a:t>
            </a:r>
            <a:r>
              <a:rPr lang="lv-LV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lv-LV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opējo summu  </a:t>
            </a:r>
            <a:r>
              <a:rPr lang="lv-LV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395</a:t>
            </a:r>
            <a:r>
              <a:rPr lang="lv-LV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b="1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euro</a:t>
            </a:r>
            <a:r>
              <a:rPr lang="lv-LV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228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E5F731-C67A-18BB-E5ED-D3BF514E9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6" y="1009650"/>
            <a:ext cx="11363324" cy="12954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b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Dalība projektā “Atbalsts Ukrainas un Latvijas bērnu un jauniešu nometnēm”</a:t>
            </a:r>
            <a:b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lv-LV" sz="4000" dirty="0"/>
            </a:br>
            <a:endParaRPr lang="lv-LV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10DD5-4DEC-B908-3160-5A7709C0046F}"/>
              </a:ext>
            </a:extLst>
          </p:cNvPr>
          <p:cNvSpPr txBox="1"/>
          <p:nvPr/>
        </p:nvSpPr>
        <p:spPr>
          <a:xfrm>
            <a:off x="238125" y="1257669"/>
            <a:ext cx="11715750" cy="43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D27C79B3-56C6-3FBD-EF83-1DFB83747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28486"/>
              </p:ext>
            </p:extLst>
          </p:nvPr>
        </p:nvGraphicFramePr>
        <p:xfrm>
          <a:off x="4293639" y="1833605"/>
          <a:ext cx="7517361" cy="4014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311">
                  <a:extLst>
                    <a:ext uri="{9D8B030D-6E8A-4147-A177-3AD203B41FA5}">
                      <a16:colId xmlns:a16="http://schemas.microsoft.com/office/drawing/2014/main" val="3447908599"/>
                    </a:ext>
                  </a:extLst>
                </a:gridCol>
                <a:gridCol w="1363063">
                  <a:extLst>
                    <a:ext uri="{9D8B030D-6E8A-4147-A177-3AD203B41FA5}">
                      <a16:colId xmlns:a16="http://schemas.microsoft.com/office/drawing/2014/main" val="615827969"/>
                    </a:ext>
                  </a:extLst>
                </a:gridCol>
                <a:gridCol w="1609978">
                  <a:extLst>
                    <a:ext uri="{9D8B030D-6E8A-4147-A177-3AD203B41FA5}">
                      <a16:colId xmlns:a16="http://schemas.microsoft.com/office/drawing/2014/main" val="47592246"/>
                    </a:ext>
                  </a:extLst>
                </a:gridCol>
                <a:gridCol w="1589854">
                  <a:extLst>
                    <a:ext uri="{9D8B030D-6E8A-4147-A177-3AD203B41FA5}">
                      <a16:colId xmlns:a16="http://schemas.microsoft.com/office/drawing/2014/main" val="3440460239"/>
                    </a:ext>
                  </a:extLst>
                </a:gridCol>
                <a:gridCol w="1688155">
                  <a:extLst>
                    <a:ext uri="{9D8B030D-6E8A-4147-A177-3AD203B41FA5}">
                      <a16:colId xmlns:a16="http://schemas.microsoft.com/office/drawing/2014/main" val="2255064625"/>
                    </a:ext>
                  </a:extLst>
                </a:gridCol>
              </a:tblGrid>
              <a:tr h="154566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Nometnes tips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Nometņu skaits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Nometnes dalībnieku skaits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Vecums (gadi)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Valsts 100 % finansējums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646382"/>
                  </a:ext>
                </a:extLst>
              </a:tr>
              <a:tr h="201258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Dienas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1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18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(10 Ukrainas un 8 Latvijas)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7-12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4275 </a:t>
                      </a:r>
                      <a:r>
                        <a:rPr lang="lv-LV" sz="2400" kern="100" dirty="0" err="1">
                          <a:effectLst/>
                        </a:rPr>
                        <a:t>euro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939117"/>
                  </a:ext>
                </a:extLst>
              </a:tr>
              <a:tr h="45650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Kopā: 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 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 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>
                          <a:effectLst/>
                        </a:rPr>
                        <a:t> 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4275 </a:t>
                      </a:r>
                      <a:r>
                        <a:rPr lang="lv-LV" sz="2400" kern="100" dirty="0" err="1">
                          <a:effectLst/>
                        </a:rPr>
                        <a:t>euro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287821"/>
                  </a:ext>
                </a:extLst>
              </a:tr>
            </a:tbl>
          </a:graphicData>
        </a:graphic>
      </p:graphicFrame>
      <p:pic>
        <p:nvPicPr>
          <p:cNvPr id="5" name="Attēls 4">
            <a:extLst>
              <a:ext uri="{FF2B5EF4-FFF2-40B4-BE49-F238E27FC236}">
                <a16:creationId xmlns:a16="http://schemas.microsoft.com/office/drawing/2014/main" id="{CF353DF0-2456-3F53-134E-019B3A63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3" y="1171595"/>
            <a:ext cx="3132251" cy="55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E5F731-C67A-18BB-E5ED-D3BF514E9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1111091"/>
            <a:ext cx="11172825" cy="1003459"/>
          </a:xfrm>
        </p:spPr>
        <p:txBody>
          <a:bodyPr>
            <a:normAutofit fontScale="90000"/>
          </a:bodyPr>
          <a:lstStyle/>
          <a:p>
            <a:r>
              <a:rPr lang="lv-LV" dirty="0"/>
              <a:t>Skolēnu rudens un ziemas mācību brīvlaiks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8FEC9E5-8E95-1517-FA41-1611CEF38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801" y="3131780"/>
            <a:ext cx="6067794" cy="270843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lv-LV" sz="5100" dirty="0"/>
              <a:t>2025./2026. </a:t>
            </a:r>
            <a:r>
              <a:rPr lang="lv-LV" sz="5100" dirty="0" err="1"/>
              <a:t>m.g</a:t>
            </a:r>
            <a:r>
              <a:rPr lang="lv-LV" sz="5100" dirty="0"/>
              <a:t>. nometņu norisei rudens un ziemas skolēnu brīvlaikos  paredzētais</a:t>
            </a:r>
            <a:r>
              <a:rPr lang="lv-LV" sz="5100" b="1" dirty="0"/>
              <a:t> līdzfinansējums ir 5500 </a:t>
            </a:r>
            <a:r>
              <a:rPr lang="lv-LV" sz="5100" b="1" i="1" dirty="0" err="1"/>
              <a:t>euro</a:t>
            </a:r>
            <a:endParaRPr lang="lv-LV" sz="5100" b="1" i="1" dirty="0"/>
          </a:p>
          <a:p>
            <a:pPr algn="l"/>
            <a:endParaRPr lang="lv-LV" sz="4500" b="1" i="1" dirty="0"/>
          </a:p>
          <a:p>
            <a:pPr algn="r"/>
            <a:endParaRPr lang="lv-LV" b="1" i="1" dirty="0"/>
          </a:p>
          <a:p>
            <a:pPr algn="r"/>
            <a:r>
              <a:rPr lang="lv-LV" b="1" i="1" dirty="0"/>
              <a:t>. 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CE48EA7-2725-14CD-9B24-D3B239CB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779" y="1433415"/>
            <a:ext cx="2947731" cy="52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1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E5F731-C67A-18BB-E5ED-D3BF514E9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5" y="1688841"/>
            <a:ext cx="10563225" cy="3864234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br>
              <a:rPr lang="lv-LV" sz="27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lv-LV" sz="27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lv-LV" sz="27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Nometņu īstenotāju pieteikšanās kopš 2025. gada pavasara tiek veikta caur EIS - elektronisko iepirkuma sistēmu </a:t>
            </a:r>
            <a:br>
              <a:rPr lang="lv-LV" sz="27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lv-LV" sz="27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Secinājums:</a:t>
            </a:r>
            <a:br>
              <a:rPr lang="lv-LV" sz="27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Priekš īstenotājiem diezgan sarežģīta pieteikšanās procedūra. Nācās veikt lielu </a:t>
            </a:r>
            <a:r>
              <a:rPr lang="lv-LV" sz="2700">
                <a:latin typeface="Times New Roman" panose="02020603050405020304" pitchFamily="18" charset="0"/>
                <a:ea typeface="Calibri" panose="020F0502020204030204" pitchFamily="34" charset="0"/>
              </a:rPr>
              <a:t>skaidrojošo darbu.   </a:t>
            </a:r>
            <a:br>
              <a:rPr lang="lv-LV" sz="27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lv-LV" sz="27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lv-L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7139F-483D-573F-9CED-F3C193C60977}"/>
              </a:ext>
            </a:extLst>
          </p:cNvPr>
          <p:cNvSpPr txBox="1"/>
          <p:nvPr/>
        </p:nvSpPr>
        <p:spPr>
          <a:xfrm>
            <a:off x="5133975" y="1304925"/>
            <a:ext cx="2057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00" b="1" dirty="0"/>
              <a:t>Secinājumi:</a:t>
            </a:r>
          </a:p>
        </p:txBody>
      </p:sp>
    </p:spTree>
    <p:extLst>
      <p:ext uri="{BB962C8B-B14F-4D97-AF65-F5344CB8AC3E}">
        <p14:creationId xmlns:p14="http://schemas.microsoft.com/office/powerpoint/2010/main" val="1685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5686777-2536-E4D4-57C9-9884D967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474" y="2706687"/>
            <a:ext cx="7405202" cy="1444625"/>
          </a:xfrm>
        </p:spPr>
        <p:txBody>
          <a:bodyPr>
            <a:normAutofit/>
          </a:bodyPr>
          <a:lstStyle/>
          <a:p>
            <a:r>
              <a:rPr lang="lv-LV" sz="6000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64107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10513</TotalTime>
  <Words>226</Words>
  <Application>Microsoft Office PowerPoint</Application>
  <PresentationFormat>Platekrāna</PresentationFormat>
  <Paragraphs>57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dizains</vt:lpstr>
      <vt:lpstr>Ziņojums  par Ādažu novada bērnu un jauniešu nometnēm 2025.gada vasaras skolēnu brīvlaikā </vt:lpstr>
      <vt:lpstr>Ādažu novada līdzfinansētās nometnes   2025. gada vasarā  </vt:lpstr>
      <vt:lpstr>  Dalība projektā “Atbalsts Ukrainas un Latvijas bērnu un jauniešu nometnēm”  </vt:lpstr>
      <vt:lpstr>Skolēnu rudens un ziemas mācību brīvlaiks</vt:lpstr>
      <vt:lpstr>   Nometņu īstenotāju pieteikšanās kopš 2025. gada pavasara tiek veikta caur EIS - elektronisko iepirkuma sistēmu   Secinājums: Priekš īstenotājiem diezgan sarežģīta pieteikšanās procedūra. Nācās veikt lielu skaidrojošo darbu.     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Ziņojums  par Ādažu novada bērnu un jauniešu nometnēm 2024.gada vasaras skolēnu brīvlaikā </dc:title>
  <dc:creator>Alise Timermane-Legzdiņa</dc:creator>
  <cp:lastModifiedBy>Alise Timermane-Legzdiņa</cp:lastModifiedBy>
  <cp:revision>16</cp:revision>
  <dcterms:created xsi:type="dcterms:W3CDTF">2024-08-27T12:06:03Z</dcterms:created>
  <dcterms:modified xsi:type="dcterms:W3CDTF">2025-08-27T22:25:29Z</dcterms:modified>
</cp:coreProperties>
</file>