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F4_5AD08FFE.xml" ContentType="application/vnd.ms-powerpoint.comments+xml"/>
  <Override PartName="/ppt/comments/modernComment_1F5_DBB0C03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6"/>
  </p:notesMasterIdLst>
  <p:sldIdLst>
    <p:sldId id="432" r:id="rId2"/>
    <p:sldId id="507" r:id="rId3"/>
    <p:sldId id="508" r:id="rId4"/>
    <p:sldId id="509" r:id="rId5"/>
    <p:sldId id="504" r:id="rId6"/>
    <p:sldId id="506" r:id="rId7"/>
    <p:sldId id="498" r:id="rId8"/>
    <p:sldId id="500" r:id="rId9"/>
    <p:sldId id="501" r:id="rId10"/>
    <p:sldId id="503" r:id="rId11"/>
    <p:sldId id="510" r:id="rId12"/>
    <p:sldId id="512" r:id="rId13"/>
    <p:sldId id="511" r:id="rId14"/>
    <p:sldId id="505" r:id="rId15"/>
  </p:sldIdLst>
  <p:sldSz cx="18288000" cy="10287000"/>
  <p:notesSz cx="6797675" cy="9926638"/>
  <p:embeddedFontLst>
    <p:embeddedFont>
      <p:font typeface="Aptos Narrow" panose="020B0004020202020204" pitchFamily="34" charset="0"/>
      <p:regular r:id="rId17"/>
      <p:bold r:id="rId18"/>
      <p:italic r:id="rId19"/>
      <p:boldItalic r:id="rId20"/>
    </p:embeddedFont>
    <p:embeddedFont>
      <p:font typeface="Montserrat" panose="00000500000000000000" pitchFamily="50" charset="-70"/>
      <p:regular r:id="rId21"/>
      <p:bold r:id="rId22"/>
      <p:italic r:id="rId23"/>
      <p:boldItalic r:id="rId24"/>
    </p:embeddedFont>
  </p:embeddedFontLst>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3099F1-13BA-4600-73D9-87A009C24631}" name="Santa Ruģēna" initials="SR" userId="S::santa.rugena@Adazi.lv::ab164ca0-a893-4819-99de-b0ddced4c4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8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Gaišs stils 3 - izcēlum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Vidējs stils 1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Dizaina stils 1 - izcēlum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Gaišs stils 3 - izcēlum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94674" autoAdjust="0"/>
  </p:normalViewPr>
  <p:slideViewPr>
    <p:cSldViewPr>
      <p:cViewPr varScale="1">
        <p:scale>
          <a:sx n="52" d="100"/>
          <a:sy n="52" d="100"/>
        </p:scale>
        <p:origin x="878"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comments/modernComment_1F4_5AD08FFE.xml><?xml version="1.0" encoding="utf-8"?>
<p188:cmLst xmlns:a="http://schemas.openxmlformats.org/drawingml/2006/main" xmlns:r="http://schemas.openxmlformats.org/officeDocument/2006/relationships" xmlns:p188="http://schemas.microsoft.com/office/powerpoint/2018/8/main">
  <p188:cm id="{94563318-C2DA-4BCF-91AF-1A1D2A1C77C3}" authorId="{F53099F1-13BA-4600-73D9-87A009C24631}" created="2025-06-25T05:19:19.879">
    <ac:deMkLst xmlns:ac="http://schemas.microsoft.com/office/drawing/2013/main/command">
      <pc:docMk xmlns:pc="http://schemas.microsoft.com/office/powerpoint/2013/main/command"/>
      <pc:sldMk xmlns:pc="http://schemas.microsoft.com/office/powerpoint/2013/main/command" cId="1523617790" sldId="500"/>
      <ac:spMk id="5123" creationId="{C89D063A-1109-9BD0-2196-5D972F6ED65B}"/>
    </ac:deMkLst>
    <p188:txBody>
      <a:bodyPr/>
      <a:lstStyle/>
      <a:p>
        <a:r>
          <a:rPr lang="lv-LV"/>
          <a:t>1. Saskaņot ar dzelzceļu robežu pārejai  80520070543;
2. Pašvaldība 
80520070565;
</a:t>
        </a:r>
      </a:p>
    </p188:txBody>
  </p188:cm>
</p188:cmLst>
</file>

<file path=ppt/comments/modernComment_1F5_DBB0C03C.xml><?xml version="1.0" encoding="utf-8"?>
<p188:cmLst xmlns:a="http://schemas.openxmlformats.org/drawingml/2006/main" xmlns:r="http://schemas.openxmlformats.org/officeDocument/2006/relationships" xmlns:p188="http://schemas.microsoft.com/office/powerpoint/2018/8/main">
  <p188:cm id="{A543BFB8-2E24-4B8D-91B7-9BB38D1444A1}" authorId="{F53099F1-13BA-4600-73D9-87A009C24631}" created="2025-06-25T05:27:31.790">
    <ac:deMkLst xmlns:ac="http://schemas.microsoft.com/office/drawing/2013/main/command">
      <pc:docMk xmlns:pc="http://schemas.microsoft.com/office/powerpoint/2013/main/command"/>
      <pc:sldMk xmlns:pc="http://schemas.microsoft.com/office/powerpoint/2013/main/command" cId="3685793852" sldId="501"/>
      <ac:spMk id="5123" creationId="{3B86A772-BFDE-5C29-D7EA-2A118BEA69C0}"/>
    </ac:deMkLst>
    <p188:txBody>
      <a:bodyPr/>
      <a:lstStyle/>
      <a:p>
        <a:r>
          <a:rPr lang="lv-LV"/>
          <a:t>4.080520081289 Latvijas Valsts meži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00DFE-684B-4807-3B6B-4A9A35FEFB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EA4DA3EE-6A61-F33D-0221-FDBC4742B5B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079963-8949-4BB9-9D7C-D97C91EECF9B}" type="datetimeFigureOut">
              <a:rPr lang="lv-LV"/>
              <a:pPr>
                <a:defRPr/>
              </a:pPr>
              <a:t>26.07.2025</a:t>
            </a:fld>
            <a:endParaRPr lang="x-none"/>
          </a:p>
        </p:txBody>
      </p:sp>
      <p:sp>
        <p:nvSpPr>
          <p:cNvPr id="4" name="Slide Image Placeholder 3">
            <a:extLst>
              <a:ext uri="{FF2B5EF4-FFF2-40B4-BE49-F238E27FC236}">
                <a16:creationId xmlns:a16="http://schemas.microsoft.com/office/drawing/2014/main" id="{B2FA84F1-D5B5-7F06-C099-8B05395341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7FBE3570-BBA5-B2DB-BCE6-C57EB379E58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1A284F83-0769-6040-C920-9B20D16D554B}"/>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9944CD46-381E-051D-0996-DDE1E6136118}"/>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395BC-D4F7-45EF-8F3A-40F16DDBBDF5}"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x-none"/>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A7B53CBB-95E1-7FB5-9C1F-33E8B8D86456}"/>
              </a:ext>
            </a:extLst>
          </p:cNvPr>
          <p:cNvSpPr>
            <a:spLocks noGrp="1"/>
          </p:cNvSpPr>
          <p:nvPr>
            <p:ph type="dt" sz="half" idx="10"/>
          </p:nvPr>
        </p:nvSpPr>
        <p:spPr/>
        <p:txBody>
          <a:bodyPr/>
          <a:lstStyle>
            <a:lvl1pPr>
              <a:defRPr/>
            </a:lvl1pPr>
          </a:lstStyle>
          <a:p>
            <a:pPr>
              <a:defRPr/>
            </a:pPr>
            <a:fld id="{DC5EFF72-FBDB-4EFA-9591-674D7CE21075}" type="datetime1">
              <a:rPr lang="en-US"/>
              <a:pPr>
                <a:defRPr/>
              </a:pPr>
              <a:t>7/26/2025</a:t>
            </a:fld>
            <a:endParaRPr lang="en-US"/>
          </a:p>
        </p:txBody>
      </p:sp>
      <p:sp>
        <p:nvSpPr>
          <p:cNvPr id="5" name="Footer Placeholder 4">
            <a:extLst>
              <a:ext uri="{FF2B5EF4-FFF2-40B4-BE49-F238E27FC236}">
                <a16:creationId xmlns:a16="http://schemas.microsoft.com/office/drawing/2014/main" id="{8DBF7CCD-3634-385C-C9C8-9F6781AC424F}"/>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4BEF4B-46F1-66D7-A59D-6E35A75556DF}"/>
              </a:ext>
            </a:extLst>
          </p:cNvPr>
          <p:cNvSpPr>
            <a:spLocks noGrp="1"/>
          </p:cNvSpPr>
          <p:nvPr>
            <p:ph type="sldNum" sz="quarter" idx="12"/>
          </p:nvPr>
        </p:nvSpPr>
        <p:spPr/>
        <p:txBody>
          <a:bodyPr/>
          <a:lstStyle>
            <a:lvl1pPr>
              <a:defRPr/>
            </a:lvl1pPr>
          </a:lstStyle>
          <a:p>
            <a:pPr>
              <a:defRPr/>
            </a:pPr>
            <a:fld id="{18C53B4D-4189-4E37-AB8D-7F07E5B45BCC}" type="slidenum">
              <a:rPr lang="en-US" altLang="lv-LV"/>
              <a:pPr>
                <a:defRPr/>
              </a:pPr>
              <a:t>‹#›</a:t>
            </a:fld>
            <a:endParaRPr lang="en-US" altLang="lv-LV"/>
          </a:p>
        </p:txBody>
      </p:sp>
    </p:spTree>
    <p:extLst>
      <p:ext uri="{BB962C8B-B14F-4D97-AF65-F5344CB8AC3E}">
        <p14:creationId xmlns:p14="http://schemas.microsoft.com/office/powerpoint/2010/main" val="17122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EEDDD50-C1C6-331F-A725-6919489641A1}"/>
              </a:ext>
            </a:extLst>
          </p:cNvPr>
          <p:cNvSpPr>
            <a:spLocks noGrp="1"/>
          </p:cNvSpPr>
          <p:nvPr>
            <p:ph type="dt" sz="half" idx="10"/>
          </p:nvPr>
        </p:nvSpPr>
        <p:spPr/>
        <p:txBody>
          <a:bodyPr/>
          <a:lstStyle>
            <a:lvl1pPr>
              <a:defRPr/>
            </a:lvl1pPr>
          </a:lstStyle>
          <a:p>
            <a:pPr>
              <a:defRPr/>
            </a:pPr>
            <a:fld id="{3CAA6DD6-F017-4FD9-BC75-CB5E95C28D56}" type="datetime1">
              <a:rPr lang="en-US"/>
              <a:pPr>
                <a:defRPr/>
              </a:pPr>
              <a:t>7/26/2025</a:t>
            </a:fld>
            <a:endParaRPr lang="en-US"/>
          </a:p>
        </p:txBody>
      </p:sp>
      <p:sp>
        <p:nvSpPr>
          <p:cNvPr id="5" name="Footer Placeholder 4">
            <a:extLst>
              <a:ext uri="{FF2B5EF4-FFF2-40B4-BE49-F238E27FC236}">
                <a16:creationId xmlns:a16="http://schemas.microsoft.com/office/drawing/2014/main" id="{9EBE173A-A6E2-CF41-4C4A-39294CEECFD9}"/>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938C6F7-8285-CA76-DB7C-7BE9712422BE}"/>
              </a:ext>
            </a:extLst>
          </p:cNvPr>
          <p:cNvSpPr>
            <a:spLocks noGrp="1"/>
          </p:cNvSpPr>
          <p:nvPr>
            <p:ph type="sldNum" sz="quarter" idx="12"/>
          </p:nvPr>
        </p:nvSpPr>
        <p:spPr/>
        <p:txBody>
          <a:bodyPr/>
          <a:lstStyle>
            <a:lvl1pPr>
              <a:defRPr/>
            </a:lvl1pPr>
          </a:lstStyle>
          <a:p>
            <a:pPr>
              <a:defRPr/>
            </a:pPr>
            <a:fld id="{4863B81E-A6CF-4598-B3D9-A946C16E949A}" type="slidenum">
              <a:rPr lang="en-US" altLang="lv-LV"/>
              <a:pPr>
                <a:defRPr/>
              </a:pPr>
              <a:t>‹#›</a:t>
            </a:fld>
            <a:endParaRPr lang="en-US" altLang="lv-LV"/>
          </a:p>
        </p:txBody>
      </p:sp>
    </p:spTree>
    <p:extLst>
      <p:ext uri="{BB962C8B-B14F-4D97-AF65-F5344CB8AC3E}">
        <p14:creationId xmlns:p14="http://schemas.microsoft.com/office/powerpoint/2010/main" val="25928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endParaRPr lang="x-none"/>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BD753-A733-7AC9-2E81-B89EB063A19B}"/>
              </a:ext>
            </a:extLst>
          </p:cNvPr>
          <p:cNvSpPr>
            <a:spLocks noGrp="1"/>
          </p:cNvSpPr>
          <p:nvPr>
            <p:ph type="dt" sz="half" idx="10"/>
          </p:nvPr>
        </p:nvSpPr>
        <p:spPr/>
        <p:txBody>
          <a:bodyPr/>
          <a:lstStyle>
            <a:lvl1pPr>
              <a:defRPr/>
            </a:lvl1pPr>
          </a:lstStyle>
          <a:p>
            <a:pPr>
              <a:defRPr/>
            </a:pPr>
            <a:fld id="{1CFE189D-6D80-4BA2-BA3B-2DF155631061}" type="datetime1">
              <a:rPr lang="en-US"/>
              <a:pPr>
                <a:defRPr/>
              </a:pPr>
              <a:t>7/26/2025</a:t>
            </a:fld>
            <a:endParaRPr lang="en-US"/>
          </a:p>
        </p:txBody>
      </p:sp>
      <p:sp>
        <p:nvSpPr>
          <p:cNvPr id="5" name="Footer Placeholder 4">
            <a:extLst>
              <a:ext uri="{FF2B5EF4-FFF2-40B4-BE49-F238E27FC236}">
                <a16:creationId xmlns:a16="http://schemas.microsoft.com/office/drawing/2014/main" id="{B9D06C1B-037D-6DEA-5E09-D21E0F6AFE5A}"/>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7226F4C-D95A-785B-079A-AC9F756E0274}"/>
              </a:ext>
            </a:extLst>
          </p:cNvPr>
          <p:cNvSpPr>
            <a:spLocks noGrp="1"/>
          </p:cNvSpPr>
          <p:nvPr>
            <p:ph type="sldNum" sz="quarter" idx="12"/>
          </p:nvPr>
        </p:nvSpPr>
        <p:spPr/>
        <p:txBody>
          <a:bodyPr/>
          <a:lstStyle>
            <a:lvl1pPr>
              <a:defRPr/>
            </a:lvl1pPr>
          </a:lstStyle>
          <a:p>
            <a:pPr>
              <a:defRPr/>
            </a:pPr>
            <a:fld id="{2522EE79-87EA-453E-9A71-2D1CF00AC876}" type="slidenum">
              <a:rPr lang="en-US" altLang="lv-LV"/>
              <a:pPr>
                <a:defRPr/>
              </a:pPr>
              <a:t>‹#›</a:t>
            </a:fld>
            <a:endParaRPr lang="en-US" altLang="lv-LV"/>
          </a:p>
        </p:txBody>
      </p:sp>
    </p:spTree>
    <p:extLst>
      <p:ext uri="{BB962C8B-B14F-4D97-AF65-F5344CB8AC3E}">
        <p14:creationId xmlns:p14="http://schemas.microsoft.com/office/powerpoint/2010/main" val="16349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56EA0CA-B2A4-D942-DD18-9AF7B955D2D3}"/>
              </a:ext>
            </a:extLst>
          </p:cNvPr>
          <p:cNvSpPr>
            <a:spLocks noGrp="1"/>
          </p:cNvSpPr>
          <p:nvPr>
            <p:ph type="dt" sz="half" idx="10"/>
          </p:nvPr>
        </p:nvSpPr>
        <p:spPr/>
        <p:txBody>
          <a:bodyPr/>
          <a:lstStyle>
            <a:lvl1pPr>
              <a:defRPr/>
            </a:lvl1pPr>
          </a:lstStyle>
          <a:p>
            <a:pPr>
              <a:defRPr/>
            </a:pPr>
            <a:fld id="{EE7FD376-D20F-4832-8C76-E897E11D9833}" type="datetime1">
              <a:rPr lang="en-US"/>
              <a:pPr>
                <a:defRPr/>
              </a:pPr>
              <a:t>7/26/2025</a:t>
            </a:fld>
            <a:endParaRPr lang="en-US"/>
          </a:p>
        </p:txBody>
      </p:sp>
      <p:sp>
        <p:nvSpPr>
          <p:cNvPr id="5" name="Footer Placeholder 4">
            <a:extLst>
              <a:ext uri="{FF2B5EF4-FFF2-40B4-BE49-F238E27FC236}">
                <a16:creationId xmlns:a16="http://schemas.microsoft.com/office/drawing/2014/main" id="{76DE3D4C-6E79-109D-2C2D-4A78936AFF81}"/>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18E8929C-CB00-8514-993A-17007D725D1D}"/>
              </a:ext>
            </a:extLst>
          </p:cNvPr>
          <p:cNvSpPr>
            <a:spLocks noGrp="1"/>
          </p:cNvSpPr>
          <p:nvPr>
            <p:ph type="sldNum" sz="quarter" idx="12"/>
          </p:nvPr>
        </p:nvSpPr>
        <p:spPr/>
        <p:txBody>
          <a:bodyPr/>
          <a:lstStyle>
            <a:lvl1pPr>
              <a:defRPr/>
            </a:lvl1pPr>
          </a:lstStyle>
          <a:p>
            <a:pPr>
              <a:defRPr/>
            </a:pPr>
            <a:fld id="{676C43A5-714F-4540-9E65-0EE7207759E0}" type="slidenum">
              <a:rPr lang="en-US" altLang="lv-LV"/>
              <a:pPr>
                <a:defRPr/>
              </a:pPr>
              <a:t>‹#›</a:t>
            </a:fld>
            <a:endParaRPr lang="en-US" altLang="lv-LV"/>
          </a:p>
        </p:txBody>
      </p:sp>
    </p:spTree>
    <p:extLst>
      <p:ext uri="{BB962C8B-B14F-4D97-AF65-F5344CB8AC3E}">
        <p14:creationId xmlns:p14="http://schemas.microsoft.com/office/powerpoint/2010/main" val="32036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x-none"/>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F2E84E-4C16-ED9D-5977-0BE3B2BAC908}"/>
              </a:ext>
            </a:extLst>
          </p:cNvPr>
          <p:cNvSpPr>
            <a:spLocks noGrp="1"/>
          </p:cNvSpPr>
          <p:nvPr>
            <p:ph type="dt" sz="half" idx="10"/>
          </p:nvPr>
        </p:nvSpPr>
        <p:spPr/>
        <p:txBody>
          <a:bodyPr/>
          <a:lstStyle>
            <a:lvl1pPr>
              <a:defRPr/>
            </a:lvl1pPr>
          </a:lstStyle>
          <a:p>
            <a:pPr>
              <a:defRPr/>
            </a:pPr>
            <a:fld id="{B2131287-DFDD-43BB-98B8-3F0A1BFF8E57}" type="datetime1">
              <a:rPr lang="en-US"/>
              <a:pPr>
                <a:defRPr/>
              </a:pPr>
              <a:t>7/26/2025</a:t>
            </a:fld>
            <a:endParaRPr lang="en-US"/>
          </a:p>
        </p:txBody>
      </p:sp>
      <p:sp>
        <p:nvSpPr>
          <p:cNvPr id="5" name="Footer Placeholder 4">
            <a:extLst>
              <a:ext uri="{FF2B5EF4-FFF2-40B4-BE49-F238E27FC236}">
                <a16:creationId xmlns:a16="http://schemas.microsoft.com/office/drawing/2014/main" id="{507680A0-B9D0-A81B-CF74-1457DE7FE482}"/>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50538E69-0C45-0F9A-8C3A-1763852CDD79}"/>
              </a:ext>
            </a:extLst>
          </p:cNvPr>
          <p:cNvSpPr>
            <a:spLocks noGrp="1"/>
          </p:cNvSpPr>
          <p:nvPr>
            <p:ph type="sldNum" sz="quarter" idx="12"/>
          </p:nvPr>
        </p:nvSpPr>
        <p:spPr/>
        <p:txBody>
          <a:bodyPr/>
          <a:lstStyle>
            <a:lvl1pPr>
              <a:defRPr/>
            </a:lvl1pPr>
          </a:lstStyle>
          <a:p>
            <a:pPr>
              <a:defRPr/>
            </a:pPr>
            <a:fld id="{C6F7F490-0F01-4068-8DFE-56E3785EE126}" type="slidenum">
              <a:rPr lang="en-US" altLang="lv-LV"/>
              <a:pPr>
                <a:defRPr/>
              </a:pPr>
              <a:t>‹#›</a:t>
            </a:fld>
            <a:endParaRPr lang="en-US" altLang="lv-LV"/>
          </a:p>
        </p:txBody>
      </p:sp>
    </p:spTree>
    <p:extLst>
      <p:ext uri="{BB962C8B-B14F-4D97-AF65-F5344CB8AC3E}">
        <p14:creationId xmlns:p14="http://schemas.microsoft.com/office/powerpoint/2010/main" val="9609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3">
            <a:extLst>
              <a:ext uri="{FF2B5EF4-FFF2-40B4-BE49-F238E27FC236}">
                <a16:creationId xmlns:a16="http://schemas.microsoft.com/office/drawing/2014/main" id="{C4DB4180-AD9F-6B0D-23A3-B1A794BB6804}"/>
              </a:ext>
            </a:extLst>
          </p:cNvPr>
          <p:cNvSpPr>
            <a:spLocks noGrp="1"/>
          </p:cNvSpPr>
          <p:nvPr>
            <p:ph type="dt" sz="half" idx="10"/>
          </p:nvPr>
        </p:nvSpPr>
        <p:spPr/>
        <p:txBody>
          <a:bodyPr/>
          <a:lstStyle>
            <a:lvl1pPr>
              <a:defRPr/>
            </a:lvl1pPr>
          </a:lstStyle>
          <a:p>
            <a:pPr>
              <a:defRPr/>
            </a:pPr>
            <a:fld id="{F8F221CF-7785-4F08-B8C6-B262C1761169}" type="datetime1">
              <a:rPr lang="en-US"/>
              <a:pPr>
                <a:defRPr/>
              </a:pPr>
              <a:t>7/26/2025</a:t>
            </a:fld>
            <a:endParaRPr lang="en-US"/>
          </a:p>
        </p:txBody>
      </p:sp>
      <p:sp>
        <p:nvSpPr>
          <p:cNvPr id="6" name="Footer Placeholder 4">
            <a:extLst>
              <a:ext uri="{FF2B5EF4-FFF2-40B4-BE49-F238E27FC236}">
                <a16:creationId xmlns:a16="http://schemas.microsoft.com/office/drawing/2014/main" id="{0B006CCC-B5B6-FBF0-6629-A19CF0236B9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F75A24B9-F3C0-FD53-80B4-7B04CCA58A68}"/>
              </a:ext>
            </a:extLst>
          </p:cNvPr>
          <p:cNvSpPr>
            <a:spLocks noGrp="1"/>
          </p:cNvSpPr>
          <p:nvPr>
            <p:ph type="sldNum" sz="quarter" idx="12"/>
          </p:nvPr>
        </p:nvSpPr>
        <p:spPr/>
        <p:txBody>
          <a:bodyPr/>
          <a:lstStyle>
            <a:lvl1pPr>
              <a:defRPr/>
            </a:lvl1pPr>
          </a:lstStyle>
          <a:p>
            <a:pPr>
              <a:defRPr/>
            </a:pPr>
            <a:fld id="{2D859F99-0491-4F0D-9423-A45C44CC3543}" type="slidenum">
              <a:rPr lang="en-US" altLang="lv-LV"/>
              <a:pPr>
                <a:defRPr/>
              </a:pPr>
              <a:t>‹#›</a:t>
            </a:fld>
            <a:endParaRPr lang="en-US" altLang="lv-LV"/>
          </a:p>
        </p:txBody>
      </p:sp>
    </p:spTree>
    <p:extLst>
      <p:ext uri="{BB962C8B-B14F-4D97-AF65-F5344CB8AC3E}">
        <p14:creationId xmlns:p14="http://schemas.microsoft.com/office/powerpoint/2010/main" val="41751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x-none"/>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3">
            <a:extLst>
              <a:ext uri="{FF2B5EF4-FFF2-40B4-BE49-F238E27FC236}">
                <a16:creationId xmlns:a16="http://schemas.microsoft.com/office/drawing/2014/main" id="{EB54D53D-9327-1129-94D1-9FD15F0F8E49}"/>
              </a:ext>
            </a:extLst>
          </p:cNvPr>
          <p:cNvSpPr>
            <a:spLocks noGrp="1"/>
          </p:cNvSpPr>
          <p:nvPr>
            <p:ph type="dt" sz="half" idx="10"/>
          </p:nvPr>
        </p:nvSpPr>
        <p:spPr/>
        <p:txBody>
          <a:bodyPr/>
          <a:lstStyle>
            <a:lvl1pPr>
              <a:defRPr/>
            </a:lvl1pPr>
          </a:lstStyle>
          <a:p>
            <a:pPr>
              <a:defRPr/>
            </a:pPr>
            <a:fld id="{5601D17C-2721-485B-B833-199C241C640B}" type="datetime1">
              <a:rPr lang="en-US"/>
              <a:pPr>
                <a:defRPr/>
              </a:pPr>
              <a:t>7/26/2025</a:t>
            </a:fld>
            <a:endParaRPr lang="en-US"/>
          </a:p>
        </p:txBody>
      </p:sp>
      <p:sp>
        <p:nvSpPr>
          <p:cNvPr id="8" name="Footer Placeholder 4">
            <a:extLst>
              <a:ext uri="{FF2B5EF4-FFF2-40B4-BE49-F238E27FC236}">
                <a16:creationId xmlns:a16="http://schemas.microsoft.com/office/drawing/2014/main" id="{4ACC1B36-F1B5-3342-79FE-379B94926A93}"/>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A3FEAC05-DF9C-C79E-860A-400AF48A61B3}"/>
              </a:ext>
            </a:extLst>
          </p:cNvPr>
          <p:cNvSpPr>
            <a:spLocks noGrp="1"/>
          </p:cNvSpPr>
          <p:nvPr>
            <p:ph type="sldNum" sz="quarter" idx="12"/>
          </p:nvPr>
        </p:nvSpPr>
        <p:spPr/>
        <p:txBody>
          <a:bodyPr/>
          <a:lstStyle>
            <a:lvl1pPr>
              <a:defRPr/>
            </a:lvl1pPr>
          </a:lstStyle>
          <a:p>
            <a:pPr>
              <a:defRPr/>
            </a:pPr>
            <a:fld id="{47BF4DAB-BEBF-47E2-8BE7-483C4F1CFE8C}" type="slidenum">
              <a:rPr lang="en-US" altLang="lv-LV"/>
              <a:pPr>
                <a:defRPr/>
              </a:pPr>
              <a:t>‹#›</a:t>
            </a:fld>
            <a:endParaRPr lang="en-US" altLang="lv-LV"/>
          </a:p>
        </p:txBody>
      </p:sp>
    </p:spTree>
    <p:extLst>
      <p:ext uri="{BB962C8B-B14F-4D97-AF65-F5344CB8AC3E}">
        <p14:creationId xmlns:p14="http://schemas.microsoft.com/office/powerpoint/2010/main" val="362052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Date Placeholder 3">
            <a:extLst>
              <a:ext uri="{FF2B5EF4-FFF2-40B4-BE49-F238E27FC236}">
                <a16:creationId xmlns:a16="http://schemas.microsoft.com/office/drawing/2014/main" id="{7328E707-E753-D26F-3339-55135189A420}"/>
              </a:ext>
            </a:extLst>
          </p:cNvPr>
          <p:cNvSpPr>
            <a:spLocks noGrp="1"/>
          </p:cNvSpPr>
          <p:nvPr>
            <p:ph type="dt" sz="half" idx="10"/>
          </p:nvPr>
        </p:nvSpPr>
        <p:spPr/>
        <p:txBody>
          <a:bodyPr/>
          <a:lstStyle>
            <a:lvl1pPr>
              <a:defRPr/>
            </a:lvl1pPr>
          </a:lstStyle>
          <a:p>
            <a:pPr>
              <a:defRPr/>
            </a:pPr>
            <a:fld id="{F1AD60D4-9A01-4119-B642-44A9C0F56930}" type="datetime1">
              <a:rPr lang="en-US"/>
              <a:pPr>
                <a:defRPr/>
              </a:pPr>
              <a:t>7/26/2025</a:t>
            </a:fld>
            <a:endParaRPr lang="en-US"/>
          </a:p>
        </p:txBody>
      </p:sp>
      <p:sp>
        <p:nvSpPr>
          <p:cNvPr id="4" name="Footer Placeholder 4">
            <a:extLst>
              <a:ext uri="{FF2B5EF4-FFF2-40B4-BE49-F238E27FC236}">
                <a16:creationId xmlns:a16="http://schemas.microsoft.com/office/drawing/2014/main" id="{3CAF28BA-1FAA-D738-238D-FD0A52A6FFC8}"/>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A18A9683-7C3D-5F72-7D5B-BE128BDC8274}"/>
              </a:ext>
            </a:extLst>
          </p:cNvPr>
          <p:cNvSpPr>
            <a:spLocks noGrp="1"/>
          </p:cNvSpPr>
          <p:nvPr>
            <p:ph type="sldNum" sz="quarter" idx="12"/>
          </p:nvPr>
        </p:nvSpPr>
        <p:spPr/>
        <p:txBody>
          <a:bodyPr/>
          <a:lstStyle>
            <a:lvl1pPr>
              <a:defRPr/>
            </a:lvl1pPr>
          </a:lstStyle>
          <a:p>
            <a:pPr>
              <a:defRPr/>
            </a:pPr>
            <a:fld id="{837A982A-158A-4E33-B41A-6C7D838C30C0}" type="slidenum">
              <a:rPr lang="en-US" altLang="lv-LV"/>
              <a:pPr>
                <a:defRPr/>
              </a:pPr>
              <a:t>‹#›</a:t>
            </a:fld>
            <a:endParaRPr lang="en-US" altLang="lv-LV"/>
          </a:p>
        </p:txBody>
      </p:sp>
    </p:spTree>
    <p:extLst>
      <p:ext uri="{BB962C8B-B14F-4D97-AF65-F5344CB8AC3E}">
        <p14:creationId xmlns:p14="http://schemas.microsoft.com/office/powerpoint/2010/main" val="31882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D873-9CB7-B64D-D3C4-6C4E5584170F}"/>
              </a:ext>
            </a:extLst>
          </p:cNvPr>
          <p:cNvSpPr>
            <a:spLocks noGrp="1"/>
          </p:cNvSpPr>
          <p:nvPr>
            <p:ph type="dt" sz="half" idx="10"/>
          </p:nvPr>
        </p:nvSpPr>
        <p:spPr/>
        <p:txBody>
          <a:bodyPr/>
          <a:lstStyle>
            <a:lvl1pPr>
              <a:defRPr/>
            </a:lvl1pPr>
          </a:lstStyle>
          <a:p>
            <a:pPr>
              <a:defRPr/>
            </a:pPr>
            <a:fld id="{224E7A69-49D4-4838-BC0F-57C728ABE2EB}" type="datetime1">
              <a:rPr lang="en-US"/>
              <a:pPr>
                <a:defRPr/>
              </a:pPr>
              <a:t>7/26/2025</a:t>
            </a:fld>
            <a:endParaRPr lang="en-US"/>
          </a:p>
        </p:txBody>
      </p:sp>
      <p:sp>
        <p:nvSpPr>
          <p:cNvPr id="3" name="Footer Placeholder 4">
            <a:extLst>
              <a:ext uri="{FF2B5EF4-FFF2-40B4-BE49-F238E27FC236}">
                <a16:creationId xmlns:a16="http://schemas.microsoft.com/office/drawing/2014/main" id="{A6507E5A-6EDC-22BB-B6D8-8DD94AFFD6CF}"/>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6FCCFB3D-1419-0A30-A4F6-808C0E1AD0D2}"/>
              </a:ext>
            </a:extLst>
          </p:cNvPr>
          <p:cNvSpPr>
            <a:spLocks noGrp="1"/>
          </p:cNvSpPr>
          <p:nvPr>
            <p:ph type="sldNum" sz="quarter" idx="12"/>
          </p:nvPr>
        </p:nvSpPr>
        <p:spPr/>
        <p:txBody>
          <a:bodyPr/>
          <a:lstStyle>
            <a:lvl1pPr>
              <a:defRPr/>
            </a:lvl1pPr>
          </a:lstStyle>
          <a:p>
            <a:pPr>
              <a:defRPr/>
            </a:pPr>
            <a:fld id="{F459FFBE-0697-443C-AFBD-81A0DCD3ED83}" type="slidenum">
              <a:rPr lang="en-US" altLang="lv-LV"/>
              <a:pPr>
                <a:defRPr/>
              </a:pPr>
              <a:t>‹#›</a:t>
            </a:fld>
            <a:endParaRPr lang="en-US" altLang="lv-LV"/>
          </a:p>
        </p:txBody>
      </p:sp>
    </p:spTree>
    <p:extLst>
      <p:ext uri="{BB962C8B-B14F-4D97-AF65-F5344CB8AC3E}">
        <p14:creationId xmlns:p14="http://schemas.microsoft.com/office/powerpoint/2010/main" val="2501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69D814AA-1EF4-D729-E244-C0242D60CD75}"/>
              </a:ext>
            </a:extLst>
          </p:cNvPr>
          <p:cNvSpPr>
            <a:spLocks noGrp="1"/>
          </p:cNvSpPr>
          <p:nvPr>
            <p:ph type="dt" sz="half" idx="10"/>
          </p:nvPr>
        </p:nvSpPr>
        <p:spPr/>
        <p:txBody>
          <a:bodyPr/>
          <a:lstStyle>
            <a:lvl1pPr>
              <a:defRPr/>
            </a:lvl1pPr>
          </a:lstStyle>
          <a:p>
            <a:pPr>
              <a:defRPr/>
            </a:pPr>
            <a:fld id="{79A449E7-145D-4376-96A6-383A80B8AF93}" type="datetime1">
              <a:rPr lang="en-US"/>
              <a:pPr>
                <a:defRPr/>
              </a:pPr>
              <a:t>7/26/2025</a:t>
            </a:fld>
            <a:endParaRPr lang="en-US"/>
          </a:p>
        </p:txBody>
      </p:sp>
      <p:sp>
        <p:nvSpPr>
          <p:cNvPr id="6" name="Footer Placeholder 4">
            <a:extLst>
              <a:ext uri="{FF2B5EF4-FFF2-40B4-BE49-F238E27FC236}">
                <a16:creationId xmlns:a16="http://schemas.microsoft.com/office/drawing/2014/main" id="{CD955074-4460-FBDA-14BF-BF281242CD5C}"/>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DA5931C3-F043-96F3-1843-5A93512D928C}"/>
              </a:ext>
            </a:extLst>
          </p:cNvPr>
          <p:cNvSpPr>
            <a:spLocks noGrp="1"/>
          </p:cNvSpPr>
          <p:nvPr>
            <p:ph type="sldNum" sz="quarter" idx="12"/>
          </p:nvPr>
        </p:nvSpPr>
        <p:spPr/>
        <p:txBody>
          <a:bodyPr/>
          <a:lstStyle>
            <a:lvl1pPr>
              <a:defRPr/>
            </a:lvl1pPr>
          </a:lstStyle>
          <a:p>
            <a:pPr>
              <a:defRPr/>
            </a:pPr>
            <a:fld id="{AB37336F-0EA2-4F18-8017-E57B51DA3747}" type="slidenum">
              <a:rPr lang="en-US" altLang="lv-LV"/>
              <a:pPr>
                <a:defRPr/>
              </a:pPr>
              <a:t>‹#›</a:t>
            </a:fld>
            <a:endParaRPr lang="en-US" altLang="lv-LV"/>
          </a:p>
        </p:txBody>
      </p:sp>
    </p:spTree>
    <p:extLst>
      <p:ext uri="{BB962C8B-B14F-4D97-AF65-F5344CB8AC3E}">
        <p14:creationId xmlns:p14="http://schemas.microsoft.com/office/powerpoint/2010/main" val="12633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x-none"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11D019E3-D521-49DA-9622-82A2235F5FFE}"/>
              </a:ext>
            </a:extLst>
          </p:cNvPr>
          <p:cNvSpPr>
            <a:spLocks noGrp="1"/>
          </p:cNvSpPr>
          <p:nvPr>
            <p:ph type="dt" sz="half" idx="10"/>
          </p:nvPr>
        </p:nvSpPr>
        <p:spPr/>
        <p:txBody>
          <a:bodyPr/>
          <a:lstStyle>
            <a:lvl1pPr>
              <a:defRPr/>
            </a:lvl1pPr>
          </a:lstStyle>
          <a:p>
            <a:pPr>
              <a:defRPr/>
            </a:pPr>
            <a:fld id="{5E07A8AF-E708-47A3-99EB-AE32BFAACB51}" type="datetime1">
              <a:rPr lang="en-US"/>
              <a:pPr>
                <a:defRPr/>
              </a:pPr>
              <a:t>7/26/2025</a:t>
            </a:fld>
            <a:endParaRPr lang="en-US"/>
          </a:p>
        </p:txBody>
      </p:sp>
      <p:sp>
        <p:nvSpPr>
          <p:cNvPr id="6" name="Footer Placeholder 4">
            <a:extLst>
              <a:ext uri="{FF2B5EF4-FFF2-40B4-BE49-F238E27FC236}">
                <a16:creationId xmlns:a16="http://schemas.microsoft.com/office/drawing/2014/main" id="{BC6679B3-0819-344A-40F4-EF13C8E94547}"/>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174B605B-4308-BA0C-5EC9-2D04C2FC3798}"/>
              </a:ext>
            </a:extLst>
          </p:cNvPr>
          <p:cNvSpPr>
            <a:spLocks noGrp="1"/>
          </p:cNvSpPr>
          <p:nvPr>
            <p:ph type="sldNum" sz="quarter" idx="12"/>
          </p:nvPr>
        </p:nvSpPr>
        <p:spPr/>
        <p:txBody>
          <a:bodyPr/>
          <a:lstStyle>
            <a:lvl1pPr>
              <a:defRPr/>
            </a:lvl1pPr>
          </a:lstStyle>
          <a:p>
            <a:pPr>
              <a:defRPr/>
            </a:pPr>
            <a:fld id="{29CD507E-1ED4-4308-AFE3-1812F86CD62D}" type="slidenum">
              <a:rPr lang="en-US" altLang="lv-LV"/>
              <a:pPr>
                <a:defRPr/>
              </a:pPr>
              <a:t>‹#›</a:t>
            </a:fld>
            <a:endParaRPr lang="en-US" altLang="lv-LV"/>
          </a:p>
        </p:txBody>
      </p:sp>
    </p:spTree>
    <p:extLst>
      <p:ext uri="{BB962C8B-B14F-4D97-AF65-F5344CB8AC3E}">
        <p14:creationId xmlns:p14="http://schemas.microsoft.com/office/powerpoint/2010/main" val="18994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E09677-4A7F-01B0-7BD0-28E915875CD9}"/>
              </a:ext>
            </a:extLst>
          </p:cNvPr>
          <p:cNvSpPr>
            <a:spLocks noGrp="1" noChangeArrowheads="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1027" name="Text Placeholder 2">
            <a:extLst>
              <a:ext uri="{FF2B5EF4-FFF2-40B4-BE49-F238E27FC236}">
                <a16:creationId xmlns:a16="http://schemas.microsoft.com/office/drawing/2014/main" id="{3CA0E9AA-E058-C32B-63D2-61A019D2776A}"/>
              </a:ext>
            </a:extLst>
          </p:cNvPr>
          <p:cNvSpPr>
            <a:spLocks noGrp="1" noChangeArrowheads="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2FB2250C-6D89-F663-8746-17B5856910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tint val="75000"/>
                  </a:schemeClr>
                </a:solidFill>
                <a:latin typeface="+mn-lt"/>
              </a:defRPr>
            </a:lvl1pPr>
          </a:lstStyle>
          <a:p>
            <a:pPr>
              <a:defRPr/>
            </a:pPr>
            <a:fld id="{E1CFEE54-0D80-45F2-A199-F1C13A7BBBD1}" type="datetime1">
              <a:rPr lang="en-US"/>
              <a:pPr>
                <a:defRPr/>
              </a:pPr>
              <a:t>7/26/2025</a:t>
            </a:fld>
            <a:endParaRPr lang="en-US"/>
          </a:p>
        </p:txBody>
      </p:sp>
      <p:sp>
        <p:nvSpPr>
          <p:cNvPr id="5" name="Footer Placeholder 4">
            <a:extLst>
              <a:ext uri="{FF2B5EF4-FFF2-40B4-BE49-F238E27FC236}">
                <a16:creationId xmlns:a16="http://schemas.microsoft.com/office/drawing/2014/main" id="{F63BF98D-32AD-9E05-012E-BAD183EF5ED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641202CF-D361-F9CC-AE71-783AE37E2BFB}"/>
              </a:ext>
            </a:extLst>
          </p:cNvPr>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3B30A0BD-9307-4BA8-9C35-E9414454DBC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2pPr>
      <a:lvl3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3pPr>
      <a:lvl4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4pPr>
      <a:lvl5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defTabSz="1371600" rtl="0" eaLnBrk="0" fontAlgn="base" hangingPunct="0">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0" fontAlgn="base" hangingPunct="0">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x-non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F4_5AD08FFE.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F5_DBB0C03C.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82A1">
            <a:alpha val="70195"/>
          </a:srgbClr>
        </a:solidFill>
        <a:effectLst/>
      </p:bgPr>
    </p:bg>
    <p:spTree>
      <p:nvGrpSpPr>
        <p:cNvPr id="1" name=""/>
        <p:cNvGrpSpPr/>
        <p:nvPr/>
      </p:nvGrpSpPr>
      <p:grpSpPr>
        <a:xfrm>
          <a:off x="0" y="0"/>
          <a:ext cx="0" cy="0"/>
          <a:chOff x="0" y="0"/>
          <a:chExt cx="0" cy="0"/>
        </a:xfrm>
      </p:grpSpPr>
      <p:sp>
        <p:nvSpPr>
          <p:cNvPr id="3074" name="AutoShape 3">
            <a:extLst>
              <a:ext uri="{FF2B5EF4-FFF2-40B4-BE49-F238E27FC236}">
                <a16:creationId xmlns:a16="http://schemas.microsoft.com/office/drawing/2014/main" id="{D2CF23DD-2274-17E0-4D18-A1309DF61EF3}"/>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3075" name="Picture 4">
            <a:extLst>
              <a:ext uri="{FF2B5EF4-FFF2-40B4-BE49-F238E27FC236}">
                <a16:creationId xmlns:a16="http://schemas.microsoft.com/office/drawing/2014/main" id="{6E4F3B80-002C-A71B-B71F-B735BE330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619" y="307975"/>
            <a:ext cx="40687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53A47D2B-F58C-DBAC-B99D-5634BA4AE803}"/>
              </a:ext>
            </a:extLst>
          </p:cNvPr>
          <p:cNvSpPr txBox="1">
            <a:spLocks noChangeArrowheads="1"/>
          </p:cNvSpPr>
          <p:nvPr/>
        </p:nvSpPr>
        <p:spPr bwMode="auto">
          <a:xfrm>
            <a:off x="838200" y="4914900"/>
            <a:ext cx="166116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v-LV" altLang="lv-LV" sz="6000" b="1" dirty="0">
                <a:solidFill>
                  <a:schemeClr val="bg1"/>
                </a:solidFill>
                <a:latin typeface="Montserrat" pitchFamily="2" charset="-70"/>
              </a:rPr>
              <a:t>Par 2.2.3.3. pasākuma «Pasākumi bioloģiskās daudzveidības veicināšanai un saglabāšanai» 4. atlases kārtu</a:t>
            </a:r>
            <a:endParaRPr lang="lv-LV" altLang="lv-LV" sz="4000" dirty="0">
              <a:latin typeface="Montserrat" pitchFamily="2" charset="-70"/>
            </a:endParaRPr>
          </a:p>
        </p:txBody>
      </p:sp>
      <p:sp>
        <p:nvSpPr>
          <p:cNvPr id="3077" name="TextBox 2">
            <a:extLst>
              <a:ext uri="{FF2B5EF4-FFF2-40B4-BE49-F238E27FC236}">
                <a16:creationId xmlns:a16="http://schemas.microsoft.com/office/drawing/2014/main" id="{F0214876-BAD5-52BE-A668-729C010FBD6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solidFill>
                  <a:srgbClr val="FFFFFF"/>
                </a:solidFill>
                <a:latin typeface="Montserrat" pitchFamily="2" charset="-70"/>
              </a:rPr>
              <a:t>ĀDAŽU NOVADA PAŠVALDĪBA   I  </a:t>
            </a:r>
            <a:r>
              <a:rPr lang="lv-LV" altLang="lv-LV" sz="1500" dirty="0">
                <a:solidFill>
                  <a:srgbClr val="FFFFFF"/>
                </a:solidFill>
                <a:latin typeface="Montserrat" pitchFamily="2" charset="-70"/>
              </a:rPr>
              <a:t>Attīstības un projektu nodaļa </a:t>
            </a:r>
            <a:r>
              <a:rPr lang="en-US" altLang="lv-LV" sz="1500" dirty="0">
                <a:solidFill>
                  <a:srgbClr val="FFFFFF"/>
                </a:solidFill>
                <a:latin typeface="Montserrat" pitchFamily="2" charset="-70"/>
              </a:rPr>
              <a:t>I   </a:t>
            </a:r>
            <a:r>
              <a:rPr lang="lv-LV" altLang="lv-LV" sz="1500" dirty="0">
                <a:solidFill>
                  <a:srgbClr val="FFFFFF"/>
                </a:solidFill>
                <a:latin typeface="Montserrat" pitchFamily="2" charset="-70"/>
              </a:rPr>
              <a:t>16.07.</a:t>
            </a:r>
            <a:r>
              <a:rPr lang="en-US" altLang="lv-LV" sz="1500" dirty="0">
                <a:solidFill>
                  <a:srgbClr val="FFFFFF"/>
                </a:solidFill>
                <a:latin typeface="Montserrat" pitchFamily="2" charset="-70"/>
              </a:rPr>
              <a:t>202</a:t>
            </a:r>
            <a:r>
              <a:rPr lang="lv-LV" altLang="lv-LV" sz="1500" dirty="0">
                <a:solidFill>
                  <a:srgbClr val="FFFFFF"/>
                </a:solidFill>
                <a:latin typeface="Montserrat" pitchFamily="2" charset="-70"/>
              </a:rPr>
              <a:t>5</a:t>
            </a:r>
            <a:r>
              <a:rPr lang="en-US" altLang="lv-LV" sz="1500" dirty="0">
                <a:solidFill>
                  <a:srgbClr val="FFFFFF"/>
                </a:solidFill>
                <a:latin typeface="Montserrat" pitchFamily="2" charset="-70"/>
              </a:rPr>
              <a: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B42D8C5D-B2BB-3417-D2F8-7715B0AEAD41}"/>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2A987BCC-E548-0848-B1B3-9A9187BCF0EB}"/>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F46D67EF-FFD2-3D35-9D77-CE66A744AB76}"/>
              </a:ext>
            </a:extLst>
          </p:cNvPr>
          <p:cNvSpPr txBox="1">
            <a:spLocks noChangeArrowheads="1"/>
          </p:cNvSpPr>
          <p:nvPr/>
        </p:nvSpPr>
        <p:spPr bwMode="auto">
          <a:xfrm>
            <a:off x="1038225" y="1594816"/>
            <a:ext cx="11506200" cy="663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lv-LV" altLang="lv-LV" sz="2600" b="1" dirty="0">
                <a:latin typeface="Montserrat" pitchFamily="2" charset="-70"/>
              </a:rPr>
              <a:t>Aktivitātes:</a:t>
            </a:r>
          </a:p>
          <a:p>
            <a:r>
              <a:rPr lang="lv-LV" altLang="lv-LV" sz="2600" dirty="0">
                <a:latin typeface="Montserrat" pitchFamily="2" charset="-70"/>
              </a:rPr>
              <a:t>6. Telšu vietas, ugunskura vietas ierīkošana </a:t>
            </a:r>
            <a:br>
              <a:rPr lang="lv-LV" sz="2800" dirty="0"/>
            </a:br>
            <a:r>
              <a:rPr lang="lv-LV" b="1" dirty="0"/>
              <a:t>80520021561</a:t>
            </a:r>
          </a:p>
          <a:p>
            <a:r>
              <a:rPr lang="lv-LV" b="1" dirty="0"/>
              <a:t>Adrese:</a:t>
            </a:r>
            <a:r>
              <a:rPr lang="lv-LV" dirty="0"/>
              <a:t> -</a:t>
            </a:r>
            <a:br>
              <a:rPr lang="lv-LV" dirty="0"/>
            </a:br>
            <a:r>
              <a:rPr lang="lv-LV" b="1" dirty="0"/>
              <a:t>Platība:</a:t>
            </a:r>
            <a:r>
              <a:rPr lang="lv-LV" dirty="0"/>
              <a:t> 31.45 ha</a:t>
            </a:r>
            <a:br>
              <a:rPr lang="lv-LV" dirty="0"/>
            </a:br>
            <a:r>
              <a:rPr lang="lv-LV" b="1" dirty="0"/>
              <a:t>Subjekts:</a:t>
            </a:r>
            <a:r>
              <a:rPr lang="lv-LV" dirty="0"/>
              <a:t> Pašvaldība</a:t>
            </a:r>
            <a:br>
              <a:rPr lang="lv-LV" dirty="0"/>
            </a:br>
            <a:r>
              <a:rPr lang="lv-LV" b="1" dirty="0"/>
              <a:t>Statuss:</a:t>
            </a:r>
            <a:r>
              <a:rPr lang="lv-LV" dirty="0"/>
              <a:t> Valsts īpašumā uz likuma pamata, </a:t>
            </a:r>
            <a:r>
              <a:rPr lang="lv-LV" b="1" dirty="0"/>
              <a:t>robežojas</a:t>
            </a:r>
            <a:r>
              <a:rPr lang="lv-LV" dirty="0"/>
              <a:t> ar </a:t>
            </a:r>
            <a:r>
              <a:rPr lang="lv-LV" b="1" dirty="0"/>
              <a:t>80520021700</a:t>
            </a:r>
          </a:p>
          <a:p>
            <a:r>
              <a:rPr lang="lv-LV" b="1" dirty="0"/>
              <a:t>Adrese:</a:t>
            </a:r>
            <a:r>
              <a:rPr lang="lv-LV" dirty="0"/>
              <a:t> -</a:t>
            </a:r>
            <a:br>
              <a:rPr lang="lv-LV" dirty="0"/>
            </a:br>
            <a:r>
              <a:rPr lang="lv-LV" b="1" dirty="0"/>
              <a:t>Platība:</a:t>
            </a:r>
            <a:r>
              <a:rPr lang="lv-LV" dirty="0"/>
              <a:t> 126.12 ha</a:t>
            </a:r>
            <a:br>
              <a:rPr lang="lv-LV" dirty="0"/>
            </a:br>
            <a:r>
              <a:rPr lang="lv-LV" b="1" dirty="0"/>
              <a:t>Subjekts:</a:t>
            </a:r>
            <a:r>
              <a:rPr lang="lv-LV" dirty="0"/>
              <a:t> Valsts</a:t>
            </a:r>
            <a:br>
              <a:rPr lang="lv-LV" dirty="0"/>
            </a:br>
            <a:r>
              <a:rPr lang="lv-LV" b="1" dirty="0"/>
              <a:t>Statuss:</a:t>
            </a:r>
            <a:r>
              <a:rPr lang="lv-LV" dirty="0"/>
              <a:t> Nekustamais īpašums</a:t>
            </a:r>
          </a:p>
          <a:p>
            <a:r>
              <a:rPr lang="lv-LV" sz="2800" dirty="0">
                <a:highlight>
                  <a:srgbClr val="FFFF00"/>
                </a:highlight>
              </a:rPr>
              <a:t>Izmaksas 15 600 EUR ar PVN</a:t>
            </a:r>
          </a:p>
          <a:p>
            <a:endParaRPr lang="lv-LV" altLang="lv-LV" sz="2600" dirty="0">
              <a:latin typeface="Montserrat" pitchFamily="2" charset="-70"/>
            </a:endParaRPr>
          </a:p>
          <a:p>
            <a:r>
              <a:rPr lang="lv-LV" altLang="lv-LV" sz="2600" dirty="0">
                <a:latin typeface="Montserrat" pitchFamily="2" charset="-70"/>
              </a:rPr>
              <a:t>7. Skautu ielas seguma atjaunošana (~2km) </a:t>
            </a:r>
            <a:r>
              <a:rPr lang="lv-LV" b="1" dirty="0"/>
              <a:t>80520021829 Pašvaldība, 80520021825 Pašvaldība(nodalījums 100000482261) Pašvaldība 80520021779; 80520022121 Valsts Meži; 80520021698 Valsts meži;</a:t>
            </a:r>
          </a:p>
          <a:p>
            <a:r>
              <a:rPr lang="lv-LV" sz="2800" dirty="0"/>
              <a:t>Izmaksas </a:t>
            </a:r>
            <a:r>
              <a:rPr lang="lv-LV" sz="2800" dirty="0">
                <a:highlight>
                  <a:srgbClr val="FFFF00"/>
                </a:highlight>
              </a:rPr>
              <a:t>290 000 EUR ar PVN</a:t>
            </a:r>
          </a:p>
          <a:p>
            <a:endParaRPr lang="lv-LV" b="1" dirty="0"/>
          </a:p>
          <a:p>
            <a:br>
              <a:rPr lang="lv-LV" sz="2800" dirty="0"/>
            </a:br>
            <a:endParaRPr lang="lv-LV" altLang="lv-LV" sz="2600" dirty="0">
              <a:latin typeface="Montserrat" pitchFamily="2" charset="-70"/>
            </a:endParaRPr>
          </a:p>
        </p:txBody>
      </p:sp>
      <p:sp>
        <p:nvSpPr>
          <p:cNvPr id="5" name="Title 3">
            <a:extLst>
              <a:ext uri="{FF2B5EF4-FFF2-40B4-BE49-F238E27FC236}">
                <a16:creationId xmlns:a16="http://schemas.microsoft.com/office/drawing/2014/main" id="{E9A20826-621E-A866-D2A2-D7B5E41FFD46}"/>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Gauja</a:t>
            </a:r>
            <a:endParaRPr lang="en-US" sz="5200" b="1" dirty="0">
              <a:latin typeface="Montserrat" pitchFamily="2" charset="77"/>
            </a:endParaRPr>
          </a:p>
        </p:txBody>
      </p:sp>
      <p:sp>
        <p:nvSpPr>
          <p:cNvPr id="3" name="TextBox 2">
            <a:extLst>
              <a:ext uri="{FF2B5EF4-FFF2-40B4-BE49-F238E27FC236}">
                <a16:creationId xmlns:a16="http://schemas.microsoft.com/office/drawing/2014/main" id="{0C6C3668-ED07-74AF-6538-E6701A61C5FB}"/>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02.06.</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6" name="Attēls 5">
            <a:extLst>
              <a:ext uri="{FF2B5EF4-FFF2-40B4-BE49-F238E27FC236}">
                <a16:creationId xmlns:a16="http://schemas.microsoft.com/office/drawing/2014/main" id="{B414D0B8-A713-03DF-3D58-CA0A79E4BAE5}"/>
              </a:ext>
            </a:extLst>
          </p:cNvPr>
          <p:cNvPicPr>
            <a:picLocks noChangeAspect="1"/>
          </p:cNvPicPr>
          <p:nvPr/>
        </p:nvPicPr>
        <p:blipFill>
          <a:blip r:embed="rId2"/>
          <a:stretch>
            <a:fillRect/>
          </a:stretch>
        </p:blipFill>
        <p:spPr>
          <a:xfrm>
            <a:off x="92075" y="7164127"/>
            <a:ext cx="12271757" cy="2637098"/>
          </a:xfrm>
          <a:prstGeom prst="rect">
            <a:avLst/>
          </a:prstGeom>
        </p:spPr>
      </p:pic>
      <p:pic>
        <p:nvPicPr>
          <p:cNvPr id="7" name="Attēls 6" descr="Attēls, kurā ir karte, teksts, atlants, ekrānuzņēmums&#10;&#10;Mākslīgā intelekta ģenerēts saturs var būt nepareizs.">
            <a:extLst>
              <a:ext uri="{FF2B5EF4-FFF2-40B4-BE49-F238E27FC236}">
                <a16:creationId xmlns:a16="http://schemas.microsoft.com/office/drawing/2014/main" id="{C88739EE-840E-FEDA-2A10-1A3B023D7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1108" y="0"/>
            <a:ext cx="7272452" cy="10287000"/>
          </a:xfrm>
          <a:prstGeom prst="rect">
            <a:avLst/>
          </a:prstGeom>
        </p:spPr>
      </p:pic>
      <p:sp>
        <p:nvSpPr>
          <p:cNvPr id="8" name="TextBox 7">
            <a:extLst>
              <a:ext uri="{FF2B5EF4-FFF2-40B4-BE49-F238E27FC236}">
                <a16:creationId xmlns:a16="http://schemas.microsoft.com/office/drawing/2014/main" id="{8CB91A16-739D-D9EF-8DD3-E8266B3FC84F}"/>
              </a:ext>
            </a:extLst>
          </p:cNvPr>
          <p:cNvSpPr txBox="1">
            <a:spLocks noChangeArrowheads="1"/>
          </p:cNvSpPr>
          <p:nvPr/>
        </p:nvSpPr>
        <p:spPr bwMode="auto">
          <a:xfrm>
            <a:off x="-4762" y="991306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110767751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820E0BF-CBCE-B82C-E68E-91EE3CF6D652}"/>
              </a:ext>
            </a:extLst>
          </p:cNvPr>
          <p:cNvSpPr txBox="1"/>
          <p:nvPr/>
        </p:nvSpPr>
        <p:spPr>
          <a:xfrm>
            <a:off x="4076700" y="9639300"/>
            <a:ext cx="9144000" cy="307648"/>
          </a:xfrm>
          <a:prstGeom prst="rect">
            <a:avLst/>
          </a:prstGeom>
          <a:noFill/>
        </p:spPr>
        <p:txBody>
          <a:bodyPr wrap="square">
            <a:spAutoFit/>
          </a:bodyPr>
          <a:lstStyle/>
          <a:p>
            <a:pPr algn="ctr" eaLnBrk="1" hangingPunct="1">
              <a:lnSpc>
                <a:spcPts val="1800"/>
              </a:lnSpc>
            </a:pPr>
            <a:r>
              <a:rPr lang="en-US" altLang="lv-LV" sz="1400" dirty="0">
                <a:latin typeface="Montserrat" pitchFamily="2" charset="-70"/>
              </a:rPr>
              <a:t>ĀDAŽU NOVADA PAŠVALDĪBA   I  </a:t>
            </a:r>
            <a:r>
              <a:rPr lang="lv-LV" altLang="lv-LV" sz="1400" dirty="0">
                <a:latin typeface="Montserrat" pitchFamily="2" charset="-70"/>
              </a:rPr>
              <a:t>Attīstības un projektu nodaļa </a:t>
            </a:r>
            <a:r>
              <a:rPr lang="en-US" altLang="lv-LV" sz="1400" dirty="0">
                <a:latin typeface="Montserrat" pitchFamily="2" charset="-70"/>
              </a:rPr>
              <a:t>I   </a:t>
            </a:r>
            <a:r>
              <a:rPr lang="lv-LV" altLang="lv-LV" sz="1400" dirty="0">
                <a:latin typeface="Montserrat" pitchFamily="2" charset="-70"/>
              </a:rPr>
              <a:t>16.07.</a:t>
            </a:r>
            <a:r>
              <a:rPr lang="en-US" altLang="lv-LV" sz="1400" dirty="0">
                <a:latin typeface="Montserrat" pitchFamily="2" charset="-70"/>
              </a:rPr>
              <a:t>202</a:t>
            </a:r>
            <a:r>
              <a:rPr lang="lv-LV" altLang="lv-LV" sz="1400" dirty="0">
                <a:latin typeface="Montserrat" pitchFamily="2" charset="-70"/>
              </a:rPr>
              <a:t>5</a:t>
            </a:r>
            <a:r>
              <a:rPr lang="en-US" altLang="lv-LV" sz="1400" dirty="0">
                <a:latin typeface="Montserrat" pitchFamily="2" charset="-70"/>
              </a:rPr>
              <a:t>.</a:t>
            </a:r>
          </a:p>
        </p:txBody>
      </p:sp>
      <p:graphicFrame>
        <p:nvGraphicFramePr>
          <p:cNvPr id="10" name="Tabula 9">
            <a:extLst>
              <a:ext uri="{FF2B5EF4-FFF2-40B4-BE49-F238E27FC236}">
                <a16:creationId xmlns:a16="http://schemas.microsoft.com/office/drawing/2014/main" id="{47E83FE3-AC19-8CFF-726F-E02D8C959502}"/>
              </a:ext>
            </a:extLst>
          </p:cNvPr>
          <p:cNvGraphicFramePr>
            <a:graphicFrameLocks noGrp="1"/>
          </p:cNvGraphicFramePr>
          <p:nvPr>
            <p:extLst>
              <p:ext uri="{D42A27DB-BD31-4B8C-83A1-F6EECF244321}">
                <p14:modId xmlns:p14="http://schemas.microsoft.com/office/powerpoint/2010/main" val="188942747"/>
              </p:ext>
            </p:extLst>
          </p:nvPr>
        </p:nvGraphicFramePr>
        <p:xfrm>
          <a:off x="685800" y="1028701"/>
          <a:ext cx="17297398" cy="8385578"/>
        </p:xfrm>
        <a:graphic>
          <a:graphicData uri="http://schemas.openxmlformats.org/drawingml/2006/table">
            <a:tbl>
              <a:tblPr>
                <a:tableStyleId>{93296810-A885-4BE3-A3E7-6D5BEEA58F35}</a:tableStyleId>
              </a:tblPr>
              <a:tblGrid>
                <a:gridCol w="1837503">
                  <a:extLst>
                    <a:ext uri="{9D8B030D-6E8A-4147-A177-3AD203B41FA5}">
                      <a16:colId xmlns:a16="http://schemas.microsoft.com/office/drawing/2014/main" val="993526085"/>
                    </a:ext>
                  </a:extLst>
                </a:gridCol>
                <a:gridCol w="2182898">
                  <a:extLst>
                    <a:ext uri="{9D8B030D-6E8A-4147-A177-3AD203B41FA5}">
                      <a16:colId xmlns:a16="http://schemas.microsoft.com/office/drawing/2014/main" val="3145033145"/>
                    </a:ext>
                  </a:extLst>
                </a:gridCol>
                <a:gridCol w="2956585">
                  <a:extLst>
                    <a:ext uri="{9D8B030D-6E8A-4147-A177-3AD203B41FA5}">
                      <a16:colId xmlns:a16="http://schemas.microsoft.com/office/drawing/2014/main" val="1522046314"/>
                    </a:ext>
                  </a:extLst>
                </a:gridCol>
                <a:gridCol w="2431584">
                  <a:extLst>
                    <a:ext uri="{9D8B030D-6E8A-4147-A177-3AD203B41FA5}">
                      <a16:colId xmlns:a16="http://schemas.microsoft.com/office/drawing/2014/main" val="2979029132"/>
                    </a:ext>
                  </a:extLst>
                </a:gridCol>
                <a:gridCol w="1975661">
                  <a:extLst>
                    <a:ext uri="{9D8B030D-6E8A-4147-A177-3AD203B41FA5}">
                      <a16:colId xmlns:a16="http://schemas.microsoft.com/office/drawing/2014/main" val="1466550003"/>
                    </a:ext>
                  </a:extLst>
                </a:gridCol>
                <a:gridCol w="2113820">
                  <a:extLst>
                    <a:ext uri="{9D8B030D-6E8A-4147-A177-3AD203B41FA5}">
                      <a16:colId xmlns:a16="http://schemas.microsoft.com/office/drawing/2014/main" val="1432167735"/>
                    </a:ext>
                  </a:extLst>
                </a:gridCol>
                <a:gridCol w="1519739">
                  <a:extLst>
                    <a:ext uri="{9D8B030D-6E8A-4147-A177-3AD203B41FA5}">
                      <a16:colId xmlns:a16="http://schemas.microsoft.com/office/drawing/2014/main" val="2354303388"/>
                    </a:ext>
                  </a:extLst>
                </a:gridCol>
                <a:gridCol w="1340134">
                  <a:extLst>
                    <a:ext uri="{9D8B030D-6E8A-4147-A177-3AD203B41FA5}">
                      <a16:colId xmlns:a16="http://schemas.microsoft.com/office/drawing/2014/main" val="2001617570"/>
                    </a:ext>
                  </a:extLst>
                </a:gridCol>
                <a:gridCol w="939474">
                  <a:extLst>
                    <a:ext uri="{9D8B030D-6E8A-4147-A177-3AD203B41FA5}">
                      <a16:colId xmlns:a16="http://schemas.microsoft.com/office/drawing/2014/main" val="4289887484"/>
                    </a:ext>
                  </a:extLst>
                </a:gridCol>
              </a:tblGrid>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71457198"/>
                  </a:ext>
                </a:extLst>
              </a:tr>
              <a:tr h="386125">
                <a:tc gridSpan="2">
                  <a:txBody>
                    <a:bodyPr/>
                    <a:lstStyle/>
                    <a:p>
                      <a:pPr algn="l" fontAlgn="b">
                        <a:buNone/>
                      </a:pPr>
                      <a:r>
                        <a:rPr lang="lv-LV" sz="1400" b="1" u="none" strike="noStrike" dirty="0">
                          <a:solidFill>
                            <a:schemeClr val="accent6">
                              <a:lumMod val="75000"/>
                            </a:schemeClr>
                          </a:solidFill>
                          <a:effectLst/>
                        </a:rPr>
                        <a:t> Projekts 2.2.3.3. Bioloģiskā daudzveidības saglabāšana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b">
                    <a:lnB w="12700" cap="flat" cmpd="sng" algn="ctr">
                      <a:noFill/>
                      <a:prstDash val="solid"/>
                      <a:round/>
                      <a:headEnd type="none" w="med" len="med"/>
                      <a:tailEnd type="none" w="med" len="med"/>
                    </a:lnB>
                  </a:tcPr>
                </a:tc>
                <a:tc hMerge="1">
                  <a:txBody>
                    <a:bodyPr/>
                    <a:lstStyle/>
                    <a:p>
                      <a:endParaRPr lang="lv-LV"/>
                    </a:p>
                  </a:txBody>
                  <a:tcPr/>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41876648"/>
                  </a:ext>
                </a:extLst>
              </a:tr>
              <a:tr h="772250">
                <a:tc>
                  <a:txBody>
                    <a:bodyPr/>
                    <a:lstStyle/>
                    <a:p>
                      <a:pPr algn="ctr" fontAlgn="ctr">
                        <a:buNone/>
                      </a:pPr>
                      <a:r>
                        <a:rPr lang="lv-LV" sz="1400" b="1" u="none" strike="noStrike" dirty="0">
                          <a:solidFill>
                            <a:schemeClr val="accent6">
                              <a:lumMod val="75000"/>
                            </a:schemeClr>
                          </a:solidFill>
                          <a:effectLst/>
                        </a:rPr>
                        <a:t>Vieta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buNone/>
                      </a:pPr>
                      <a:r>
                        <a:rPr lang="lv-LV" sz="1400" b="1" u="none" strike="noStrike" dirty="0">
                          <a:solidFill>
                            <a:schemeClr val="accent6">
                              <a:lumMod val="75000"/>
                            </a:schemeClr>
                          </a:solidFill>
                          <a:effectLst/>
                        </a:rPr>
                        <a:t>Kadastrs</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lnL w="12700" cap="flat" cmpd="sng" algn="ctr">
                      <a:noFill/>
                      <a:prstDash val="solid"/>
                      <a:round/>
                      <a:headEnd type="none" w="med" len="med"/>
                      <a:tailEnd type="none" w="med" len="med"/>
                    </a:lnL>
                  </a:tcPr>
                </a:tc>
                <a:tc>
                  <a:txBody>
                    <a:bodyPr/>
                    <a:lstStyle/>
                    <a:p>
                      <a:pPr algn="ctr" fontAlgn="ctr">
                        <a:buNone/>
                      </a:pPr>
                      <a:r>
                        <a:rPr lang="lv-LV" sz="1400" b="1" u="none" strike="noStrike" dirty="0">
                          <a:solidFill>
                            <a:schemeClr val="accent6">
                              <a:lumMod val="75000"/>
                            </a:schemeClr>
                          </a:solidFill>
                          <a:effectLst/>
                        </a:rPr>
                        <a:t>Darbības</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b="1" u="none" strike="noStrike" dirty="0">
                          <a:solidFill>
                            <a:schemeClr val="accent6">
                              <a:lumMod val="75000"/>
                            </a:schemeClr>
                          </a:solidFill>
                          <a:effectLst/>
                        </a:rPr>
                        <a:t>Materiāls</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b="1" u="none" strike="noStrike" dirty="0">
                          <a:solidFill>
                            <a:schemeClr val="accent6">
                              <a:lumMod val="75000"/>
                            </a:schemeClr>
                          </a:solidFill>
                          <a:effectLst/>
                        </a:rPr>
                        <a:t>Izmaksas ar PVN </a:t>
                      </a:r>
                      <a:r>
                        <a:rPr lang="lv-LV" sz="1400" b="1" i="1" u="none" strike="noStrike" dirty="0" err="1">
                          <a:solidFill>
                            <a:schemeClr val="accent6">
                              <a:lumMod val="75000"/>
                            </a:schemeClr>
                          </a:solidFill>
                          <a:effectLst/>
                        </a:rPr>
                        <a:t>euro</a:t>
                      </a:r>
                      <a:endParaRPr lang="lv-LV" sz="1400" b="1" i="1"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b="1" u="none" strike="noStrike" dirty="0">
                          <a:solidFill>
                            <a:schemeClr val="accent6">
                              <a:lumMod val="75000"/>
                            </a:schemeClr>
                          </a:solidFill>
                          <a:effectLst/>
                        </a:rPr>
                        <a:t>Formula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b="1" u="none" strike="noStrike" dirty="0">
                          <a:solidFill>
                            <a:schemeClr val="accent6">
                              <a:lumMod val="75000"/>
                            </a:schemeClr>
                          </a:solidFill>
                          <a:effectLst/>
                        </a:rPr>
                        <a:t>Labvēlīgi ietekmētā platība infrastruktūrai ha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b="1" u="none" strike="noStrike" dirty="0">
                          <a:solidFill>
                            <a:schemeClr val="accent6">
                              <a:lumMod val="75000"/>
                            </a:schemeClr>
                          </a:solidFill>
                          <a:effectLst/>
                        </a:rPr>
                        <a:t>Labvēlīgi ietekmētā platība biotopiem</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b="1" u="none" strike="noStrike" dirty="0">
                          <a:solidFill>
                            <a:schemeClr val="accent6">
                              <a:lumMod val="75000"/>
                            </a:schemeClr>
                          </a:solidFill>
                          <a:effectLst/>
                        </a:rPr>
                        <a:t>Kopā labvēlīgi ietekmētā platība </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522489072"/>
                  </a:ext>
                </a:extLst>
              </a:tr>
              <a:tr h="386125">
                <a:tc>
                  <a:txBody>
                    <a:bodyPr/>
                    <a:lstStyle/>
                    <a:p>
                      <a:pPr algn="ctr" fontAlgn="ctr">
                        <a:buNone/>
                      </a:pPr>
                      <a:r>
                        <a:rPr lang="lv-LV" sz="1400" b="1" u="none" strike="noStrike" dirty="0" err="1">
                          <a:solidFill>
                            <a:schemeClr val="accent6">
                              <a:lumMod val="75000"/>
                            </a:schemeClr>
                          </a:solidFill>
                          <a:effectLst/>
                        </a:rPr>
                        <a:t>Kalngale</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lnT w="12700" cap="flat" cmpd="sng" algn="ctr">
                      <a:noFill/>
                      <a:prstDash val="solid"/>
                      <a:round/>
                      <a:headEnd type="none" w="med" len="med"/>
                      <a:tailEnd type="none" w="med" len="med"/>
                    </a:lnT>
                  </a:tcPr>
                </a:tc>
                <a:tc>
                  <a:txBody>
                    <a:bodyPr/>
                    <a:lstStyle/>
                    <a:p>
                      <a:pPr algn="l" fontAlgn="b">
                        <a:buNone/>
                      </a:pPr>
                      <a:r>
                        <a:rPr lang="lv-LV" sz="900" u="none" strike="noStrike">
                          <a:solidFill>
                            <a:schemeClr val="accent6">
                              <a:lumMod val="75000"/>
                            </a:schemeClr>
                          </a:solidFill>
                          <a:effectLst/>
                        </a:rPr>
                        <a:t>80520070543 Valsts, LDZ</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ctr">
                        <a:buNone/>
                      </a:pPr>
                      <a:r>
                        <a:rPr lang="lv-LV" sz="1400" u="none" strike="noStrike" dirty="0">
                          <a:solidFill>
                            <a:schemeClr val="accent6">
                              <a:lumMod val="75000"/>
                            </a:schemeClr>
                          </a:solidFill>
                          <a:effectLst/>
                        </a:rPr>
                        <a:t>Gājēju takas izveide -920 m/3.5 m plata</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just" fontAlgn="ctr">
                        <a:buNone/>
                      </a:pPr>
                      <a:r>
                        <a:rPr lang="lv-LV" sz="1400" u="none" strike="noStrike" dirty="0">
                          <a:solidFill>
                            <a:schemeClr val="accent6">
                              <a:lumMod val="75000"/>
                            </a:schemeClr>
                          </a:solidFill>
                          <a:effectLst/>
                        </a:rPr>
                        <a:t>grants segums ar betona </a:t>
                      </a:r>
                      <a:r>
                        <a:rPr lang="lv-LV" sz="1400" u="none" strike="noStrike" dirty="0" err="1">
                          <a:solidFill>
                            <a:schemeClr val="accent6">
                              <a:lumMod val="75000"/>
                            </a:schemeClr>
                          </a:solidFill>
                          <a:effectLst/>
                        </a:rPr>
                        <a:t>bortakmeņiem</a:t>
                      </a:r>
                      <a:r>
                        <a:rPr lang="lv-LV" sz="1400" u="none" strike="noStrike" dirty="0">
                          <a:solidFill>
                            <a:schemeClr val="accent6">
                              <a:lumMod val="75000"/>
                            </a:schemeClr>
                          </a:solidFill>
                          <a:effectLst/>
                        </a:rPr>
                        <a:t> gar malām</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150000.00</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920m x 100 =92000m</a:t>
                      </a:r>
                      <a:r>
                        <a:rPr lang="lv-LV" sz="1400" u="none" strike="noStrike" baseline="30000">
                          <a:solidFill>
                            <a:schemeClr val="accent6">
                              <a:lumMod val="75000"/>
                            </a:schemeClr>
                          </a:solidFill>
                          <a:effectLst/>
                        </a:rPr>
                        <a:t>2</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9.2</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308273489"/>
                  </a:ext>
                </a:extLst>
              </a:tr>
              <a:tr h="386125">
                <a:tc>
                  <a:txBody>
                    <a:bodyPr/>
                    <a:lstStyle/>
                    <a:p>
                      <a:pPr algn="ctr" fontAlgn="ctr">
                        <a:buNone/>
                      </a:pPr>
                      <a:r>
                        <a:rPr lang="lv-LV" sz="1400" b="1" u="none" strike="noStrike" dirty="0">
                          <a:solidFill>
                            <a:schemeClr val="accent6">
                              <a:lumMod val="75000"/>
                            </a:schemeClr>
                          </a:solidFill>
                          <a:effectLst/>
                        </a:rPr>
                        <a:t> </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l" fontAlgn="b">
                        <a:buNone/>
                      </a:pPr>
                      <a:r>
                        <a:rPr lang="lv-LV" sz="900" u="none" strike="noStrike">
                          <a:solidFill>
                            <a:schemeClr val="accent6">
                              <a:lumMod val="75000"/>
                            </a:schemeClr>
                          </a:solidFill>
                          <a:effectLst/>
                        </a:rPr>
                        <a:t>80520070565 Pašvaldība</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ctr">
                        <a:buNone/>
                      </a:pPr>
                      <a:r>
                        <a:rPr lang="lv-LV" sz="1400" u="none" strike="noStrike" dirty="0">
                          <a:solidFill>
                            <a:schemeClr val="accent6">
                              <a:lumMod val="75000"/>
                            </a:schemeClr>
                          </a:solidFill>
                          <a:effectLst/>
                        </a:rPr>
                        <a:t>Velo novietnes ierīkošana takas galā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just" fontAlgn="ctr">
                        <a:buNone/>
                      </a:pPr>
                      <a:r>
                        <a:rPr lang="lv-LV" sz="1400" u="none" strike="noStrike" dirty="0">
                          <a:solidFill>
                            <a:schemeClr val="accent6">
                              <a:lumMod val="75000"/>
                            </a:schemeClr>
                          </a:solidFill>
                          <a:effectLst/>
                        </a:rPr>
                        <a:t>cinkota metāla velo novietnes 10 velosipēdiem</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7200.00</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 </a:t>
                      </a:r>
                      <a:endParaRPr lang="lv-LV" sz="1400" b="1"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770517208"/>
                  </a:ext>
                </a:extLst>
              </a:tr>
              <a:tr h="474132">
                <a:tc>
                  <a:txBody>
                    <a:bodyPr/>
                    <a:lstStyle/>
                    <a:p>
                      <a:pPr algn="ctr" fontAlgn="ctr">
                        <a:buNone/>
                      </a:pPr>
                      <a:r>
                        <a:rPr lang="lv-LV" sz="1400" b="1" u="none" strike="noStrike" dirty="0" err="1">
                          <a:solidFill>
                            <a:schemeClr val="accent6">
                              <a:lumMod val="75000"/>
                            </a:schemeClr>
                          </a:solidFill>
                          <a:effectLst/>
                        </a:rPr>
                        <a:t>Garciems</a:t>
                      </a:r>
                      <a:r>
                        <a:rPr lang="lv-LV" sz="1400" b="1" u="none" strike="noStrike" dirty="0">
                          <a:solidFill>
                            <a:schemeClr val="accent6">
                              <a:lumMod val="75000"/>
                            </a:schemeClr>
                          </a:solidFill>
                          <a:effectLst/>
                        </a:rPr>
                        <a:t> </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l" fontAlgn="b">
                        <a:buNone/>
                      </a:pPr>
                      <a:r>
                        <a:rPr lang="lv-LV" sz="900" u="none" strike="noStrike">
                          <a:solidFill>
                            <a:schemeClr val="accent6">
                              <a:lumMod val="75000"/>
                            </a:schemeClr>
                          </a:solidFill>
                          <a:effectLst/>
                        </a:rPr>
                        <a:t>80520081048 Pašvaldība</a:t>
                      </a:r>
                      <a:r>
                        <a:rPr lang="lv-LV" sz="22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b">
                        <a:buNone/>
                      </a:pPr>
                      <a:r>
                        <a:rPr lang="lv-LV" sz="1400" u="none" strike="noStrike" dirty="0">
                          <a:solidFill>
                            <a:schemeClr val="accent6">
                              <a:lumMod val="75000"/>
                            </a:schemeClr>
                          </a:solidFill>
                          <a:effectLst/>
                        </a:rPr>
                        <a:t>Gājēju tiltiņa atjaunošana -15m</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b">
                        <a:buNone/>
                      </a:pPr>
                      <a:r>
                        <a:rPr lang="lv-LV" sz="1400" u="none" strike="noStrike" dirty="0">
                          <a:solidFill>
                            <a:schemeClr val="accent6">
                              <a:lumMod val="75000"/>
                            </a:schemeClr>
                          </a:solidFill>
                          <a:effectLst/>
                        </a:rPr>
                        <a:t>koka tilts uz metāla </a:t>
                      </a:r>
                      <a:r>
                        <a:rPr lang="lv-LV" sz="1400" u="none" strike="noStrike" dirty="0" err="1">
                          <a:solidFill>
                            <a:schemeClr val="accent6">
                              <a:lumMod val="75000"/>
                            </a:schemeClr>
                          </a:solidFill>
                          <a:effectLst/>
                        </a:rPr>
                        <a:t>skrūvpāļiem</a:t>
                      </a: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21500.00</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ctr">
                        <a:buNone/>
                      </a:pPr>
                      <a:r>
                        <a:rPr lang="lv-LV" sz="1400" u="none" strike="noStrike" dirty="0">
                          <a:solidFill>
                            <a:schemeClr val="accent6">
                              <a:lumMod val="75000"/>
                            </a:schemeClr>
                          </a:solidFill>
                          <a:effectLst/>
                        </a:rPr>
                        <a:t>15m x 100=1500m</a:t>
                      </a:r>
                      <a:r>
                        <a:rPr lang="lv-LV" sz="1400" u="none" strike="noStrike" baseline="30000" dirty="0">
                          <a:solidFill>
                            <a:schemeClr val="accent6">
                              <a:lumMod val="75000"/>
                            </a:schemeClr>
                          </a:solidFill>
                          <a:effectLst/>
                        </a:rPr>
                        <a:t>2</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0.15</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546451462"/>
                  </a:ext>
                </a:extLst>
              </a:tr>
              <a:tr h="200025">
                <a:tc>
                  <a:txBody>
                    <a:bodyPr/>
                    <a:lstStyle/>
                    <a:p>
                      <a:pPr algn="ctr" fontAlgn="ctr">
                        <a:buNone/>
                      </a:pPr>
                      <a:r>
                        <a:rPr lang="lv-LV" sz="1400" b="1" u="none" strike="noStrike" dirty="0">
                          <a:solidFill>
                            <a:schemeClr val="accent6">
                              <a:lumMod val="75000"/>
                            </a:schemeClr>
                          </a:solidFill>
                          <a:effectLst/>
                        </a:rPr>
                        <a:t> </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l" fontAlgn="b">
                        <a:buNone/>
                      </a:pPr>
                      <a:r>
                        <a:rPr lang="lv-LV" sz="900" u="none" strike="noStrike">
                          <a:solidFill>
                            <a:schemeClr val="accent6">
                              <a:lumMod val="75000"/>
                            </a:schemeClr>
                          </a:solidFill>
                          <a:effectLst/>
                        </a:rPr>
                        <a:t>80520081289 Valsts Meži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b">
                        <a:buNone/>
                      </a:pPr>
                      <a:r>
                        <a:rPr lang="lv-LV" sz="1400" u="none" strike="noStrike" dirty="0">
                          <a:solidFill>
                            <a:schemeClr val="accent6">
                              <a:lumMod val="75000"/>
                            </a:schemeClr>
                          </a:solidFill>
                          <a:effectLst/>
                        </a:rPr>
                        <a:t>Aktivitātes smilšu erozijas mazināšanai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b">
                        <a:buNone/>
                      </a:pPr>
                      <a:r>
                        <a:rPr lang="lv-LV" sz="1400" u="none" strike="noStrike" dirty="0">
                          <a:solidFill>
                            <a:schemeClr val="accent6">
                              <a:lumMod val="75000"/>
                            </a:schemeClr>
                          </a:solidFill>
                          <a:effectLst/>
                        </a:rPr>
                        <a:t>zaru pinumu konstrukcija -100m</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5200.00</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ctr">
                        <a:buNone/>
                      </a:pPr>
                      <a:r>
                        <a:rPr lang="lv-LV" sz="1400" u="none" strike="noStrike" dirty="0">
                          <a:solidFill>
                            <a:schemeClr val="accent6">
                              <a:lumMod val="75000"/>
                            </a:schemeClr>
                          </a:solidFill>
                          <a:effectLst/>
                        </a:rPr>
                        <a:t>100m  x 1m=100 m</a:t>
                      </a:r>
                      <a:r>
                        <a:rPr lang="lv-LV" sz="1400" u="none" strike="noStrike" baseline="30000" dirty="0">
                          <a:solidFill>
                            <a:schemeClr val="accent6">
                              <a:lumMod val="75000"/>
                            </a:schemeClr>
                          </a:solidFill>
                          <a:effectLst/>
                        </a:rPr>
                        <a:t>2</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0.01</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079314579"/>
                  </a:ext>
                </a:extLst>
              </a:tr>
              <a:tr h="533399">
                <a:tc>
                  <a:txBody>
                    <a:bodyPr/>
                    <a:lstStyle/>
                    <a:p>
                      <a:pPr algn="ctr" fontAlgn="ctr">
                        <a:buNone/>
                      </a:pPr>
                      <a:r>
                        <a:rPr lang="lv-LV" sz="1400" b="1" u="none" strike="noStrike" dirty="0">
                          <a:solidFill>
                            <a:schemeClr val="accent6">
                              <a:lumMod val="75000"/>
                            </a:schemeClr>
                          </a:solidFill>
                          <a:effectLst/>
                        </a:rPr>
                        <a:t>Gauja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l" fontAlgn="b">
                        <a:buNone/>
                      </a:pPr>
                      <a:r>
                        <a:rPr lang="pt-BR" sz="900" u="none" strike="noStrike">
                          <a:solidFill>
                            <a:schemeClr val="accent6">
                              <a:lumMod val="75000"/>
                            </a:schemeClr>
                          </a:solidFill>
                          <a:effectLst/>
                        </a:rPr>
                        <a:t>80520021561 Pašvaldība/robežojas ar ar  80520021700 Valsts Meži;</a:t>
                      </a:r>
                      <a:endParaRPr lang="pt-BR"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ctr">
                        <a:buNone/>
                      </a:pPr>
                      <a:r>
                        <a:rPr lang="pt-BR" sz="1400" u="none" strike="noStrike" dirty="0">
                          <a:solidFill>
                            <a:schemeClr val="accent6">
                              <a:lumMod val="75000"/>
                            </a:schemeClr>
                          </a:solidFill>
                          <a:effectLst/>
                        </a:rPr>
                        <a:t>Telšu vietas, ugunskura vietas ierīkošana -10 vietām</a:t>
                      </a:r>
                      <a:endParaRPr lang="pt-BR"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just" fontAlgn="ctr">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a:solidFill>
                            <a:schemeClr val="accent6">
                              <a:lumMod val="75000"/>
                            </a:schemeClr>
                          </a:solidFill>
                          <a:effectLst/>
                        </a:rPr>
                        <a:t>15600.00</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dirty="0">
                          <a:solidFill>
                            <a:schemeClr val="accent6">
                              <a:lumMod val="75000"/>
                            </a:schemeClr>
                          </a:solidFill>
                          <a:effectLst/>
                        </a:rPr>
                        <a:t>300m</a:t>
                      </a:r>
                      <a:r>
                        <a:rPr lang="lv-LV" sz="1400" u="none" strike="noStrike" baseline="30000" dirty="0">
                          <a:solidFill>
                            <a:schemeClr val="accent6">
                              <a:lumMod val="75000"/>
                            </a:schemeClr>
                          </a:solidFill>
                          <a:effectLst/>
                        </a:rPr>
                        <a:t>2</a:t>
                      </a:r>
                      <a:r>
                        <a:rPr lang="lv-LV" sz="1400" u="none" strike="noStrike" dirty="0">
                          <a:solidFill>
                            <a:schemeClr val="accent6">
                              <a:lumMod val="75000"/>
                            </a:schemeClr>
                          </a:solidFill>
                          <a:effectLst/>
                        </a:rPr>
                        <a:t> x 3.1416=90000 x 3.1416=282743.34 m</a:t>
                      </a:r>
                      <a:r>
                        <a:rPr lang="lv-LV" sz="1400" u="none" strike="noStrike" baseline="30000" dirty="0">
                          <a:solidFill>
                            <a:schemeClr val="accent6">
                              <a:lumMod val="75000"/>
                            </a:schemeClr>
                          </a:solidFill>
                          <a:effectLst/>
                        </a:rPr>
                        <a:t>2</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ctr">
                        <a:buNone/>
                      </a:pPr>
                      <a:r>
                        <a:rPr lang="lv-LV" sz="1400" u="none" strike="noStrike" dirty="0">
                          <a:solidFill>
                            <a:schemeClr val="accent6">
                              <a:lumMod val="75000"/>
                            </a:schemeClr>
                          </a:solidFill>
                          <a:effectLst/>
                        </a:rPr>
                        <a:t>28.27</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91661595"/>
                  </a:ext>
                </a:extLst>
              </a:tr>
              <a:tr h="888998">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80520021829 Pašvaldība; 80520021779 Pašvaldība; 80520022121 Valsts Meži; 80520021698 Valsts Meži; 80520021825 Pašvaldība</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just" fontAlgn="ctr">
                        <a:buNone/>
                      </a:pPr>
                      <a:r>
                        <a:rPr lang="lv-LV" sz="1400" u="none" strike="noStrike" dirty="0">
                          <a:solidFill>
                            <a:schemeClr val="accent6">
                              <a:lumMod val="75000"/>
                            </a:schemeClr>
                          </a:solidFill>
                          <a:effectLst/>
                        </a:rPr>
                        <a:t>Skautu ielas seguma atjaunošana 2km</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just" fontAlgn="ctr">
                        <a:buNone/>
                      </a:pPr>
                      <a:r>
                        <a:rPr lang="lv-LV" sz="1400" u="none" strike="noStrike" dirty="0">
                          <a:solidFill>
                            <a:schemeClr val="accent6">
                              <a:lumMod val="75000"/>
                            </a:schemeClr>
                          </a:solidFill>
                          <a:effectLst/>
                        </a:rPr>
                        <a:t>šķembu segums</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ctr">
                        <a:buNone/>
                      </a:pPr>
                      <a:r>
                        <a:rPr lang="lv-LV" sz="1400" u="none" strike="noStrike" dirty="0">
                          <a:solidFill>
                            <a:schemeClr val="accent6">
                              <a:lumMod val="75000"/>
                            </a:schemeClr>
                          </a:solidFill>
                          <a:effectLst/>
                        </a:rPr>
                        <a:t>290000.00</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2000m x 100=200000m</a:t>
                      </a:r>
                      <a:r>
                        <a:rPr lang="lv-LV" sz="1400" u="none" strike="noStrike" baseline="30000">
                          <a:solidFill>
                            <a:schemeClr val="accent6">
                              <a:lumMod val="75000"/>
                            </a:schemeClr>
                          </a:solidFill>
                          <a:effectLst/>
                        </a:rPr>
                        <a:t>2</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ctr">
                        <a:buNone/>
                      </a:pPr>
                      <a:r>
                        <a:rPr lang="lv-LV" sz="1400" u="none" strike="noStrike" dirty="0">
                          <a:solidFill>
                            <a:schemeClr val="accent6">
                              <a:lumMod val="75000"/>
                            </a:schemeClr>
                          </a:solidFill>
                          <a:effectLst/>
                        </a:rPr>
                        <a:t>20</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ctr"/>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464531133"/>
                  </a:ext>
                </a:extLst>
              </a:tr>
              <a:tr h="220643">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600" b="1" u="none" strike="noStrike" dirty="0">
                          <a:solidFill>
                            <a:srgbClr val="FF0000"/>
                          </a:solidFill>
                          <a:effectLst/>
                        </a:rPr>
                        <a:t>489500.00</a:t>
                      </a:r>
                      <a:endParaRPr lang="lv-LV" sz="1600" b="1" i="0" u="none" strike="noStrike" dirty="0">
                        <a:solidFill>
                          <a:srgbClr val="FF0000"/>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57.63</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1"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73109432"/>
                  </a:ext>
                </a:extLst>
              </a:tr>
              <a:tr h="193063">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x 3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86034401"/>
                  </a:ext>
                </a:extLst>
              </a:tr>
              <a:tr h="193063">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94881217"/>
                  </a:ext>
                </a:extLst>
              </a:tr>
              <a:tr h="220643">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dirty="0">
                          <a:solidFill>
                            <a:schemeClr val="accent6">
                              <a:lumMod val="75000"/>
                            </a:schemeClr>
                          </a:solidFill>
                          <a:effectLst/>
                        </a:rPr>
                        <a:t> </a:t>
                      </a: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 </a:t>
                      </a:r>
                      <a:endParaRPr lang="lv-LV" sz="14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a:solidFill>
                            <a:schemeClr val="accent6">
                              <a:lumMod val="75000"/>
                            </a:schemeClr>
                          </a:solidFill>
                          <a:effectLst/>
                        </a:rPr>
                        <a:t> </a:t>
                      </a:r>
                      <a:endParaRPr lang="lv-LV" sz="14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172.89 ha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400" u="none" strike="noStrike" dirty="0">
                          <a:solidFill>
                            <a:schemeClr val="accent6">
                              <a:lumMod val="75000"/>
                            </a:schemeClr>
                          </a:solidFill>
                          <a:effectLst/>
                        </a:rPr>
                        <a:t>26.13ha</a:t>
                      </a:r>
                      <a:endParaRPr lang="lv-LV" sz="1400" b="1"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ctr" fontAlgn="b">
                        <a:buNone/>
                      </a:pPr>
                      <a:r>
                        <a:rPr lang="lv-LV" sz="1600" b="1" u="none" strike="noStrike" dirty="0">
                          <a:solidFill>
                            <a:srgbClr val="FF0000"/>
                          </a:solidFill>
                          <a:effectLst/>
                        </a:rPr>
                        <a:t>199.02 ha</a:t>
                      </a:r>
                      <a:endParaRPr lang="lv-LV" sz="1600" b="1" i="0" u="none" strike="noStrike" dirty="0">
                        <a:solidFill>
                          <a:srgbClr val="FF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62085193"/>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46028396"/>
                  </a:ext>
                </a:extLst>
              </a:tr>
              <a:tr h="177799">
                <a:tc gridSpan="2">
                  <a:txBody>
                    <a:bodyPr/>
                    <a:lstStyle/>
                    <a:p>
                      <a:pPr algn="l" fontAlgn="ctr">
                        <a:buNone/>
                      </a:pPr>
                      <a:r>
                        <a:rPr lang="lv-LV" sz="900" u="none" strike="noStrike">
                          <a:solidFill>
                            <a:schemeClr val="accent6">
                              <a:lumMod val="75000"/>
                            </a:schemeClr>
                          </a:solidFill>
                          <a:effectLst/>
                        </a:rPr>
                        <a:t>Labvēlīgi ietekmētā platība biotopiem:</a:t>
                      </a:r>
                      <a:endParaRPr lang="lv-LV" sz="900" b="0" i="0" u="none" strike="noStrike">
                        <a:solidFill>
                          <a:schemeClr val="accent6">
                            <a:lumMod val="75000"/>
                          </a:schemeClr>
                        </a:solidFill>
                        <a:effectLst/>
                        <a:latin typeface="Calibri" panose="020F0502020204030204" pitchFamily="34" charset="0"/>
                      </a:endParaRPr>
                    </a:p>
                  </a:txBody>
                  <a:tcPr marL="0" marR="0" marT="0" marB="0" anchor="ctr"/>
                </a:tc>
                <a:tc hMerge="1">
                  <a:txBody>
                    <a:bodyPr/>
                    <a:lstStyle/>
                    <a:p>
                      <a:endParaRPr lang="lv-LV"/>
                    </a:p>
                  </a:txBody>
                  <a:tcPr/>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644269611"/>
                  </a:ext>
                </a:extLst>
              </a:tr>
              <a:tr h="200025">
                <a:tc gridSpan="5">
                  <a:txBody>
                    <a:bodyPr/>
                    <a:lstStyle/>
                    <a:p>
                      <a:pPr algn="l" fontAlgn="ctr">
                        <a:buNone/>
                      </a:pPr>
                      <a:r>
                        <a:rPr lang="lv-LV" sz="900" u="none" strike="noStrike" dirty="0">
                          <a:solidFill>
                            <a:schemeClr val="accent6">
                              <a:lumMod val="75000"/>
                            </a:schemeClr>
                          </a:solidFill>
                          <a:effectLst/>
                        </a:rPr>
                        <a:t>1. Aktivitātes smilšu erozijas mazināšanai – tā būs tā platība, cik lielā apmērā liks žodziņus. Ja, piemēram, tiešā darbība būs 30m</a:t>
                      </a:r>
                      <a:r>
                        <a:rPr lang="lv-LV" sz="900" u="none" strike="noStrike" baseline="30000" dirty="0">
                          <a:solidFill>
                            <a:schemeClr val="accent6">
                              <a:lumMod val="75000"/>
                            </a:schemeClr>
                          </a:solidFill>
                          <a:effectLst/>
                        </a:rPr>
                        <a:t>2</a:t>
                      </a:r>
                      <a:r>
                        <a:rPr lang="lv-LV" sz="900" u="none" strike="noStrike" dirty="0">
                          <a:solidFill>
                            <a:schemeClr val="accent6">
                              <a:lumMod val="75000"/>
                            </a:schemeClr>
                          </a:solidFill>
                          <a:effectLst/>
                        </a:rPr>
                        <a:t>, tad tā arī būs labvēlīgi ietekmētā platība</a:t>
                      </a:r>
                      <a:endParaRPr lang="lv-LV" sz="900" b="0" i="0" u="none" strike="noStrike" dirty="0">
                        <a:solidFill>
                          <a:schemeClr val="accent6">
                            <a:lumMod val="75000"/>
                          </a:schemeClr>
                        </a:solidFill>
                        <a:effectLst/>
                        <a:latin typeface="Calibri" panose="020F0502020204030204" pitchFamily="34" charset="0"/>
                      </a:endParaRPr>
                    </a:p>
                  </a:txBody>
                  <a:tcPr marL="57039"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25960129"/>
                  </a:ext>
                </a:extLst>
              </a:tr>
              <a:tr h="177799">
                <a:tc gridSpan="4">
                  <a:txBody>
                    <a:bodyPr/>
                    <a:lstStyle/>
                    <a:p>
                      <a:pPr algn="l" fontAlgn="ctr">
                        <a:buNone/>
                      </a:pPr>
                      <a:r>
                        <a:rPr lang="lv-LV" sz="900" u="none" strike="noStrike">
                          <a:solidFill>
                            <a:schemeClr val="accent6">
                              <a:lumMod val="75000"/>
                            </a:schemeClr>
                          </a:solidFill>
                          <a:effectLst/>
                        </a:rPr>
                        <a:t>2. Tieši tas pats attikesies uz invazīvām sugām – kādā platībā apkaro, tāda ir labvēlīgi ietekmētā platība biotopiem. </a:t>
                      </a:r>
                      <a:endParaRPr lang="lv-LV" sz="900" b="0" i="0" u="none" strike="noStrike">
                        <a:solidFill>
                          <a:schemeClr val="accent6">
                            <a:lumMod val="75000"/>
                          </a:schemeClr>
                        </a:solidFill>
                        <a:effectLst/>
                        <a:latin typeface="Calibri" panose="020F0502020204030204" pitchFamily="34" charset="0"/>
                      </a:endParaRPr>
                    </a:p>
                  </a:txBody>
                  <a:tcPr marL="57039"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967008951"/>
                  </a:ext>
                </a:extLst>
              </a:tr>
              <a:tr h="177799">
                <a:tc gridSpan="6">
                  <a:txBody>
                    <a:bodyPr/>
                    <a:lstStyle/>
                    <a:p>
                      <a:pPr algn="l" fontAlgn="ctr">
                        <a:buNone/>
                      </a:pPr>
                      <a:r>
                        <a:rPr lang="lv-LV" sz="900" u="none" strike="noStrike">
                          <a:solidFill>
                            <a:schemeClr val="accent6">
                              <a:lumMod val="75000"/>
                            </a:schemeClr>
                          </a:solidFill>
                          <a:effectLst/>
                        </a:rPr>
                        <a:t>3. Ja izvēlaties Ummja ezerā ieviest plānotos apsaimniekošanas pasākumus – labvēlīgi ietekmētā platība ir visa ezera platība un tie ir uzreiz apmēram 25 ha, lai gan tiešās darbības ir ezera krasta sakopšana. </a:t>
                      </a:r>
                      <a:endParaRPr lang="lv-LV" sz="900" b="0" i="0" u="none" strike="noStrike">
                        <a:solidFill>
                          <a:schemeClr val="accent6">
                            <a:lumMod val="75000"/>
                          </a:schemeClr>
                        </a:solidFill>
                        <a:effectLst/>
                        <a:latin typeface="Calibri" panose="020F0502020204030204" pitchFamily="34" charset="0"/>
                      </a:endParaRPr>
                    </a:p>
                  </a:txBody>
                  <a:tcPr marL="57039"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73644558"/>
                  </a:ext>
                </a:extLst>
              </a:tr>
              <a:tr h="177799">
                <a:tc gridSpan="4">
                  <a:txBody>
                    <a:bodyPr/>
                    <a:lstStyle/>
                    <a:p>
                      <a:pPr algn="l" fontAlgn="ctr">
                        <a:buNone/>
                      </a:pPr>
                      <a:r>
                        <a:rPr lang="lv-LV" sz="900" u="none" strike="noStrike">
                          <a:solidFill>
                            <a:schemeClr val="accent6">
                              <a:lumMod val="75000"/>
                            </a:schemeClr>
                          </a:solidFill>
                          <a:effectLst/>
                        </a:rPr>
                        <a:t>Attiecīgi kopējā projekta labvēlīgi ietekmētā platība ir provizoriski 172, 56 ha + biotopu platība. Ummja ezera izvēles gadījumā tad tas būtu 197,56 ha</a:t>
                      </a:r>
                      <a:endParaRPr lang="lv-LV" sz="900" b="0" i="0" u="none" strike="noStrike">
                        <a:solidFill>
                          <a:schemeClr val="accent6">
                            <a:lumMod val="75000"/>
                          </a:schemeClr>
                        </a:solidFill>
                        <a:effectLst/>
                        <a:latin typeface="Calibri" panose="020F0502020204030204" pitchFamily="34" charset="0"/>
                      </a:endParaRPr>
                    </a:p>
                  </a:txBody>
                  <a:tcPr marL="0" marR="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41708638"/>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166319475"/>
                  </a:ext>
                </a:extLst>
              </a:tr>
              <a:tr h="177799">
                <a:tc gridSpan="2">
                  <a:txBody>
                    <a:bodyPr/>
                    <a:lstStyle/>
                    <a:p>
                      <a:pPr algn="l" fontAlgn="ctr">
                        <a:buNone/>
                      </a:pPr>
                      <a:r>
                        <a:rPr lang="lv-LV" sz="900" u="none" strike="noStrike">
                          <a:solidFill>
                            <a:schemeClr val="accent6">
                              <a:lumMod val="75000"/>
                            </a:schemeClr>
                          </a:solidFill>
                          <a:effectLst/>
                        </a:rPr>
                        <a:t>*Garezeri sanāk tuvāk Skautu ielai</a:t>
                      </a:r>
                      <a:endParaRPr lang="lv-LV" sz="900" b="0" i="0" u="none" strike="noStrike">
                        <a:solidFill>
                          <a:schemeClr val="accent6">
                            <a:lumMod val="75000"/>
                          </a:schemeClr>
                        </a:solidFill>
                        <a:effectLst/>
                        <a:latin typeface="Calibri" panose="020F0502020204030204" pitchFamily="34" charset="0"/>
                      </a:endParaRPr>
                    </a:p>
                  </a:txBody>
                  <a:tcPr marL="57039" marR="0" marT="0" marB="0" anchor="ctr"/>
                </a:tc>
                <a:tc hMerge="1">
                  <a:txBody>
                    <a:bodyPr/>
                    <a:lstStyle/>
                    <a:p>
                      <a:endParaRPr lang="lv-LV"/>
                    </a:p>
                  </a:txBody>
                  <a:tcPr/>
                </a:tc>
                <a:tc>
                  <a:txBody>
                    <a:bodyPr/>
                    <a:lstStyle/>
                    <a:p>
                      <a:pPr algn="l" fontAlgn="b">
                        <a:buNone/>
                      </a:pPr>
                      <a:r>
                        <a:rPr lang="lv-LV" sz="900" u="none" strike="noStrike">
                          <a:solidFill>
                            <a:schemeClr val="accent6">
                              <a:lumMod val="75000"/>
                            </a:schemeClr>
                          </a:solidFill>
                          <a:effectLst/>
                        </a:rPr>
                        <a:t>Dienvidu Garezers ha</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r" fontAlgn="b">
                        <a:buNone/>
                      </a:pPr>
                      <a:r>
                        <a:rPr lang="lv-LV" sz="900" u="none" strike="noStrike">
                          <a:solidFill>
                            <a:schemeClr val="accent6">
                              <a:lumMod val="75000"/>
                            </a:schemeClr>
                          </a:solidFill>
                          <a:effectLst/>
                        </a:rPr>
                        <a:t>12.11</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087161356"/>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Vidus Garezers ha</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r" fontAlgn="b">
                        <a:buNone/>
                      </a:pPr>
                      <a:r>
                        <a:rPr lang="lv-LV" sz="900" u="none" strike="noStrike">
                          <a:solidFill>
                            <a:schemeClr val="accent6">
                              <a:lumMod val="75000"/>
                            </a:schemeClr>
                          </a:solidFill>
                          <a:effectLst/>
                        </a:rPr>
                        <a:t>10.86</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176036076"/>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Ziemeļu Garezers ha</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r" fontAlgn="b">
                        <a:buNone/>
                      </a:pPr>
                      <a:r>
                        <a:rPr lang="lv-LV" sz="900" u="none" strike="noStrike">
                          <a:solidFill>
                            <a:schemeClr val="accent6">
                              <a:lumMod val="75000"/>
                            </a:schemeClr>
                          </a:solidFill>
                          <a:effectLst/>
                        </a:rPr>
                        <a:t>3.16</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87722917"/>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 </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r" fontAlgn="b">
                        <a:buNone/>
                      </a:pPr>
                      <a:r>
                        <a:rPr lang="lv-LV" sz="900" u="none" strike="noStrike">
                          <a:solidFill>
                            <a:schemeClr val="accent6">
                              <a:lumMod val="75000"/>
                            </a:schemeClr>
                          </a:solidFill>
                          <a:effectLst/>
                        </a:rPr>
                        <a:t>26.13</a:t>
                      </a:r>
                      <a:endParaRPr lang="lv-LV" sz="900" b="1"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r" fontAlgn="b">
                        <a:buNone/>
                      </a:pPr>
                      <a:r>
                        <a:rPr lang="lv-LV" sz="900" u="none" strike="noStrike">
                          <a:solidFill>
                            <a:schemeClr val="accent6">
                              <a:lumMod val="75000"/>
                            </a:schemeClr>
                          </a:solidFill>
                          <a:effectLst/>
                        </a:rPr>
                        <a:t>172.89</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900" u="none" strike="noStrike">
                          <a:solidFill>
                            <a:schemeClr val="accent6">
                              <a:lumMod val="75000"/>
                            </a:schemeClr>
                          </a:solidFill>
                          <a:effectLst/>
                        </a:rPr>
                        <a:t>199.02 ha</a:t>
                      </a:r>
                      <a:endParaRPr lang="lv-LV" sz="900" b="1"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278921683"/>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91338685"/>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48191733"/>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80271130"/>
                  </a:ext>
                </a:extLst>
              </a:tr>
              <a:tr h="177799">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77864495"/>
                  </a:ext>
                </a:extLst>
              </a:tr>
              <a:tr h="177799">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r>
                        <a:rPr lang="lv-LV" sz="1200" b="1" i="0" u="none" strike="noStrike" dirty="0">
                          <a:solidFill>
                            <a:schemeClr val="accent6">
                              <a:lumMod val="75000"/>
                            </a:schemeClr>
                          </a:solidFill>
                          <a:effectLst/>
                          <a:latin typeface="Aptos Narrow" panose="020B0004020202020204" pitchFamily="34" charset="0"/>
                        </a:rPr>
                        <a:t>181 500.00</a:t>
                      </a: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08733224"/>
                  </a:ext>
                </a:extLst>
              </a:tr>
              <a:tr h="177799">
                <a:tc>
                  <a:txBody>
                    <a:bodyPr/>
                    <a:lstStyle/>
                    <a:p>
                      <a:pPr algn="l" fontAlgn="b">
                        <a:buNone/>
                      </a:pPr>
                      <a:r>
                        <a:rPr lang="lv-LV" sz="900" u="none" strike="noStrike">
                          <a:solidFill>
                            <a:schemeClr val="accent6">
                              <a:lumMod val="75000"/>
                            </a:schemeClr>
                          </a:solidFill>
                          <a:effectLst/>
                        </a:rPr>
                        <a:t>Niedru pļaušanas tehnika</a:t>
                      </a: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a:solidFill>
                          <a:schemeClr val="accent6">
                            <a:lumMod val="75000"/>
                          </a:schemeClr>
                        </a:solidFill>
                        <a:effectLst/>
                        <a:latin typeface="Aptos Narrow" panose="020B0004020202020204" pitchFamily="34" charset="0"/>
                      </a:endParaRPr>
                    </a:p>
                  </a:txBody>
                  <a:tcPr marL="0" marR="0" marT="0" marB="0" anchor="b"/>
                </a:tc>
                <a:tc>
                  <a:txBody>
                    <a:bodyPr/>
                    <a:lstStyle/>
                    <a:p>
                      <a:pPr algn="l" fontAlgn="b">
                        <a:buNone/>
                      </a:pPr>
                      <a:endParaRPr lang="lv-LV" sz="900" b="0" i="0" u="none" strike="noStrike" dirty="0">
                        <a:solidFill>
                          <a:schemeClr val="accent6">
                            <a:lumMod val="75000"/>
                          </a:schemeClr>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518935831"/>
                  </a:ext>
                </a:extLst>
              </a:tr>
            </a:tbl>
          </a:graphicData>
        </a:graphic>
      </p:graphicFrame>
      <p:sp>
        <p:nvSpPr>
          <p:cNvPr id="12" name="TextBox 11">
            <a:extLst>
              <a:ext uri="{FF2B5EF4-FFF2-40B4-BE49-F238E27FC236}">
                <a16:creationId xmlns:a16="http://schemas.microsoft.com/office/drawing/2014/main" id="{B8A0D2DC-AF1A-01F1-C67F-3A9D5728DB30}"/>
              </a:ext>
            </a:extLst>
          </p:cNvPr>
          <p:cNvSpPr txBox="1"/>
          <p:nvPr/>
        </p:nvSpPr>
        <p:spPr>
          <a:xfrm>
            <a:off x="914400" y="320149"/>
            <a:ext cx="9144000" cy="830997"/>
          </a:xfrm>
          <a:prstGeom prst="rect">
            <a:avLst/>
          </a:prstGeom>
          <a:noFill/>
        </p:spPr>
        <p:txBody>
          <a:bodyPr wrap="square">
            <a:spAutoFit/>
          </a:bodyPr>
          <a:lstStyle/>
          <a:p>
            <a:pPr eaLnBrk="1" fontAlgn="auto" hangingPunct="1">
              <a:spcBef>
                <a:spcPts val="0"/>
              </a:spcBef>
              <a:spcAft>
                <a:spcPts val="0"/>
              </a:spcAft>
              <a:defRPr/>
            </a:pPr>
            <a:r>
              <a:rPr lang="lv-LV" sz="4800" b="1" dirty="0">
                <a:latin typeface="Montserrat" pitchFamily="2" charset="77"/>
              </a:rPr>
              <a:t>Tāme</a:t>
            </a:r>
            <a:endParaRPr lang="en-US" sz="4800" b="1" dirty="0">
              <a:latin typeface="Montserrat" pitchFamily="2" charset="77"/>
            </a:endParaRPr>
          </a:p>
        </p:txBody>
      </p:sp>
      <p:pic>
        <p:nvPicPr>
          <p:cNvPr id="16" name="Attēls 15" descr="Attēls, kurā ir teksts, ekrānuzņēmums, diagramma, fonts&#10;&#10;Mākslīgā intelekta ģenerēts saturs var būt nepareizs.">
            <a:extLst>
              <a:ext uri="{FF2B5EF4-FFF2-40B4-BE49-F238E27FC236}">
                <a16:creationId xmlns:a16="http://schemas.microsoft.com/office/drawing/2014/main" id="{787F4B21-DB3B-3739-D4A9-DB9AC157F7CE}"/>
              </a:ext>
            </a:extLst>
          </p:cNvPr>
          <p:cNvPicPr>
            <a:picLocks noChangeAspect="1"/>
          </p:cNvPicPr>
          <p:nvPr/>
        </p:nvPicPr>
        <p:blipFill>
          <a:blip r:embed="rId2"/>
          <a:stretch>
            <a:fillRect/>
          </a:stretch>
        </p:blipFill>
        <p:spPr>
          <a:xfrm>
            <a:off x="10087970" y="5819345"/>
            <a:ext cx="4449369" cy="3438954"/>
          </a:xfrm>
          <a:prstGeom prst="rect">
            <a:avLst/>
          </a:prstGeom>
        </p:spPr>
      </p:pic>
    </p:spTree>
    <p:extLst>
      <p:ext uri="{BB962C8B-B14F-4D97-AF65-F5344CB8AC3E}">
        <p14:creationId xmlns:p14="http://schemas.microsoft.com/office/powerpoint/2010/main" val="106650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C0959FA-2E6A-4024-3597-A0F5217ED958}"/>
              </a:ext>
            </a:extLst>
          </p:cNvPr>
          <p:cNvSpPr txBox="1"/>
          <p:nvPr/>
        </p:nvSpPr>
        <p:spPr>
          <a:xfrm>
            <a:off x="914400" y="1866900"/>
            <a:ext cx="11125200" cy="6740307"/>
          </a:xfrm>
          <a:prstGeom prst="rect">
            <a:avLst/>
          </a:prstGeom>
          <a:noFill/>
        </p:spPr>
        <p:txBody>
          <a:bodyPr wrap="square">
            <a:spAutoFit/>
          </a:bodyPr>
          <a:lstStyle/>
          <a:p>
            <a:r>
              <a:rPr lang="lv-LV" sz="3600" dirty="0"/>
              <a:t>Sākotnējā summa = 489 500 </a:t>
            </a:r>
            <a:r>
              <a:rPr lang="lv-LV" sz="3600" i="1" dirty="0" err="1"/>
              <a:t>euro</a:t>
            </a:r>
            <a:endParaRPr lang="lv-LV" sz="3600" i="1" dirty="0"/>
          </a:p>
          <a:p>
            <a:r>
              <a:rPr lang="lv-LV" sz="3600" dirty="0"/>
              <a:t>Papildu finansējums = 100 000 </a:t>
            </a:r>
            <a:r>
              <a:rPr lang="lv-LV" sz="3600" i="1" dirty="0" err="1"/>
              <a:t>euro</a:t>
            </a:r>
            <a:endParaRPr lang="lv-LV" sz="3600" dirty="0"/>
          </a:p>
          <a:p>
            <a:r>
              <a:rPr lang="lv-LV" sz="3600" dirty="0"/>
              <a:t>Kopējā jaunā projekta summa = 589 500 </a:t>
            </a:r>
            <a:r>
              <a:rPr lang="lv-LV" sz="3600" i="1" dirty="0" err="1"/>
              <a:t>euro</a:t>
            </a:r>
            <a:endParaRPr lang="lv-LV" sz="3600" dirty="0"/>
          </a:p>
          <a:p>
            <a:r>
              <a:rPr lang="lv-LV" sz="3600" dirty="0"/>
              <a:t>Finansējuma sadalījums (85% ERAF / 15% pašvaldība):</a:t>
            </a:r>
          </a:p>
          <a:p>
            <a:r>
              <a:rPr lang="lv-LV" sz="3600" dirty="0"/>
              <a:t>ERAF (85%) = 589 500 × 0,85 = 501 075 </a:t>
            </a:r>
            <a:r>
              <a:rPr lang="lv-LV" sz="3600" i="1" dirty="0" err="1"/>
              <a:t>euro</a:t>
            </a:r>
            <a:endParaRPr lang="lv-LV" sz="3600" dirty="0"/>
          </a:p>
          <a:p>
            <a:r>
              <a:rPr lang="lv-LV" sz="3600" dirty="0"/>
              <a:t>Pašvaldība (15%) = 589 500 × 0,15 = 88 425 </a:t>
            </a:r>
            <a:r>
              <a:rPr lang="lv-LV" sz="3600" i="1" dirty="0" err="1"/>
              <a:t>euro</a:t>
            </a:r>
            <a:endParaRPr lang="lv-LV" sz="3600" dirty="0"/>
          </a:p>
          <a:p>
            <a:endParaRPr lang="lv-LV" sz="3600" dirty="0"/>
          </a:p>
          <a:p>
            <a:r>
              <a:rPr lang="lv-LV" sz="3600"/>
              <a:t>Finansējuma </a:t>
            </a:r>
            <a:r>
              <a:rPr lang="lv-LV" sz="3600" dirty="0"/>
              <a:t>avots:</a:t>
            </a:r>
          </a:p>
          <a:p>
            <a:r>
              <a:rPr lang="lv-LV" sz="3600" dirty="0"/>
              <a:t>ERAF (85%)	501 075 </a:t>
            </a:r>
            <a:r>
              <a:rPr lang="lv-LV" sz="3600" i="1" dirty="0" err="1"/>
              <a:t>euro</a:t>
            </a:r>
            <a:endParaRPr lang="lv-LV" sz="3600" dirty="0"/>
          </a:p>
          <a:p>
            <a:r>
              <a:rPr lang="lv-LV" sz="3600" dirty="0"/>
              <a:t>Pašvaldība (15%)	88 425 </a:t>
            </a:r>
            <a:r>
              <a:rPr lang="lv-LV" sz="3600" i="1" dirty="0" err="1"/>
              <a:t>euro</a:t>
            </a:r>
            <a:endParaRPr lang="lv-LV" sz="3600" dirty="0"/>
          </a:p>
          <a:p>
            <a:r>
              <a:rPr lang="lv-LV" sz="3600" dirty="0"/>
              <a:t>Kopā	589 500 </a:t>
            </a:r>
            <a:r>
              <a:rPr lang="lv-LV" sz="3600" i="1" dirty="0" err="1"/>
              <a:t>euro</a:t>
            </a:r>
            <a:endParaRPr lang="lv-LV" sz="3600" dirty="0"/>
          </a:p>
          <a:p>
            <a:endParaRPr lang="lv-LV" sz="3600" dirty="0"/>
          </a:p>
        </p:txBody>
      </p:sp>
      <p:sp>
        <p:nvSpPr>
          <p:cNvPr id="11" name="TextBox 10">
            <a:extLst>
              <a:ext uri="{FF2B5EF4-FFF2-40B4-BE49-F238E27FC236}">
                <a16:creationId xmlns:a16="http://schemas.microsoft.com/office/drawing/2014/main" id="{DC301787-6ED6-9083-3C53-3103868F4AE3}"/>
              </a:ext>
            </a:extLst>
          </p:cNvPr>
          <p:cNvSpPr txBox="1"/>
          <p:nvPr/>
        </p:nvSpPr>
        <p:spPr>
          <a:xfrm>
            <a:off x="946354" y="294798"/>
            <a:ext cx="13760245" cy="830997"/>
          </a:xfrm>
          <a:prstGeom prst="rect">
            <a:avLst/>
          </a:prstGeom>
          <a:noFill/>
        </p:spPr>
        <p:txBody>
          <a:bodyPr wrap="square">
            <a:spAutoFit/>
          </a:bodyPr>
          <a:lstStyle/>
          <a:p>
            <a:pPr eaLnBrk="1" fontAlgn="auto" hangingPunct="1">
              <a:spcBef>
                <a:spcPts val="0"/>
              </a:spcBef>
              <a:spcAft>
                <a:spcPts val="0"/>
              </a:spcAft>
              <a:defRPr/>
            </a:pPr>
            <a:r>
              <a:rPr lang="lv-LV" sz="4800" b="1" dirty="0">
                <a:latin typeface="Montserrat" pitchFamily="2" charset="77"/>
              </a:rPr>
              <a:t>Tāme, ja ir dubultās virsmas klājums</a:t>
            </a:r>
            <a:endParaRPr lang="en-US" sz="4800" b="1" dirty="0">
              <a:latin typeface="Montserrat" pitchFamily="2" charset="77"/>
            </a:endParaRPr>
          </a:p>
        </p:txBody>
      </p:sp>
      <p:sp>
        <p:nvSpPr>
          <p:cNvPr id="12" name="TextBox 11">
            <a:extLst>
              <a:ext uri="{FF2B5EF4-FFF2-40B4-BE49-F238E27FC236}">
                <a16:creationId xmlns:a16="http://schemas.microsoft.com/office/drawing/2014/main" id="{CA3624C7-3A9F-A879-1728-74FD3B4E04E9}"/>
              </a:ext>
            </a:extLst>
          </p:cNvPr>
          <p:cNvSpPr txBox="1"/>
          <p:nvPr/>
        </p:nvSpPr>
        <p:spPr>
          <a:xfrm>
            <a:off x="4076700" y="9639300"/>
            <a:ext cx="9144000" cy="307648"/>
          </a:xfrm>
          <a:prstGeom prst="rect">
            <a:avLst/>
          </a:prstGeom>
          <a:noFill/>
        </p:spPr>
        <p:txBody>
          <a:bodyPr wrap="square">
            <a:spAutoFit/>
          </a:bodyPr>
          <a:lstStyle/>
          <a:p>
            <a:pPr algn="ctr" eaLnBrk="1" hangingPunct="1">
              <a:lnSpc>
                <a:spcPts val="1800"/>
              </a:lnSpc>
            </a:pPr>
            <a:r>
              <a:rPr lang="en-US" altLang="lv-LV" sz="1400" dirty="0">
                <a:latin typeface="Montserrat" pitchFamily="2" charset="-70"/>
              </a:rPr>
              <a:t>ĀDAŽU NOVADA PAŠVALDĪBA   I  </a:t>
            </a:r>
            <a:r>
              <a:rPr lang="lv-LV" altLang="lv-LV" sz="1400" dirty="0">
                <a:latin typeface="Montserrat" pitchFamily="2" charset="-70"/>
              </a:rPr>
              <a:t>Attīstības un projektu nodaļa </a:t>
            </a:r>
            <a:r>
              <a:rPr lang="en-US" altLang="lv-LV" sz="1400" dirty="0">
                <a:latin typeface="Montserrat" pitchFamily="2" charset="-70"/>
              </a:rPr>
              <a:t>I   </a:t>
            </a:r>
            <a:r>
              <a:rPr lang="lv-LV" altLang="lv-LV" sz="1400" dirty="0">
                <a:latin typeface="Montserrat" pitchFamily="2" charset="-70"/>
              </a:rPr>
              <a:t>16.07.</a:t>
            </a:r>
            <a:r>
              <a:rPr lang="en-US" altLang="lv-LV" sz="1400" dirty="0">
                <a:latin typeface="Montserrat" pitchFamily="2" charset="-70"/>
              </a:rPr>
              <a:t>202</a:t>
            </a:r>
            <a:r>
              <a:rPr lang="lv-LV" altLang="lv-LV" sz="1400" dirty="0">
                <a:latin typeface="Montserrat" pitchFamily="2" charset="-70"/>
              </a:rPr>
              <a:t>5</a:t>
            </a:r>
            <a:r>
              <a:rPr lang="en-US" altLang="lv-LV" sz="1400" dirty="0">
                <a:latin typeface="Montserrat" pitchFamily="2" charset="-70"/>
              </a:rPr>
              <a:t>.</a:t>
            </a:r>
          </a:p>
        </p:txBody>
      </p:sp>
      <p:pic>
        <p:nvPicPr>
          <p:cNvPr id="13" name="Attēls 12">
            <a:extLst>
              <a:ext uri="{FF2B5EF4-FFF2-40B4-BE49-F238E27FC236}">
                <a16:creationId xmlns:a16="http://schemas.microsoft.com/office/drawing/2014/main" id="{B91DDD3F-1326-18C6-FD6C-8F6587E7AD29}"/>
              </a:ext>
            </a:extLst>
          </p:cNvPr>
          <p:cNvPicPr>
            <a:picLocks noChangeAspect="1"/>
          </p:cNvPicPr>
          <p:nvPr/>
        </p:nvPicPr>
        <p:blipFill>
          <a:blip r:embed="rId2"/>
          <a:stretch>
            <a:fillRect/>
          </a:stretch>
        </p:blipFill>
        <p:spPr>
          <a:xfrm>
            <a:off x="11041734" y="4038600"/>
            <a:ext cx="7246266" cy="5600700"/>
          </a:xfrm>
          <a:prstGeom prst="rect">
            <a:avLst/>
          </a:prstGeom>
        </p:spPr>
      </p:pic>
    </p:spTree>
    <p:extLst>
      <p:ext uri="{BB962C8B-B14F-4D97-AF65-F5344CB8AC3E}">
        <p14:creationId xmlns:p14="http://schemas.microsoft.com/office/powerpoint/2010/main" val="224233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CE51F26D-8942-4DC8-3081-9E359E6F5D12}"/>
              </a:ext>
            </a:extLst>
          </p:cNvPr>
          <p:cNvSpPr>
            <a:spLocks noGrp="1"/>
          </p:cNvSpPr>
          <p:nvPr>
            <p:ph type="ftr" sz="quarter" idx="11"/>
          </p:nvPr>
        </p:nvSpPr>
        <p:spPr>
          <a:xfrm>
            <a:off x="3429000" y="9534525"/>
            <a:ext cx="10439400" cy="547688"/>
          </a:xfrm>
        </p:spPr>
        <p:txBody>
          <a:bodyPr/>
          <a:lstStyle/>
          <a:p>
            <a:pPr>
              <a:lnSpc>
                <a:spcPts val="1800"/>
              </a:lnSpc>
            </a:pPr>
            <a:r>
              <a:rPr lang="en-US" altLang="lv-LV" sz="1400" dirty="0">
                <a:latin typeface="Montserrat" pitchFamily="2" charset="-70"/>
              </a:rPr>
              <a:t>ĀDAŽU NOVADA PAŠVALDĪBA   I  </a:t>
            </a:r>
            <a:r>
              <a:rPr lang="lv-LV" altLang="lv-LV" sz="1400" dirty="0">
                <a:latin typeface="Montserrat" pitchFamily="2" charset="-70"/>
              </a:rPr>
              <a:t>Attīstības un projektu nodaļa </a:t>
            </a:r>
            <a:r>
              <a:rPr lang="en-US" altLang="lv-LV" sz="1400" dirty="0">
                <a:latin typeface="Montserrat" pitchFamily="2" charset="-70"/>
              </a:rPr>
              <a:t>I   </a:t>
            </a:r>
            <a:r>
              <a:rPr lang="lv-LV" altLang="lv-LV" sz="1400" dirty="0">
                <a:latin typeface="Montserrat" pitchFamily="2" charset="-70"/>
              </a:rPr>
              <a:t>16.07.</a:t>
            </a:r>
            <a:r>
              <a:rPr lang="en-US" altLang="lv-LV" sz="1400" dirty="0">
                <a:latin typeface="Montserrat" pitchFamily="2" charset="-70"/>
              </a:rPr>
              <a:t>202</a:t>
            </a:r>
            <a:r>
              <a:rPr lang="lv-LV" altLang="lv-LV" sz="1400" dirty="0">
                <a:latin typeface="Montserrat" pitchFamily="2" charset="-70"/>
              </a:rPr>
              <a:t>5</a:t>
            </a:r>
            <a:r>
              <a:rPr lang="en-US" altLang="lv-LV" sz="1400" dirty="0">
                <a:latin typeface="Montserrat" pitchFamily="2" charset="-70"/>
              </a:rPr>
              <a:t>.</a:t>
            </a:r>
          </a:p>
        </p:txBody>
      </p:sp>
      <p:sp>
        <p:nvSpPr>
          <p:cNvPr id="6" name="TextBox 5">
            <a:extLst>
              <a:ext uri="{FF2B5EF4-FFF2-40B4-BE49-F238E27FC236}">
                <a16:creationId xmlns:a16="http://schemas.microsoft.com/office/drawing/2014/main" id="{CE3E63E6-A19E-76F5-E385-9D27D59012A5}"/>
              </a:ext>
            </a:extLst>
          </p:cNvPr>
          <p:cNvSpPr txBox="1"/>
          <p:nvPr/>
        </p:nvSpPr>
        <p:spPr>
          <a:xfrm>
            <a:off x="1524000" y="736943"/>
            <a:ext cx="9144000" cy="923330"/>
          </a:xfrm>
          <a:prstGeom prst="rect">
            <a:avLst/>
          </a:prstGeom>
          <a:noFill/>
        </p:spPr>
        <p:txBody>
          <a:bodyPr wrap="square">
            <a:spAutoFit/>
          </a:bodyPr>
          <a:lstStyle/>
          <a:p>
            <a:pPr eaLnBrk="1" fontAlgn="auto" hangingPunct="1">
              <a:spcBef>
                <a:spcPts val="0"/>
              </a:spcBef>
              <a:spcAft>
                <a:spcPts val="0"/>
              </a:spcAft>
              <a:defRPr/>
            </a:pPr>
            <a:r>
              <a:rPr lang="lv-LV" sz="5400" b="1" dirty="0">
                <a:latin typeface="Montserrat" pitchFamily="2" charset="77"/>
              </a:rPr>
              <a:t>Ierosinājumi</a:t>
            </a:r>
            <a:endParaRPr lang="en-US" sz="5400" b="1" dirty="0">
              <a:latin typeface="Montserrat" pitchFamily="2" charset="77"/>
            </a:endParaRPr>
          </a:p>
        </p:txBody>
      </p:sp>
      <p:sp>
        <p:nvSpPr>
          <p:cNvPr id="8" name="TextBox 7">
            <a:extLst>
              <a:ext uri="{FF2B5EF4-FFF2-40B4-BE49-F238E27FC236}">
                <a16:creationId xmlns:a16="http://schemas.microsoft.com/office/drawing/2014/main" id="{F2146CFF-3926-7E4E-AF40-550C4141BD6B}"/>
              </a:ext>
            </a:extLst>
          </p:cNvPr>
          <p:cNvSpPr txBox="1"/>
          <p:nvPr/>
        </p:nvSpPr>
        <p:spPr>
          <a:xfrm>
            <a:off x="2057400" y="2140847"/>
            <a:ext cx="14173200" cy="5262979"/>
          </a:xfrm>
          <a:prstGeom prst="rect">
            <a:avLst/>
          </a:prstGeom>
          <a:noFill/>
        </p:spPr>
        <p:txBody>
          <a:bodyPr wrap="square">
            <a:spAutoFit/>
          </a:bodyPr>
          <a:lstStyle/>
          <a:p>
            <a:pPr marL="571500" indent="-571500" algn="just">
              <a:buFont typeface="Wingdings" panose="05000000000000000000" pitchFamily="2" charset="2"/>
              <a:buChar char="Ø"/>
            </a:pPr>
            <a:r>
              <a:rPr lang="lv-LV" sz="2800" dirty="0">
                <a:latin typeface="Montserrat" pitchFamily="2" charset="-70"/>
              </a:rPr>
              <a:t>Konceptuāli atbalstīt pašvaldības dalību CFLA izsludinātajā  </a:t>
            </a:r>
            <a:r>
              <a:rPr lang="lv-LV" altLang="lv-LV" sz="2800" dirty="0">
                <a:latin typeface="Montserrat" pitchFamily="2" charset="-70"/>
              </a:rPr>
              <a:t>“Eiropas Savienības kohēzijas politikas programmas 2021.–2027. gadam 2.2.3. specifiskā atbalsta mērķa "Uzlabot dabas aizsardzību un bioloģisko daudzveidību, "zaļo" infrastruktūru, it īpaši pilsētvidē, un samazināt piesārņojumu" 2.2.3.3. pasākuma "Pasākumi bioloģiskās daudzveidības veicināšanai un saglabāšanai" projektu iesniegumu trešās un ceturtās atlases kārtas īstenošanas noteikumi” (Pasākums)</a:t>
            </a:r>
          </a:p>
          <a:p>
            <a:pPr algn="just"/>
            <a:endParaRPr lang="lv-LV" altLang="lv-LV" sz="2800" dirty="0">
              <a:latin typeface="Montserrat" pitchFamily="2" charset="-70"/>
            </a:endParaRPr>
          </a:p>
          <a:p>
            <a:pPr marL="571500" indent="-571500">
              <a:buFont typeface="Wingdings" panose="05000000000000000000" pitchFamily="2" charset="2"/>
              <a:buChar char="Ø"/>
            </a:pPr>
            <a:r>
              <a:rPr lang="lv-LV" sz="2800" dirty="0">
                <a:latin typeface="Montserrat" pitchFamily="2" charset="-70"/>
              </a:rPr>
              <a:t>Gatavot lēmuma projektu izskatīšanai 2025. gada 24. jūlija domes sēdē</a:t>
            </a:r>
          </a:p>
          <a:p>
            <a:endParaRPr lang="lv-LV" sz="2800" dirty="0">
              <a:latin typeface="Montserrat" pitchFamily="2" charset="-70"/>
            </a:endParaRPr>
          </a:p>
          <a:p>
            <a:pPr marL="571500" indent="-571500">
              <a:buFont typeface="Wingdings" panose="05000000000000000000" pitchFamily="2" charset="2"/>
              <a:buChar char="Ø"/>
            </a:pPr>
            <a:r>
              <a:rPr lang="lv-LV" sz="2800" dirty="0">
                <a:latin typeface="Montserrat" pitchFamily="2" charset="-70"/>
              </a:rPr>
              <a:t>Uzdot Attīstības un projektu nodaļai sagatavot un iesniegt projekta pieteikumu līdz 2025. gada 19. augustam</a:t>
            </a:r>
          </a:p>
        </p:txBody>
      </p:sp>
    </p:spTree>
    <p:extLst>
      <p:ext uri="{BB962C8B-B14F-4D97-AF65-F5344CB8AC3E}">
        <p14:creationId xmlns:p14="http://schemas.microsoft.com/office/powerpoint/2010/main" val="191968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041243E0-DB87-ACF6-6CFC-2FADF2BE16D5}"/>
              </a:ext>
            </a:extLst>
          </p:cNvPr>
          <p:cNvSpPr>
            <a:spLocks noGrp="1"/>
          </p:cNvSpPr>
          <p:nvPr>
            <p:ph type="ftr" sz="quarter" idx="11"/>
          </p:nvPr>
        </p:nvSpPr>
        <p:spPr/>
        <p:txBody>
          <a:bodyPr/>
          <a:lstStyle/>
          <a:p>
            <a:pPr>
              <a:defRPr/>
            </a:pPr>
            <a:endParaRPr lang="en-US" dirty="0"/>
          </a:p>
        </p:txBody>
      </p:sp>
      <p:pic>
        <p:nvPicPr>
          <p:cNvPr id="3" name="Picture 8">
            <a:extLst>
              <a:ext uri="{FF2B5EF4-FFF2-40B4-BE49-F238E27FC236}">
                <a16:creationId xmlns:a16="http://schemas.microsoft.com/office/drawing/2014/main" id="{FC05B7EF-F2B6-EE83-6982-4ABA9B8F7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 t="51373" r="2168" b="-1228"/>
          <a:stretch>
            <a:fillRect/>
          </a:stretch>
        </p:blipFill>
        <p:spPr bwMode="auto">
          <a:xfrm>
            <a:off x="0" y="0"/>
            <a:ext cx="18297525" cy="945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8F6A1B0-A397-66AD-2FC7-FD5526A40362}"/>
              </a:ext>
            </a:extLst>
          </p:cNvPr>
          <p:cNvSpPr txBox="1"/>
          <p:nvPr/>
        </p:nvSpPr>
        <p:spPr>
          <a:xfrm>
            <a:off x="4953000" y="2171700"/>
            <a:ext cx="9151374" cy="1105431"/>
          </a:xfrm>
          <a:prstGeom prst="rect">
            <a:avLst/>
          </a:prstGeom>
          <a:noFill/>
        </p:spPr>
        <p:txBody>
          <a:bodyPr wrap="square">
            <a:spAutoFit/>
          </a:bodyPr>
          <a:lstStyle/>
          <a:p>
            <a:pPr algn="ctr" eaLnBrk="1" hangingPunct="1">
              <a:lnSpc>
                <a:spcPts val="7925"/>
              </a:lnSpc>
            </a:pPr>
            <a:r>
              <a:rPr lang="en-US" altLang="lv-LV" sz="6600" dirty="0">
                <a:solidFill>
                  <a:srgbClr val="FFFFFF"/>
                </a:solidFill>
                <a:latin typeface="Montserrat Semi-Bold Bold" charset="-70"/>
              </a:rPr>
              <a:t>PALDIES PAR UZMANĪBU!</a:t>
            </a:r>
          </a:p>
        </p:txBody>
      </p:sp>
      <p:sp>
        <p:nvSpPr>
          <p:cNvPr id="6" name="TextBox 4">
            <a:extLst>
              <a:ext uri="{FF2B5EF4-FFF2-40B4-BE49-F238E27FC236}">
                <a16:creationId xmlns:a16="http://schemas.microsoft.com/office/drawing/2014/main" id="{AB0EE66E-5109-2F75-59D1-6BD4E1E945B6}"/>
              </a:ext>
            </a:extLst>
          </p:cNvPr>
          <p:cNvSpPr txBox="1"/>
          <p:nvPr/>
        </p:nvSpPr>
        <p:spPr>
          <a:xfrm>
            <a:off x="3265488" y="2628900"/>
            <a:ext cx="11666537" cy="3009900"/>
          </a:xfrm>
          <a:prstGeom prst="rect">
            <a:avLst/>
          </a:prstGeom>
        </p:spPr>
        <p:txBody>
          <a:bodyPr lIns="0" tIns="0" rIns="0" bIns="0">
            <a:spAutoFit/>
          </a:bodyPr>
          <a:lstStyle/>
          <a:p>
            <a:pPr algn="ctr" eaLnBrk="1" fontAlgn="auto" hangingPunct="1">
              <a:lnSpc>
                <a:spcPts val="11999"/>
              </a:lnSpc>
              <a:spcBef>
                <a:spcPts val="0"/>
              </a:spcBef>
              <a:spcAft>
                <a:spcPts val="0"/>
              </a:spcAft>
              <a:defRPr/>
            </a:pPr>
            <a:r>
              <a:rPr lang="en-US" sz="9999" dirty="0">
                <a:solidFill>
                  <a:srgbClr val="FFFFFF"/>
                </a:solidFill>
                <a:latin typeface="Montserrat Classic Bold"/>
              </a:rPr>
              <a:t>PALDIES PAR</a:t>
            </a:r>
          </a:p>
          <a:p>
            <a:pPr algn="ctr" eaLnBrk="1" fontAlgn="auto" hangingPunct="1">
              <a:lnSpc>
                <a:spcPts val="11999"/>
              </a:lnSpc>
              <a:spcBef>
                <a:spcPts val="0"/>
              </a:spcBef>
              <a:spcAft>
                <a:spcPts val="0"/>
              </a:spcAft>
              <a:defRPr/>
            </a:pPr>
            <a:r>
              <a:rPr lang="en-US" sz="9999" dirty="0">
                <a:solidFill>
                  <a:srgbClr val="FFFFFF"/>
                </a:solidFill>
                <a:latin typeface="Montserrat Classic Bold"/>
              </a:rPr>
              <a:t>UZMANĪBU!</a:t>
            </a:r>
          </a:p>
        </p:txBody>
      </p:sp>
      <p:sp>
        <p:nvSpPr>
          <p:cNvPr id="7" name="AutoShape 2">
            <a:extLst>
              <a:ext uri="{FF2B5EF4-FFF2-40B4-BE49-F238E27FC236}">
                <a16:creationId xmlns:a16="http://schemas.microsoft.com/office/drawing/2014/main" id="{2479DDA2-6948-ECFE-76B9-32576761692D}"/>
              </a:ext>
            </a:extLst>
          </p:cNvPr>
          <p:cNvSpPr>
            <a:spLocks noChangeShapeType="1"/>
          </p:cNvSpPr>
          <p:nvPr/>
        </p:nvSpPr>
        <p:spPr bwMode="auto">
          <a:xfrm rot="1789">
            <a:off x="0" y="9529763"/>
            <a:ext cx="18297525" cy="0"/>
          </a:xfrm>
          <a:prstGeom prst="line">
            <a:avLst/>
          </a:prstGeom>
          <a:noFill/>
          <a:ln w="9525" cap="rnd">
            <a:solidFill>
              <a:srgbClr val="58585B"/>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8" name="Picture 8">
            <a:extLst>
              <a:ext uri="{FF2B5EF4-FFF2-40B4-BE49-F238E27FC236}">
                <a16:creationId xmlns:a16="http://schemas.microsoft.com/office/drawing/2014/main" id="{87A07E77-7604-75A9-07CB-F286B3938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 t="51373" r="2168" b="-1228"/>
          <a:stretch>
            <a:fillRect/>
          </a:stretch>
        </p:blipFill>
        <p:spPr bwMode="auto">
          <a:xfrm>
            <a:off x="57662" y="-159544"/>
            <a:ext cx="18297525" cy="945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951D9BDB-D38C-201C-E1A1-E827E84C6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4570413"/>
            <a:ext cx="36988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a:extLst>
              <a:ext uri="{FF2B5EF4-FFF2-40B4-BE49-F238E27FC236}">
                <a16:creationId xmlns:a16="http://schemas.microsoft.com/office/drawing/2014/main" id="{BED6DE59-D29F-1971-CF51-11604AF7E041}"/>
              </a:ext>
            </a:extLst>
          </p:cNvPr>
          <p:cNvSpPr txBox="1">
            <a:spLocks noChangeArrowheads="1"/>
          </p:cNvSpPr>
          <p:nvPr/>
        </p:nvSpPr>
        <p:spPr bwMode="auto">
          <a:xfrm>
            <a:off x="-177800" y="3317875"/>
            <a:ext cx="182927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7925"/>
              </a:lnSpc>
            </a:pPr>
            <a:r>
              <a:rPr lang="en-US" altLang="lv-LV" sz="6600" dirty="0">
                <a:solidFill>
                  <a:srgbClr val="FFFFFF"/>
                </a:solidFill>
                <a:latin typeface="Montserrat Semi-Bold Bold" charset="-70"/>
              </a:rPr>
              <a:t>PALDIES PAR UZMANĪBU!</a:t>
            </a:r>
          </a:p>
        </p:txBody>
      </p:sp>
      <p:sp>
        <p:nvSpPr>
          <p:cNvPr id="11" name="TextBox 10">
            <a:extLst>
              <a:ext uri="{FF2B5EF4-FFF2-40B4-BE49-F238E27FC236}">
                <a16:creationId xmlns:a16="http://schemas.microsoft.com/office/drawing/2014/main" id="{E7B926EB-E25D-2265-1BBA-77EAB298DC8C}"/>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30688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3"/>
                                        </p:tgtEl>
                                        <p:attrNameLst>
                                          <p:attrName>style.opacity</p:attrName>
                                        </p:attrNameLst>
                                      </p:cBhvr>
                                      <p:to>
                                        <p:strVal val="1"/>
                                      </p:to>
                                    </p:set>
                                    <p:animEffect filter="image" prLst="opacity: 1">
                                      <p:cBhvr rctx="IE">
                                        <p:cTn id="12" dur="indefinite"/>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8"/>
                                        </p:tgtEl>
                                        <p:attrNameLst>
                                          <p:attrName>style.opacity</p:attrName>
                                        </p:attrNameLst>
                                      </p:cBhvr>
                                      <p:to>
                                        <p:strVal val="0.25"/>
                                      </p:to>
                                    </p:set>
                                    <p:animEffect filter="image" prLst="opacity: 0.25">
                                      <p:cBhvr rctx="IE">
                                        <p:cTn id="17" dur="indefinite"/>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8"/>
                                        </p:tgtEl>
                                        <p:attrNameLst>
                                          <p:attrName>style.opacity</p:attrName>
                                        </p:attrNameLst>
                                      </p:cBhvr>
                                      <p:to>
                                        <p:strVal val="1"/>
                                      </p:to>
                                    </p:set>
                                    <p:animEffect filter="image" prLst="opacity: 1">
                                      <p:cBhvr rctx="IE">
                                        <p:cTn id="2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6E6AB645-C4AF-A2FB-36AC-CC538BE9440A}"/>
              </a:ext>
            </a:extLst>
          </p:cNvPr>
          <p:cNvSpPr>
            <a:spLocks noChangeShapeType="1"/>
          </p:cNvSpPr>
          <p:nvPr/>
        </p:nvSpPr>
        <p:spPr bwMode="auto">
          <a:xfrm rot="1789">
            <a:off x="-280988" y="9037637"/>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4" name="TextBox 1">
            <a:extLst>
              <a:ext uri="{FF2B5EF4-FFF2-40B4-BE49-F238E27FC236}">
                <a16:creationId xmlns:a16="http://schemas.microsoft.com/office/drawing/2014/main" id="{B279F038-202F-2AE0-28BB-922E96AEF2BB}"/>
              </a:ext>
            </a:extLst>
          </p:cNvPr>
          <p:cNvSpPr txBox="1">
            <a:spLocks noChangeArrowheads="1"/>
          </p:cNvSpPr>
          <p:nvPr/>
        </p:nvSpPr>
        <p:spPr bwMode="auto">
          <a:xfrm>
            <a:off x="790575" y="1307782"/>
            <a:ext cx="11811000" cy="78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18.02.2025. MK noteikumi Nr. 107 </a:t>
            </a:r>
            <a:r>
              <a:rPr lang="lv-LV" altLang="lv-LV" sz="2600" dirty="0">
                <a:latin typeface="Montserrat" pitchFamily="2" charset="-70"/>
              </a:rPr>
              <a:t>“Eiropas Savienības kohēzijas politikas programmas 2021.–2027. gadam 2.2.3. specifiskā atbalsta mērķa "Uzlabot dabas aizsardzību un bioloģisko daudzveidību, "zaļo" infrastruktūru, it īpaši pilsētvidē, un samazināt piesārņojumu" 2.2.3.3. pasākuma "Pasākumi bioloģiskās daudzveidības veicināšanai un saglabāšanai" projektu iesniegumu trešās un ceturtās atlases kārtas īstenošanas noteikumi” (Pasākums)</a:t>
            </a:r>
          </a:p>
          <a:p>
            <a:pPr marL="457200" indent="-457200">
              <a:lnSpc>
                <a:spcPct val="150000"/>
              </a:lnSpc>
              <a:buFont typeface="Arial" panose="020B0604020202020204" pitchFamily="34" charset="0"/>
              <a:buChar char="•"/>
            </a:pPr>
            <a:endParaRPr lang="lv-LV" altLang="lv-LV" sz="2600" b="1" dirty="0">
              <a:latin typeface="Montserrat" pitchFamily="2" charset="-70"/>
            </a:endParaRPr>
          </a:p>
          <a:p>
            <a:pPr marL="457200" indent="-457200">
              <a:lnSpc>
                <a:spcPct val="150000"/>
              </a:lnSpc>
              <a:buFont typeface="Arial" panose="020B0604020202020204" pitchFamily="34" charset="0"/>
              <a:buChar char="•"/>
            </a:pPr>
            <a:r>
              <a:rPr lang="lv-LV" altLang="lv-LV" sz="2600" b="1" dirty="0">
                <a:latin typeface="Montserrat" pitchFamily="2" charset="-70"/>
              </a:rPr>
              <a:t>Pasākuma mērķis </a:t>
            </a:r>
            <a:r>
              <a:rPr lang="lv-LV" altLang="lv-LV" sz="2600" dirty="0">
                <a:latin typeface="Montserrat" pitchFamily="2" charset="-70"/>
              </a:rPr>
              <a:t>ir </a:t>
            </a:r>
            <a:r>
              <a:rPr lang="lv-LV" altLang="lv-LV" sz="2600" dirty="0">
                <a:solidFill>
                  <a:srgbClr val="6B82A1"/>
                </a:solidFill>
                <a:latin typeface="Montserrat" pitchFamily="2" charset="-70"/>
              </a:rPr>
              <a:t>uzlabot dabas aizsardzību un bioloģisko daudzveidību </a:t>
            </a:r>
            <a:r>
              <a:rPr lang="lv-LV" altLang="lv-LV" sz="2600" dirty="0">
                <a:latin typeface="Montserrat" pitchFamily="2" charset="-70"/>
              </a:rPr>
              <a:t>Eiropas Savienības nozīmes sugām un biotopiem, īstenojot aizsardzības un apsaimniekošanas pasākumus </a:t>
            </a:r>
            <a:r>
              <a:rPr lang="lv-LV" altLang="lv-LV" sz="2600" dirty="0" err="1">
                <a:solidFill>
                  <a:srgbClr val="6B82A1"/>
                </a:solidFill>
                <a:latin typeface="Montserrat" pitchFamily="2" charset="-70"/>
              </a:rPr>
              <a:t>Natura</a:t>
            </a:r>
            <a:r>
              <a:rPr lang="lv-LV" altLang="lv-LV" sz="2600" dirty="0">
                <a:solidFill>
                  <a:srgbClr val="6B82A1"/>
                </a:solidFill>
                <a:latin typeface="Montserrat" pitchFamily="2" charset="-70"/>
              </a:rPr>
              <a:t> 2000 teritorijās atbilstoši</a:t>
            </a:r>
            <a:r>
              <a:rPr lang="lv-LV" altLang="lv-LV" sz="2600" dirty="0">
                <a:latin typeface="Montserrat" pitchFamily="2" charset="-70"/>
              </a:rPr>
              <a:t> spēkā esošiem dabas, sugu vai biotopu </a:t>
            </a:r>
            <a:r>
              <a:rPr lang="lv-LV" altLang="lv-LV" sz="2600" dirty="0">
                <a:solidFill>
                  <a:srgbClr val="6B82A1"/>
                </a:solidFill>
                <a:latin typeface="Montserrat" pitchFamily="2" charset="-70"/>
              </a:rPr>
              <a:t>aizsardzības plāniem</a:t>
            </a:r>
          </a:p>
        </p:txBody>
      </p:sp>
      <p:sp>
        <p:nvSpPr>
          <p:cNvPr id="5" name="Title 3">
            <a:extLst>
              <a:ext uri="{FF2B5EF4-FFF2-40B4-BE49-F238E27FC236}">
                <a16:creationId xmlns:a16="http://schemas.microsoft.com/office/drawing/2014/main" id="{35700E1F-303B-21AB-30B0-0DE34CC7E179}"/>
              </a:ext>
            </a:extLst>
          </p:cNvPr>
          <p:cNvSpPr txBox="1">
            <a:spLocks/>
          </p:cNvSpPr>
          <p:nvPr/>
        </p:nvSpPr>
        <p:spPr>
          <a:xfrm>
            <a:off x="762000" y="495300"/>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6" name="TextBox 5">
            <a:extLst>
              <a:ext uri="{FF2B5EF4-FFF2-40B4-BE49-F238E27FC236}">
                <a16:creationId xmlns:a16="http://schemas.microsoft.com/office/drawing/2014/main" id="{4A404A86-609F-784D-68A5-4F3274118DE7}"/>
              </a:ext>
            </a:extLst>
          </p:cNvPr>
          <p:cNvSpPr txBox="1">
            <a:spLocks noChangeArrowheads="1"/>
          </p:cNvSpPr>
          <p:nvPr/>
        </p:nvSpPr>
        <p:spPr bwMode="auto">
          <a:xfrm>
            <a:off x="-184150" y="9118600"/>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5B4D05E1-5052-E777-85CC-B55520BA7821}"/>
              </a:ext>
            </a:extLst>
          </p:cNvPr>
          <p:cNvPicPr>
            <a:picLocks noChangeAspect="1"/>
          </p:cNvPicPr>
          <p:nvPr/>
        </p:nvPicPr>
        <p:blipFill>
          <a:blip r:embed="rId2"/>
          <a:stretch>
            <a:fillRect/>
          </a:stretch>
        </p:blipFill>
        <p:spPr>
          <a:xfrm>
            <a:off x="12982575" y="1368125"/>
            <a:ext cx="4495800" cy="7460597"/>
          </a:xfrm>
          <a:prstGeom prst="rect">
            <a:avLst/>
          </a:prstGeom>
        </p:spPr>
      </p:pic>
    </p:spTree>
    <p:extLst>
      <p:ext uri="{BB962C8B-B14F-4D97-AF65-F5344CB8AC3E}">
        <p14:creationId xmlns:p14="http://schemas.microsoft.com/office/powerpoint/2010/main" val="318641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1242031D-519D-7A08-17C2-42B64372EC9E}"/>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4" name="TextBox 1">
            <a:extLst>
              <a:ext uri="{FF2B5EF4-FFF2-40B4-BE49-F238E27FC236}">
                <a16:creationId xmlns:a16="http://schemas.microsoft.com/office/drawing/2014/main" id="{E3AE3783-6DF2-F6B1-0137-50AD153951BC}"/>
              </a:ext>
            </a:extLst>
          </p:cNvPr>
          <p:cNvSpPr txBox="1">
            <a:spLocks noChangeArrowheads="1"/>
          </p:cNvSpPr>
          <p:nvPr/>
        </p:nvSpPr>
        <p:spPr bwMode="auto">
          <a:xfrm>
            <a:off x="1038225" y="2019295"/>
            <a:ext cx="10287000" cy="542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dirty="0">
                <a:latin typeface="Montserrat" pitchFamily="2" charset="-70"/>
              </a:rPr>
              <a:t>Atbildīgā iestāde – VARAM </a:t>
            </a:r>
          </a:p>
          <a:p>
            <a:pPr marL="457200" indent="-457200">
              <a:lnSpc>
                <a:spcPct val="150000"/>
              </a:lnSpc>
              <a:buFont typeface="Arial" panose="020B0604020202020204" pitchFamily="34" charset="0"/>
              <a:buChar char="•"/>
            </a:pPr>
            <a:r>
              <a:rPr lang="lv-LV" altLang="lv-LV" sz="2600" b="1" dirty="0">
                <a:latin typeface="Montserrat" pitchFamily="2" charset="-70"/>
              </a:rPr>
              <a:t>Pasākuma mērķa grupa </a:t>
            </a:r>
            <a:r>
              <a:rPr lang="lv-LV" altLang="lv-LV" sz="2600" dirty="0">
                <a:latin typeface="Montserrat" pitchFamily="2" charset="-70"/>
              </a:rPr>
              <a:t>ir dabas un vides aizsardzības, uzraudzības un kontroles </a:t>
            </a:r>
            <a:r>
              <a:rPr lang="lv-LV" altLang="lv-LV" sz="2600" dirty="0">
                <a:solidFill>
                  <a:srgbClr val="6B82A1"/>
                </a:solidFill>
                <a:latin typeface="Montserrat" pitchFamily="2" charset="-70"/>
              </a:rPr>
              <a:t>institūcijas,</a:t>
            </a:r>
            <a:r>
              <a:rPr lang="lv-LV" altLang="lv-LV" sz="2600" dirty="0">
                <a:latin typeface="Montserrat" pitchFamily="2" charset="-70"/>
              </a:rPr>
              <a:t> ar dabas aizsardzību saistītas </a:t>
            </a:r>
            <a:r>
              <a:rPr lang="lv-LV" altLang="lv-LV" sz="2600" dirty="0">
                <a:solidFill>
                  <a:srgbClr val="6B82A1"/>
                </a:solidFill>
                <a:latin typeface="Montserrat" pitchFamily="2" charset="-70"/>
              </a:rPr>
              <a:t>biedrības un nodibinājumi</a:t>
            </a:r>
            <a:r>
              <a:rPr lang="lv-LV" altLang="lv-LV" sz="2600" dirty="0">
                <a:latin typeface="Montserrat" pitchFamily="2" charset="-70"/>
              </a:rPr>
              <a:t>, kā arī </a:t>
            </a:r>
            <a:r>
              <a:rPr lang="lv-LV" altLang="lv-LV" sz="2600" dirty="0">
                <a:solidFill>
                  <a:srgbClr val="6B82A1"/>
                </a:solidFill>
                <a:latin typeface="Montserrat" pitchFamily="2" charset="-70"/>
              </a:rPr>
              <a:t>pašvaldības</a:t>
            </a:r>
            <a:r>
              <a:rPr lang="lv-LV" altLang="lv-LV" sz="2600" dirty="0">
                <a:latin typeface="Montserrat" pitchFamily="2" charset="-70"/>
              </a:rPr>
              <a:t> un </a:t>
            </a:r>
            <a:r>
              <a:rPr lang="lv-LV" altLang="lv-LV" sz="2600" dirty="0">
                <a:solidFill>
                  <a:srgbClr val="6B82A1"/>
                </a:solidFill>
                <a:latin typeface="Montserrat" pitchFamily="2" charset="-70"/>
              </a:rPr>
              <a:t>citi zemju īpašnieki un valdītāji</a:t>
            </a:r>
            <a:r>
              <a:rPr lang="lv-LV" altLang="lv-LV" sz="2600" dirty="0">
                <a:solidFill>
                  <a:schemeClr val="accent1">
                    <a:lumMod val="75000"/>
                  </a:schemeClr>
                </a:solidFill>
                <a:latin typeface="Montserrat" pitchFamily="2" charset="-70"/>
              </a:rPr>
              <a:t>,</a:t>
            </a:r>
            <a:r>
              <a:rPr lang="lv-LV" altLang="lv-LV" sz="2600" dirty="0">
                <a:latin typeface="Montserrat" pitchFamily="2" charset="-70"/>
              </a:rPr>
              <a:t> kuru teritorijā atrodas </a:t>
            </a:r>
            <a:r>
              <a:rPr lang="lv-LV" altLang="lv-LV" sz="2600" dirty="0" err="1">
                <a:latin typeface="Montserrat" pitchFamily="2" charset="-70"/>
              </a:rPr>
              <a:t>Natura</a:t>
            </a:r>
            <a:r>
              <a:rPr lang="lv-LV" altLang="lv-LV" sz="2600" dirty="0">
                <a:latin typeface="Montserrat" pitchFamily="2" charset="-70"/>
              </a:rPr>
              <a:t> 2000 teritorijas, kur nepieciešams veikt Eiropas Savienības nozīmes sugu un biotopu apsaimniekošanas darbības atbilstoši dabas, sugu vai biotopu aizsardzības plāniem</a:t>
            </a:r>
          </a:p>
        </p:txBody>
      </p:sp>
      <p:sp>
        <p:nvSpPr>
          <p:cNvPr id="5" name="Title 3">
            <a:extLst>
              <a:ext uri="{FF2B5EF4-FFF2-40B4-BE49-F238E27FC236}">
                <a16:creationId xmlns:a16="http://schemas.microsoft.com/office/drawing/2014/main" id="{FB7C4882-1195-A999-FBAB-775645E63CF8}"/>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6" name="TextBox 5">
            <a:extLst>
              <a:ext uri="{FF2B5EF4-FFF2-40B4-BE49-F238E27FC236}">
                <a16:creationId xmlns:a16="http://schemas.microsoft.com/office/drawing/2014/main" id="{850A8268-CAFA-F99D-EDFB-C24472C2A8FA}"/>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7" name="Attēls 6">
            <a:extLst>
              <a:ext uri="{FF2B5EF4-FFF2-40B4-BE49-F238E27FC236}">
                <a16:creationId xmlns:a16="http://schemas.microsoft.com/office/drawing/2014/main" id="{144C1860-33D1-0C7E-F7FD-AC9D7020A66C}"/>
              </a:ext>
            </a:extLst>
          </p:cNvPr>
          <p:cNvPicPr>
            <a:picLocks noChangeAspect="1"/>
          </p:cNvPicPr>
          <p:nvPr/>
        </p:nvPicPr>
        <p:blipFill>
          <a:blip r:embed="rId2"/>
          <a:stretch>
            <a:fillRect/>
          </a:stretch>
        </p:blipFill>
        <p:spPr>
          <a:xfrm>
            <a:off x="12115800" y="2095500"/>
            <a:ext cx="4800600" cy="7118999"/>
          </a:xfrm>
          <a:prstGeom prst="rect">
            <a:avLst/>
          </a:prstGeom>
        </p:spPr>
      </p:pic>
    </p:spTree>
    <p:extLst>
      <p:ext uri="{BB962C8B-B14F-4D97-AF65-F5344CB8AC3E}">
        <p14:creationId xmlns:p14="http://schemas.microsoft.com/office/powerpoint/2010/main" val="116368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07829646-D92F-63A8-BE2C-1E94E8F75104}"/>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4" name="TextBox 1">
            <a:extLst>
              <a:ext uri="{FF2B5EF4-FFF2-40B4-BE49-F238E27FC236}">
                <a16:creationId xmlns:a16="http://schemas.microsoft.com/office/drawing/2014/main" id="{BBDA60CE-18AD-88A2-06F5-6A2CC2666E7B}"/>
              </a:ext>
            </a:extLst>
          </p:cNvPr>
          <p:cNvSpPr txBox="1">
            <a:spLocks noChangeArrowheads="1"/>
          </p:cNvSpPr>
          <p:nvPr/>
        </p:nvSpPr>
        <p:spPr bwMode="auto">
          <a:xfrm>
            <a:off x="1066800" y="1760220"/>
            <a:ext cx="16154400" cy="72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highlight>
                  <a:srgbClr val="FFFF00"/>
                </a:highlight>
                <a:latin typeface="Montserrat" pitchFamily="2" charset="-70"/>
              </a:rPr>
              <a:t>Attiecināmās darbības</a:t>
            </a:r>
            <a:r>
              <a:rPr lang="lv-LV" altLang="lv-LV" sz="2600" b="1" dirty="0">
                <a:latin typeface="Montserrat" pitchFamily="2" charset="-70"/>
              </a:rPr>
              <a:t>: </a:t>
            </a:r>
            <a:r>
              <a:rPr lang="lv-LV" altLang="lv-LV" sz="2600" dirty="0">
                <a:solidFill>
                  <a:srgbClr val="6B82A1"/>
                </a:solidFill>
                <a:latin typeface="Montserrat" pitchFamily="2" charset="-70"/>
              </a:rPr>
              <a:t>dabas aizsardzības un bioloģiskās daudzveidības uzlabošanai </a:t>
            </a:r>
            <a:r>
              <a:rPr lang="lv-LV" altLang="lv-LV" sz="2600" dirty="0">
                <a:latin typeface="Montserrat" pitchFamily="2" charset="-70"/>
              </a:rPr>
              <a:t>sauszemes, piekrastes un saldūdens </a:t>
            </a:r>
            <a:r>
              <a:rPr lang="lv-LV" altLang="lv-LV" sz="2600" dirty="0">
                <a:solidFill>
                  <a:srgbClr val="6B82A1"/>
                </a:solidFill>
                <a:latin typeface="Montserrat" pitchFamily="2" charset="-70"/>
              </a:rPr>
              <a:t>ekosistēmu aizsardzības un apsaimniekošanas pasākumu īstenošanai</a:t>
            </a:r>
            <a:r>
              <a:rPr lang="lv-LV" altLang="lv-LV" sz="2600" dirty="0">
                <a:solidFill>
                  <a:schemeClr val="accent1">
                    <a:lumMod val="75000"/>
                  </a:schemeClr>
                </a:solidFill>
                <a:latin typeface="Montserrat" pitchFamily="2" charset="-70"/>
              </a:rPr>
              <a:t> </a:t>
            </a:r>
            <a:r>
              <a:rPr lang="lv-LV" altLang="lv-LV" sz="2600" dirty="0" err="1">
                <a:latin typeface="Montserrat" pitchFamily="2" charset="-70"/>
              </a:rPr>
              <a:t>Natura</a:t>
            </a:r>
            <a:r>
              <a:rPr lang="lv-LV" altLang="lv-LV" sz="2600" dirty="0">
                <a:latin typeface="Montserrat" pitchFamily="2" charset="-70"/>
              </a:rPr>
              <a:t> 2000 teritorijās</a:t>
            </a:r>
          </a:p>
          <a:p>
            <a:pPr marL="1200150" lvl="1" indent="-457200">
              <a:lnSpc>
                <a:spcPct val="150000"/>
              </a:lnSpc>
              <a:buFont typeface="Arial" panose="020B0604020202020204" pitchFamily="34" charset="0"/>
              <a:buChar char="•"/>
            </a:pPr>
            <a:r>
              <a:rPr lang="lv-LV" altLang="lv-LV" sz="2600" b="1" dirty="0">
                <a:latin typeface="Montserrat" pitchFamily="2" charset="-70"/>
              </a:rPr>
              <a:t>biotopu un sugu dzīvotņu atjaunošanas un labvēlīga aizsardzības stāvokļa saglabāšanas </a:t>
            </a:r>
            <a:r>
              <a:rPr lang="lv-LV" altLang="lv-LV" sz="2600" dirty="0">
                <a:latin typeface="Montserrat" pitchFamily="2" charset="-70"/>
              </a:rPr>
              <a:t>pasākumi saskaņā ar dabas, sugu vai biotopu aizsardzības plāniem</a:t>
            </a:r>
          </a:p>
          <a:p>
            <a:pPr marL="1200150" lvl="1" indent="-457200">
              <a:lnSpc>
                <a:spcPct val="150000"/>
              </a:lnSpc>
              <a:buFont typeface="Arial" panose="020B0604020202020204" pitchFamily="34" charset="0"/>
              <a:buChar char="•"/>
            </a:pPr>
            <a:r>
              <a:rPr lang="lv-LV" altLang="lv-LV" sz="2600" b="1" dirty="0">
                <a:latin typeface="Montserrat" pitchFamily="2" charset="-70"/>
              </a:rPr>
              <a:t>atjaunojamo teritoriju apsekošana un izpēte</a:t>
            </a:r>
            <a:r>
              <a:rPr lang="lv-LV" altLang="lv-LV" sz="2600" dirty="0">
                <a:latin typeface="Montserrat" pitchFamily="2" charset="-70"/>
              </a:rPr>
              <a:t>, sugu populāciju un biotopu zinātniskā izpēte un monitorings, tostarp augsnes un </a:t>
            </a:r>
            <a:r>
              <a:rPr lang="lv-LV" altLang="lv-LV" sz="2600" dirty="0" err="1">
                <a:latin typeface="Montserrat" pitchFamily="2" charset="-70"/>
              </a:rPr>
              <a:t>hidroķīmiskās</a:t>
            </a:r>
            <a:r>
              <a:rPr lang="lv-LV" altLang="lv-LV" sz="2600" dirty="0">
                <a:latin typeface="Montserrat" pitchFamily="2" charset="-70"/>
              </a:rPr>
              <a:t> analīzes</a:t>
            </a:r>
          </a:p>
          <a:p>
            <a:pPr marL="1200150" lvl="1" indent="-457200">
              <a:lnSpc>
                <a:spcPct val="150000"/>
              </a:lnSpc>
              <a:buFont typeface="Arial" panose="020B0604020202020204" pitchFamily="34" charset="0"/>
              <a:buChar char="•"/>
            </a:pPr>
            <a:r>
              <a:rPr lang="lv-LV" altLang="lv-LV" sz="2600" b="1" dirty="0" err="1">
                <a:latin typeface="Montserrat" pitchFamily="2" charset="-70"/>
              </a:rPr>
              <a:t>invazīvo</a:t>
            </a:r>
            <a:r>
              <a:rPr lang="lv-LV" altLang="lv-LV" sz="2600" b="1" dirty="0">
                <a:latin typeface="Montserrat" pitchFamily="2" charset="-70"/>
              </a:rPr>
              <a:t> sugu apjoma mazināšana</a:t>
            </a:r>
            <a:r>
              <a:rPr lang="lv-LV" altLang="lv-LV" sz="2600" dirty="0">
                <a:latin typeface="Montserrat" pitchFamily="2" charset="-70"/>
              </a:rPr>
              <a:t>, iznīcinot Dabas aizsardzības pārvaldes </a:t>
            </a:r>
            <a:r>
              <a:rPr lang="lv-LV" altLang="lv-LV" sz="2600" dirty="0" err="1">
                <a:latin typeface="Montserrat" pitchFamily="2" charset="-70"/>
              </a:rPr>
              <a:t>invazīvo</a:t>
            </a:r>
            <a:r>
              <a:rPr lang="lv-LV" altLang="lv-LV" sz="2600" dirty="0">
                <a:latin typeface="Montserrat" pitchFamily="2" charset="-70"/>
              </a:rPr>
              <a:t> sugu faktu lapās iekļautās sugas saskaņā ar faktu lapās norādītajiem to izskaušanas nosacījumiem</a:t>
            </a:r>
          </a:p>
          <a:p>
            <a:pPr marL="1200150" lvl="1" indent="-457200">
              <a:lnSpc>
                <a:spcPct val="150000"/>
              </a:lnSpc>
              <a:buFont typeface="Arial" panose="020B0604020202020204" pitchFamily="34" charset="0"/>
              <a:buChar char="•"/>
            </a:pPr>
            <a:r>
              <a:rPr lang="lv-LV" altLang="lv-LV" sz="2600" b="1" dirty="0">
                <a:solidFill>
                  <a:srgbClr val="C00000"/>
                </a:solidFill>
                <a:latin typeface="Montserrat" pitchFamily="2" charset="-70"/>
              </a:rPr>
              <a:t>jaunas antropogēno slodzi mazinošas infrastruktūras izveide, veloceliņu un </a:t>
            </a:r>
            <a:r>
              <a:rPr lang="lv-LV" altLang="lv-LV" sz="2600" b="1" dirty="0" err="1">
                <a:solidFill>
                  <a:srgbClr val="C00000"/>
                </a:solidFill>
                <a:latin typeface="Montserrat" pitchFamily="2" charset="-70"/>
              </a:rPr>
              <a:t>velomaršrutu</a:t>
            </a:r>
            <a:r>
              <a:rPr lang="lv-LV" altLang="lv-LV" sz="2600" b="1" dirty="0">
                <a:solidFill>
                  <a:srgbClr val="C00000"/>
                </a:solidFill>
                <a:latin typeface="Montserrat" pitchFamily="2" charset="-70"/>
              </a:rPr>
              <a:t> ierīkošana</a:t>
            </a:r>
          </a:p>
        </p:txBody>
      </p:sp>
      <p:sp>
        <p:nvSpPr>
          <p:cNvPr id="5" name="Title 3">
            <a:extLst>
              <a:ext uri="{FF2B5EF4-FFF2-40B4-BE49-F238E27FC236}">
                <a16:creationId xmlns:a16="http://schemas.microsoft.com/office/drawing/2014/main" id="{E9B9A992-C2ED-C58A-531C-B4DD3F66E42B}"/>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6" name="TextBox 5">
            <a:extLst>
              <a:ext uri="{FF2B5EF4-FFF2-40B4-BE49-F238E27FC236}">
                <a16:creationId xmlns:a16="http://schemas.microsoft.com/office/drawing/2014/main" id="{081B4AAD-C619-2D13-FEC3-0491EDA8E155}"/>
              </a:ext>
            </a:extLst>
          </p:cNvPr>
          <p:cNvSpPr txBox="1">
            <a:spLocks noChangeArrowheads="1"/>
          </p:cNvSpPr>
          <p:nvPr/>
        </p:nvSpPr>
        <p:spPr bwMode="auto">
          <a:xfrm>
            <a:off x="9801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4285081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5DCABE9F-E943-D1E2-FFF3-AE896F6CEE90}"/>
              </a:ext>
            </a:extLst>
          </p:cNvPr>
          <p:cNvSpPr>
            <a:spLocks noGrp="1"/>
          </p:cNvSpPr>
          <p:nvPr>
            <p:ph type="ftr" sz="quarter" idx="11"/>
          </p:nvPr>
        </p:nvSpPr>
        <p:spPr/>
        <p:txBody>
          <a:bodyPr/>
          <a:lstStyle/>
          <a:p>
            <a:pPr>
              <a:defRPr/>
            </a:pPr>
            <a:r>
              <a:rPr lang="en-US" dirty="0"/>
              <a:t>Ādažu</a:t>
            </a:r>
          </a:p>
        </p:txBody>
      </p:sp>
      <p:sp>
        <p:nvSpPr>
          <p:cNvPr id="4" name="TextBox 3">
            <a:extLst>
              <a:ext uri="{FF2B5EF4-FFF2-40B4-BE49-F238E27FC236}">
                <a16:creationId xmlns:a16="http://schemas.microsoft.com/office/drawing/2014/main" id="{644741F2-8410-6458-341B-62CFCFEDFD07}"/>
              </a:ext>
            </a:extLst>
          </p:cNvPr>
          <p:cNvSpPr txBox="1"/>
          <p:nvPr/>
        </p:nvSpPr>
        <p:spPr>
          <a:xfrm>
            <a:off x="1828800" y="1714500"/>
            <a:ext cx="9144000" cy="1289199"/>
          </a:xfrm>
          <a:prstGeom prst="rect">
            <a:avLst/>
          </a:prstGeom>
          <a:noFill/>
        </p:spPr>
        <p:txBody>
          <a:bodyPr wrap="square">
            <a:spAutoFit/>
          </a:bodyPr>
          <a:lstStyle/>
          <a:p>
            <a:pPr marL="457200" indent="-457200">
              <a:lnSpc>
                <a:spcPct val="150000"/>
              </a:lnSpc>
              <a:buFont typeface="Arial" panose="020B0604020202020204" pitchFamily="34" charset="0"/>
              <a:buChar char="•"/>
            </a:pPr>
            <a:r>
              <a:rPr lang="lv-LV" altLang="lv-LV" dirty="0">
                <a:latin typeface="Montserrat" pitchFamily="2" charset="-70"/>
              </a:rPr>
              <a:t>Pasākuma </a:t>
            </a:r>
            <a:r>
              <a:rPr lang="lv-LV" altLang="lv-LV" b="1" dirty="0">
                <a:latin typeface="Montserrat" pitchFamily="2" charset="-70"/>
              </a:rPr>
              <a:t>ceturtajā atlases kārtā </a:t>
            </a:r>
            <a:r>
              <a:rPr lang="lv-LV" altLang="lv-LV" b="1" dirty="0">
                <a:solidFill>
                  <a:srgbClr val="6B82A1"/>
                </a:solidFill>
                <a:latin typeface="Montserrat" pitchFamily="2" charset="-70"/>
              </a:rPr>
              <a:t>viena projekta pieteikuma ietvaros </a:t>
            </a:r>
            <a:r>
              <a:rPr lang="lv-LV" altLang="lv-LV" dirty="0">
                <a:latin typeface="Montserrat" pitchFamily="2" charset="-70"/>
              </a:rPr>
              <a:t>6.2. apakšpunktā noteiktais </a:t>
            </a:r>
            <a:r>
              <a:rPr lang="lv-LV" altLang="lv-LV" b="1" dirty="0">
                <a:latin typeface="Montserrat" pitchFamily="2" charset="-70"/>
              </a:rPr>
              <a:t>rezultāta rādītājs </a:t>
            </a:r>
            <a:r>
              <a:rPr lang="lv-LV" altLang="lv-LV" b="1" dirty="0">
                <a:solidFill>
                  <a:srgbClr val="6B82A1"/>
                </a:solidFill>
                <a:latin typeface="Montserrat" pitchFamily="2" charset="-70"/>
              </a:rPr>
              <a:t>nav mazāks par 100 hektāriem</a:t>
            </a:r>
          </a:p>
        </p:txBody>
      </p:sp>
      <p:sp>
        <p:nvSpPr>
          <p:cNvPr id="8" name="TextBox 7">
            <a:extLst>
              <a:ext uri="{FF2B5EF4-FFF2-40B4-BE49-F238E27FC236}">
                <a16:creationId xmlns:a16="http://schemas.microsoft.com/office/drawing/2014/main" id="{957C72E1-F3EF-8A10-D80B-633EFE847C50}"/>
              </a:ext>
            </a:extLst>
          </p:cNvPr>
          <p:cNvSpPr txBox="1"/>
          <p:nvPr/>
        </p:nvSpPr>
        <p:spPr>
          <a:xfrm>
            <a:off x="1676400" y="3695700"/>
            <a:ext cx="9144000" cy="4197688"/>
          </a:xfrm>
          <a:prstGeom prst="rect">
            <a:avLst/>
          </a:prstGeom>
          <a:noFill/>
        </p:spPr>
        <p:txBody>
          <a:bodyPr wrap="square">
            <a:spAutoFit/>
          </a:bodyPr>
          <a:lstStyle/>
          <a:p>
            <a:pPr marL="457200" indent="-457200">
              <a:lnSpc>
                <a:spcPct val="150000"/>
              </a:lnSpc>
              <a:buFont typeface="Arial" panose="020B0604020202020204" pitchFamily="34" charset="0"/>
              <a:buChar char="•"/>
            </a:pPr>
            <a:r>
              <a:rPr lang="lv-LV" altLang="lv-LV" dirty="0">
                <a:latin typeface="Montserrat" pitchFamily="2" charset="-70"/>
              </a:rPr>
              <a:t>Pasākuma ceturtajā atlases kārtā </a:t>
            </a:r>
            <a:r>
              <a:rPr lang="lv-LV" altLang="lv-LV" b="1" dirty="0">
                <a:latin typeface="Montserrat" pitchFamily="2" charset="-70"/>
              </a:rPr>
              <a:t>viena projekta īstenošanai maksimālais</a:t>
            </a:r>
            <a:r>
              <a:rPr lang="lv-LV" altLang="lv-LV" dirty="0">
                <a:latin typeface="Montserrat" pitchFamily="2" charset="-70"/>
              </a:rPr>
              <a:t> pieejamais ERAF finansējums ir </a:t>
            </a:r>
            <a:r>
              <a:rPr lang="lv-LV" altLang="lv-LV" b="1" dirty="0">
                <a:latin typeface="Montserrat" pitchFamily="2" charset="-70"/>
              </a:rPr>
              <a:t>1 455 500 </a:t>
            </a:r>
            <a:r>
              <a:rPr lang="lv-LV" altLang="lv-LV" b="1" dirty="0" err="1">
                <a:latin typeface="Montserrat" pitchFamily="2" charset="-70"/>
              </a:rPr>
              <a:t>euro</a:t>
            </a:r>
            <a:r>
              <a:rPr lang="lv-LV" altLang="lv-LV" b="1" dirty="0">
                <a:latin typeface="Montserrat" pitchFamily="2" charset="-70"/>
              </a:rPr>
              <a:t>,</a:t>
            </a:r>
            <a:r>
              <a:rPr lang="lv-LV" altLang="lv-LV" dirty="0">
                <a:latin typeface="Montserrat" pitchFamily="2" charset="-70"/>
              </a:rPr>
              <a:t> nav noteikts minimālais attiecināmo izmaksu apmērs.</a:t>
            </a:r>
          </a:p>
          <a:p>
            <a:pPr marL="457200" indent="-457200">
              <a:lnSpc>
                <a:spcPct val="150000"/>
              </a:lnSpc>
              <a:buFont typeface="Arial" panose="020B0604020202020204" pitchFamily="34" charset="0"/>
              <a:buChar char="•"/>
            </a:pPr>
            <a:r>
              <a:rPr lang="lv-LV" altLang="lv-LV" dirty="0">
                <a:latin typeface="Montserrat" pitchFamily="2" charset="-70"/>
              </a:rPr>
              <a:t>Pasākuma trešajā un ceturtajā atlases kārtā </a:t>
            </a:r>
            <a:r>
              <a:rPr lang="lv-LV" altLang="lv-LV" b="1" dirty="0">
                <a:latin typeface="Montserrat" pitchFamily="2" charset="-70"/>
              </a:rPr>
              <a:t>maksimālais attiecināmais </a:t>
            </a:r>
            <a:r>
              <a:rPr lang="lv-LV" altLang="lv-LV" b="1" dirty="0">
                <a:solidFill>
                  <a:srgbClr val="6B82A1"/>
                </a:solidFill>
                <a:latin typeface="Montserrat" pitchFamily="2" charset="-70"/>
              </a:rPr>
              <a:t>ERAF finansējuma </a:t>
            </a:r>
            <a:r>
              <a:rPr lang="lv-LV" altLang="lv-LV" dirty="0">
                <a:latin typeface="Montserrat" pitchFamily="2" charset="-70"/>
              </a:rPr>
              <a:t>apmērs nepārsniedz </a:t>
            </a:r>
            <a:r>
              <a:rPr lang="lv-LV" altLang="lv-LV" b="1" dirty="0">
                <a:latin typeface="Montserrat" pitchFamily="2" charset="-70"/>
              </a:rPr>
              <a:t>85 procentus </a:t>
            </a:r>
            <a:r>
              <a:rPr lang="lv-LV" altLang="lv-LV" dirty="0">
                <a:latin typeface="Montserrat" pitchFamily="2" charset="-70"/>
              </a:rPr>
              <a:t>no projekta kopējām attiecināmajām izmaksām (vienlaikus ievērojot MKN 52. punkta nosacījumus). </a:t>
            </a:r>
            <a:r>
              <a:rPr lang="lv-LV" altLang="lv-LV" b="1" dirty="0">
                <a:solidFill>
                  <a:srgbClr val="6B82A1"/>
                </a:solidFill>
                <a:latin typeface="Montserrat" pitchFamily="2" charset="-70"/>
              </a:rPr>
              <a:t>Valsts budžeta līdzfinansējums </a:t>
            </a:r>
            <a:r>
              <a:rPr lang="lv-LV" altLang="lv-LV" b="1" dirty="0">
                <a:latin typeface="Montserrat" pitchFamily="2" charset="-70"/>
              </a:rPr>
              <a:t>nepārsniedz 15 procentus</a:t>
            </a:r>
            <a:r>
              <a:rPr lang="lv-LV" altLang="lv-LV" dirty="0">
                <a:latin typeface="Montserrat" pitchFamily="2" charset="-70"/>
              </a:rPr>
              <a:t>, bet </a:t>
            </a:r>
            <a:r>
              <a:rPr lang="lv-LV" altLang="lv-LV" b="1" dirty="0">
                <a:solidFill>
                  <a:srgbClr val="6B82A1"/>
                </a:solidFill>
                <a:latin typeface="Montserrat" pitchFamily="2" charset="-70"/>
              </a:rPr>
              <a:t>pašvaldību budžeta </a:t>
            </a:r>
            <a:r>
              <a:rPr lang="lv-LV" altLang="lv-LV" dirty="0">
                <a:latin typeface="Montserrat" pitchFamily="2" charset="-70"/>
              </a:rPr>
              <a:t>vai privātais līdzfinansējums ir </a:t>
            </a:r>
            <a:r>
              <a:rPr lang="lv-LV" altLang="lv-LV" b="1" dirty="0">
                <a:latin typeface="Montserrat" pitchFamily="2" charset="-70"/>
              </a:rPr>
              <a:t>vismaz 15 procenti </a:t>
            </a:r>
            <a:r>
              <a:rPr lang="lv-LV" altLang="lv-LV" dirty="0">
                <a:latin typeface="Montserrat" pitchFamily="2" charset="-70"/>
              </a:rPr>
              <a:t>no projekta kopējām attiecināmām izmaksām</a:t>
            </a:r>
          </a:p>
          <a:p>
            <a:pPr marL="457200" indent="-457200">
              <a:lnSpc>
                <a:spcPct val="150000"/>
              </a:lnSpc>
              <a:buFont typeface="Arial" panose="020B0604020202020204" pitchFamily="34" charset="0"/>
              <a:buChar char="•"/>
            </a:pPr>
            <a:r>
              <a:rPr lang="lv-LV" altLang="lv-LV" dirty="0">
                <a:latin typeface="Montserrat" pitchFamily="2" charset="-70"/>
              </a:rPr>
              <a:t>ERAF finansējumu piešķir </a:t>
            </a:r>
            <a:r>
              <a:rPr lang="lv-LV" altLang="lv-LV" b="1" dirty="0" err="1">
                <a:latin typeface="Montserrat" pitchFamily="2" charset="-70"/>
              </a:rPr>
              <a:t>granta</a:t>
            </a:r>
            <a:r>
              <a:rPr lang="lv-LV" altLang="lv-LV" b="1" dirty="0">
                <a:latin typeface="Montserrat" pitchFamily="2" charset="-70"/>
              </a:rPr>
              <a:t> veidā</a:t>
            </a:r>
          </a:p>
        </p:txBody>
      </p:sp>
      <p:pic>
        <p:nvPicPr>
          <p:cNvPr id="9" name="Attēls 8">
            <a:extLst>
              <a:ext uri="{FF2B5EF4-FFF2-40B4-BE49-F238E27FC236}">
                <a16:creationId xmlns:a16="http://schemas.microsoft.com/office/drawing/2014/main" id="{73B2395D-9938-4D13-40CD-2AA3A1A423BA}"/>
              </a:ext>
            </a:extLst>
          </p:cNvPr>
          <p:cNvPicPr>
            <a:picLocks noChangeAspect="1"/>
          </p:cNvPicPr>
          <p:nvPr/>
        </p:nvPicPr>
        <p:blipFill>
          <a:blip r:embed="rId2"/>
          <a:srcRect l="18190" t="14657" r="23341"/>
          <a:stretch/>
        </p:blipFill>
        <p:spPr>
          <a:xfrm>
            <a:off x="11506200" y="2954440"/>
            <a:ext cx="5598279" cy="4927887"/>
          </a:xfrm>
          <a:prstGeom prst="rect">
            <a:avLst/>
          </a:prstGeom>
        </p:spPr>
      </p:pic>
      <p:sp>
        <p:nvSpPr>
          <p:cNvPr id="11" name="TextBox 10">
            <a:extLst>
              <a:ext uri="{FF2B5EF4-FFF2-40B4-BE49-F238E27FC236}">
                <a16:creationId xmlns:a16="http://schemas.microsoft.com/office/drawing/2014/main" id="{C0BDB115-D23B-1C6B-4911-0183686556D2}"/>
              </a:ext>
            </a:extLst>
          </p:cNvPr>
          <p:cNvSpPr txBox="1"/>
          <p:nvPr/>
        </p:nvSpPr>
        <p:spPr>
          <a:xfrm>
            <a:off x="1841090" y="627357"/>
            <a:ext cx="9144000" cy="923330"/>
          </a:xfrm>
          <a:prstGeom prst="rect">
            <a:avLst/>
          </a:prstGeom>
          <a:noFill/>
        </p:spPr>
        <p:txBody>
          <a:bodyPr wrap="square">
            <a:spAutoFit/>
          </a:bodyPr>
          <a:lstStyle/>
          <a:p>
            <a:pPr eaLnBrk="1" fontAlgn="auto" hangingPunct="1">
              <a:spcBef>
                <a:spcPts val="0"/>
              </a:spcBef>
              <a:spcAft>
                <a:spcPts val="0"/>
              </a:spcAft>
              <a:defRPr/>
            </a:pPr>
            <a:r>
              <a:rPr lang="lv-LV" sz="5400" b="1" dirty="0">
                <a:latin typeface="Montserrat" pitchFamily="2" charset="77"/>
              </a:rPr>
              <a:t>Par programmu</a:t>
            </a:r>
            <a:endParaRPr lang="en-US" sz="5400" b="1" dirty="0">
              <a:latin typeface="Montserrat" pitchFamily="2" charset="77"/>
            </a:endParaRPr>
          </a:p>
        </p:txBody>
      </p:sp>
      <p:sp>
        <p:nvSpPr>
          <p:cNvPr id="12" name="TextBox 11">
            <a:extLst>
              <a:ext uri="{FF2B5EF4-FFF2-40B4-BE49-F238E27FC236}">
                <a16:creationId xmlns:a16="http://schemas.microsoft.com/office/drawing/2014/main" id="{CF27B142-755C-F46E-F0A3-F1CA13B3EA67}"/>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84391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ājenes vietturis 1">
            <a:extLst>
              <a:ext uri="{FF2B5EF4-FFF2-40B4-BE49-F238E27FC236}">
                <a16:creationId xmlns:a16="http://schemas.microsoft.com/office/drawing/2014/main" id="{E690A6BC-BAD3-A870-12C7-8E69630D8530}"/>
              </a:ext>
            </a:extLst>
          </p:cNvPr>
          <p:cNvSpPr>
            <a:spLocks noGrp="1"/>
          </p:cNvSpPr>
          <p:nvPr>
            <p:ph type="ftr" sz="quarter" idx="11"/>
          </p:nvPr>
        </p:nvSpPr>
        <p:spPr/>
        <p:txBody>
          <a:bodyPr/>
          <a:lstStyle/>
          <a:p>
            <a:pPr>
              <a:defRPr/>
            </a:pPr>
            <a:r>
              <a:rPr lang="en-US"/>
              <a:t>Ādažu</a:t>
            </a:r>
          </a:p>
        </p:txBody>
      </p:sp>
      <p:sp>
        <p:nvSpPr>
          <p:cNvPr id="3" name="AutoShape 3">
            <a:extLst>
              <a:ext uri="{FF2B5EF4-FFF2-40B4-BE49-F238E27FC236}">
                <a16:creationId xmlns:a16="http://schemas.microsoft.com/office/drawing/2014/main" id="{FF244B84-CE3A-5D98-4204-83F8AE753293}"/>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4" name="TextBox 1">
            <a:extLst>
              <a:ext uri="{FF2B5EF4-FFF2-40B4-BE49-F238E27FC236}">
                <a16:creationId xmlns:a16="http://schemas.microsoft.com/office/drawing/2014/main" id="{90924674-EF8F-B496-38A9-488587D0787B}"/>
              </a:ext>
            </a:extLst>
          </p:cNvPr>
          <p:cNvSpPr txBox="1">
            <a:spLocks noChangeArrowheads="1"/>
          </p:cNvSpPr>
          <p:nvPr/>
        </p:nvSpPr>
        <p:spPr bwMode="auto">
          <a:xfrm>
            <a:off x="1066800" y="1760220"/>
            <a:ext cx="16535400" cy="482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dirty="0">
                <a:latin typeface="Montserrat" pitchFamily="2" charset="-70"/>
              </a:rPr>
              <a:t>MK noteikumi Nr. 107 “Eiropas Savienības kohēzijas politikas programmas 2021.–2027. gadam 2.2.3. specifiskā atbalsta mērķa "Uzlabot dabas aizsardzību un bioloģisko daudzveidību, "zaļo" infrastruktūru, it īpaši pilsētvidē, un samazināt piesārņojumu" 2.2.3.3. pasākuma "Pasākumi bioloģiskās daudzveidības veicināšanai un saglabāšanai" projektu iesniegumu trešās un ceturtās atlases kārtas īstenošanas noteikumi” – </a:t>
            </a:r>
            <a:r>
              <a:rPr lang="lv-LV" altLang="lv-LV" sz="2600" b="1" dirty="0">
                <a:latin typeface="Montserrat" pitchFamily="2" charset="-70"/>
              </a:rPr>
              <a:t>18.02.2025. </a:t>
            </a:r>
          </a:p>
          <a:p>
            <a:pPr marL="457200" indent="-457200">
              <a:lnSpc>
                <a:spcPct val="150000"/>
              </a:lnSpc>
              <a:buFont typeface="Arial" panose="020B0604020202020204" pitchFamily="34" charset="0"/>
              <a:buChar char="•"/>
            </a:pPr>
            <a:r>
              <a:rPr lang="lv-LV" altLang="lv-LV" sz="2600" dirty="0">
                <a:latin typeface="Montserrat" pitchFamily="2" charset="-70"/>
              </a:rPr>
              <a:t>Projektu pieteikumu iesniegšana – </a:t>
            </a:r>
            <a:r>
              <a:rPr lang="lv-LV" altLang="lv-LV" sz="2600" b="1" dirty="0">
                <a:solidFill>
                  <a:srgbClr val="C00000"/>
                </a:solidFill>
                <a:latin typeface="Montserrat" pitchFamily="2" charset="-70"/>
              </a:rPr>
              <a:t>līdz 19.08.2025.</a:t>
            </a:r>
          </a:p>
          <a:p>
            <a:pPr marL="457200" indent="-457200">
              <a:lnSpc>
                <a:spcPct val="150000"/>
              </a:lnSpc>
              <a:buFont typeface="Arial" panose="020B0604020202020204" pitchFamily="34" charset="0"/>
              <a:buChar char="•"/>
            </a:pPr>
            <a:r>
              <a:rPr lang="lv-LV" altLang="lv-LV" sz="2600" dirty="0">
                <a:latin typeface="Montserrat" pitchFamily="2" charset="-70"/>
              </a:rPr>
              <a:t>Vērtēšana –</a:t>
            </a:r>
            <a:r>
              <a:rPr lang="lv-LV" altLang="lv-LV" sz="2600" b="1" dirty="0">
                <a:latin typeface="Montserrat" pitchFamily="2" charset="-70"/>
              </a:rPr>
              <a:t> 20.08.2025.-11.11.2025.</a:t>
            </a:r>
          </a:p>
          <a:p>
            <a:pPr marL="457200" indent="-457200">
              <a:lnSpc>
                <a:spcPct val="150000"/>
              </a:lnSpc>
              <a:buFont typeface="Arial" panose="020B0604020202020204" pitchFamily="34" charset="0"/>
              <a:buChar char="•"/>
            </a:pPr>
            <a:r>
              <a:rPr lang="lv-LV" altLang="lv-LV" sz="2600" dirty="0">
                <a:latin typeface="Montserrat" pitchFamily="2" charset="-70"/>
              </a:rPr>
              <a:t>Projektu īstenošana – </a:t>
            </a:r>
            <a:r>
              <a:rPr lang="lv-LV" altLang="lv-LV" sz="2600" b="1" dirty="0">
                <a:latin typeface="Montserrat" pitchFamily="2" charset="-70"/>
              </a:rPr>
              <a:t>līdz 31.12.2029.</a:t>
            </a:r>
          </a:p>
        </p:txBody>
      </p:sp>
      <p:sp>
        <p:nvSpPr>
          <p:cNvPr id="5" name="Title 3">
            <a:extLst>
              <a:ext uri="{FF2B5EF4-FFF2-40B4-BE49-F238E27FC236}">
                <a16:creationId xmlns:a16="http://schemas.microsoft.com/office/drawing/2014/main" id="{9AA843F2-B9AE-3D90-E74B-314201424DB2}"/>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Laika grafiks, termiņi</a:t>
            </a:r>
            <a:endParaRPr lang="en-US" sz="5200" b="1" dirty="0">
              <a:latin typeface="Montserrat" pitchFamily="2" charset="77"/>
            </a:endParaRPr>
          </a:p>
        </p:txBody>
      </p:sp>
      <p:sp>
        <p:nvSpPr>
          <p:cNvPr id="6" name="TextBox 5">
            <a:extLst>
              <a:ext uri="{FF2B5EF4-FFF2-40B4-BE49-F238E27FC236}">
                <a16:creationId xmlns:a16="http://schemas.microsoft.com/office/drawing/2014/main" id="{693FBF6F-8D12-913E-52E9-08B16D6F4D3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67943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7EFF5EA-9F17-C4DC-F896-288A3CAD2C48}"/>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203E86BB-F532-ECF5-4247-843F6056FE14}"/>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99530164-F4AC-091D-F0E3-9236823E35AD}"/>
              </a:ext>
            </a:extLst>
          </p:cNvPr>
          <p:cNvSpPr txBox="1">
            <a:spLocks/>
          </p:cNvSpPr>
          <p:nvPr/>
        </p:nvSpPr>
        <p:spPr>
          <a:xfrm>
            <a:off x="457200" y="485775"/>
            <a:ext cx="5591175" cy="1446213"/>
          </a:xfrm>
          <a:prstGeom prst="rect">
            <a:avLst/>
          </a:prstGeom>
        </p:spPr>
        <p:txBody>
          <a:bodyPr>
            <a:normAutofit fontScale="85000"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Projektā plānotās aktivitātes</a:t>
            </a:r>
            <a:endParaRPr lang="en-US" sz="5200" b="1" dirty="0">
              <a:latin typeface="Montserrat" pitchFamily="2" charset="77"/>
            </a:endParaRPr>
          </a:p>
        </p:txBody>
      </p:sp>
      <p:sp>
        <p:nvSpPr>
          <p:cNvPr id="3" name="TextBox 2">
            <a:extLst>
              <a:ext uri="{FF2B5EF4-FFF2-40B4-BE49-F238E27FC236}">
                <a16:creationId xmlns:a16="http://schemas.microsoft.com/office/drawing/2014/main" id="{8E0EFB07-CE51-38D0-0ACC-8D344C40D7FA}"/>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4" name="Attēls 3" descr="Attēls, kurā ir teksts, karte, atlants">
            <a:extLst>
              <a:ext uri="{FF2B5EF4-FFF2-40B4-BE49-F238E27FC236}">
                <a16:creationId xmlns:a16="http://schemas.microsoft.com/office/drawing/2014/main" id="{483248C6-F611-1BF1-BEC3-CD56FA294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176" y="333376"/>
            <a:ext cx="6379426" cy="9023800"/>
          </a:xfrm>
          <a:prstGeom prst="rect">
            <a:avLst/>
          </a:prstGeom>
        </p:spPr>
      </p:pic>
    </p:spTree>
    <p:extLst>
      <p:ext uri="{BB962C8B-B14F-4D97-AF65-F5344CB8AC3E}">
        <p14:creationId xmlns:p14="http://schemas.microsoft.com/office/powerpoint/2010/main" val="375771150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79E12AD3-0DC3-E64D-2D2D-DC1FB23F04D7}"/>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2E479115-4072-C45A-93D7-76660B449B9E}"/>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C89D063A-1109-9BD0-2196-5D972F6ED65B}"/>
              </a:ext>
            </a:extLst>
          </p:cNvPr>
          <p:cNvSpPr txBox="1">
            <a:spLocks noChangeArrowheads="1"/>
          </p:cNvSpPr>
          <p:nvPr/>
        </p:nvSpPr>
        <p:spPr bwMode="auto">
          <a:xfrm>
            <a:off x="1066800" y="1760220"/>
            <a:ext cx="11506200" cy="350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lv-LV" altLang="lv-LV" sz="2600" b="1" dirty="0">
                <a:latin typeface="Montserrat" pitchFamily="2" charset="-70"/>
              </a:rPr>
              <a:t>Aktivitātes:</a:t>
            </a:r>
          </a:p>
          <a:p>
            <a:pPr>
              <a:lnSpc>
                <a:spcPct val="150000"/>
              </a:lnSpc>
            </a:pPr>
            <a:r>
              <a:rPr lang="lv-LV" altLang="lv-LV" sz="2600" dirty="0">
                <a:latin typeface="Montserrat" pitchFamily="2" charset="-70"/>
              </a:rPr>
              <a:t>1. Gājēju takas izveide Kalngalē (~920 m )</a:t>
            </a:r>
            <a:r>
              <a:rPr lang="lv-LV" sz="2800" b="1" dirty="0"/>
              <a:t> 80520070543 Valsts, LDZ</a:t>
            </a:r>
            <a:endParaRPr lang="lv-LV" altLang="lv-LV" sz="2600" dirty="0">
              <a:latin typeface="Montserrat" pitchFamily="2" charset="-70"/>
            </a:endParaRPr>
          </a:p>
          <a:p>
            <a:r>
              <a:rPr lang="lv-LV" altLang="lv-LV" sz="2600" dirty="0">
                <a:latin typeface="Montserrat" pitchFamily="2" charset="-70"/>
              </a:rPr>
              <a:t>2. Velo novietnes ierīkošana takas galā </a:t>
            </a:r>
            <a:r>
              <a:rPr lang="lv-LV" sz="2800" b="1" dirty="0"/>
              <a:t>80520070565 Pašvaldība</a:t>
            </a:r>
          </a:p>
          <a:p>
            <a:pPr>
              <a:lnSpc>
                <a:spcPct val="150000"/>
              </a:lnSpc>
            </a:pPr>
            <a:r>
              <a:rPr lang="lv-LV" altLang="lv-LV" sz="2600" dirty="0">
                <a:latin typeface="Montserrat" pitchFamily="2" charset="-70"/>
              </a:rPr>
              <a:t>Izmaksas:</a:t>
            </a:r>
          </a:p>
          <a:p>
            <a:pPr>
              <a:lnSpc>
                <a:spcPct val="150000"/>
              </a:lnSpc>
            </a:pPr>
            <a:r>
              <a:rPr lang="lv-LV" altLang="lv-LV" sz="2600" dirty="0">
                <a:highlight>
                  <a:srgbClr val="FFFF00"/>
                </a:highlight>
                <a:latin typeface="Montserrat" pitchFamily="2" charset="-70"/>
              </a:rPr>
              <a:t>1. 150 000EUR ar PVN (grants segums)</a:t>
            </a:r>
          </a:p>
          <a:p>
            <a:pPr>
              <a:lnSpc>
                <a:spcPct val="150000"/>
              </a:lnSpc>
            </a:pPr>
            <a:r>
              <a:rPr lang="lv-LV" altLang="lv-LV" sz="2600" dirty="0">
                <a:highlight>
                  <a:srgbClr val="FFFF00"/>
                </a:highlight>
                <a:latin typeface="Montserrat" pitchFamily="2" charset="-70"/>
              </a:rPr>
              <a:t>2. 7200 EUR ar PVN</a:t>
            </a:r>
          </a:p>
        </p:txBody>
      </p:sp>
      <p:sp>
        <p:nvSpPr>
          <p:cNvPr id="5" name="Title 3">
            <a:extLst>
              <a:ext uri="{FF2B5EF4-FFF2-40B4-BE49-F238E27FC236}">
                <a16:creationId xmlns:a16="http://schemas.microsoft.com/office/drawing/2014/main" id="{FEDD6B53-5CB4-BA15-04BE-058CCBD6B6D5}"/>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err="1">
                <a:latin typeface="Montserrat" pitchFamily="2" charset="77"/>
              </a:rPr>
              <a:t>Kalngale</a:t>
            </a:r>
            <a:endParaRPr lang="en-US" sz="5200" b="1" dirty="0">
              <a:latin typeface="Montserrat" pitchFamily="2" charset="77"/>
            </a:endParaRPr>
          </a:p>
        </p:txBody>
      </p:sp>
      <p:sp>
        <p:nvSpPr>
          <p:cNvPr id="3" name="TextBox 2">
            <a:extLst>
              <a:ext uri="{FF2B5EF4-FFF2-40B4-BE49-F238E27FC236}">
                <a16:creationId xmlns:a16="http://schemas.microsoft.com/office/drawing/2014/main" id="{E17E7609-5714-DAD1-D201-B6B0A3D105A9}"/>
              </a:ext>
            </a:extLst>
          </p:cNvPr>
          <p:cNvSpPr txBox="1">
            <a:spLocks noChangeArrowheads="1"/>
          </p:cNvSpPr>
          <p:nvPr/>
        </p:nvSpPr>
        <p:spPr bwMode="auto">
          <a:xfrm>
            <a:off x="-457200" y="9733567"/>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4" name="Attēls 3">
            <a:extLst>
              <a:ext uri="{FF2B5EF4-FFF2-40B4-BE49-F238E27FC236}">
                <a16:creationId xmlns:a16="http://schemas.microsoft.com/office/drawing/2014/main" id="{2DFF591D-7EDC-595C-E05E-FABCF3DF2EE9}"/>
              </a:ext>
            </a:extLst>
          </p:cNvPr>
          <p:cNvPicPr>
            <a:picLocks noChangeAspect="1"/>
          </p:cNvPicPr>
          <p:nvPr/>
        </p:nvPicPr>
        <p:blipFill>
          <a:blip r:embed="rId3"/>
          <a:stretch>
            <a:fillRect/>
          </a:stretch>
        </p:blipFill>
        <p:spPr>
          <a:xfrm>
            <a:off x="533400" y="6800088"/>
            <a:ext cx="11105279" cy="2256914"/>
          </a:xfrm>
          <a:prstGeom prst="rect">
            <a:avLst/>
          </a:prstGeom>
        </p:spPr>
      </p:pic>
      <p:pic>
        <p:nvPicPr>
          <p:cNvPr id="14" name="Attēls 13" descr="Attēls, kurā ir karte, teksts, ekrānuzņēmums&#10;&#10;Mākslīgā intelekta ģenerēts saturs var būt nepareizs.">
            <a:extLst>
              <a:ext uri="{FF2B5EF4-FFF2-40B4-BE49-F238E27FC236}">
                <a16:creationId xmlns:a16="http://schemas.microsoft.com/office/drawing/2014/main" id="{BA7BE581-03DD-A20C-1767-8CD2649E6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79" y="478155"/>
            <a:ext cx="6324811" cy="8946547"/>
          </a:xfrm>
          <a:prstGeom prst="rect">
            <a:avLst/>
          </a:prstGeom>
        </p:spPr>
      </p:pic>
    </p:spTree>
    <p:extLst>
      <p:ext uri="{BB962C8B-B14F-4D97-AF65-F5344CB8AC3E}">
        <p14:creationId xmlns:p14="http://schemas.microsoft.com/office/powerpoint/2010/main" val="1523617790"/>
      </p:ext>
    </p:extLst>
  </p:cSld>
  <p:clrMapOvr>
    <a:masterClrMapping/>
  </p:clrMapOvr>
  <p:transition spd="slow">
    <p:fade/>
  </p:transition>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4994D2E7-289A-2FB1-50BF-BD4B1F84408E}"/>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9055ADA0-3367-81CB-EBF2-A4F57A17E4D8}"/>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3B86A772-BFDE-5C29-D7EA-2A118BEA69C0}"/>
              </a:ext>
            </a:extLst>
          </p:cNvPr>
          <p:cNvSpPr txBox="1">
            <a:spLocks noChangeArrowheads="1"/>
          </p:cNvSpPr>
          <p:nvPr/>
        </p:nvSpPr>
        <p:spPr bwMode="auto">
          <a:xfrm>
            <a:off x="836049" y="1449237"/>
            <a:ext cx="11506200" cy="38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lv-LV" altLang="lv-LV" sz="2600" b="1" dirty="0">
                <a:latin typeface="Montserrat" pitchFamily="2" charset="-70"/>
              </a:rPr>
              <a:t>Aktivitātes:</a:t>
            </a:r>
          </a:p>
          <a:p>
            <a:pPr>
              <a:lnSpc>
                <a:spcPct val="150000"/>
              </a:lnSpc>
            </a:pPr>
            <a:r>
              <a:rPr lang="lv-LV" altLang="lv-LV" sz="2600" dirty="0">
                <a:latin typeface="Montserrat" pitchFamily="2" charset="-70"/>
              </a:rPr>
              <a:t>3. Gājēju tiltiņa atjaunošana </a:t>
            </a:r>
            <a:r>
              <a:rPr lang="lv-LV" sz="2800" b="1" dirty="0"/>
              <a:t>80520081048 Pašvaldība</a:t>
            </a:r>
            <a:r>
              <a:rPr lang="lv-LV" altLang="lv-LV" sz="2600" dirty="0">
                <a:latin typeface="Montserrat" pitchFamily="2" charset="-70"/>
              </a:rPr>
              <a:t> </a:t>
            </a:r>
          </a:p>
          <a:p>
            <a:pPr>
              <a:lnSpc>
                <a:spcPct val="150000"/>
              </a:lnSpc>
            </a:pPr>
            <a:r>
              <a:rPr lang="lv-LV" altLang="lv-LV" sz="2600" dirty="0">
                <a:latin typeface="Montserrat" pitchFamily="2" charset="-70"/>
              </a:rPr>
              <a:t>4. Aktivitātes smilšu erozijas mazināšanai </a:t>
            </a:r>
            <a:r>
              <a:rPr lang="lv-LV" sz="2800" b="1" dirty="0"/>
              <a:t>80520081289Valsts Meži </a:t>
            </a:r>
          </a:p>
          <a:p>
            <a:pPr>
              <a:lnSpc>
                <a:spcPct val="150000"/>
              </a:lnSpc>
            </a:pPr>
            <a:r>
              <a:rPr lang="lv-LV" altLang="lv-LV" sz="2800" dirty="0">
                <a:latin typeface="Montserrat" pitchFamily="2" charset="-70"/>
              </a:rPr>
              <a:t>Izmaksas:</a:t>
            </a:r>
          </a:p>
          <a:p>
            <a:pPr>
              <a:lnSpc>
                <a:spcPct val="150000"/>
              </a:lnSpc>
            </a:pPr>
            <a:r>
              <a:rPr lang="lv-LV" altLang="lv-LV" sz="2800" dirty="0">
                <a:highlight>
                  <a:srgbClr val="FFFF00"/>
                </a:highlight>
                <a:latin typeface="Montserrat" pitchFamily="2" charset="-70"/>
              </a:rPr>
              <a:t>3. 21 500EUR ar PVN</a:t>
            </a:r>
          </a:p>
          <a:p>
            <a:pPr>
              <a:lnSpc>
                <a:spcPct val="150000"/>
              </a:lnSpc>
            </a:pPr>
            <a:r>
              <a:rPr lang="lv-LV" altLang="lv-LV" sz="2800" dirty="0">
                <a:highlight>
                  <a:srgbClr val="FFFF00"/>
                </a:highlight>
                <a:latin typeface="Montserrat" pitchFamily="2" charset="-70"/>
              </a:rPr>
              <a:t>4. 5 200 EUR ar PVN</a:t>
            </a:r>
            <a:endParaRPr lang="lv-LV" altLang="lv-LV" sz="2600" dirty="0">
              <a:highlight>
                <a:srgbClr val="FFFF00"/>
              </a:highlight>
              <a:latin typeface="Montserrat" pitchFamily="2" charset="-70"/>
            </a:endParaRPr>
          </a:p>
        </p:txBody>
      </p:sp>
      <p:sp>
        <p:nvSpPr>
          <p:cNvPr id="5" name="Title 3">
            <a:extLst>
              <a:ext uri="{FF2B5EF4-FFF2-40B4-BE49-F238E27FC236}">
                <a16:creationId xmlns:a16="http://schemas.microsoft.com/office/drawing/2014/main" id="{061C4B34-406D-47B6-A78C-DF367852F6D0}"/>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err="1">
                <a:latin typeface="Montserrat" pitchFamily="2" charset="77"/>
              </a:rPr>
              <a:t>Garciems</a:t>
            </a:r>
            <a:endParaRPr lang="en-US" sz="5200" b="1" dirty="0">
              <a:latin typeface="Montserrat" pitchFamily="2" charset="77"/>
            </a:endParaRPr>
          </a:p>
        </p:txBody>
      </p:sp>
      <p:sp>
        <p:nvSpPr>
          <p:cNvPr id="3" name="TextBox 2">
            <a:extLst>
              <a:ext uri="{FF2B5EF4-FFF2-40B4-BE49-F238E27FC236}">
                <a16:creationId xmlns:a16="http://schemas.microsoft.com/office/drawing/2014/main" id="{BE8F2641-8CD5-6C65-6539-929C8220F727}"/>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16.07.</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6" name="Attēls 5">
            <a:extLst>
              <a:ext uri="{FF2B5EF4-FFF2-40B4-BE49-F238E27FC236}">
                <a16:creationId xmlns:a16="http://schemas.microsoft.com/office/drawing/2014/main" id="{A2B9EC27-817D-C80E-26AF-6468243C3C8F}"/>
              </a:ext>
            </a:extLst>
          </p:cNvPr>
          <p:cNvPicPr>
            <a:picLocks noChangeAspect="1"/>
          </p:cNvPicPr>
          <p:nvPr/>
        </p:nvPicPr>
        <p:blipFill>
          <a:blip r:embed="rId3"/>
          <a:stretch>
            <a:fillRect/>
          </a:stretch>
        </p:blipFill>
        <p:spPr>
          <a:xfrm>
            <a:off x="1329377" y="6483666"/>
            <a:ext cx="11319823" cy="2313699"/>
          </a:xfrm>
          <a:prstGeom prst="rect">
            <a:avLst/>
          </a:prstGeom>
        </p:spPr>
      </p:pic>
      <p:pic>
        <p:nvPicPr>
          <p:cNvPr id="7" name="Attēls 6" descr="Attēls, kurā ir karte, teksts, ekrānuzņēmums&#10;&#10;Mākslīgā intelekta ģenerēts saturs var būt nepareizs.">
            <a:extLst>
              <a:ext uri="{FF2B5EF4-FFF2-40B4-BE49-F238E27FC236}">
                <a16:creationId xmlns:a16="http://schemas.microsoft.com/office/drawing/2014/main" id="{6E620FDD-6841-90FE-014C-39597358E8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463" y="393132"/>
            <a:ext cx="6994525" cy="9893868"/>
          </a:xfrm>
          <a:prstGeom prst="rect">
            <a:avLst/>
          </a:prstGeom>
        </p:spPr>
      </p:pic>
    </p:spTree>
    <p:extLst>
      <p:ext uri="{BB962C8B-B14F-4D97-AF65-F5344CB8AC3E}">
        <p14:creationId xmlns:p14="http://schemas.microsoft.com/office/powerpoint/2010/main" val="3685793852"/>
      </p:ext>
    </p:extLst>
  </p:cSld>
  <p:clrMapOvr>
    <a:masterClrMapping/>
  </p:clrMapOvr>
  <p:transition spd="slow">
    <p:fade/>
  </p:transition>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28912</TotalTime>
  <Words>1405</Words>
  <Application>Microsoft Office PowerPoint</Application>
  <PresentationFormat>Custom</PresentationFormat>
  <Paragraphs>208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Montserrat Semi-Bold Bold</vt:lpstr>
      <vt:lpstr>Montserrat</vt:lpstr>
      <vt:lpstr>Wingdings</vt:lpstr>
      <vt:lpstr>Aptos Narrow</vt:lpstr>
      <vt:lpstr>Calibri Light</vt:lpstr>
      <vt:lpstr>Arial</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Bite</dc:creator>
  <cp:lastModifiedBy>Sintija Tenisa</cp:lastModifiedBy>
  <cp:revision>186</cp:revision>
  <cp:lastPrinted>2024-04-04T12:30:12Z</cp:lastPrinted>
  <dcterms:created xsi:type="dcterms:W3CDTF">2006-08-16T00:00:00Z</dcterms:created>
  <dcterms:modified xsi:type="dcterms:W3CDTF">2025-07-26T18:12:31Z</dcterms:modified>
</cp:coreProperties>
</file>