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notesMasterIdLst>
    <p:notesMasterId r:id="rId12"/>
  </p:notesMasterIdLst>
  <p:sldIdLst>
    <p:sldId id="256" r:id="rId2"/>
    <p:sldId id="257" r:id="rId3"/>
    <p:sldId id="258" r:id="rId4"/>
    <p:sldId id="273" r:id="rId5"/>
    <p:sldId id="274" r:id="rId6"/>
    <p:sldId id="262" r:id="rId7"/>
    <p:sldId id="275" r:id="rId8"/>
    <p:sldId id="263" r:id="rId9"/>
    <p:sldId id="269" r:id="rId10"/>
    <p:sldId id="267"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660"/>
  </p:normalViewPr>
  <p:slideViewPr>
    <p:cSldViewPr snapToGrid="0">
      <p:cViewPr varScale="1">
        <p:scale>
          <a:sx n="78" d="100"/>
          <a:sy n="78" d="100"/>
        </p:scale>
        <p:origin x="787"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lv-LV" dirty="0"/>
              <a:t>Noķerti taimiņi pa gadiem (gab.)</a:t>
            </a:r>
          </a:p>
        </c:rich>
      </c:tx>
      <c:layout>
        <c:manualLayout>
          <c:xMode val="edge"/>
          <c:yMode val="edge"/>
          <c:x val="0.11553104982388163"/>
          <c:y val="1.9406388623883306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lv-LV"/>
        </a:p>
      </c:txPr>
    </c:title>
    <c:autoTitleDeleted val="0"/>
    <c:plotArea>
      <c:layout/>
      <c:barChart>
        <c:barDir val="col"/>
        <c:grouping val="clustered"/>
        <c:varyColors val="0"/>
        <c:ser>
          <c:idx val="0"/>
          <c:order val="0"/>
          <c:tx>
            <c:strRef>
              <c:f>Lapa1!$B$29</c:f>
              <c:strCache>
                <c:ptCount val="1"/>
                <c:pt idx="0">
                  <c:v>2022 gads</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Lapa1!$A$30:$A$35</c:f>
              <c:strCache>
                <c:ptCount val="6"/>
                <c:pt idx="0">
                  <c:v>1.zona</c:v>
                </c:pt>
                <c:pt idx="1">
                  <c:v>2.zona</c:v>
                </c:pt>
                <c:pt idx="2">
                  <c:v>3.zona</c:v>
                </c:pt>
                <c:pt idx="3">
                  <c:v>4.zona</c:v>
                </c:pt>
                <c:pt idx="4">
                  <c:v>5.zona</c:v>
                </c:pt>
                <c:pt idx="5">
                  <c:v>6.zona</c:v>
                </c:pt>
              </c:strCache>
            </c:strRef>
          </c:cat>
          <c:val>
            <c:numRef>
              <c:f>Lapa1!$B$30:$B$35</c:f>
              <c:numCache>
                <c:formatCode>General</c:formatCode>
                <c:ptCount val="6"/>
                <c:pt idx="0">
                  <c:v>36</c:v>
                </c:pt>
                <c:pt idx="1">
                  <c:v>49</c:v>
                </c:pt>
                <c:pt idx="2">
                  <c:v>118</c:v>
                </c:pt>
                <c:pt idx="3">
                  <c:v>5</c:v>
                </c:pt>
                <c:pt idx="4">
                  <c:v>50</c:v>
                </c:pt>
                <c:pt idx="5">
                  <c:v>39</c:v>
                </c:pt>
              </c:numCache>
            </c:numRef>
          </c:val>
          <c:extLst>
            <c:ext xmlns:c16="http://schemas.microsoft.com/office/drawing/2014/chart" uri="{C3380CC4-5D6E-409C-BE32-E72D297353CC}">
              <c16:uniqueId val="{00000000-E794-4F83-ABAA-B621CAE533B1}"/>
            </c:ext>
          </c:extLst>
        </c:ser>
        <c:ser>
          <c:idx val="1"/>
          <c:order val="1"/>
          <c:tx>
            <c:strRef>
              <c:f>Lapa1!$C$29</c:f>
              <c:strCache>
                <c:ptCount val="1"/>
                <c:pt idx="0">
                  <c:v>2023 gads</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Lapa1!$A$30:$A$35</c:f>
              <c:strCache>
                <c:ptCount val="6"/>
                <c:pt idx="0">
                  <c:v>1.zona</c:v>
                </c:pt>
                <c:pt idx="1">
                  <c:v>2.zona</c:v>
                </c:pt>
                <c:pt idx="2">
                  <c:v>3.zona</c:v>
                </c:pt>
                <c:pt idx="3">
                  <c:v>4.zona</c:v>
                </c:pt>
                <c:pt idx="4">
                  <c:v>5.zona</c:v>
                </c:pt>
                <c:pt idx="5">
                  <c:v>6.zona</c:v>
                </c:pt>
              </c:strCache>
            </c:strRef>
          </c:cat>
          <c:val>
            <c:numRef>
              <c:f>Lapa1!$C$30:$C$35</c:f>
              <c:numCache>
                <c:formatCode>General</c:formatCode>
                <c:ptCount val="6"/>
                <c:pt idx="0">
                  <c:v>516</c:v>
                </c:pt>
                <c:pt idx="1">
                  <c:v>367</c:v>
                </c:pt>
                <c:pt idx="2">
                  <c:v>145</c:v>
                </c:pt>
                <c:pt idx="3">
                  <c:v>8</c:v>
                </c:pt>
                <c:pt idx="4">
                  <c:v>24</c:v>
                </c:pt>
                <c:pt idx="5">
                  <c:v>17</c:v>
                </c:pt>
              </c:numCache>
            </c:numRef>
          </c:val>
          <c:extLst>
            <c:ext xmlns:c16="http://schemas.microsoft.com/office/drawing/2014/chart" uri="{C3380CC4-5D6E-409C-BE32-E72D297353CC}">
              <c16:uniqueId val="{00000001-E794-4F83-ABAA-B621CAE533B1}"/>
            </c:ext>
          </c:extLst>
        </c:ser>
        <c:ser>
          <c:idx val="2"/>
          <c:order val="2"/>
          <c:tx>
            <c:strRef>
              <c:f>Lapa1!$D$29</c:f>
              <c:strCache>
                <c:ptCount val="1"/>
                <c:pt idx="0">
                  <c:v>2024 gads</c:v>
                </c:pt>
              </c:strCache>
            </c:strRef>
          </c:tx>
          <c:spPr>
            <a:solidFill>
              <a:schemeClr val="accent3">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Lapa1!$A$30:$A$35</c:f>
              <c:strCache>
                <c:ptCount val="6"/>
                <c:pt idx="0">
                  <c:v>1.zona</c:v>
                </c:pt>
                <c:pt idx="1">
                  <c:v>2.zona</c:v>
                </c:pt>
                <c:pt idx="2">
                  <c:v>3.zona</c:v>
                </c:pt>
                <c:pt idx="3">
                  <c:v>4.zona</c:v>
                </c:pt>
                <c:pt idx="4">
                  <c:v>5.zona</c:v>
                </c:pt>
                <c:pt idx="5">
                  <c:v>6.zona</c:v>
                </c:pt>
              </c:strCache>
            </c:strRef>
          </c:cat>
          <c:val>
            <c:numRef>
              <c:f>Lapa1!$D$30:$D$35</c:f>
              <c:numCache>
                <c:formatCode>General</c:formatCode>
                <c:ptCount val="6"/>
                <c:pt idx="0">
                  <c:v>607</c:v>
                </c:pt>
                <c:pt idx="1">
                  <c:v>562</c:v>
                </c:pt>
                <c:pt idx="2">
                  <c:v>183</c:v>
                </c:pt>
                <c:pt idx="3">
                  <c:v>10</c:v>
                </c:pt>
                <c:pt idx="4">
                  <c:v>56</c:v>
                </c:pt>
                <c:pt idx="5">
                  <c:v>95</c:v>
                </c:pt>
              </c:numCache>
            </c:numRef>
          </c:val>
          <c:extLst>
            <c:ext xmlns:c16="http://schemas.microsoft.com/office/drawing/2014/chart" uri="{C3380CC4-5D6E-409C-BE32-E72D297353CC}">
              <c16:uniqueId val="{00000002-E794-4F83-ABAA-B621CAE533B1}"/>
            </c:ext>
          </c:extLst>
        </c:ser>
        <c:ser>
          <c:idx val="3"/>
          <c:order val="3"/>
          <c:tx>
            <c:strRef>
              <c:f>Lapa1!$E$29</c:f>
              <c:strCache>
                <c:ptCount val="1"/>
                <c:pt idx="0">
                  <c:v>2025 gads</c:v>
                </c:pt>
              </c:strCache>
            </c:strRef>
          </c:tx>
          <c:spPr>
            <a:solidFill>
              <a:schemeClr val="accent4">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Lapa1!$A$30:$A$35</c:f>
              <c:strCache>
                <c:ptCount val="6"/>
                <c:pt idx="0">
                  <c:v>1.zona</c:v>
                </c:pt>
                <c:pt idx="1">
                  <c:v>2.zona</c:v>
                </c:pt>
                <c:pt idx="2">
                  <c:v>3.zona</c:v>
                </c:pt>
                <c:pt idx="3">
                  <c:v>4.zona</c:v>
                </c:pt>
                <c:pt idx="4">
                  <c:v>5.zona</c:v>
                </c:pt>
                <c:pt idx="5">
                  <c:v>6.zona</c:v>
                </c:pt>
              </c:strCache>
            </c:strRef>
          </c:cat>
          <c:val>
            <c:numRef>
              <c:f>Lapa1!$E$30:$E$35</c:f>
              <c:numCache>
                <c:formatCode>General</c:formatCode>
                <c:ptCount val="6"/>
                <c:pt idx="0">
                  <c:v>552</c:v>
                </c:pt>
                <c:pt idx="1">
                  <c:v>402</c:v>
                </c:pt>
                <c:pt idx="2">
                  <c:v>250</c:v>
                </c:pt>
                <c:pt idx="3">
                  <c:v>3</c:v>
                </c:pt>
                <c:pt idx="4">
                  <c:v>76</c:v>
                </c:pt>
                <c:pt idx="5">
                  <c:v>104</c:v>
                </c:pt>
              </c:numCache>
            </c:numRef>
          </c:val>
          <c:extLst>
            <c:ext xmlns:c16="http://schemas.microsoft.com/office/drawing/2014/chart" uri="{C3380CC4-5D6E-409C-BE32-E72D297353CC}">
              <c16:uniqueId val="{00000003-E794-4F83-ABAA-B621CAE533B1}"/>
            </c:ext>
          </c:extLst>
        </c:ser>
        <c:dLbls>
          <c:dLblPos val="inEnd"/>
          <c:showLegendKey val="0"/>
          <c:showVal val="1"/>
          <c:showCatName val="0"/>
          <c:showSerName val="0"/>
          <c:showPercent val="0"/>
          <c:showBubbleSize val="0"/>
        </c:dLbls>
        <c:gapWidth val="65"/>
        <c:axId val="860145680"/>
        <c:axId val="54624416"/>
      </c:barChart>
      <c:catAx>
        <c:axId val="86014568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lv-LV"/>
          </a:p>
        </c:txPr>
        <c:crossAx val="54624416"/>
        <c:crosses val="autoZero"/>
        <c:auto val="1"/>
        <c:lblAlgn val="ctr"/>
        <c:lblOffset val="100"/>
        <c:noMultiLvlLbl val="0"/>
      </c:catAx>
      <c:valAx>
        <c:axId val="54624416"/>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860145680"/>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lv-LV"/>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FE2D58-6D19-422A-BB2D-309C71213E0C}" type="datetimeFigureOut">
              <a:rPr lang="lv-LV" smtClean="0"/>
              <a:t>26.07.2025</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C57CC5-CF29-4E4B-8E14-0EF60E5D3ECB}" type="slidenum">
              <a:rPr lang="lv-LV" smtClean="0"/>
              <a:t>‹#›</a:t>
            </a:fld>
            <a:endParaRPr lang="lv-LV"/>
          </a:p>
        </p:txBody>
      </p:sp>
    </p:spTree>
    <p:extLst>
      <p:ext uri="{BB962C8B-B14F-4D97-AF65-F5344CB8AC3E}">
        <p14:creationId xmlns:p14="http://schemas.microsoft.com/office/powerpoint/2010/main" val="2615408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2D2B826-C7D5-4CDF-A5B8-00EA7FD1EF6F}" type="datetime1">
              <a:rPr lang="lv-LV" smtClean="0"/>
              <a:t>26.07.2025</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1A1170E9-7145-4F78-A7F4-86A58C646099}" type="slidenum">
              <a:rPr lang="lv-LV" smtClean="0"/>
              <a:t>‹#›</a:t>
            </a:fld>
            <a:endParaRPr lang="lv-LV"/>
          </a:p>
        </p:txBody>
      </p:sp>
    </p:spTree>
    <p:extLst>
      <p:ext uri="{BB962C8B-B14F-4D97-AF65-F5344CB8AC3E}">
        <p14:creationId xmlns:p14="http://schemas.microsoft.com/office/powerpoint/2010/main" val="2584530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E9C657-46FC-4694-ABBB-F089D8E85DF2}" type="datetime1">
              <a:rPr lang="lv-LV" smtClean="0"/>
              <a:t>26.07.2025</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1A1170E9-7145-4F78-A7F4-86A58C646099}" type="slidenum">
              <a:rPr lang="lv-LV" smtClean="0"/>
              <a:t>‹#›</a:t>
            </a:fld>
            <a:endParaRPr lang="lv-LV"/>
          </a:p>
        </p:txBody>
      </p:sp>
    </p:spTree>
    <p:extLst>
      <p:ext uri="{BB962C8B-B14F-4D97-AF65-F5344CB8AC3E}">
        <p14:creationId xmlns:p14="http://schemas.microsoft.com/office/powerpoint/2010/main" val="1331124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D19FAF-AC67-4600-A230-8CDB941756DD}" type="datetime1">
              <a:rPr lang="lv-LV" smtClean="0"/>
              <a:t>26.07.2025</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1A1170E9-7145-4F78-A7F4-86A58C646099}" type="slidenum">
              <a:rPr lang="lv-LV" smtClean="0"/>
              <a:t>‹#›</a:t>
            </a:fld>
            <a:endParaRPr lang="lv-LV"/>
          </a:p>
        </p:txBody>
      </p:sp>
    </p:spTree>
    <p:extLst>
      <p:ext uri="{BB962C8B-B14F-4D97-AF65-F5344CB8AC3E}">
        <p14:creationId xmlns:p14="http://schemas.microsoft.com/office/powerpoint/2010/main" val="4244667594"/>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56D19FAF-AC67-4600-A230-8CDB941756DD}" type="datetime1">
              <a:rPr lang="lv-LV" smtClean="0"/>
              <a:t>26.07.2025</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1A1170E9-7145-4F78-A7F4-86A58C646099}" type="slidenum">
              <a:rPr lang="lv-LV" smtClean="0"/>
              <a:t>‹#›</a:t>
            </a:fld>
            <a:endParaRPr lang="lv-LV"/>
          </a:p>
        </p:txBody>
      </p:sp>
    </p:spTree>
    <p:extLst>
      <p:ext uri="{BB962C8B-B14F-4D97-AF65-F5344CB8AC3E}">
        <p14:creationId xmlns:p14="http://schemas.microsoft.com/office/powerpoint/2010/main" val="28748579"/>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56D19FAF-AC67-4600-A230-8CDB941756DD}" type="datetime1">
              <a:rPr lang="lv-LV" smtClean="0"/>
              <a:t>26.07.2025</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1A1170E9-7145-4F78-A7F4-86A58C646099}" type="slidenum">
              <a:rPr lang="lv-LV" smtClean="0"/>
              <a:t>‹#›</a:t>
            </a:fld>
            <a:endParaRPr lang="lv-LV"/>
          </a:p>
        </p:txBody>
      </p:sp>
    </p:spTree>
    <p:extLst>
      <p:ext uri="{BB962C8B-B14F-4D97-AF65-F5344CB8AC3E}">
        <p14:creationId xmlns:p14="http://schemas.microsoft.com/office/powerpoint/2010/main" val="3617815286"/>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D19FAF-AC67-4600-A230-8CDB941756DD}" type="datetime1">
              <a:rPr lang="lv-LV" smtClean="0"/>
              <a:t>26.07.2025</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1A1170E9-7145-4F78-A7F4-86A58C646099}" type="slidenum">
              <a:rPr lang="lv-LV" smtClean="0"/>
              <a:t>‹#›</a:t>
            </a:fld>
            <a:endParaRPr lang="lv-LV"/>
          </a:p>
        </p:txBody>
      </p:sp>
    </p:spTree>
    <p:extLst>
      <p:ext uri="{BB962C8B-B14F-4D97-AF65-F5344CB8AC3E}">
        <p14:creationId xmlns:p14="http://schemas.microsoft.com/office/powerpoint/2010/main" val="1939125515"/>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D19FAF-AC67-4600-A230-8CDB941756DD}" type="datetime1">
              <a:rPr lang="lv-LV" smtClean="0"/>
              <a:t>26.07.2025</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1A1170E9-7145-4F78-A7F4-86A58C646099}" type="slidenum">
              <a:rPr lang="lv-LV" smtClean="0"/>
              <a:t>‹#›</a:t>
            </a:fld>
            <a:endParaRPr lang="lv-LV"/>
          </a:p>
        </p:txBody>
      </p:sp>
    </p:spTree>
    <p:extLst>
      <p:ext uri="{BB962C8B-B14F-4D97-AF65-F5344CB8AC3E}">
        <p14:creationId xmlns:p14="http://schemas.microsoft.com/office/powerpoint/2010/main" val="2326304919"/>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FA509F-F6F0-4A3F-9C0C-837CD5CA4D6F}" type="datetime1">
              <a:rPr lang="lv-LV" smtClean="0"/>
              <a:t>26.07.2025</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1A1170E9-7145-4F78-A7F4-86A58C646099}" type="slidenum">
              <a:rPr lang="lv-LV" smtClean="0"/>
              <a:t>‹#›</a:t>
            </a:fld>
            <a:endParaRPr lang="lv-LV"/>
          </a:p>
        </p:txBody>
      </p:sp>
    </p:spTree>
    <p:extLst>
      <p:ext uri="{BB962C8B-B14F-4D97-AF65-F5344CB8AC3E}">
        <p14:creationId xmlns:p14="http://schemas.microsoft.com/office/powerpoint/2010/main" val="15822710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A48E05-1265-41AA-8CC8-5602E721064E}" type="datetime1">
              <a:rPr lang="lv-LV" smtClean="0"/>
              <a:t>26.07.2025</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1A1170E9-7145-4F78-A7F4-86A58C646099}" type="slidenum">
              <a:rPr lang="lv-LV" smtClean="0"/>
              <a:t>‹#›</a:t>
            </a:fld>
            <a:endParaRPr lang="lv-LV"/>
          </a:p>
        </p:txBody>
      </p:sp>
    </p:spTree>
    <p:extLst>
      <p:ext uri="{BB962C8B-B14F-4D97-AF65-F5344CB8AC3E}">
        <p14:creationId xmlns:p14="http://schemas.microsoft.com/office/powerpoint/2010/main" val="2859967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B16628-E746-4FCD-B914-4B92674AB240}" type="datetime1">
              <a:rPr lang="lv-LV" smtClean="0"/>
              <a:t>26.07.2025</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1A1170E9-7145-4F78-A7F4-86A58C646099}" type="slidenum">
              <a:rPr lang="lv-LV" smtClean="0"/>
              <a:t>‹#›</a:t>
            </a:fld>
            <a:endParaRPr lang="lv-LV"/>
          </a:p>
        </p:txBody>
      </p:sp>
    </p:spTree>
    <p:extLst>
      <p:ext uri="{BB962C8B-B14F-4D97-AF65-F5344CB8AC3E}">
        <p14:creationId xmlns:p14="http://schemas.microsoft.com/office/powerpoint/2010/main" val="265928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F57259-E148-4585-AC2C-59AB81A85B3D}" type="datetime1">
              <a:rPr lang="lv-LV" smtClean="0"/>
              <a:t>26.07.2025</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1A1170E9-7145-4F78-A7F4-86A58C646099}" type="slidenum">
              <a:rPr lang="lv-LV" smtClean="0"/>
              <a:t>‹#›</a:t>
            </a:fld>
            <a:endParaRPr lang="lv-LV"/>
          </a:p>
        </p:txBody>
      </p:sp>
    </p:spTree>
    <p:extLst>
      <p:ext uri="{BB962C8B-B14F-4D97-AF65-F5344CB8AC3E}">
        <p14:creationId xmlns:p14="http://schemas.microsoft.com/office/powerpoint/2010/main" val="2238831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595D026-462C-4D4F-983B-593F2952ED90}" type="datetime1">
              <a:rPr lang="lv-LV" smtClean="0"/>
              <a:t>26.07.2025</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1A1170E9-7145-4F78-A7F4-86A58C646099}" type="slidenum">
              <a:rPr lang="lv-LV" smtClean="0"/>
              <a:t>‹#›</a:t>
            </a:fld>
            <a:endParaRPr lang="lv-LV"/>
          </a:p>
        </p:txBody>
      </p:sp>
    </p:spTree>
    <p:extLst>
      <p:ext uri="{BB962C8B-B14F-4D97-AF65-F5344CB8AC3E}">
        <p14:creationId xmlns:p14="http://schemas.microsoft.com/office/powerpoint/2010/main" val="1805658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A31244-1010-4FE3-8B51-0996CA882ED7}" type="datetime1">
              <a:rPr lang="lv-LV" smtClean="0"/>
              <a:t>26.07.2025</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1A1170E9-7145-4F78-A7F4-86A58C646099}" type="slidenum">
              <a:rPr lang="lv-LV" smtClean="0"/>
              <a:t>‹#›</a:t>
            </a:fld>
            <a:endParaRPr lang="lv-LV"/>
          </a:p>
        </p:txBody>
      </p:sp>
    </p:spTree>
    <p:extLst>
      <p:ext uri="{BB962C8B-B14F-4D97-AF65-F5344CB8AC3E}">
        <p14:creationId xmlns:p14="http://schemas.microsoft.com/office/powerpoint/2010/main" val="2250159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2E9FF7D-5F5E-4745-8B2B-58CFBC451B03}" type="datetime1">
              <a:rPr lang="lv-LV" smtClean="0"/>
              <a:t>26.07.2025</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1A1170E9-7145-4F78-A7F4-86A58C646099}" type="slidenum">
              <a:rPr lang="lv-LV" smtClean="0"/>
              <a:t>‹#›</a:t>
            </a:fld>
            <a:endParaRPr lang="lv-LV"/>
          </a:p>
        </p:txBody>
      </p:sp>
    </p:spTree>
    <p:extLst>
      <p:ext uri="{BB962C8B-B14F-4D97-AF65-F5344CB8AC3E}">
        <p14:creationId xmlns:p14="http://schemas.microsoft.com/office/powerpoint/2010/main" val="2604597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C97AD5-D293-4C81-85CE-C9D1642AF92B}" type="datetime1">
              <a:rPr lang="lv-LV" smtClean="0"/>
              <a:t>26.07.2025</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1A1170E9-7145-4F78-A7F4-86A58C646099}" type="slidenum">
              <a:rPr lang="lv-LV" smtClean="0"/>
              <a:t>‹#›</a:t>
            </a:fld>
            <a:endParaRPr lang="lv-LV"/>
          </a:p>
        </p:txBody>
      </p:sp>
    </p:spTree>
    <p:extLst>
      <p:ext uri="{BB962C8B-B14F-4D97-AF65-F5344CB8AC3E}">
        <p14:creationId xmlns:p14="http://schemas.microsoft.com/office/powerpoint/2010/main" val="1374283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8A118A-B9BA-42F9-A35D-C8CEF4AC3A06}" type="datetime1">
              <a:rPr lang="lv-LV" smtClean="0"/>
              <a:t>26.07.2025</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1A1170E9-7145-4F78-A7F4-86A58C646099}" type="slidenum">
              <a:rPr lang="lv-LV" smtClean="0"/>
              <a:t>‹#›</a:t>
            </a:fld>
            <a:endParaRPr lang="lv-LV"/>
          </a:p>
        </p:txBody>
      </p:sp>
    </p:spTree>
    <p:extLst>
      <p:ext uri="{BB962C8B-B14F-4D97-AF65-F5344CB8AC3E}">
        <p14:creationId xmlns:p14="http://schemas.microsoft.com/office/powerpoint/2010/main" val="164074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8A16A7E1-80CE-4DA6-894A-B574307113D8}" type="datetime1">
              <a:rPr lang="lv-LV" smtClean="0"/>
              <a:t>26.07.2025</a:t>
            </a:fld>
            <a:endParaRPr lang="lv-LV"/>
          </a:p>
        </p:txBody>
      </p:sp>
      <p:sp>
        <p:nvSpPr>
          <p:cNvPr id="6" name="Footer Placeholder 5"/>
          <p:cNvSpPr>
            <a:spLocks noGrp="1"/>
          </p:cNvSpPr>
          <p:nvPr>
            <p:ph type="ftr" sz="quarter" idx="11"/>
          </p:nvPr>
        </p:nvSpPr>
        <p:spPr>
          <a:xfrm>
            <a:off x="1141412" y="5883275"/>
            <a:ext cx="5105400" cy="365125"/>
          </a:xfrm>
        </p:spPr>
        <p:txBody>
          <a:bodyPr/>
          <a:lstStyle/>
          <a:p>
            <a:endParaRPr lang="lv-LV"/>
          </a:p>
        </p:txBody>
      </p:sp>
      <p:sp>
        <p:nvSpPr>
          <p:cNvPr id="7" name="Slide Number Placeholder 6"/>
          <p:cNvSpPr>
            <a:spLocks noGrp="1"/>
          </p:cNvSpPr>
          <p:nvPr>
            <p:ph type="sldNum" sz="quarter" idx="12"/>
          </p:nvPr>
        </p:nvSpPr>
        <p:spPr>
          <a:xfrm>
            <a:off x="10742612" y="5883275"/>
            <a:ext cx="322567" cy="365125"/>
          </a:xfrm>
        </p:spPr>
        <p:txBody>
          <a:bodyPr/>
          <a:lstStyle/>
          <a:p>
            <a:fld id="{1A1170E9-7145-4F78-A7F4-86A58C646099}" type="slidenum">
              <a:rPr lang="lv-LV" smtClean="0"/>
              <a:t>‹#›</a:t>
            </a:fld>
            <a:endParaRPr lang="lv-LV"/>
          </a:p>
        </p:txBody>
      </p:sp>
    </p:spTree>
    <p:extLst>
      <p:ext uri="{BB962C8B-B14F-4D97-AF65-F5344CB8AC3E}">
        <p14:creationId xmlns:p14="http://schemas.microsoft.com/office/powerpoint/2010/main" val="4129302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56D19FAF-AC67-4600-A230-8CDB941756DD}" type="datetime1">
              <a:rPr lang="lv-LV" smtClean="0"/>
              <a:t>26.07.2025</a:t>
            </a:fld>
            <a:endParaRPr lang="lv-LV"/>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lv-LV"/>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1A1170E9-7145-4F78-A7F4-86A58C646099}" type="slidenum">
              <a:rPr lang="lv-LV" smtClean="0"/>
              <a:t>‹#›</a:t>
            </a:fld>
            <a:endParaRPr lang="lv-LV"/>
          </a:p>
        </p:txBody>
      </p:sp>
    </p:spTree>
    <p:extLst>
      <p:ext uri="{BB962C8B-B14F-4D97-AF65-F5344CB8AC3E}">
        <p14:creationId xmlns:p14="http://schemas.microsoft.com/office/powerpoint/2010/main" val="1653248690"/>
      </p:ext>
    </p:extLst>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 id="2147483857" r:id="rId17"/>
  </p:sldLayoutIdLst>
  <p:hf hdr="0" ftr="0" dt="0"/>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576A4C-8044-C89E-7058-BB9F5003B0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4" y="-3048"/>
            <a:ext cx="12186586" cy="6861048"/>
          </a:xfrm>
          <a:prstGeom prst="rect">
            <a:avLst/>
          </a:prstGeom>
        </p:spPr>
      </p:pic>
      <p:sp>
        <p:nvSpPr>
          <p:cNvPr id="2" name="Title 1">
            <a:extLst>
              <a:ext uri="{FF2B5EF4-FFF2-40B4-BE49-F238E27FC236}">
                <a16:creationId xmlns:a16="http://schemas.microsoft.com/office/drawing/2014/main" id="{10999D00-3980-1A21-F86A-63AD58D1E8B7}"/>
              </a:ext>
            </a:extLst>
          </p:cNvPr>
          <p:cNvSpPr>
            <a:spLocks noGrp="1"/>
          </p:cNvSpPr>
          <p:nvPr>
            <p:ph type="ctrTitle"/>
          </p:nvPr>
        </p:nvSpPr>
        <p:spPr>
          <a:xfrm>
            <a:off x="207390" y="4186989"/>
            <a:ext cx="11736371" cy="2037348"/>
          </a:xfrm>
        </p:spPr>
        <p:txBody>
          <a:bodyPr>
            <a:normAutofit fontScale="90000"/>
          </a:bodyPr>
          <a:lstStyle/>
          <a:p>
            <a:r>
              <a:rPr lang="lv-LV" dirty="0">
                <a:latin typeface="Times New Roman" panose="02020603050405020304" pitchFamily="18" charset="0"/>
                <a:cs typeface="Times New Roman" panose="02020603050405020304" pitchFamily="18" charset="0"/>
              </a:rPr>
              <a:t>Atskaite par licencēto </a:t>
            </a:r>
            <a:r>
              <a:rPr lang="lv-LV">
                <a:latin typeface="Times New Roman" panose="02020603050405020304" pitchFamily="18" charset="0"/>
                <a:cs typeface="Times New Roman" panose="02020603050405020304" pitchFamily="18" charset="0"/>
              </a:rPr>
              <a:t>makšķerēšanu Gaujā</a:t>
            </a:r>
            <a:br>
              <a:rPr lang="lv-LV" dirty="0">
                <a:latin typeface="Times New Roman" panose="02020603050405020304" pitchFamily="18" charset="0"/>
                <a:cs typeface="Times New Roman" panose="02020603050405020304" pitchFamily="18" charset="0"/>
              </a:rPr>
            </a:br>
            <a:r>
              <a:rPr lang="lv-LV" dirty="0">
                <a:latin typeface="Times New Roman" panose="02020603050405020304" pitchFamily="18" charset="0"/>
                <a:cs typeface="Times New Roman" panose="02020603050405020304" pitchFamily="18" charset="0"/>
              </a:rPr>
              <a:t> 2025.gada 1</a:t>
            </a:r>
            <a:r>
              <a:rPr lang="lv-LV">
                <a:latin typeface="Times New Roman" panose="02020603050405020304" pitchFamily="18" charset="0"/>
                <a:cs typeface="Times New Roman" panose="02020603050405020304" pitchFamily="18" charset="0"/>
              </a:rPr>
              <a:t>.pusgads</a:t>
            </a:r>
            <a:endParaRPr lang="lv-LV" dirty="0">
              <a:latin typeface="Times New Roman" panose="02020603050405020304" pitchFamily="18" charset="0"/>
              <a:cs typeface="Times New Roman" panose="02020603050405020304" pitchFamily="18" charset="0"/>
            </a:endParaRPr>
          </a:p>
        </p:txBody>
      </p:sp>
      <p:sp>
        <p:nvSpPr>
          <p:cNvPr id="6" name="Slide Number Placeholder 5">
            <a:extLst>
              <a:ext uri="{FF2B5EF4-FFF2-40B4-BE49-F238E27FC236}">
                <a16:creationId xmlns:a16="http://schemas.microsoft.com/office/drawing/2014/main" id="{053C3AF8-CDE6-A5D1-6BE2-980A41116BBF}"/>
              </a:ext>
            </a:extLst>
          </p:cNvPr>
          <p:cNvSpPr>
            <a:spLocks noGrp="1"/>
          </p:cNvSpPr>
          <p:nvPr>
            <p:ph type="sldNum" sz="quarter" idx="12"/>
          </p:nvPr>
        </p:nvSpPr>
        <p:spPr/>
        <p:txBody>
          <a:bodyPr/>
          <a:lstStyle/>
          <a:p>
            <a:fld id="{1A1170E9-7145-4F78-A7F4-86A58C646099}" type="slidenum">
              <a:rPr lang="lv-LV" smtClean="0"/>
              <a:t>1</a:t>
            </a:fld>
            <a:endParaRPr lang="lv-LV"/>
          </a:p>
        </p:txBody>
      </p:sp>
    </p:spTree>
    <p:extLst>
      <p:ext uri="{BB962C8B-B14F-4D97-AF65-F5344CB8AC3E}">
        <p14:creationId xmlns:p14="http://schemas.microsoft.com/office/powerpoint/2010/main" val="12867731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E226D4-75C9-84FF-7576-86E2CC032D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28" y="0"/>
            <a:ext cx="12181172" cy="6858000"/>
          </a:xfrm>
          <a:prstGeom prst="rect">
            <a:avLst/>
          </a:prstGeom>
        </p:spPr>
      </p:pic>
      <p:sp>
        <p:nvSpPr>
          <p:cNvPr id="5" name="TextBox 4">
            <a:extLst>
              <a:ext uri="{FF2B5EF4-FFF2-40B4-BE49-F238E27FC236}">
                <a16:creationId xmlns:a16="http://schemas.microsoft.com/office/drawing/2014/main" id="{131BBA3B-DDF3-C705-20AD-25A485F150C4}"/>
              </a:ext>
            </a:extLst>
          </p:cNvPr>
          <p:cNvSpPr txBox="1"/>
          <p:nvPr/>
        </p:nvSpPr>
        <p:spPr>
          <a:xfrm>
            <a:off x="5186852" y="4279521"/>
            <a:ext cx="6424862" cy="1785104"/>
          </a:xfrm>
          <a:prstGeom prst="rect">
            <a:avLst/>
          </a:prstGeom>
          <a:noFill/>
        </p:spPr>
        <p:txBody>
          <a:bodyPr wrap="square">
            <a:spAutoFit/>
          </a:bodyPr>
          <a:lstStyle/>
          <a:p>
            <a:pPr algn="r"/>
            <a:r>
              <a:rPr lang="lv-LV" sz="3200" dirty="0">
                <a:latin typeface="Times New Roman" panose="02020603050405020304" pitchFamily="18" charset="0"/>
                <a:cs typeface="Times New Roman" panose="02020603050405020304" pitchFamily="18" charset="0"/>
              </a:rPr>
              <a:t>Paldies par uzmanību,</a:t>
            </a:r>
          </a:p>
          <a:p>
            <a:pPr algn="r"/>
            <a:r>
              <a:rPr lang="lv-LV" sz="3200" dirty="0">
                <a:latin typeface="Times New Roman" panose="02020603050405020304" pitchFamily="18" charset="0"/>
                <a:cs typeface="Times New Roman" panose="02020603050405020304" pitchFamily="18" charset="0"/>
              </a:rPr>
              <a:t>lūdzu pieņemt informāciju zināšanai un saskaņot atskaiti iesniegšanai LAD</a:t>
            </a:r>
          </a:p>
          <a:p>
            <a:pPr algn="r"/>
            <a:r>
              <a:rPr lang="lv-LV" sz="1400" dirty="0">
                <a:latin typeface="Times New Roman" panose="02020603050405020304" pitchFamily="18" charset="0"/>
                <a:cs typeface="Times New Roman" panose="02020603050405020304" pitchFamily="18" charset="0"/>
              </a:rPr>
              <a:t>Sagatavoja Raimonds Garenčiks</a:t>
            </a:r>
          </a:p>
        </p:txBody>
      </p:sp>
      <p:sp>
        <p:nvSpPr>
          <p:cNvPr id="6" name="Slide Number Placeholder 5">
            <a:extLst>
              <a:ext uri="{FF2B5EF4-FFF2-40B4-BE49-F238E27FC236}">
                <a16:creationId xmlns:a16="http://schemas.microsoft.com/office/drawing/2014/main" id="{6AE7FC90-A4DC-927E-3EAE-95516E6CCB53}"/>
              </a:ext>
            </a:extLst>
          </p:cNvPr>
          <p:cNvSpPr>
            <a:spLocks noGrp="1"/>
          </p:cNvSpPr>
          <p:nvPr>
            <p:ph type="sldNum" sz="quarter" idx="12"/>
          </p:nvPr>
        </p:nvSpPr>
        <p:spPr>
          <a:xfrm>
            <a:off x="11126754" y="6137799"/>
            <a:ext cx="551167" cy="365125"/>
          </a:xfrm>
        </p:spPr>
        <p:txBody>
          <a:bodyPr/>
          <a:lstStyle/>
          <a:p>
            <a:fld id="{1A1170E9-7145-4F78-A7F4-86A58C646099}" type="slidenum">
              <a:rPr lang="lv-LV" sz="1800" smtClean="0"/>
              <a:t>10</a:t>
            </a:fld>
            <a:endParaRPr lang="lv-LV" sz="1800" dirty="0"/>
          </a:p>
        </p:txBody>
      </p:sp>
      <p:sp>
        <p:nvSpPr>
          <p:cNvPr id="4" name="TextBox 3">
            <a:extLst>
              <a:ext uri="{FF2B5EF4-FFF2-40B4-BE49-F238E27FC236}">
                <a16:creationId xmlns:a16="http://schemas.microsoft.com/office/drawing/2014/main" id="{7730378E-365D-6D7D-5BF8-1D943CCBD81B}"/>
              </a:ext>
            </a:extLst>
          </p:cNvPr>
          <p:cNvSpPr txBox="1"/>
          <p:nvPr/>
        </p:nvSpPr>
        <p:spPr>
          <a:xfrm>
            <a:off x="138960" y="355076"/>
            <a:ext cx="11914079" cy="1200329"/>
          </a:xfrm>
          <a:prstGeom prst="rect">
            <a:avLst/>
          </a:prstGeom>
          <a:noFill/>
        </p:spPr>
        <p:txBody>
          <a:bodyPr wrap="square">
            <a:spAutoFit/>
          </a:bodyPr>
          <a:lstStyle/>
          <a:p>
            <a:pPr algn="just">
              <a:buNone/>
            </a:pPr>
            <a:r>
              <a:rPr lang="lv-LV" sz="1800" kern="100" dirty="0">
                <a:solidFill>
                  <a:srgbClr val="0070C0"/>
                </a:solidFill>
                <a:effectLst/>
                <a:latin typeface="Times New Roman" panose="02020603050405020304" pitchFamily="18" charset="0"/>
                <a:ea typeface="Lucida Sans Unicode" panose="020B0602030504020204" pitchFamily="34" charset="0"/>
                <a:cs typeface="Mangal" panose="02040503050203030202" pitchFamily="18" charset="0"/>
              </a:rPr>
              <a:t>Ņemot vērā paaugstināto ūdens līmeni Gaujā, kad uz rudens nārstu agrāk kā citus gadus ienāk </a:t>
            </a:r>
            <a:r>
              <a:rPr lang="lv-LV" sz="1800" kern="100" dirty="0" err="1">
                <a:solidFill>
                  <a:srgbClr val="0070C0"/>
                </a:solidFill>
                <a:effectLst/>
                <a:latin typeface="Times New Roman" panose="02020603050405020304" pitchFamily="18" charset="0"/>
                <a:ea typeface="Lucida Sans Unicode" panose="020B0602030504020204" pitchFamily="34" charset="0"/>
                <a:cs typeface="Mangal" panose="02040503050203030202" pitchFamily="18" charset="0"/>
              </a:rPr>
              <a:t>lašveidīgās</a:t>
            </a:r>
            <a:r>
              <a:rPr lang="lv-LV" sz="1800" kern="100" dirty="0">
                <a:solidFill>
                  <a:srgbClr val="0070C0"/>
                </a:solidFill>
                <a:effectLst/>
                <a:latin typeface="Times New Roman" panose="02020603050405020304" pitchFamily="18" charset="0"/>
                <a:ea typeface="Lucida Sans Unicode" panose="020B0602030504020204" pitchFamily="34" charset="0"/>
                <a:cs typeface="Mangal" panose="02040503050203030202" pitchFamily="18" charset="0"/>
              </a:rPr>
              <a:t> zivis, ir uzsākta pastiprināta Gaujas baseina uzraudzība vietās, kur iespējama maluzvejnieku aktivitāte. Atjaunoties aktīvai </a:t>
            </a:r>
            <a:r>
              <a:rPr lang="lv-LV" sz="1800" kern="100" dirty="0" err="1">
                <a:solidFill>
                  <a:srgbClr val="0070C0"/>
                </a:solidFill>
                <a:effectLst/>
                <a:latin typeface="Times New Roman" panose="02020603050405020304" pitchFamily="18" charset="0"/>
                <a:ea typeface="Lucida Sans Unicode" panose="020B0602030504020204" pitchFamily="34" charset="0"/>
                <a:cs typeface="Mangal" panose="02040503050203030202" pitchFamily="18" charset="0"/>
              </a:rPr>
              <a:t>ūdenstūrisma</a:t>
            </a:r>
            <a:r>
              <a:rPr lang="lv-LV" sz="1800" kern="100" dirty="0">
                <a:solidFill>
                  <a:srgbClr val="0070C0"/>
                </a:solidFill>
                <a:effectLst/>
                <a:latin typeface="Times New Roman" panose="02020603050405020304" pitchFamily="18" charset="0"/>
                <a:ea typeface="Lucida Sans Unicode" panose="020B0602030504020204" pitchFamily="34" charset="0"/>
                <a:cs typeface="Mangal" panose="02040503050203030202" pitchFamily="18" charset="0"/>
              </a:rPr>
              <a:t> sezonai pastiprināta uzmanība tiks  veltīta tūristu aktivitātēm, tai skaitā vai tiek ievēroti noteikumi attiecībā uz naktsmītnēm, ugunskura vietām u.tml.</a:t>
            </a:r>
          </a:p>
        </p:txBody>
      </p:sp>
    </p:spTree>
    <p:extLst>
      <p:ext uri="{BB962C8B-B14F-4D97-AF65-F5344CB8AC3E}">
        <p14:creationId xmlns:p14="http://schemas.microsoft.com/office/powerpoint/2010/main" val="1405193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4749BE5-69D1-783C-98A7-B785E483C6CC}"/>
              </a:ext>
            </a:extLst>
          </p:cNvPr>
          <p:cNvSpPr txBox="1"/>
          <p:nvPr/>
        </p:nvSpPr>
        <p:spPr>
          <a:xfrm>
            <a:off x="224591" y="250964"/>
            <a:ext cx="11582400" cy="6032421"/>
          </a:xfrm>
          <a:prstGeom prst="rect">
            <a:avLst/>
          </a:prstGeom>
          <a:noFill/>
        </p:spPr>
        <p:txBody>
          <a:bodyPr wrap="square">
            <a:spAutoFit/>
          </a:bodyPr>
          <a:lstStyle/>
          <a:p>
            <a:r>
              <a:rPr lang="lv-LV" sz="2400" dirty="0">
                <a:latin typeface="Times New Roman" panose="02020603050405020304" pitchFamily="18" charset="0"/>
                <a:cs typeface="Times New Roman" panose="02020603050405020304" pitchFamily="18" charset="0"/>
              </a:rPr>
              <a:t>Ādažu novada pašvaldības domes saistošie noteikumi Nr. 85/2022</a:t>
            </a:r>
          </a:p>
          <a:p>
            <a:endParaRPr lang="lv-LV" sz="2400" dirty="0">
              <a:latin typeface="Times New Roman" panose="02020603050405020304" pitchFamily="18" charset="0"/>
              <a:cs typeface="Times New Roman" panose="02020603050405020304" pitchFamily="18" charset="0"/>
            </a:endParaRPr>
          </a:p>
          <a:p>
            <a:r>
              <a:rPr lang="lv-LV" sz="1600" dirty="0">
                <a:latin typeface="Times New Roman" panose="02020603050405020304" pitchFamily="18" charset="0"/>
                <a:cs typeface="Times New Roman" panose="02020603050405020304" pitchFamily="18" charset="0"/>
              </a:rPr>
              <a:t>Ādažos 2022. gada 21. decembrī</a:t>
            </a:r>
          </a:p>
          <a:p>
            <a:r>
              <a:rPr lang="lv-LV" sz="1600" dirty="0">
                <a:latin typeface="Times New Roman" panose="02020603050405020304" pitchFamily="18" charset="0"/>
                <a:cs typeface="Times New Roman" panose="02020603050405020304" pitchFamily="18" charset="0"/>
              </a:rPr>
              <a:t>Par </a:t>
            </a:r>
            <a:r>
              <a:rPr lang="lv-LV" sz="1600" dirty="0" err="1">
                <a:latin typeface="Times New Roman" panose="02020603050405020304" pitchFamily="18" charset="0"/>
                <a:cs typeface="Times New Roman" panose="02020603050405020304" pitchFamily="18" charset="0"/>
              </a:rPr>
              <a:t>lašveidīgo</a:t>
            </a:r>
            <a:r>
              <a:rPr lang="lv-LV" sz="1600" dirty="0">
                <a:latin typeface="Times New Roman" panose="02020603050405020304" pitchFamily="18" charset="0"/>
                <a:cs typeface="Times New Roman" panose="02020603050405020304" pitchFamily="18" charset="0"/>
              </a:rPr>
              <a:t> zivju licencēto makšķerēšanu Gaujā</a:t>
            </a:r>
          </a:p>
          <a:p>
            <a:r>
              <a:rPr lang="lv-LV" sz="1600" dirty="0">
                <a:latin typeface="Times New Roman" panose="02020603050405020304" pitchFamily="18" charset="0"/>
                <a:cs typeface="Times New Roman" panose="02020603050405020304" pitchFamily="18" charset="0"/>
              </a:rPr>
              <a:t>APSTIPRINĀTI</a:t>
            </a:r>
          </a:p>
          <a:p>
            <a:r>
              <a:rPr lang="lv-LV" sz="1600" dirty="0">
                <a:latin typeface="Times New Roman" panose="02020603050405020304" pitchFamily="18" charset="0"/>
                <a:cs typeface="Times New Roman" panose="02020603050405020304" pitchFamily="18" charset="0"/>
              </a:rPr>
              <a:t>Ādažu novada pašvaldības domes sēdē</a:t>
            </a:r>
          </a:p>
          <a:p>
            <a:r>
              <a:rPr lang="lv-LV" sz="1600" dirty="0">
                <a:latin typeface="Times New Roman" panose="02020603050405020304" pitchFamily="18" charset="0"/>
                <a:cs typeface="Times New Roman" panose="02020603050405020304" pitchFamily="18" charset="0"/>
              </a:rPr>
              <a:t>2022. gada 21. decembrī (prot. Nr. 48 § 4)</a:t>
            </a:r>
          </a:p>
          <a:p>
            <a:endParaRPr lang="lv-LV" sz="2400" dirty="0">
              <a:latin typeface="Times New Roman" panose="02020603050405020304" pitchFamily="18" charset="0"/>
              <a:cs typeface="Times New Roman" panose="02020603050405020304" pitchFamily="18" charset="0"/>
            </a:endParaRPr>
          </a:p>
          <a:p>
            <a:pPr algn="just"/>
            <a:r>
              <a:rPr lang="lv-LV" sz="2400" dirty="0">
                <a:latin typeface="Times New Roman" panose="02020603050405020304" pitchFamily="18" charset="0"/>
                <a:cs typeface="Times New Roman" panose="02020603050405020304" pitchFamily="18" charset="0"/>
              </a:rPr>
              <a:t>1. Šie saistošie noteikumi nosaka kārtību, kādā tiek organizēta </a:t>
            </a:r>
            <a:r>
              <a:rPr lang="lv-LV" sz="2400" dirty="0" err="1">
                <a:latin typeface="Times New Roman" panose="02020603050405020304" pitchFamily="18" charset="0"/>
                <a:cs typeface="Times New Roman" panose="02020603050405020304" pitchFamily="18" charset="0"/>
              </a:rPr>
              <a:t>lašveidīgo</a:t>
            </a:r>
            <a:r>
              <a:rPr lang="lv-LV" sz="2400" dirty="0">
                <a:latin typeface="Times New Roman" panose="02020603050405020304" pitchFamily="18" charset="0"/>
                <a:cs typeface="Times New Roman" panose="02020603050405020304" pitchFamily="18" charset="0"/>
              </a:rPr>
              <a:t> zivju licencēta makšķerēšana Gaujā.</a:t>
            </a:r>
          </a:p>
          <a:p>
            <a:pPr algn="just"/>
            <a:endParaRPr lang="lv-LV" sz="2400" dirty="0">
              <a:latin typeface="Times New Roman" panose="02020603050405020304" pitchFamily="18" charset="0"/>
              <a:cs typeface="Times New Roman" panose="02020603050405020304" pitchFamily="18" charset="0"/>
            </a:endParaRPr>
          </a:p>
          <a:p>
            <a:pPr algn="just"/>
            <a:r>
              <a:rPr lang="lv-LV" sz="2400" dirty="0">
                <a:latin typeface="Times New Roman" panose="02020603050405020304" pitchFamily="18" charset="0"/>
                <a:cs typeface="Times New Roman" panose="02020603050405020304" pitchFamily="18" charset="0"/>
              </a:rPr>
              <a:t>2. Licencētā makšķerēšana Gaujas upes daļā Ādažu novada administratīvajā teritorijā tiek organizēta saskaņā ar biedrības "Gaujas ilgtspējīgas attīstības biedrība" izstrādāto un Ministru kabineta noteiktajā kārtībā saskaņoto nolikumu "Nolikums par </a:t>
            </a:r>
            <a:r>
              <a:rPr lang="lv-LV" sz="2400" dirty="0" err="1">
                <a:latin typeface="Times New Roman" panose="02020603050405020304" pitchFamily="18" charset="0"/>
                <a:cs typeface="Times New Roman" panose="02020603050405020304" pitchFamily="18" charset="0"/>
              </a:rPr>
              <a:t>lašveidīgo</a:t>
            </a:r>
            <a:r>
              <a:rPr lang="lv-LV" sz="2400" dirty="0">
                <a:latin typeface="Times New Roman" panose="02020603050405020304" pitchFamily="18" charset="0"/>
                <a:cs typeface="Times New Roman" panose="02020603050405020304" pitchFamily="18" charset="0"/>
              </a:rPr>
              <a:t> zivju licencēto makšķerēšanu Gaujā un Braslā" (pielikumā).</a:t>
            </a:r>
          </a:p>
          <a:p>
            <a:pPr algn="just"/>
            <a:endParaRPr lang="lv-LV" sz="2400" dirty="0">
              <a:latin typeface="Times New Roman" panose="02020603050405020304" pitchFamily="18" charset="0"/>
              <a:cs typeface="Times New Roman" panose="02020603050405020304" pitchFamily="18" charset="0"/>
            </a:endParaRPr>
          </a:p>
          <a:p>
            <a:pPr algn="just"/>
            <a:r>
              <a:rPr lang="lv-LV" sz="2400" dirty="0">
                <a:latin typeface="Times New Roman" panose="02020603050405020304" pitchFamily="18" charset="0"/>
                <a:cs typeface="Times New Roman" panose="02020603050405020304" pitchFamily="18" charset="0"/>
              </a:rPr>
              <a:t>3. Licencētās makšķerēšanas nolikuma darbības ilgums ir 5 gadi no tā spēkā stāšanās dienas.</a:t>
            </a:r>
          </a:p>
          <a:p>
            <a:endParaRPr lang="lv-LV" dirty="0"/>
          </a:p>
        </p:txBody>
      </p:sp>
      <p:sp>
        <p:nvSpPr>
          <p:cNvPr id="6" name="Slide Number Placeholder 5">
            <a:extLst>
              <a:ext uri="{FF2B5EF4-FFF2-40B4-BE49-F238E27FC236}">
                <a16:creationId xmlns:a16="http://schemas.microsoft.com/office/drawing/2014/main" id="{44BCE156-A004-2283-3AD6-BBBB82AD8D2B}"/>
              </a:ext>
            </a:extLst>
          </p:cNvPr>
          <p:cNvSpPr>
            <a:spLocks noGrp="1"/>
          </p:cNvSpPr>
          <p:nvPr>
            <p:ph type="sldNum" sz="quarter" idx="12"/>
          </p:nvPr>
        </p:nvSpPr>
        <p:spPr/>
        <p:txBody>
          <a:bodyPr/>
          <a:lstStyle/>
          <a:p>
            <a:fld id="{1A1170E9-7145-4F78-A7F4-86A58C646099}" type="slidenum">
              <a:rPr lang="lv-LV" smtClean="0"/>
              <a:t>2</a:t>
            </a:fld>
            <a:endParaRPr lang="lv-LV"/>
          </a:p>
        </p:txBody>
      </p:sp>
    </p:spTree>
    <p:extLst>
      <p:ext uri="{BB962C8B-B14F-4D97-AF65-F5344CB8AC3E}">
        <p14:creationId xmlns:p14="http://schemas.microsoft.com/office/powerpoint/2010/main" val="1632573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AE09C4E-10B8-2F06-C3CD-39945DC64494}"/>
              </a:ext>
            </a:extLst>
          </p:cNvPr>
          <p:cNvSpPr txBox="1"/>
          <p:nvPr/>
        </p:nvSpPr>
        <p:spPr>
          <a:xfrm>
            <a:off x="288757" y="280737"/>
            <a:ext cx="11285621" cy="830997"/>
          </a:xfrm>
          <a:prstGeom prst="rect">
            <a:avLst/>
          </a:prstGeom>
          <a:noFill/>
        </p:spPr>
        <p:txBody>
          <a:bodyPr wrap="square">
            <a:spAutoFit/>
          </a:bodyPr>
          <a:lstStyle/>
          <a:p>
            <a:r>
              <a:rPr lang="lv-LV" sz="2400" dirty="0">
                <a:latin typeface="Times New Roman" panose="02020603050405020304" pitchFamily="18" charset="0"/>
                <a:cs typeface="Times New Roman" panose="02020603050405020304" pitchFamily="18" charset="0"/>
              </a:rPr>
              <a:t>NOLIKUMS</a:t>
            </a:r>
          </a:p>
          <a:p>
            <a:r>
              <a:rPr lang="lv-LV" sz="2400" dirty="0">
                <a:latin typeface="Times New Roman" panose="02020603050405020304" pitchFamily="18" charset="0"/>
                <a:cs typeface="Times New Roman" panose="02020603050405020304" pitchFamily="18" charset="0"/>
              </a:rPr>
              <a:t>PAR LAŠVEIDĪGO ZIVJU LICENCĒTO MAKŠĶERĒŠANU GAUJĀ UN BRASLĀ</a:t>
            </a:r>
          </a:p>
        </p:txBody>
      </p:sp>
      <p:sp>
        <p:nvSpPr>
          <p:cNvPr id="5" name="TextBox 4">
            <a:extLst>
              <a:ext uri="{FF2B5EF4-FFF2-40B4-BE49-F238E27FC236}">
                <a16:creationId xmlns:a16="http://schemas.microsoft.com/office/drawing/2014/main" id="{E290E0EA-D49C-6631-4B35-4374E1C00AF8}"/>
              </a:ext>
            </a:extLst>
          </p:cNvPr>
          <p:cNvSpPr txBox="1"/>
          <p:nvPr/>
        </p:nvSpPr>
        <p:spPr>
          <a:xfrm>
            <a:off x="385011" y="1720840"/>
            <a:ext cx="10946008" cy="3416320"/>
          </a:xfrm>
          <a:prstGeom prst="rect">
            <a:avLst/>
          </a:prstGeom>
          <a:noFill/>
        </p:spPr>
        <p:txBody>
          <a:bodyPr wrap="square">
            <a:spAutoFit/>
          </a:bodyPr>
          <a:lstStyle/>
          <a:p>
            <a:pPr algn="just"/>
            <a:r>
              <a:rPr lang="lv-LV" sz="2400" dirty="0">
                <a:latin typeface="Times New Roman" panose="02020603050405020304" pitchFamily="18" charset="0"/>
                <a:cs typeface="Times New Roman" panose="02020603050405020304" pitchFamily="18" charset="0"/>
              </a:rPr>
              <a:t>43. Divas reizes gadā – līdz 15. jūlijam un 15. janvārim – iesniegt Lauku atbalsta dienestā pārskatus par licencēto makšķerēšanu, pārskatus pirms iesniegšanas saskaņojot ar novadu pašvaldībām, kuru teritorijās tiek organizēta licencētā makšķerēšana.</a:t>
            </a:r>
          </a:p>
          <a:p>
            <a:pPr algn="just"/>
            <a:endParaRPr lang="lv-LV" sz="2400" dirty="0">
              <a:latin typeface="Times New Roman" panose="02020603050405020304" pitchFamily="18" charset="0"/>
              <a:cs typeface="Times New Roman" panose="02020603050405020304" pitchFamily="18" charset="0"/>
            </a:endParaRPr>
          </a:p>
          <a:p>
            <a:pPr algn="just"/>
            <a:r>
              <a:rPr lang="lv-LV" sz="2400" dirty="0">
                <a:latin typeface="Times New Roman" panose="02020603050405020304" pitchFamily="18" charset="0"/>
                <a:cs typeface="Times New Roman" panose="02020603050405020304" pitchFamily="18" charset="0"/>
              </a:rPr>
              <a:t>44. Katru gadu līdz 31. decembrim iesniegt Valsts vides dienestā pārskatu par veiktajiem dabas aizsardzības un kontroles pasākumiem, kā arī informāciju par licencētās makšķerēšanas organizēšanai nepieciešamās infrastruktūras izveidošanu un uzturēšanu. Pārskatu pirms iesniegšanas saskaņot ar novadu pašvaldībām, kuru teritorijās tiek organizēta licencētā makšķerēšana.</a:t>
            </a:r>
          </a:p>
        </p:txBody>
      </p:sp>
      <p:sp>
        <p:nvSpPr>
          <p:cNvPr id="6" name="Slide Number Placeholder 5">
            <a:extLst>
              <a:ext uri="{FF2B5EF4-FFF2-40B4-BE49-F238E27FC236}">
                <a16:creationId xmlns:a16="http://schemas.microsoft.com/office/drawing/2014/main" id="{8030C452-4AF9-C515-10FA-7BAE8A06825C}"/>
              </a:ext>
            </a:extLst>
          </p:cNvPr>
          <p:cNvSpPr>
            <a:spLocks noGrp="1"/>
          </p:cNvSpPr>
          <p:nvPr>
            <p:ph type="sldNum" sz="quarter" idx="12"/>
          </p:nvPr>
        </p:nvSpPr>
        <p:spPr/>
        <p:txBody>
          <a:bodyPr/>
          <a:lstStyle/>
          <a:p>
            <a:fld id="{1A1170E9-7145-4F78-A7F4-86A58C646099}" type="slidenum">
              <a:rPr lang="lv-LV" smtClean="0"/>
              <a:t>3</a:t>
            </a:fld>
            <a:endParaRPr lang="lv-LV"/>
          </a:p>
        </p:txBody>
      </p:sp>
    </p:spTree>
    <p:extLst>
      <p:ext uri="{BB962C8B-B14F-4D97-AF65-F5344CB8AC3E}">
        <p14:creationId xmlns:p14="http://schemas.microsoft.com/office/powerpoint/2010/main" val="33959465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4BF0BD-2995-2110-A246-1D7690F97230}"/>
              </a:ext>
            </a:extLst>
          </p:cNvPr>
          <p:cNvSpPr>
            <a:spLocks noGrp="1"/>
          </p:cNvSpPr>
          <p:nvPr>
            <p:ph type="sldNum" sz="quarter" idx="12"/>
          </p:nvPr>
        </p:nvSpPr>
        <p:spPr/>
        <p:txBody>
          <a:bodyPr/>
          <a:lstStyle/>
          <a:p>
            <a:fld id="{1A1170E9-7145-4F78-A7F4-86A58C646099}" type="slidenum">
              <a:rPr lang="lv-LV" smtClean="0"/>
              <a:t>4</a:t>
            </a:fld>
            <a:endParaRPr lang="lv-LV"/>
          </a:p>
        </p:txBody>
      </p:sp>
      <p:pic>
        <p:nvPicPr>
          <p:cNvPr id="4" name="Picture 3">
            <a:extLst>
              <a:ext uri="{FF2B5EF4-FFF2-40B4-BE49-F238E27FC236}">
                <a16:creationId xmlns:a16="http://schemas.microsoft.com/office/drawing/2014/main" id="{9DA0E06D-03ED-1151-2AEB-5355304ED1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017EE535-12E1-E58A-F6B7-E74E97FFC2C9}"/>
              </a:ext>
            </a:extLst>
          </p:cNvPr>
          <p:cNvSpPr txBox="1"/>
          <p:nvPr/>
        </p:nvSpPr>
        <p:spPr>
          <a:xfrm>
            <a:off x="160422" y="4571999"/>
            <a:ext cx="6400800" cy="276999"/>
          </a:xfrm>
          <a:prstGeom prst="rect">
            <a:avLst/>
          </a:prstGeom>
          <a:noFill/>
        </p:spPr>
        <p:txBody>
          <a:bodyPr wrap="square">
            <a:spAutoFit/>
          </a:bodyPr>
          <a:lstStyle/>
          <a:p>
            <a:pPr algn="ctr"/>
            <a:r>
              <a:rPr lang="lv-LV" sz="1200" kern="1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lv-LV" sz="1200" kern="100" dirty="0">
              <a:effectLst/>
              <a:latin typeface="Times New Roman" panose="02020603050405020304" pitchFamily="18" charset="0"/>
              <a:ea typeface="Lucida Sans Unicode" panose="020B0602030504020204" pitchFamily="34" charset="0"/>
              <a:cs typeface="Mangal" panose="02040503050203030202" pitchFamily="18" charset="0"/>
            </a:endParaRPr>
          </a:p>
        </p:txBody>
      </p:sp>
      <p:sp>
        <p:nvSpPr>
          <p:cNvPr id="5" name="TextBox 4">
            <a:extLst>
              <a:ext uri="{FF2B5EF4-FFF2-40B4-BE49-F238E27FC236}">
                <a16:creationId xmlns:a16="http://schemas.microsoft.com/office/drawing/2014/main" id="{BF44DC2D-AF43-690E-BB0A-AB936A4CC138}"/>
              </a:ext>
            </a:extLst>
          </p:cNvPr>
          <p:cNvSpPr txBox="1"/>
          <p:nvPr/>
        </p:nvSpPr>
        <p:spPr>
          <a:xfrm>
            <a:off x="490194" y="3299905"/>
            <a:ext cx="11067067" cy="3416320"/>
          </a:xfrm>
          <a:prstGeom prst="rect">
            <a:avLst/>
          </a:prstGeom>
          <a:noFill/>
        </p:spPr>
        <p:txBody>
          <a:bodyPr wrap="square">
            <a:spAutoFit/>
          </a:bodyPr>
          <a:lstStyle/>
          <a:p>
            <a:pPr algn="just">
              <a:buNone/>
            </a:pPr>
            <a:r>
              <a:rPr lang="lv-LV" sz="1800" kern="100" dirty="0">
                <a:effectLst/>
                <a:ea typeface="Times New Roman" panose="02020603050405020304" pitchFamily="18" charset="0"/>
                <a:cs typeface="Times New Roman" panose="02020603050405020304" pitchFamily="18" charset="0"/>
              </a:rPr>
              <a:t>Mērķtiecīgi realizējot uzdotos uzdevumus, izdevies panākt, ka </a:t>
            </a:r>
            <a:r>
              <a:rPr lang="lv-LV" sz="1800" kern="100" dirty="0" err="1">
                <a:effectLst/>
                <a:ea typeface="Times New Roman" panose="02020603050405020304" pitchFamily="18" charset="0"/>
                <a:cs typeface="Times New Roman" panose="02020603050405020304" pitchFamily="18" charset="0"/>
              </a:rPr>
              <a:t>lašveidīgo</a:t>
            </a:r>
            <a:r>
              <a:rPr lang="lv-LV" sz="1800" kern="100" dirty="0">
                <a:effectLst/>
                <a:ea typeface="Times New Roman" panose="02020603050405020304" pitchFamily="18" charset="0"/>
                <a:cs typeface="Times New Roman" panose="02020603050405020304" pitchFamily="18" charset="0"/>
              </a:rPr>
              <a:t> zivju licencētā makšķerēšana Gaujā un Braslā kļūst par ziemas perioda kulta nodarbi, kas veicina makšķerēšanas tūrisma attīstību Gaujas upes baseina pašvaldībās, un kļūst kā pienesums ekonomikas un vietējās uzņēmējdarbības attīstībai, tai skaitā vairojot apgrozījumu makšķerēšanas inventāra tirgotājiem, dodot pienesumu apkalpojošās sfēras uzņēmējiem – veikaliem, kafejnīcām, naktsmītnēm u.tml. Gadu no gada palielinās ārvalstu makšķernieku interese par </a:t>
            </a:r>
            <a:r>
              <a:rPr lang="lv-LV" sz="1800" kern="100" dirty="0" err="1">
                <a:effectLst/>
                <a:ea typeface="Times New Roman" panose="02020603050405020304" pitchFamily="18" charset="0"/>
                <a:cs typeface="Times New Roman" panose="02020603050405020304" pitchFamily="18" charset="0"/>
              </a:rPr>
              <a:t>lašveidīgo</a:t>
            </a:r>
            <a:r>
              <a:rPr lang="lv-LV" sz="1800" kern="100" dirty="0">
                <a:effectLst/>
                <a:ea typeface="Times New Roman" panose="02020603050405020304" pitchFamily="18" charset="0"/>
                <a:cs typeface="Times New Roman" panose="02020603050405020304" pitchFamily="18" charset="0"/>
              </a:rPr>
              <a:t> zivju makšķerēšanu Gaujā, šogad sasniedzot aizvien vairāk viesu no Lietuvas, Polijas, Vācijas, Itālijas, Igaunijas. Šie ārvalstu viesi ierodas un pie upes pavada vidēji no 3 – 5 diennaktīm. Tas savukārt ir ieguvums izmitināšanas uzņēmējiem un pavadošajiem gidiem, kuru skaits pēdējos gados būtiski pieaug.</a:t>
            </a:r>
          </a:p>
          <a:p>
            <a:pPr algn="just">
              <a:buNone/>
            </a:pPr>
            <a:endParaRPr lang="lv-LV" sz="1800" kern="100" dirty="0">
              <a:effectLst/>
              <a:ea typeface="Lucida Sans Unicode" panose="020B0602030504020204" pitchFamily="34" charset="0"/>
              <a:cs typeface="Mangal" panose="02040503050203030202" pitchFamily="18" charset="0"/>
            </a:endParaRPr>
          </a:p>
          <a:p>
            <a:pPr>
              <a:buNone/>
            </a:pPr>
            <a:r>
              <a:rPr lang="lv-LV" sz="1800" kern="100" dirty="0">
                <a:effectLst/>
                <a:ea typeface="Times New Roman" panose="02020603050405020304" pitchFamily="18" charset="0"/>
              </a:rPr>
              <a:t>Saskaņā ar apkopoto informāciju 2025. gada sezonā esam realizējuši 6036 licences, kas ir 96,73% no sezonas limita (6240). </a:t>
            </a:r>
            <a:endParaRPr lang="lv-LV" dirty="0"/>
          </a:p>
        </p:txBody>
      </p:sp>
    </p:spTree>
    <p:extLst>
      <p:ext uri="{BB962C8B-B14F-4D97-AF65-F5344CB8AC3E}">
        <p14:creationId xmlns:p14="http://schemas.microsoft.com/office/powerpoint/2010/main" val="3233116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9A83CE-4170-2CC1-DD40-ADFF25BF87D9}"/>
              </a:ext>
            </a:extLst>
          </p:cNvPr>
          <p:cNvSpPr>
            <a:spLocks noGrp="1"/>
          </p:cNvSpPr>
          <p:nvPr>
            <p:ph type="sldNum" sz="quarter" idx="12"/>
          </p:nvPr>
        </p:nvSpPr>
        <p:spPr>
          <a:xfrm>
            <a:off x="11466120" y="6354615"/>
            <a:ext cx="551167" cy="365125"/>
          </a:xfrm>
        </p:spPr>
        <p:txBody>
          <a:bodyPr/>
          <a:lstStyle/>
          <a:p>
            <a:fld id="{1A1170E9-7145-4F78-A7F4-86A58C646099}" type="slidenum">
              <a:rPr lang="lv-LV" sz="2000" smtClean="0"/>
              <a:t>5</a:t>
            </a:fld>
            <a:endParaRPr lang="lv-LV" sz="2000" dirty="0"/>
          </a:p>
        </p:txBody>
      </p:sp>
      <p:pic>
        <p:nvPicPr>
          <p:cNvPr id="3" name="Picture 2">
            <a:extLst>
              <a:ext uri="{FF2B5EF4-FFF2-40B4-BE49-F238E27FC236}">
                <a16:creationId xmlns:a16="http://schemas.microsoft.com/office/drawing/2014/main" id="{69245D57-82FE-966E-4E09-E8F5ED0A1E13}"/>
              </a:ext>
            </a:extLst>
          </p:cNvPr>
          <p:cNvPicPr>
            <a:picLocks noChangeAspect="1"/>
          </p:cNvPicPr>
          <p:nvPr/>
        </p:nvPicPr>
        <p:blipFill>
          <a:blip r:embed="rId3"/>
          <a:stretch>
            <a:fillRect/>
          </a:stretch>
        </p:blipFill>
        <p:spPr>
          <a:xfrm>
            <a:off x="317214" y="316435"/>
            <a:ext cx="11148906" cy="5972192"/>
          </a:xfrm>
          <a:prstGeom prst="rect">
            <a:avLst/>
          </a:prstGeom>
        </p:spPr>
      </p:pic>
    </p:spTree>
    <p:extLst>
      <p:ext uri="{BB962C8B-B14F-4D97-AF65-F5344CB8AC3E}">
        <p14:creationId xmlns:p14="http://schemas.microsoft.com/office/powerpoint/2010/main" val="714304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D63EACC-BDC5-ABFF-0D24-49F996A65249}"/>
              </a:ext>
            </a:extLst>
          </p:cNvPr>
          <p:cNvSpPr>
            <a:spLocks noGrp="1"/>
          </p:cNvSpPr>
          <p:nvPr>
            <p:ph type="sldNum" sz="quarter" idx="12"/>
          </p:nvPr>
        </p:nvSpPr>
        <p:spPr>
          <a:xfrm>
            <a:off x="11284653" y="6299062"/>
            <a:ext cx="551167" cy="365125"/>
          </a:xfrm>
        </p:spPr>
        <p:txBody>
          <a:bodyPr/>
          <a:lstStyle/>
          <a:p>
            <a:fld id="{1A1170E9-7145-4F78-A7F4-86A58C646099}" type="slidenum">
              <a:rPr lang="lv-LV" sz="2000" smtClean="0"/>
              <a:t>6</a:t>
            </a:fld>
            <a:endParaRPr lang="lv-LV" sz="2000" dirty="0"/>
          </a:p>
        </p:txBody>
      </p:sp>
      <p:graphicFrame>
        <p:nvGraphicFramePr>
          <p:cNvPr id="6" name="Table 5">
            <a:extLst>
              <a:ext uri="{FF2B5EF4-FFF2-40B4-BE49-F238E27FC236}">
                <a16:creationId xmlns:a16="http://schemas.microsoft.com/office/drawing/2014/main" id="{04DCFA49-C1E8-975C-1A50-E8C012F96591}"/>
              </a:ext>
            </a:extLst>
          </p:cNvPr>
          <p:cNvGraphicFramePr>
            <a:graphicFrameLocks noGrp="1"/>
          </p:cNvGraphicFramePr>
          <p:nvPr>
            <p:extLst>
              <p:ext uri="{D42A27DB-BD31-4B8C-83A1-F6EECF244321}">
                <p14:modId xmlns:p14="http://schemas.microsoft.com/office/powerpoint/2010/main" val="1571540112"/>
              </p:ext>
            </p:extLst>
          </p:nvPr>
        </p:nvGraphicFramePr>
        <p:xfrm>
          <a:off x="466165" y="985105"/>
          <a:ext cx="11259669" cy="3933909"/>
        </p:xfrm>
        <a:graphic>
          <a:graphicData uri="http://schemas.openxmlformats.org/drawingml/2006/table">
            <a:tbl>
              <a:tblPr firstRow="1" firstCol="1" bandRow="1">
                <a:tableStyleId>{5C22544A-7EE6-4342-B048-85BDC9FD1C3A}</a:tableStyleId>
              </a:tblPr>
              <a:tblGrid>
                <a:gridCol w="9799625">
                  <a:extLst>
                    <a:ext uri="{9D8B030D-6E8A-4147-A177-3AD203B41FA5}">
                      <a16:colId xmlns:a16="http://schemas.microsoft.com/office/drawing/2014/main" val="3523518709"/>
                    </a:ext>
                  </a:extLst>
                </a:gridCol>
                <a:gridCol w="1460044">
                  <a:extLst>
                    <a:ext uri="{9D8B030D-6E8A-4147-A177-3AD203B41FA5}">
                      <a16:colId xmlns:a16="http://schemas.microsoft.com/office/drawing/2014/main" val="281523985"/>
                    </a:ext>
                  </a:extLst>
                </a:gridCol>
              </a:tblGrid>
              <a:tr h="851647">
                <a:tc>
                  <a:txBody>
                    <a:bodyPr/>
                    <a:lstStyle/>
                    <a:p>
                      <a:pPr>
                        <a:lnSpc>
                          <a:spcPct val="107000"/>
                        </a:lnSpc>
                        <a:buNone/>
                      </a:pPr>
                      <a:endParaRPr lang="lv-LV" sz="1600" b="0" kern="100" dirty="0">
                        <a:solidFill>
                          <a:schemeClr val="bg1"/>
                        </a:solidFill>
                        <a:effectLst/>
                        <a:highlight>
                          <a:srgbClr val="C0C0C0"/>
                        </a:highlight>
                        <a:latin typeface="Arial" panose="020B0604020202020204" pitchFamily="34" charset="0"/>
                        <a:ea typeface="Lucida Sans Unicode" panose="020B0602030504020204" pitchFamily="34" charset="0"/>
                        <a:cs typeface="Arial" panose="020B0604020202020204" pitchFamily="34" charset="0"/>
                      </a:endParaRPr>
                    </a:p>
                  </a:txBody>
                  <a:tcPr marL="68580" marR="68580" marT="0" marB="0" anchor="b">
                    <a:solidFill>
                      <a:srgbClr val="FFC000"/>
                    </a:solidFill>
                  </a:tcPr>
                </a:tc>
                <a:tc>
                  <a:txBody>
                    <a:bodyPr/>
                    <a:lstStyle/>
                    <a:p>
                      <a:pPr algn="ctr">
                        <a:lnSpc>
                          <a:spcPct val="107000"/>
                        </a:lnSpc>
                        <a:buNone/>
                      </a:pPr>
                      <a:endParaRPr lang="lv-LV" sz="1600" b="0" kern="100" dirty="0">
                        <a:solidFill>
                          <a:schemeClr val="bg1"/>
                        </a:solidFill>
                        <a:effectLst/>
                        <a:highlight>
                          <a:srgbClr val="C0C0C0"/>
                        </a:highlight>
                        <a:latin typeface="Arial" panose="020B0604020202020204" pitchFamily="34" charset="0"/>
                        <a:ea typeface="Lucida Sans Unicode" panose="020B0602030504020204" pitchFamily="34" charset="0"/>
                        <a:cs typeface="Arial" panose="020B0604020202020204" pitchFamily="34" charset="0"/>
                      </a:endParaRPr>
                    </a:p>
                  </a:txBody>
                  <a:tcPr marL="68580" marR="68580" marT="0" marB="0" anchor="b">
                    <a:solidFill>
                      <a:srgbClr val="FFC000"/>
                    </a:solidFill>
                  </a:tcPr>
                </a:tc>
                <a:extLst>
                  <a:ext uri="{0D108BD9-81ED-4DB2-BD59-A6C34878D82A}">
                    <a16:rowId xmlns:a16="http://schemas.microsoft.com/office/drawing/2014/main" val="209894166"/>
                  </a:ext>
                </a:extLst>
              </a:tr>
              <a:tr h="546755">
                <a:tc>
                  <a:txBody>
                    <a:bodyPr/>
                    <a:lstStyle/>
                    <a:p>
                      <a:pPr>
                        <a:lnSpc>
                          <a:spcPct val="107000"/>
                        </a:lnSpc>
                        <a:buNone/>
                      </a:pPr>
                      <a:endParaRPr lang="lv-LV" sz="1600" b="0" kern="100" dirty="0">
                        <a:solidFill>
                          <a:schemeClr val="bg1"/>
                        </a:solidFill>
                        <a:effectLst/>
                        <a:highlight>
                          <a:srgbClr val="C0C0C0"/>
                        </a:highlight>
                        <a:latin typeface="Arial" panose="020B0604020202020204" pitchFamily="34" charset="0"/>
                        <a:ea typeface="Lucida Sans Unicode" panose="020B0602030504020204" pitchFamily="34" charset="0"/>
                        <a:cs typeface="Arial" panose="020B0604020202020204" pitchFamily="34" charset="0"/>
                      </a:endParaRPr>
                    </a:p>
                  </a:txBody>
                  <a:tcPr marL="68580" marR="68580" marT="0" marB="0" anchor="ctr">
                    <a:solidFill>
                      <a:schemeClr val="bg2"/>
                    </a:solidFill>
                  </a:tcPr>
                </a:tc>
                <a:tc>
                  <a:txBody>
                    <a:bodyPr/>
                    <a:lstStyle/>
                    <a:p>
                      <a:pPr algn="ctr">
                        <a:lnSpc>
                          <a:spcPct val="107000"/>
                        </a:lnSpc>
                        <a:buNone/>
                      </a:pPr>
                      <a:endParaRPr lang="lv-LV" sz="1600" b="0" kern="100" dirty="0">
                        <a:effectLst/>
                        <a:highlight>
                          <a:srgbClr val="C0C0C0"/>
                        </a:highlight>
                        <a:latin typeface="Arial" panose="020B0604020202020204" pitchFamily="34" charset="0"/>
                        <a:ea typeface="Lucida Sans Unicode" panose="020B0602030504020204" pitchFamily="34" charset="0"/>
                        <a:cs typeface="Arial" panose="020B0604020202020204" pitchFamily="34" charset="0"/>
                      </a:endParaRPr>
                    </a:p>
                  </a:txBody>
                  <a:tcPr marL="68580" marR="68580" marT="0" marB="0" anchor="b">
                    <a:solidFill>
                      <a:schemeClr val="bg2"/>
                    </a:solidFill>
                  </a:tcPr>
                </a:tc>
                <a:extLst>
                  <a:ext uri="{0D108BD9-81ED-4DB2-BD59-A6C34878D82A}">
                    <a16:rowId xmlns:a16="http://schemas.microsoft.com/office/drawing/2014/main" val="2456943062"/>
                  </a:ext>
                </a:extLst>
              </a:tr>
              <a:tr h="448607">
                <a:tc>
                  <a:txBody>
                    <a:bodyPr/>
                    <a:lstStyle/>
                    <a:p>
                      <a:pPr>
                        <a:lnSpc>
                          <a:spcPct val="107000"/>
                        </a:lnSpc>
                        <a:buNone/>
                      </a:pPr>
                      <a:endParaRPr lang="lv-LV" sz="1600" b="0" kern="100" dirty="0">
                        <a:solidFill>
                          <a:schemeClr val="bg1"/>
                        </a:solidFill>
                        <a:effectLst/>
                        <a:highlight>
                          <a:srgbClr val="C0C0C0"/>
                        </a:highlight>
                        <a:latin typeface="Arial" panose="020B0604020202020204" pitchFamily="34" charset="0"/>
                        <a:ea typeface="Lucida Sans Unicode" panose="020B0602030504020204" pitchFamily="34" charset="0"/>
                        <a:cs typeface="Arial" panose="020B0604020202020204" pitchFamily="34" charset="0"/>
                      </a:endParaRPr>
                    </a:p>
                  </a:txBody>
                  <a:tcPr marL="68580" marR="68580" marT="0" marB="0" anchor="b">
                    <a:solidFill>
                      <a:schemeClr val="bg2"/>
                    </a:solidFill>
                  </a:tcPr>
                </a:tc>
                <a:tc>
                  <a:txBody>
                    <a:bodyPr/>
                    <a:lstStyle/>
                    <a:p>
                      <a:pPr algn="ctr">
                        <a:lnSpc>
                          <a:spcPct val="107000"/>
                        </a:lnSpc>
                        <a:buNone/>
                      </a:pPr>
                      <a:endParaRPr lang="lv-LV" sz="1600" b="0" kern="100" dirty="0">
                        <a:effectLst/>
                        <a:highlight>
                          <a:srgbClr val="C0C0C0"/>
                        </a:highlight>
                        <a:latin typeface="Arial" panose="020B0604020202020204" pitchFamily="34" charset="0"/>
                        <a:ea typeface="Lucida Sans Unicode" panose="020B0602030504020204" pitchFamily="34" charset="0"/>
                        <a:cs typeface="Arial" panose="020B0604020202020204" pitchFamily="34" charset="0"/>
                      </a:endParaRPr>
                    </a:p>
                  </a:txBody>
                  <a:tcPr marL="68580" marR="68580" marT="0" marB="0" anchor="b">
                    <a:solidFill>
                      <a:schemeClr val="bg2"/>
                    </a:solidFill>
                  </a:tcPr>
                </a:tc>
                <a:extLst>
                  <a:ext uri="{0D108BD9-81ED-4DB2-BD59-A6C34878D82A}">
                    <a16:rowId xmlns:a16="http://schemas.microsoft.com/office/drawing/2014/main" val="864904787"/>
                  </a:ext>
                </a:extLst>
              </a:tr>
              <a:tr h="584159">
                <a:tc>
                  <a:txBody>
                    <a:bodyPr/>
                    <a:lstStyle/>
                    <a:p>
                      <a:pPr>
                        <a:lnSpc>
                          <a:spcPct val="107000"/>
                        </a:lnSpc>
                        <a:buNone/>
                      </a:pPr>
                      <a:endParaRPr lang="lv-LV" sz="1600" b="0" kern="100" dirty="0">
                        <a:solidFill>
                          <a:schemeClr val="bg1"/>
                        </a:solidFill>
                        <a:effectLst/>
                        <a:highlight>
                          <a:srgbClr val="C0C0C0"/>
                        </a:highlight>
                        <a:latin typeface="Arial" panose="020B0604020202020204" pitchFamily="34" charset="0"/>
                        <a:ea typeface="Lucida Sans Unicode" panose="020B0602030504020204" pitchFamily="34" charset="0"/>
                        <a:cs typeface="Arial" panose="020B0604020202020204" pitchFamily="34" charset="0"/>
                      </a:endParaRPr>
                    </a:p>
                  </a:txBody>
                  <a:tcPr marL="68580" marR="68580" marT="0" marB="0" anchor="ctr">
                    <a:solidFill>
                      <a:schemeClr val="bg2"/>
                    </a:solidFill>
                  </a:tcPr>
                </a:tc>
                <a:tc>
                  <a:txBody>
                    <a:bodyPr/>
                    <a:lstStyle/>
                    <a:p>
                      <a:pPr algn="ctr">
                        <a:lnSpc>
                          <a:spcPct val="107000"/>
                        </a:lnSpc>
                        <a:buNone/>
                      </a:pPr>
                      <a:endParaRPr lang="lv-LV" sz="1600" b="0" kern="100" dirty="0">
                        <a:effectLst/>
                        <a:highlight>
                          <a:srgbClr val="C0C0C0"/>
                        </a:highlight>
                        <a:latin typeface="Arial" panose="020B0604020202020204" pitchFamily="34" charset="0"/>
                        <a:ea typeface="Lucida Sans Unicode" panose="020B0602030504020204" pitchFamily="34" charset="0"/>
                        <a:cs typeface="Arial" panose="020B0604020202020204" pitchFamily="34" charset="0"/>
                      </a:endParaRPr>
                    </a:p>
                  </a:txBody>
                  <a:tcPr marL="68580" marR="68580" marT="0" marB="0" anchor="b">
                    <a:solidFill>
                      <a:schemeClr val="bg2"/>
                    </a:solidFill>
                  </a:tcPr>
                </a:tc>
                <a:extLst>
                  <a:ext uri="{0D108BD9-81ED-4DB2-BD59-A6C34878D82A}">
                    <a16:rowId xmlns:a16="http://schemas.microsoft.com/office/drawing/2014/main" val="3339898263"/>
                  </a:ext>
                </a:extLst>
              </a:tr>
              <a:tr h="484949">
                <a:tc>
                  <a:txBody>
                    <a:bodyPr/>
                    <a:lstStyle/>
                    <a:p>
                      <a:pPr>
                        <a:lnSpc>
                          <a:spcPct val="107000"/>
                        </a:lnSpc>
                        <a:buNone/>
                      </a:pPr>
                      <a:endParaRPr lang="lv-LV" sz="1600" b="0" kern="100" dirty="0">
                        <a:solidFill>
                          <a:schemeClr val="bg1"/>
                        </a:solidFill>
                        <a:effectLst/>
                        <a:highlight>
                          <a:srgbClr val="C0C0C0"/>
                        </a:highlight>
                        <a:latin typeface="Arial" panose="020B0604020202020204" pitchFamily="34" charset="0"/>
                        <a:ea typeface="Lucida Sans Unicode" panose="020B0602030504020204" pitchFamily="34" charset="0"/>
                        <a:cs typeface="Arial" panose="020B0604020202020204" pitchFamily="34" charset="0"/>
                      </a:endParaRPr>
                    </a:p>
                  </a:txBody>
                  <a:tcPr marL="68580" marR="68580" marT="0" marB="0" anchor="ctr">
                    <a:solidFill>
                      <a:schemeClr val="bg2"/>
                    </a:solidFill>
                  </a:tcPr>
                </a:tc>
                <a:tc>
                  <a:txBody>
                    <a:bodyPr/>
                    <a:lstStyle/>
                    <a:p>
                      <a:pPr algn="ctr">
                        <a:lnSpc>
                          <a:spcPct val="107000"/>
                        </a:lnSpc>
                        <a:buNone/>
                      </a:pPr>
                      <a:endParaRPr lang="lv-LV" sz="1600" b="0" kern="100" dirty="0">
                        <a:effectLst/>
                        <a:highlight>
                          <a:srgbClr val="C0C0C0"/>
                        </a:highlight>
                        <a:latin typeface="Arial" panose="020B0604020202020204" pitchFamily="34" charset="0"/>
                        <a:ea typeface="Lucida Sans Unicode" panose="020B0602030504020204" pitchFamily="34" charset="0"/>
                        <a:cs typeface="Arial" panose="020B0604020202020204" pitchFamily="34" charset="0"/>
                      </a:endParaRPr>
                    </a:p>
                  </a:txBody>
                  <a:tcPr marL="68580" marR="68580" marT="0" marB="0" anchor="b">
                    <a:solidFill>
                      <a:schemeClr val="bg2"/>
                    </a:solidFill>
                  </a:tcPr>
                </a:tc>
                <a:extLst>
                  <a:ext uri="{0D108BD9-81ED-4DB2-BD59-A6C34878D82A}">
                    <a16:rowId xmlns:a16="http://schemas.microsoft.com/office/drawing/2014/main" val="1715229646"/>
                  </a:ext>
                </a:extLst>
              </a:tr>
              <a:tr h="433633">
                <a:tc>
                  <a:txBody>
                    <a:bodyPr/>
                    <a:lstStyle/>
                    <a:p>
                      <a:pPr>
                        <a:lnSpc>
                          <a:spcPct val="107000"/>
                        </a:lnSpc>
                        <a:buNone/>
                      </a:pPr>
                      <a:endParaRPr lang="lv-LV" sz="1600" b="0" kern="100" dirty="0">
                        <a:solidFill>
                          <a:schemeClr val="bg1"/>
                        </a:solidFill>
                        <a:effectLst/>
                        <a:highlight>
                          <a:srgbClr val="C0C0C0"/>
                        </a:highlight>
                        <a:latin typeface="Arial" panose="020B0604020202020204" pitchFamily="34" charset="0"/>
                        <a:ea typeface="Lucida Sans Unicode" panose="020B0602030504020204" pitchFamily="34" charset="0"/>
                        <a:cs typeface="Arial" panose="020B0604020202020204" pitchFamily="34" charset="0"/>
                      </a:endParaRPr>
                    </a:p>
                  </a:txBody>
                  <a:tcPr marL="68580" marR="68580" marT="0" marB="0" anchor="b">
                    <a:solidFill>
                      <a:schemeClr val="bg2"/>
                    </a:solidFill>
                  </a:tcPr>
                </a:tc>
                <a:tc>
                  <a:txBody>
                    <a:bodyPr/>
                    <a:lstStyle/>
                    <a:p>
                      <a:pPr algn="ctr">
                        <a:lnSpc>
                          <a:spcPct val="107000"/>
                        </a:lnSpc>
                        <a:buNone/>
                      </a:pPr>
                      <a:endParaRPr lang="lv-LV" sz="1600" b="0" kern="100" dirty="0">
                        <a:effectLst/>
                        <a:highlight>
                          <a:srgbClr val="C0C0C0"/>
                        </a:highlight>
                        <a:latin typeface="Arial" panose="020B0604020202020204" pitchFamily="34" charset="0"/>
                        <a:ea typeface="Lucida Sans Unicode" panose="020B0602030504020204" pitchFamily="34" charset="0"/>
                        <a:cs typeface="Arial" panose="020B0604020202020204" pitchFamily="34" charset="0"/>
                      </a:endParaRPr>
                    </a:p>
                  </a:txBody>
                  <a:tcPr marL="68580" marR="68580" marT="0" marB="0" anchor="b">
                    <a:solidFill>
                      <a:schemeClr val="bg2"/>
                    </a:solidFill>
                  </a:tcPr>
                </a:tc>
                <a:extLst>
                  <a:ext uri="{0D108BD9-81ED-4DB2-BD59-A6C34878D82A}">
                    <a16:rowId xmlns:a16="http://schemas.microsoft.com/office/drawing/2014/main" val="2447629394"/>
                  </a:ext>
                </a:extLst>
              </a:tr>
              <a:tr h="584159">
                <a:tc>
                  <a:txBody>
                    <a:bodyPr/>
                    <a:lstStyle/>
                    <a:p>
                      <a:pPr algn="r">
                        <a:lnSpc>
                          <a:spcPct val="107000"/>
                        </a:lnSpc>
                        <a:buNone/>
                      </a:pPr>
                      <a:r>
                        <a:rPr lang="lv-LV" sz="1600" b="0" kern="0" dirty="0">
                          <a:solidFill>
                            <a:schemeClr val="bg1"/>
                          </a:solidFill>
                          <a:effectLst/>
                          <a:highlight>
                            <a:srgbClr val="C0C0C0"/>
                          </a:highlight>
                          <a:latin typeface="Arial" panose="020B0604020202020204" pitchFamily="34" charset="0"/>
                          <a:cs typeface="Arial" panose="020B0604020202020204" pitchFamily="34" charset="0"/>
                        </a:rPr>
                        <a:t> </a:t>
                      </a:r>
                      <a:endParaRPr lang="lv-LV" sz="1600" b="0" kern="100" dirty="0">
                        <a:solidFill>
                          <a:schemeClr val="bg1"/>
                        </a:solidFill>
                        <a:effectLst/>
                        <a:highlight>
                          <a:srgbClr val="C0C0C0"/>
                        </a:highlight>
                        <a:latin typeface="Arial" panose="020B0604020202020204" pitchFamily="34" charset="0"/>
                        <a:ea typeface="Lucida Sans Unicode" panose="020B0602030504020204" pitchFamily="34" charset="0"/>
                        <a:cs typeface="Arial" panose="020B0604020202020204" pitchFamily="34" charset="0"/>
                      </a:endParaRPr>
                    </a:p>
                  </a:txBody>
                  <a:tcPr marL="68580" marR="68580" marT="0" marB="0" anchor="b">
                    <a:solidFill>
                      <a:schemeClr val="bg2"/>
                    </a:solidFill>
                  </a:tcPr>
                </a:tc>
                <a:tc>
                  <a:txBody>
                    <a:bodyPr/>
                    <a:lstStyle/>
                    <a:p>
                      <a:pPr algn="ctr">
                        <a:lnSpc>
                          <a:spcPct val="107000"/>
                        </a:lnSpc>
                        <a:buNone/>
                      </a:pPr>
                      <a:endParaRPr lang="lv-LV" sz="1600" b="0" kern="100" dirty="0">
                        <a:effectLst/>
                        <a:highlight>
                          <a:srgbClr val="C0C0C0"/>
                        </a:highlight>
                        <a:latin typeface="Arial" panose="020B0604020202020204" pitchFamily="34" charset="0"/>
                        <a:ea typeface="Lucida Sans Unicode" panose="020B0602030504020204" pitchFamily="34" charset="0"/>
                        <a:cs typeface="Arial" panose="020B0604020202020204" pitchFamily="34" charset="0"/>
                      </a:endParaRPr>
                    </a:p>
                  </a:txBody>
                  <a:tcPr marL="68580" marR="68580" marT="0" marB="0" anchor="b">
                    <a:solidFill>
                      <a:schemeClr val="bg2"/>
                    </a:solidFill>
                  </a:tcPr>
                </a:tc>
                <a:extLst>
                  <a:ext uri="{0D108BD9-81ED-4DB2-BD59-A6C34878D82A}">
                    <a16:rowId xmlns:a16="http://schemas.microsoft.com/office/drawing/2014/main" val="1697235740"/>
                  </a:ext>
                </a:extLst>
              </a:tr>
            </a:tbl>
          </a:graphicData>
        </a:graphic>
      </p:graphicFrame>
      <p:sp>
        <p:nvSpPr>
          <p:cNvPr id="8" name="TextBox 7">
            <a:extLst>
              <a:ext uri="{FF2B5EF4-FFF2-40B4-BE49-F238E27FC236}">
                <a16:creationId xmlns:a16="http://schemas.microsoft.com/office/drawing/2014/main" id="{3AEA7AEA-114C-158B-126B-680640EBE3B3}"/>
              </a:ext>
            </a:extLst>
          </p:cNvPr>
          <p:cNvSpPr txBox="1"/>
          <p:nvPr/>
        </p:nvSpPr>
        <p:spPr>
          <a:xfrm>
            <a:off x="466165" y="1208455"/>
            <a:ext cx="9743064" cy="369332"/>
          </a:xfrm>
          <a:prstGeom prst="rect">
            <a:avLst/>
          </a:prstGeom>
          <a:noFill/>
        </p:spPr>
        <p:txBody>
          <a:bodyPr wrap="square">
            <a:spAutoFit/>
          </a:bodyPr>
          <a:lstStyle/>
          <a:p>
            <a:pPr algn="just">
              <a:buNone/>
            </a:pPr>
            <a:r>
              <a:rPr lang="lv-LV" sz="1800" kern="100" dirty="0">
                <a:effectLst/>
                <a:ea typeface="Times New Roman" panose="02020603050405020304" pitchFamily="18" charset="0"/>
                <a:cs typeface="Arial" panose="020B0604020202020204" pitchFamily="34" charset="0"/>
              </a:rPr>
              <a:t>Gauja (posmā no autoceļa Carnikavas dzelzceļa tilta līdz autoceļa A3 tiltam) - 1. zona</a:t>
            </a:r>
          </a:p>
        </p:txBody>
      </p:sp>
      <p:sp>
        <p:nvSpPr>
          <p:cNvPr id="10" name="TextBox 9">
            <a:extLst>
              <a:ext uri="{FF2B5EF4-FFF2-40B4-BE49-F238E27FC236}">
                <a16:creationId xmlns:a16="http://schemas.microsoft.com/office/drawing/2014/main" id="{59BD995B-EC7C-A4A2-EF4B-D72E38C59C9A}"/>
              </a:ext>
            </a:extLst>
          </p:cNvPr>
          <p:cNvSpPr txBox="1"/>
          <p:nvPr/>
        </p:nvSpPr>
        <p:spPr>
          <a:xfrm>
            <a:off x="10514012" y="1208455"/>
            <a:ext cx="695226" cy="369332"/>
          </a:xfrm>
          <a:prstGeom prst="rect">
            <a:avLst/>
          </a:prstGeom>
          <a:noFill/>
        </p:spPr>
        <p:txBody>
          <a:bodyPr wrap="square">
            <a:spAutoFit/>
          </a:bodyPr>
          <a:lstStyle/>
          <a:p>
            <a:r>
              <a:rPr lang="lv-LV" dirty="0"/>
              <a:t>2237</a:t>
            </a:r>
          </a:p>
        </p:txBody>
      </p:sp>
      <p:sp>
        <p:nvSpPr>
          <p:cNvPr id="12" name="TextBox 11">
            <a:extLst>
              <a:ext uri="{FF2B5EF4-FFF2-40B4-BE49-F238E27FC236}">
                <a16:creationId xmlns:a16="http://schemas.microsoft.com/office/drawing/2014/main" id="{7FC4A931-1D98-D80A-C744-BF1FBC8FDB68}"/>
              </a:ext>
            </a:extLst>
          </p:cNvPr>
          <p:cNvSpPr txBox="1"/>
          <p:nvPr/>
        </p:nvSpPr>
        <p:spPr>
          <a:xfrm>
            <a:off x="599847" y="1928517"/>
            <a:ext cx="8288564" cy="369332"/>
          </a:xfrm>
          <a:prstGeom prst="rect">
            <a:avLst/>
          </a:prstGeom>
          <a:noFill/>
        </p:spPr>
        <p:txBody>
          <a:bodyPr wrap="square">
            <a:spAutoFit/>
          </a:bodyPr>
          <a:lstStyle/>
          <a:p>
            <a:r>
              <a:rPr lang="lv-LV" dirty="0"/>
              <a:t>Gauja (posmā no autoceļa A3 tilta līdz autoceļa P8 tiltam) 2. zona</a:t>
            </a:r>
          </a:p>
        </p:txBody>
      </p:sp>
      <p:sp>
        <p:nvSpPr>
          <p:cNvPr id="14" name="TextBox 13">
            <a:extLst>
              <a:ext uri="{FF2B5EF4-FFF2-40B4-BE49-F238E27FC236}">
                <a16:creationId xmlns:a16="http://schemas.microsoft.com/office/drawing/2014/main" id="{01D17F5E-1A11-BC6C-CFF9-FD7C139F5ECA}"/>
              </a:ext>
            </a:extLst>
          </p:cNvPr>
          <p:cNvSpPr txBox="1"/>
          <p:nvPr/>
        </p:nvSpPr>
        <p:spPr>
          <a:xfrm>
            <a:off x="10514012" y="1971836"/>
            <a:ext cx="770641" cy="369332"/>
          </a:xfrm>
          <a:prstGeom prst="rect">
            <a:avLst/>
          </a:prstGeom>
          <a:noFill/>
        </p:spPr>
        <p:txBody>
          <a:bodyPr wrap="square">
            <a:spAutoFit/>
          </a:bodyPr>
          <a:lstStyle/>
          <a:p>
            <a:r>
              <a:rPr lang="lv-LV" dirty="0"/>
              <a:t>1778</a:t>
            </a:r>
          </a:p>
        </p:txBody>
      </p:sp>
      <p:sp>
        <p:nvSpPr>
          <p:cNvPr id="16" name="TextBox 15">
            <a:extLst>
              <a:ext uri="{FF2B5EF4-FFF2-40B4-BE49-F238E27FC236}">
                <a16:creationId xmlns:a16="http://schemas.microsoft.com/office/drawing/2014/main" id="{5BF44F85-6028-E2A1-1593-9E2BF2C3B4F5}"/>
              </a:ext>
            </a:extLst>
          </p:cNvPr>
          <p:cNvSpPr txBox="1"/>
          <p:nvPr/>
        </p:nvSpPr>
        <p:spPr>
          <a:xfrm>
            <a:off x="591670" y="2388273"/>
            <a:ext cx="8533475" cy="369332"/>
          </a:xfrm>
          <a:prstGeom prst="rect">
            <a:avLst/>
          </a:prstGeom>
          <a:noFill/>
        </p:spPr>
        <p:txBody>
          <a:bodyPr wrap="square">
            <a:spAutoFit/>
          </a:bodyPr>
          <a:lstStyle/>
          <a:p>
            <a:r>
              <a:rPr lang="lv-LV" dirty="0"/>
              <a:t>Gauja (posmā no autoceļa P8 tilta līdz Braslas upes ietekai) - 3. zona</a:t>
            </a:r>
          </a:p>
        </p:txBody>
      </p:sp>
      <p:sp>
        <p:nvSpPr>
          <p:cNvPr id="18" name="TextBox 17">
            <a:extLst>
              <a:ext uri="{FF2B5EF4-FFF2-40B4-BE49-F238E27FC236}">
                <a16:creationId xmlns:a16="http://schemas.microsoft.com/office/drawing/2014/main" id="{C0C5083C-7B6D-98C5-DB19-5B588C910380}"/>
              </a:ext>
            </a:extLst>
          </p:cNvPr>
          <p:cNvSpPr txBox="1"/>
          <p:nvPr/>
        </p:nvSpPr>
        <p:spPr>
          <a:xfrm>
            <a:off x="10488274" y="2433970"/>
            <a:ext cx="720964" cy="369332"/>
          </a:xfrm>
          <a:prstGeom prst="rect">
            <a:avLst/>
          </a:prstGeom>
          <a:noFill/>
        </p:spPr>
        <p:txBody>
          <a:bodyPr wrap="square">
            <a:spAutoFit/>
          </a:bodyPr>
          <a:lstStyle/>
          <a:p>
            <a:r>
              <a:rPr lang="lv-LV" dirty="0"/>
              <a:t>1137</a:t>
            </a:r>
          </a:p>
        </p:txBody>
      </p:sp>
      <p:sp>
        <p:nvSpPr>
          <p:cNvPr id="20" name="TextBox 19">
            <a:extLst>
              <a:ext uri="{FF2B5EF4-FFF2-40B4-BE49-F238E27FC236}">
                <a16:creationId xmlns:a16="http://schemas.microsoft.com/office/drawing/2014/main" id="{29904C4F-6BE3-CBD6-0877-DF6089016257}"/>
              </a:ext>
            </a:extLst>
          </p:cNvPr>
          <p:cNvSpPr txBox="1"/>
          <p:nvPr/>
        </p:nvSpPr>
        <p:spPr>
          <a:xfrm>
            <a:off x="599847" y="2952060"/>
            <a:ext cx="7402260" cy="369332"/>
          </a:xfrm>
          <a:prstGeom prst="rect">
            <a:avLst/>
          </a:prstGeom>
          <a:noFill/>
        </p:spPr>
        <p:txBody>
          <a:bodyPr wrap="square">
            <a:spAutoFit/>
          </a:bodyPr>
          <a:lstStyle/>
          <a:p>
            <a:r>
              <a:rPr lang="pt-BR" dirty="0"/>
              <a:t>Brasla (no zivju audzētavas līdz ieteikai Gaujā) - 4. zona</a:t>
            </a:r>
          </a:p>
        </p:txBody>
      </p:sp>
      <p:sp>
        <p:nvSpPr>
          <p:cNvPr id="22" name="TextBox 21">
            <a:extLst>
              <a:ext uri="{FF2B5EF4-FFF2-40B4-BE49-F238E27FC236}">
                <a16:creationId xmlns:a16="http://schemas.microsoft.com/office/drawing/2014/main" id="{B34FA2BB-E7F8-D306-34EA-9F663785D291}"/>
              </a:ext>
            </a:extLst>
          </p:cNvPr>
          <p:cNvSpPr txBox="1"/>
          <p:nvPr/>
        </p:nvSpPr>
        <p:spPr>
          <a:xfrm>
            <a:off x="10561146" y="2966718"/>
            <a:ext cx="600958" cy="369332"/>
          </a:xfrm>
          <a:prstGeom prst="rect">
            <a:avLst/>
          </a:prstGeom>
          <a:noFill/>
        </p:spPr>
        <p:txBody>
          <a:bodyPr wrap="square">
            <a:spAutoFit/>
          </a:bodyPr>
          <a:lstStyle/>
          <a:p>
            <a:r>
              <a:rPr lang="lv-LV" dirty="0"/>
              <a:t>140</a:t>
            </a:r>
          </a:p>
        </p:txBody>
      </p:sp>
      <p:sp>
        <p:nvSpPr>
          <p:cNvPr id="26" name="TextBox 25">
            <a:extLst>
              <a:ext uri="{FF2B5EF4-FFF2-40B4-BE49-F238E27FC236}">
                <a16:creationId xmlns:a16="http://schemas.microsoft.com/office/drawing/2014/main" id="{63AF552D-5BB0-F587-D7F1-F86A65C4C279}"/>
              </a:ext>
            </a:extLst>
          </p:cNvPr>
          <p:cNvSpPr txBox="1"/>
          <p:nvPr/>
        </p:nvSpPr>
        <p:spPr>
          <a:xfrm>
            <a:off x="591670" y="3452872"/>
            <a:ext cx="7685064" cy="369332"/>
          </a:xfrm>
          <a:prstGeom prst="rect">
            <a:avLst/>
          </a:prstGeom>
          <a:noFill/>
        </p:spPr>
        <p:txBody>
          <a:bodyPr wrap="square">
            <a:spAutoFit/>
          </a:bodyPr>
          <a:lstStyle/>
          <a:p>
            <a:r>
              <a:rPr lang="lv-LV" dirty="0"/>
              <a:t>Gauja (posmā no Braslas ietekas līdz Amatas ietekai) - 5. zona</a:t>
            </a:r>
          </a:p>
        </p:txBody>
      </p:sp>
      <p:sp>
        <p:nvSpPr>
          <p:cNvPr id="28" name="TextBox 27">
            <a:extLst>
              <a:ext uri="{FF2B5EF4-FFF2-40B4-BE49-F238E27FC236}">
                <a16:creationId xmlns:a16="http://schemas.microsoft.com/office/drawing/2014/main" id="{CF2070B9-3E12-23F9-AF5E-F9E31AC39026}"/>
              </a:ext>
            </a:extLst>
          </p:cNvPr>
          <p:cNvSpPr txBox="1"/>
          <p:nvPr/>
        </p:nvSpPr>
        <p:spPr>
          <a:xfrm>
            <a:off x="591670" y="3929430"/>
            <a:ext cx="8877693" cy="369332"/>
          </a:xfrm>
          <a:prstGeom prst="rect">
            <a:avLst/>
          </a:prstGeom>
          <a:noFill/>
        </p:spPr>
        <p:txBody>
          <a:bodyPr wrap="square">
            <a:spAutoFit/>
          </a:bodyPr>
          <a:lstStyle/>
          <a:p>
            <a:r>
              <a:rPr lang="lv-LV" dirty="0"/>
              <a:t>Gauja (posmā no Amatas ietekas līdz Valmieras slimnīcas tiltam) - 6. zona</a:t>
            </a:r>
          </a:p>
        </p:txBody>
      </p:sp>
      <p:sp>
        <p:nvSpPr>
          <p:cNvPr id="30" name="TextBox 29">
            <a:extLst>
              <a:ext uri="{FF2B5EF4-FFF2-40B4-BE49-F238E27FC236}">
                <a16:creationId xmlns:a16="http://schemas.microsoft.com/office/drawing/2014/main" id="{4B111EA6-3AF4-B485-A1AC-3295F4D3054D}"/>
              </a:ext>
            </a:extLst>
          </p:cNvPr>
          <p:cNvSpPr txBox="1"/>
          <p:nvPr/>
        </p:nvSpPr>
        <p:spPr>
          <a:xfrm>
            <a:off x="10565858" y="3441449"/>
            <a:ext cx="666947" cy="369332"/>
          </a:xfrm>
          <a:prstGeom prst="rect">
            <a:avLst/>
          </a:prstGeom>
          <a:noFill/>
        </p:spPr>
        <p:txBody>
          <a:bodyPr wrap="square">
            <a:spAutoFit/>
          </a:bodyPr>
          <a:lstStyle/>
          <a:p>
            <a:r>
              <a:rPr lang="lv-LV" dirty="0"/>
              <a:t>430</a:t>
            </a:r>
          </a:p>
        </p:txBody>
      </p:sp>
      <p:sp>
        <p:nvSpPr>
          <p:cNvPr id="32" name="TextBox 31">
            <a:extLst>
              <a:ext uri="{FF2B5EF4-FFF2-40B4-BE49-F238E27FC236}">
                <a16:creationId xmlns:a16="http://schemas.microsoft.com/office/drawing/2014/main" id="{B52A1558-575D-7D52-4221-744B740D6713}"/>
              </a:ext>
            </a:extLst>
          </p:cNvPr>
          <p:cNvSpPr txBox="1"/>
          <p:nvPr/>
        </p:nvSpPr>
        <p:spPr>
          <a:xfrm>
            <a:off x="10617706" y="3964970"/>
            <a:ext cx="666947" cy="369332"/>
          </a:xfrm>
          <a:prstGeom prst="rect">
            <a:avLst/>
          </a:prstGeom>
          <a:noFill/>
        </p:spPr>
        <p:txBody>
          <a:bodyPr wrap="square">
            <a:spAutoFit/>
          </a:bodyPr>
          <a:lstStyle/>
          <a:p>
            <a:r>
              <a:rPr lang="lv-LV" dirty="0"/>
              <a:t>314</a:t>
            </a:r>
          </a:p>
        </p:txBody>
      </p:sp>
      <p:sp>
        <p:nvSpPr>
          <p:cNvPr id="34" name="TextBox 33">
            <a:extLst>
              <a:ext uri="{FF2B5EF4-FFF2-40B4-BE49-F238E27FC236}">
                <a16:creationId xmlns:a16="http://schemas.microsoft.com/office/drawing/2014/main" id="{7162209F-7C8C-1DA9-465F-A1064F679B05}"/>
              </a:ext>
            </a:extLst>
          </p:cNvPr>
          <p:cNvSpPr txBox="1"/>
          <p:nvPr/>
        </p:nvSpPr>
        <p:spPr>
          <a:xfrm>
            <a:off x="10561146" y="4488491"/>
            <a:ext cx="921470" cy="369332"/>
          </a:xfrm>
          <a:prstGeom prst="rect">
            <a:avLst/>
          </a:prstGeom>
          <a:noFill/>
        </p:spPr>
        <p:txBody>
          <a:bodyPr wrap="square">
            <a:spAutoFit/>
          </a:bodyPr>
          <a:lstStyle/>
          <a:p>
            <a:r>
              <a:rPr lang="lv-LV" dirty="0"/>
              <a:t>6036</a:t>
            </a:r>
          </a:p>
        </p:txBody>
      </p:sp>
      <p:sp>
        <p:nvSpPr>
          <p:cNvPr id="36" name="TextBox 35">
            <a:extLst>
              <a:ext uri="{FF2B5EF4-FFF2-40B4-BE49-F238E27FC236}">
                <a16:creationId xmlns:a16="http://schemas.microsoft.com/office/drawing/2014/main" id="{A4B1D933-38FB-90F0-3AAF-1C1887FEB92D}"/>
              </a:ext>
            </a:extLst>
          </p:cNvPr>
          <p:cNvSpPr txBox="1"/>
          <p:nvPr/>
        </p:nvSpPr>
        <p:spPr>
          <a:xfrm>
            <a:off x="9023809" y="4472715"/>
            <a:ext cx="865527" cy="369332"/>
          </a:xfrm>
          <a:prstGeom prst="rect">
            <a:avLst/>
          </a:prstGeom>
          <a:noFill/>
        </p:spPr>
        <p:txBody>
          <a:bodyPr wrap="square">
            <a:spAutoFit/>
          </a:bodyPr>
          <a:lstStyle/>
          <a:p>
            <a:r>
              <a:rPr lang="lv-LV" dirty="0"/>
              <a:t>Kopā</a:t>
            </a:r>
          </a:p>
        </p:txBody>
      </p:sp>
      <p:sp>
        <p:nvSpPr>
          <p:cNvPr id="38" name="TextBox 37">
            <a:extLst>
              <a:ext uri="{FF2B5EF4-FFF2-40B4-BE49-F238E27FC236}">
                <a16:creationId xmlns:a16="http://schemas.microsoft.com/office/drawing/2014/main" id="{C2A53E75-2C41-5EFB-EEC1-19F9B04AE9F1}"/>
              </a:ext>
            </a:extLst>
          </p:cNvPr>
          <p:cNvSpPr txBox="1"/>
          <p:nvPr/>
        </p:nvSpPr>
        <p:spPr>
          <a:xfrm>
            <a:off x="351149" y="383364"/>
            <a:ext cx="6094428" cy="369332"/>
          </a:xfrm>
          <a:prstGeom prst="rect">
            <a:avLst/>
          </a:prstGeom>
          <a:noFill/>
        </p:spPr>
        <p:txBody>
          <a:bodyPr wrap="square">
            <a:spAutoFit/>
          </a:bodyPr>
          <a:lstStyle/>
          <a:p>
            <a:r>
              <a:rPr lang="lv-LV" dirty="0"/>
              <a:t>Realizēto licenču skaits pa zonām 2025. gadā</a:t>
            </a:r>
          </a:p>
        </p:txBody>
      </p:sp>
    </p:spTree>
    <p:extLst>
      <p:ext uri="{BB962C8B-B14F-4D97-AF65-F5344CB8AC3E}">
        <p14:creationId xmlns:p14="http://schemas.microsoft.com/office/powerpoint/2010/main" val="4058638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722802-2707-7410-8D1F-9BEE27F4C32C}"/>
              </a:ext>
            </a:extLst>
          </p:cNvPr>
          <p:cNvSpPr>
            <a:spLocks noGrp="1"/>
          </p:cNvSpPr>
          <p:nvPr>
            <p:ph type="sldNum" sz="quarter" idx="12"/>
          </p:nvPr>
        </p:nvSpPr>
        <p:spPr>
          <a:xfrm>
            <a:off x="11409558" y="6248400"/>
            <a:ext cx="551167" cy="365125"/>
          </a:xfrm>
        </p:spPr>
        <p:txBody>
          <a:bodyPr/>
          <a:lstStyle/>
          <a:p>
            <a:fld id="{1A1170E9-7145-4F78-A7F4-86A58C646099}" type="slidenum">
              <a:rPr lang="lv-LV" sz="1800" smtClean="0"/>
              <a:t>7</a:t>
            </a:fld>
            <a:endParaRPr lang="lv-LV" sz="1800"/>
          </a:p>
        </p:txBody>
      </p:sp>
      <p:graphicFrame>
        <p:nvGraphicFramePr>
          <p:cNvPr id="3" name="Diagramma 3">
            <a:extLst>
              <a:ext uri="{FF2B5EF4-FFF2-40B4-BE49-F238E27FC236}">
                <a16:creationId xmlns:a16="http://schemas.microsoft.com/office/drawing/2014/main" id="{476EEFB1-AAA7-4EFF-B1B7-61F9A490F941}"/>
              </a:ext>
            </a:extLst>
          </p:cNvPr>
          <p:cNvGraphicFramePr/>
          <p:nvPr>
            <p:extLst>
              <p:ext uri="{D42A27DB-BD31-4B8C-83A1-F6EECF244321}">
                <p14:modId xmlns:p14="http://schemas.microsoft.com/office/powerpoint/2010/main" val="544065544"/>
              </p:ext>
            </p:extLst>
          </p:nvPr>
        </p:nvGraphicFramePr>
        <p:xfrm>
          <a:off x="161365" y="197223"/>
          <a:ext cx="5531223" cy="392654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Table 3">
            <a:extLst>
              <a:ext uri="{FF2B5EF4-FFF2-40B4-BE49-F238E27FC236}">
                <a16:creationId xmlns:a16="http://schemas.microsoft.com/office/drawing/2014/main" id="{8947AC1D-B6D4-58AF-E939-4056EDE51D28}"/>
              </a:ext>
            </a:extLst>
          </p:cNvPr>
          <p:cNvGraphicFramePr>
            <a:graphicFrameLocks noGrp="1"/>
          </p:cNvGraphicFramePr>
          <p:nvPr>
            <p:extLst>
              <p:ext uri="{D42A27DB-BD31-4B8C-83A1-F6EECF244321}">
                <p14:modId xmlns:p14="http://schemas.microsoft.com/office/powerpoint/2010/main" val="183019733"/>
              </p:ext>
            </p:extLst>
          </p:nvPr>
        </p:nvGraphicFramePr>
        <p:xfrm>
          <a:off x="4858871" y="4410635"/>
          <a:ext cx="6714563" cy="2363096"/>
        </p:xfrm>
        <a:graphic>
          <a:graphicData uri="http://schemas.openxmlformats.org/drawingml/2006/table">
            <a:tbl>
              <a:tblPr firstRow="1" firstCol="1" bandRow="1"/>
              <a:tblGrid>
                <a:gridCol w="2927281">
                  <a:extLst>
                    <a:ext uri="{9D8B030D-6E8A-4147-A177-3AD203B41FA5}">
                      <a16:colId xmlns:a16="http://schemas.microsoft.com/office/drawing/2014/main" val="3571093498"/>
                    </a:ext>
                  </a:extLst>
                </a:gridCol>
                <a:gridCol w="1588159">
                  <a:extLst>
                    <a:ext uri="{9D8B030D-6E8A-4147-A177-3AD203B41FA5}">
                      <a16:colId xmlns:a16="http://schemas.microsoft.com/office/drawing/2014/main" val="2886947271"/>
                    </a:ext>
                  </a:extLst>
                </a:gridCol>
                <a:gridCol w="2199123">
                  <a:extLst>
                    <a:ext uri="{9D8B030D-6E8A-4147-A177-3AD203B41FA5}">
                      <a16:colId xmlns:a16="http://schemas.microsoft.com/office/drawing/2014/main" val="2376549245"/>
                    </a:ext>
                  </a:extLst>
                </a:gridCol>
              </a:tblGrid>
              <a:tr h="450028">
                <a:tc>
                  <a:txBody>
                    <a:bodyPr/>
                    <a:lstStyle/>
                    <a:p>
                      <a:pPr algn="ctr">
                        <a:buNone/>
                      </a:pPr>
                      <a:r>
                        <a:rPr lang="lv-LV" sz="1600" b="1" kern="100" dirty="0">
                          <a:effectLst/>
                          <a:latin typeface="+mn-lt"/>
                          <a:ea typeface="Lucida Sans Unicode" panose="020B0602030504020204" pitchFamily="34" charset="0"/>
                          <a:cs typeface="Mangal" panose="02040503050203030202" pitchFamily="18" charset="0"/>
                        </a:rPr>
                        <a:t>Zivs suga</a:t>
                      </a:r>
                      <a:endParaRPr lang="lv-LV" sz="1600" kern="100" dirty="0">
                        <a:effectLst/>
                        <a:latin typeface="+mn-lt"/>
                        <a:ea typeface="Lucida Sans Unicode" panose="020B0602030504020204" pitchFamily="34" charset="0"/>
                        <a:cs typeface="Mangal" panose="02040503050203030202"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buNone/>
                      </a:pPr>
                      <a:r>
                        <a:rPr lang="lv-LV" sz="1600" b="1" kern="100" dirty="0">
                          <a:effectLst/>
                          <a:latin typeface="+mn-lt"/>
                          <a:ea typeface="Lucida Sans Unicode" panose="020B0602030504020204" pitchFamily="34" charset="0"/>
                          <a:cs typeface="Mangal" panose="02040503050203030202" pitchFamily="18" charset="0"/>
                        </a:rPr>
                        <a:t>Skaits</a:t>
                      </a:r>
                      <a:endParaRPr lang="lv-LV" sz="1600" kern="100" dirty="0">
                        <a:effectLst/>
                        <a:latin typeface="+mn-lt"/>
                        <a:ea typeface="Lucida Sans Unicode" panose="020B0602030504020204" pitchFamily="34" charset="0"/>
                        <a:cs typeface="Mangal" panose="02040503050203030202"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buNone/>
                      </a:pPr>
                      <a:r>
                        <a:rPr lang="lv-LV" sz="1600" b="1" kern="100" dirty="0">
                          <a:effectLst/>
                          <a:latin typeface="+mn-lt"/>
                          <a:ea typeface="Lucida Sans Unicode" panose="020B0602030504020204" pitchFamily="34" charset="0"/>
                          <a:cs typeface="Mangal" panose="02040503050203030202" pitchFamily="18" charset="0"/>
                        </a:rPr>
                        <a:t>Kopējais svars</a:t>
                      </a:r>
                      <a:endParaRPr lang="lv-LV" sz="1600" kern="100" dirty="0">
                        <a:effectLst/>
                        <a:latin typeface="+mn-lt"/>
                        <a:ea typeface="Lucida Sans Unicode" panose="020B0602030504020204" pitchFamily="34" charset="0"/>
                        <a:cs typeface="Mangal" panose="02040503050203030202"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538211298"/>
                  </a:ext>
                </a:extLst>
              </a:tr>
              <a:tr h="450028">
                <a:tc>
                  <a:txBody>
                    <a:bodyPr/>
                    <a:lstStyle/>
                    <a:p>
                      <a:pPr>
                        <a:buNone/>
                      </a:pPr>
                      <a:r>
                        <a:rPr lang="lv-LV" sz="1600" kern="100" dirty="0">
                          <a:effectLst/>
                          <a:latin typeface="+mn-lt"/>
                          <a:ea typeface="Lucida Sans Unicode" panose="020B0602030504020204" pitchFamily="34" charset="0"/>
                          <a:cs typeface="Mangal" panose="02040503050203030202" pitchFamily="18" charset="0"/>
                        </a:rPr>
                        <a:t>Taimiņš ar grieztu tauku spuru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buNone/>
                      </a:pPr>
                      <a:r>
                        <a:rPr lang="lv-LV" sz="1600" kern="100">
                          <a:effectLst/>
                          <a:latin typeface="+mn-lt"/>
                          <a:ea typeface="Lucida Sans Unicode" panose="020B0602030504020204" pitchFamily="34" charset="0"/>
                          <a:cs typeface="Mangal" panose="02040503050203030202" pitchFamily="18" charset="0"/>
                        </a:rPr>
                        <a:t>25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buNone/>
                      </a:pPr>
                      <a:r>
                        <a:rPr lang="lv-LV" sz="1600" kern="100" dirty="0">
                          <a:effectLst/>
                          <a:latin typeface="+mn-lt"/>
                          <a:ea typeface="Lucida Sans Unicode" panose="020B0602030504020204" pitchFamily="34" charset="0"/>
                          <a:cs typeface="Mangal" panose="02040503050203030202" pitchFamily="18" charset="0"/>
                        </a:rPr>
                        <a:t>36,05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1071052932"/>
                  </a:ext>
                </a:extLst>
              </a:tr>
              <a:tr h="450028">
                <a:tc>
                  <a:txBody>
                    <a:bodyPr/>
                    <a:lstStyle/>
                    <a:p>
                      <a:pPr>
                        <a:buNone/>
                      </a:pPr>
                      <a:r>
                        <a:rPr lang="lv-LV" sz="1600" kern="100" dirty="0">
                          <a:effectLst/>
                          <a:latin typeface="+mn-lt"/>
                          <a:ea typeface="Lucida Sans Unicode" panose="020B0602030504020204" pitchFamily="34" charset="0"/>
                          <a:cs typeface="Mangal" panose="02040503050203030202" pitchFamily="18" charset="0"/>
                        </a:rPr>
                        <a:t>Taimiņš ar negrieztu tauku spuru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buNone/>
                      </a:pPr>
                      <a:r>
                        <a:rPr lang="lv-LV" sz="1600" kern="100">
                          <a:effectLst/>
                          <a:latin typeface="+mn-lt"/>
                          <a:ea typeface="Lucida Sans Unicode" panose="020B0602030504020204" pitchFamily="34" charset="0"/>
                          <a:cs typeface="Mangal" panose="02040503050203030202" pitchFamily="18" charset="0"/>
                        </a:rPr>
                        <a:t>527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buNone/>
                      </a:pPr>
                      <a:r>
                        <a:rPr lang="lv-LV" sz="1600" kern="100" dirty="0">
                          <a:effectLst/>
                          <a:latin typeface="+mn-lt"/>
                          <a:ea typeface="Lucida Sans Unicode" panose="020B0602030504020204" pitchFamily="34" charset="0"/>
                          <a:cs typeface="Mangal" panose="02040503050203030202" pitchFamily="18" charset="0"/>
                        </a:rPr>
                        <a:t>790,01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103892760"/>
                  </a:ext>
                </a:extLst>
              </a:tr>
              <a:tr h="450028">
                <a:tc>
                  <a:txBody>
                    <a:bodyPr/>
                    <a:lstStyle/>
                    <a:p>
                      <a:pPr>
                        <a:buNone/>
                      </a:pPr>
                      <a:r>
                        <a:rPr lang="lv-LV" sz="1600" kern="100" dirty="0">
                          <a:effectLst/>
                          <a:latin typeface="+mn-lt"/>
                          <a:ea typeface="Lucida Sans Unicode" panose="020B0602030504020204" pitchFamily="34" charset="0"/>
                          <a:cs typeface="Mangal" panose="02040503050203030202" pitchFamily="18" charset="0"/>
                        </a:rPr>
                        <a:t>Lasis ar grieztu tauku spuru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buNone/>
                      </a:pPr>
                      <a:r>
                        <a:rPr lang="lv-LV" sz="1600" kern="100" dirty="0">
                          <a:effectLst/>
                          <a:latin typeface="+mn-lt"/>
                          <a:ea typeface="Lucida Sans Unicode" panose="020B0602030504020204" pitchFamily="34" charset="0"/>
                          <a:cs typeface="Mangal" panose="02040503050203030202" pitchFamily="18" charset="0"/>
                        </a:rPr>
                        <a:t>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buNone/>
                      </a:pPr>
                      <a:r>
                        <a:rPr lang="lv-LV" sz="1600" kern="100" dirty="0">
                          <a:effectLst/>
                          <a:latin typeface="+mn-lt"/>
                          <a:ea typeface="Lucida Sans Unicode" panose="020B0602030504020204" pitchFamily="34" charset="0"/>
                          <a:cs typeface="Mangal" panose="02040503050203030202" pitchFamily="18" charset="0"/>
                        </a:rPr>
                        <a:t>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995282096"/>
                  </a:ext>
                </a:extLst>
              </a:tr>
              <a:tr h="450028">
                <a:tc>
                  <a:txBody>
                    <a:bodyPr/>
                    <a:lstStyle/>
                    <a:p>
                      <a:pPr>
                        <a:buNone/>
                      </a:pPr>
                      <a:r>
                        <a:rPr lang="lv-LV" sz="1600" kern="100">
                          <a:effectLst/>
                          <a:latin typeface="+mn-lt"/>
                          <a:ea typeface="Lucida Sans Unicode" panose="020B0602030504020204" pitchFamily="34" charset="0"/>
                          <a:cs typeface="Mangal" panose="02040503050203030202" pitchFamily="18" charset="0"/>
                        </a:rPr>
                        <a:t>Lasis ar negrieztu tauku spuru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buNone/>
                      </a:pPr>
                      <a:r>
                        <a:rPr lang="lv-LV" sz="1600" kern="100" dirty="0">
                          <a:effectLst/>
                          <a:latin typeface="+mn-lt"/>
                          <a:ea typeface="Lucida Sans Unicode" panose="020B0602030504020204" pitchFamily="34" charset="0"/>
                          <a:cs typeface="Mangal" panose="02040503050203030202" pitchFamily="18" charset="0"/>
                        </a:rPr>
                        <a:t>43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buNone/>
                      </a:pPr>
                      <a:r>
                        <a:rPr lang="lv-LV" sz="1600" kern="100" dirty="0">
                          <a:effectLst/>
                          <a:latin typeface="+mn-lt"/>
                          <a:ea typeface="Lucida Sans Unicode" panose="020B0602030504020204" pitchFamily="34" charset="0"/>
                          <a:cs typeface="Mangal" panose="02040503050203030202" pitchFamily="18" charset="0"/>
                        </a:rPr>
                        <a:t>93,35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2109629974"/>
                  </a:ext>
                </a:extLst>
              </a:tr>
            </a:tbl>
          </a:graphicData>
        </a:graphic>
      </p:graphicFrame>
      <p:sp>
        <p:nvSpPr>
          <p:cNvPr id="6" name="TextBox 5">
            <a:extLst>
              <a:ext uri="{FF2B5EF4-FFF2-40B4-BE49-F238E27FC236}">
                <a16:creationId xmlns:a16="http://schemas.microsoft.com/office/drawing/2014/main" id="{F03BF8AC-C042-FD91-EF14-5009584DB331}"/>
              </a:ext>
            </a:extLst>
          </p:cNvPr>
          <p:cNvSpPr txBox="1"/>
          <p:nvPr/>
        </p:nvSpPr>
        <p:spPr>
          <a:xfrm>
            <a:off x="6795249" y="3620869"/>
            <a:ext cx="4527175" cy="646331"/>
          </a:xfrm>
          <a:prstGeom prst="rect">
            <a:avLst/>
          </a:prstGeom>
          <a:noFill/>
        </p:spPr>
        <p:txBody>
          <a:bodyPr wrap="square">
            <a:spAutoFit/>
          </a:bodyPr>
          <a:lstStyle/>
          <a:p>
            <a:pPr algn="just">
              <a:buNone/>
            </a:pPr>
            <a:r>
              <a:rPr lang="lv-LV" b="1" u="sng" kern="100" dirty="0">
                <a:effectLst/>
                <a:ea typeface="Lucida Sans Unicode" panose="020B0602030504020204" pitchFamily="34" charset="0"/>
                <a:cs typeface="Mangal" panose="02040503050203030202" pitchFamily="18" charset="0"/>
              </a:rPr>
              <a:t>Statistika par noķertajām mērķa zivīm</a:t>
            </a:r>
          </a:p>
          <a:p>
            <a:pPr algn="just">
              <a:buNone/>
            </a:pPr>
            <a:r>
              <a:rPr lang="lv-LV" b="1" u="sng" kern="100" dirty="0">
                <a:effectLst/>
                <a:ea typeface="Lucida Sans Unicode" panose="020B0602030504020204" pitchFamily="34" charset="0"/>
                <a:cs typeface="Mangal" panose="02040503050203030202" pitchFamily="18" charset="0"/>
              </a:rPr>
              <a:t> 1.zonā (pēc atskaitēm)*:</a:t>
            </a:r>
            <a:endParaRPr lang="lv-LV" kern="100" dirty="0">
              <a:effectLst/>
              <a:ea typeface="Lucida Sans Unicode" panose="020B0602030504020204" pitchFamily="34" charset="0"/>
              <a:cs typeface="Mangal" panose="02040503050203030202" pitchFamily="18" charset="0"/>
            </a:endParaRPr>
          </a:p>
        </p:txBody>
      </p:sp>
    </p:spTree>
    <p:extLst>
      <p:ext uri="{BB962C8B-B14F-4D97-AF65-F5344CB8AC3E}">
        <p14:creationId xmlns:p14="http://schemas.microsoft.com/office/powerpoint/2010/main" val="3568303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0FFA9B-AA01-C365-061C-1FE889DC4D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4077"/>
            <a:ext cx="12205470" cy="5422232"/>
          </a:xfrm>
          <a:prstGeom prst="rect">
            <a:avLst/>
          </a:prstGeom>
        </p:spPr>
      </p:pic>
      <p:sp>
        <p:nvSpPr>
          <p:cNvPr id="2" name="Title 1">
            <a:extLst>
              <a:ext uri="{FF2B5EF4-FFF2-40B4-BE49-F238E27FC236}">
                <a16:creationId xmlns:a16="http://schemas.microsoft.com/office/drawing/2014/main" id="{B71536EF-12E9-AB38-C06C-6844CE70DA1E}"/>
              </a:ext>
            </a:extLst>
          </p:cNvPr>
          <p:cNvSpPr>
            <a:spLocks noGrp="1"/>
          </p:cNvSpPr>
          <p:nvPr>
            <p:ph type="ctrTitle"/>
          </p:nvPr>
        </p:nvSpPr>
        <p:spPr/>
        <p:txBody>
          <a:bodyPr/>
          <a:lstStyle/>
          <a:p>
            <a:endParaRPr lang="lv-LV" dirty="0"/>
          </a:p>
        </p:txBody>
      </p:sp>
      <p:sp>
        <p:nvSpPr>
          <p:cNvPr id="7" name="Subtitle 6">
            <a:extLst>
              <a:ext uri="{FF2B5EF4-FFF2-40B4-BE49-F238E27FC236}">
                <a16:creationId xmlns:a16="http://schemas.microsoft.com/office/drawing/2014/main" id="{788D3554-7525-E577-F749-FE50E6487712}"/>
              </a:ext>
            </a:extLst>
          </p:cNvPr>
          <p:cNvSpPr>
            <a:spLocks noGrp="1"/>
          </p:cNvSpPr>
          <p:nvPr>
            <p:ph type="subTitle" idx="1"/>
          </p:nvPr>
        </p:nvSpPr>
        <p:spPr>
          <a:xfrm>
            <a:off x="391830" y="2982120"/>
            <a:ext cx="11312165" cy="1655762"/>
          </a:xfrm>
        </p:spPr>
        <p:txBody>
          <a:bodyPr>
            <a:noAutofit/>
          </a:bodyPr>
          <a:lstStyle/>
          <a:p>
            <a:pPr algn="just"/>
            <a:r>
              <a:rPr lang="lv-LV" sz="2000" dirty="0">
                <a:solidFill>
                  <a:schemeClr val="tx1"/>
                </a:solidFill>
                <a:effectLst/>
                <a:cs typeface="Arial" panose="020B0604020202020204" pitchFamily="34" charset="0"/>
              </a:rPr>
              <a:t>2025. gada licencētās makšķerēšanas periodā saņemti 42 ziņojumi par iespējami nelikumīgām darbībām. Uz visiem ziņojumiem iespēju robežās cenšamies operatīvi reaģēt, bet visbiežāk ziņojumi saistīti ar citu makšķernieku iespējami negodprātīgu rīcību, kad lomā patur vairāk kā vienu zivi. Tādējādi, ņemot vērā lielos attālumus, pārkāpuma konstatācija ir apgrūtinoša.</a:t>
            </a:r>
          </a:p>
          <a:p>
            <a:pPr algn="just"/>
            <a:r>
              <a:rPr lang="lv-LV" dirty="0">
                <a:effectLst/>
              </a:rPr>
              <a:t>Biedrība nodrošina regulārus reidus </a:t>
            </a:r>
            <a:r>
              <a:rPr lang="lv-LV" dirty="0" err="1">
                <a:effectLst/>
              </a:rPr>
              <a:t>pirmsnārsta</a:t>
            </a:r>
            <a:r>
              <a:rPr lang="lv-LV" dirty="0">
                <a:effectLst/>
              </a:rPr>
              <a:t> periodā: oktobris - decembris un </a:t>
            </a:r>
            <a:r>
              <a:rPr lang="lv-LV" b="1" dirty="0">
                <a:effectLst/>
              </a:rPr>
              <a:t>licencētās makšķerēšanas periodā - janvāris - aprīlis. </a:t>
            </a:r>
            <a:endParaRPr lang="lv-LV" sz="2000" b="1" dirty="0">
              <a:solidFill>
                <a:schemeClr val="tx1"/>
              </a:solidFill>
              <a:effectLst/>
              <a:cs typeface="Arial" panose="020B0604020202020204" pitchFamily="34" charset="0"/>
            </a:endParaRPr>
          </a:p>
          <a:p>
            <a:pPr algn="just"/>
            <a:r>
              <a:rPr lang="lv-LV" sz="2000" dirty="0">
                <a:solidFill>
                  <a:schemeClr val="tx1"/>
                </a:solidFill>
                <a:effectLst/>
                <a:cs typeface="Arial" panose="020B0604020202020204" pitchFamily="34" charset="0"/>
              </a:rPr>
              <a:t>Vidēji viena reida izmaksas 2024. gadā sastādīja EUR 264. Izmaksās ietilpst darbaspēks (darba algas, nodokļi, aprīkojums), tehniskais nodrošinājums (auto, degviela, motorlaiva), </a:t>
            </a:r>
            <a:r>
              <a:rPr lang="lv-LV" sz="2000" dirty="0" err="1">
                <a:solidFill>
                  <a:schemeClr val="tx1"/>
                </a:solidFill>
                <a:effectLst/>
                <a:cs typeface="Arial" panose="020B0604020202020204" pitchFamily="34" charset="0"/>
              </a:rPr>
              <a:t>palīgnodrošinājums</a:t>
            </a:r>
            <a:r>
              <a:rPr lang="lv-LV" sz="2000" dirty="0">
                <a:solidFill>
                  <a:schemeClr val="tx1"/>
                </a:solidFill>
                <a:effectLst/>
                <a:cs typeface="Arial" panose="020B0604020202020204" pitchFamily="34" charset="0"/>
              </a:rPr>
              <a:t> (kameras, mobilais pārklājums u.tml.). 2025. gadā sakarā ar izmaksu pieaugumu arī reida izmaksas ir palielinājušās. </a:t>
            </a:r>
            <a:endParaRPr lang="lv-LV" sz="2000" dirty="0">
              <a:solidFill>
                <a:schemeClr val="tx1"/>
              </a:solidFill>
              <a:cs typeface="Arial" panose="020B0604020202020204" pitchFamily="34" charset="0"/>
            </a:endParaRPr>
          </a:p>
        </p:txBody>
      </p:sp>
      <p:sp>
        <p:nvSpPr>
          <p:cNvPr id="6" name="Slide Number Placeholder 5">
            <a:extLst>
              <a:ext uri="{FF2B5EF4-FFF2-40B4-BE49-F238E27FC236}">
                <a16:creationId xmlns:a16="http://schemas.microsoft.com/office/drawing/2014/main" id="{D4497109-5E1D-E320-E1A8-C63F8E0D6F15}"/>
              </a:ext>
            </a:extLst>
          </p:cNvPr>
          <p:cNvSpPr>
            <a:spLocks noGrp="1"/>
          </p:cNvSpPr>
          <p:nvPr>
            <p:ph type="sldNum" sz="quarter" idx="12"/>
          </p:nvPr>
        </p:nvSpPr>
        <p:spPr>
          <a:xfrm>
            <a:off x="11428412" y="6397906"/>
            <a:ext cx="551167" cy="365125"/>
          </a:xfrm>
        </p:spPr>
        <p:txBody>
          <a:bodyPr/>
          <a:lstStyle/>
          <a:p>
            <a:fld id="{1A1170E9-7145-4F78-A7F4-86A58C646099}" type="slidenum">
              <a:rPr lang="lv-LV" sz="1800" smtClean="0"/>
              <a:t>8</a:t>
            </a:fld>
            <a:endParaRPr lang="lv-LV" sz="1800" dirty="0"/>
          </a:p>
        </p:txBody>
      </p:sp>
      <p:sp>
        <p:nvSpPr>
          <p:cNvPr id="4" name="Rectangle 1">
            <a:extLst>
              <a:ext uri="{FF2B5EF4-FFF2-40B4-BE49-F238E27FC236}">
                <a16:creationId xmlns:a16="http://schemas.microsoft.com/office/drawing/2014/main" id="{C34737B8-AE7C-6F96-B145-52B141B14E62}"/>
              </a:ext>
            </a:extLst>
          </p:cNvPr>
          <p:cNvSpPr>
            <a:spLocks noChangeArrowheads="1"/>
          </p:cNvSpPr>
          <p:nvPr/>
        </p:nvSpPr>
        <p:spPr bwMode="auto">
          <a:xfrm>
            <a:off x="12017087" y="1001791"/>
            <a:ext cx="53893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lv-LV" altLang="lv-LV" sz="1200" b="1" i="0" u="none" strike="noStrike" cap="none" normalizeH="0" baseline="0" dirty="0">
                <a:ln>
                  <a:noFill/>
                </a:ln>
                <a:solidFill>
                  <a:schemeClr val="tx1"/>
                </a:solidFill>
                <a:effectLst/>
                <a:latin typeface="Times New Roman" panose="02020603050405020304" pitchFamily="18" charset="0"/>
                <a:ea typeface="Lucida Sans Unicode" panose="020B0602030504020204" pitchFamily="34" charset="0"/>
                <a:cs typeface="Times New Roman" panose="02020603050405020304" pitchFamily="18" charset="0"/>
              </a:rPr>
              <a:t>1.ona</a:t>
            </a:r>
            <a:endParaRPr kumimoji="0" lang="lv-LV" altLang="lv-LV"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6256517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8EF500-5CEB-EBC2-5015-3EB01E5070AB}"/>
              </a:ext>
            </a:extLst>
          </p:cNvPr>
          <p:cNvSpPr>
            <a:spLocks noGrp="1"/>
          </p:cNvSpPr>
          <p:nvPr>
            <p:ph type="sldNum" sz="quarter" idx="12"/>
          </p:nvPr>
        </p:nvSpPr>
        <p:spPr>
          <a:xfrm>
            <a:off x="11355716" y="6289313"/>
            <a:ext cx="551167" cy="365125"/>
          </a:xfrm>
        </p:spPr>
        <p:txBody>
          <a:bodyPr/>
          <a:lstStyle/>
          <a:p>
            <a:fld id="{1A1170E9-7145-4F78-A7F4-86A58C646099}" type="slidenum">
              <a:rPr lang="lv-LV" sz="2000" smtClean="0"/>
              <a:t>9</a:t>
            </a:fld>
            <a:endParaRPr lang="lv-LV" sz="2000" dirty="0"/>
          </a:p>
        </p:txBody>
      </p:sp>
      <p:sp>
        <p:nvSpPr>
          <p:cNvPr id="4" name="TextBox 3">
            <a:extLst>
              <a:ext uri="{FF2B5EF4-FFF2-40B4-BE49-F238E27FC236}">
                <a16:creationId xmlns:a16="http://schemas.microsoft.com/office/drawing/2014/main" id="{B8C158CD-ABDD-AC9D-4475-2B8091A00B79}"/>
              </a:ext>
            </a:extLst>
          </p:cNvPr>
          <p:cNvSpPr txBox="1"/>
          <p:nvPr/>
        </p:nvSpPr>
        <p:spPr>
          <a:xfrm>
            <a:off x="1048872" y="702748"/>
            <a:ext cx="9989916" cy="400110"/>
          </a:xfrm>
          <a:prstGeom prst="rect">
            <a:avLst/>
          </a:prstGeom>
          <a:noFill/>
        </p:spPr>
        <p:txBody>
          <a:bodyPr wrap="square">
            <a:spAutoFit/>
          </a:bodyPr>
          <a:lstStyle/>
          <a:p>
            <a:pPr algn="just">
              <a:buNone/>
            </a:pPr>
            <a:r>
              <a:rPr lang="lv-LV" sz="2000" b="1" kern="100" dirty="0">
                <a:effectLst/>
                <a:ea typeface="Lucida Sans Unicode" panose="020B0602030504020204" pitchFamily="34" charset="0"/>
                <a:cs typeface="Mangal" panose="02040503050203030202" pitchFamily="18" charset="0"/>
              </a:rPr>
              <a:t>2024. gadā realizēti </a:t>
            </a:r>
            <a:r>
              <a:rPr lang="lv-LV" sz="2000" b="1" kern="100" dirty="0">
                <a:ea typeface="Lucida Sans Unicode" panose="020B0602030504020204" pitchFamily="34" charset="0"/>
                <a:cs typeface="Mangal" panose="02040503050203030202" pitchFamily="18" charset="0"/>
              </a:rPr>
              <a:t>12</a:t>
            </a:r>
            <a:r>
              <a:rPr lang="lv-LV" sz="2000" b="1" kern="100" dirty="0">
                <a:effectLst/>
                <a:ea typeface="Lucida Sans Unicode" panose="020B0602030504020204" pitchFamily="34" charset="0"/>
                <a:cs typeface="Mangal" panose="02040503050203030202" pitchFamily="18" charset="0"/>
              </a:rPr>
              <a:t> </a:t>
            </a:r>
            <a:r>
              <a:rPr lang="lv-LV" sz="2000" b="1" kern="100" dirty="0" err="1">
                <a:effectLst/>
                <a:ea typeface="Lucida Sans Unicode" panose="020B0602030504020204" pitchFamily="34" charset="0"/>
                <a:cs typeface="Mangal" panose="02040503050203030202" pitchFamily="18" charset="0"/>
              </a:rPr>
              <a:t>lašveidīgo</a:t>
            </a:r>
            <a:r>
              <a:rPr lang="lv-LV" sz="2000" b="1" kern="100" dirty="0">
                <a:effectLst/>
                <a:ea typeface="Lucida Sans Unicode" panose="020B0602030504020204" pitchFamily="34" charset="0"/>
                <a:cs typeface="Mangal" panose="02040503050203030202" pitchFamily="18" charset="0"/>
              </a:rPr>
              <a:t> zivju dabiskai atražošanai nozīmīgi projekti</a:t>
            </a:r>
            <a:r>
              <a:rPr lang="lv-LV" sz="1800" b="1" kern="100" dirty="0">
                <a:effectLst/>
                <a:ea typeface="Lucida Sans Unicode" panose="020B0602030504020204" pitchFamily="34" charset="0"/>
                <a:cs typeface="Mangal" panose="02040503050203030202" pitchFamily="18" charset="0"/>
              </a:rPr>
              <a:t>:</a:t>
            </a:r>
          </a:p>
        </p:txBody>
      </p:sp>
      <p:sp>
        <p:nvSpPr>
          <p:cNvPr id="7" name="TextBox 6">
            <a:extLst>
              <a:ext uri="{FF2B5EF4-FFF2-40B4-BE49-F238E27FC236}">
                <a16:creationId xmlns:a16="http://schemas.microsoft.com/office/drawing/2014/main" id="{7248384C-B410-CFAD-718B-A3C11F4218A8}"/>
              </a:ext>
            </a:extLst>
          </p:cNvPr>
          <p:cNvSpPr txBox="1"/>
          <p:nvPr/>
        </p:nvSpPr>
        <p:spPr>
          <a:xfrm>
            <a:off x="926322" y="1441412"/>
            <a:ext cx="6652661" cy="369332"/>
          </a:xfrm>
          <a:prstGeom prst="rect">
            <a:avLst/>
          </a:prstGeom>
          <a:noFill/>
        </p:spPr>
        <p:txBody>
          <a:bodyPr wrap="square">
            <a:spAutoFit/>
          </a:bodyPr>
          <a:lstStyle/>
          <a:p>
            <a:r>
              <a:rPr lang="lv-LV" sz="1800" kern="100" dirty="0">
                <a:effectLst/>
                <a:ea typeface="Lucida Sans Unicode" panose="020B0602030504020204" pitchFamily="34" charset="0"/>
                <a:cs typeface="Mangal" panose="02040503050203030202" pitchFamily="18" charset="0"/>
              </a:rPr>
              <a:t>"</a:t>
            </a:r>
            <a:r>
              <a:rPr lang="lv-LV" sz="1800" kern="100" dirty="0" err="1">
                <a:effectLst/>
                <a:ea typeface="Lucida Sans Unicode" panose="020B0602030504020204" pitchFamily="34" charset="0"/>
                <a:cs typeface="Mangal" panose="02040503050203030202" pitchFamily="18" charset="0"/>
              </a:rPr>
              <a:t>Lašveidīgo</a:t>
            </a:r>
            <a:r>
              <a:rPr lang="lv-LV" sz="1800" kern="100" dirty="0">
                <a:effectLst/>
                <a:ea typeface="Lucida Sans Unicode" panose="020B0602030504020204" pitchFamily="34" charset="0"/>
                <a:cs typeface="Mangal" panose="02040503050203030202" pitchFamily="18" charset="0"/>
              </a:rPr>
              <a:t> zivju nārsta vietu izveide Gaujas upē”. </a:t>
            </a:r>
            <a:endParaRPr lang="lv-LV" dirty="0"/>
          </a:p>
        </p:txBody>
      </p:sp>
      <p:sp>
        <p:nvSpPr>
          <p:cNvPr id="9" name="TextBox 8">
            <a:extLst>
              <a:ext uri="{FF2B5EF4-FFF2-40B4-BE49-F238E27FC236}">
                <a16:creationId xmlns:a16="http://schemas.microsoft.com/office/drawing/2014/main" id="{27E4DE7B-69E8-BA6F-1CF1-B3D7369E03DA}"/>
              </a:ext>
            </a:extLst>
          </p:cNvPr>
          <p:cNvSpPr txBox="1"/>
          <p:nvPr/>
        </p:nvSpPr>
        <p:spPr>
          <a:xfrm>
            <a:off x="926322" y="1810744"/>
            <a:ext cx="8726725" cy="369332"/>
          </a:xfrm>
          <a:prstGeom prst="rect">
            <a:avLst/>
          </a:prstGeom>
          <a:noFill/>
        </p:spPr>
        <p:txBody>
          <a:bodyPr wrap="square">
            <a:spAutoFit/>
          </a:bodyPr>
          <a:lstStyle/>
          <a:p>
            <a:r>
              <a:rPr lang="lv-LV" sz="1800" kern="100" dirty="0">
                <a:effectLst/>
                <a:ea typeface="Lucida Sans Unicode" panose="020B0602030504020204" pitchFamily="34" charset="0"/>
                <a:cs typeface="Mangal" panose="02040503050203030202" pitchFamily="18" charset="0"/>
              </a:rPr>
              <a:t>“</a:t>
            </a:r>
            <a:r>
              <a:rPr lang="lv-LV" sz="1800" kern="100" dirty="0" err="1">
                <a:effectLst/>
                <a:ea typeface="Lucida Sans Unicode" panose="020B0602030504020204" pitchFamily="34" charset="0"/>
                <a:cs typeface="Mangal" panose="02040503050203030202" pitchFamily="18" charset="0"/>
              </a:rPr>
              <a:t>Lašveidīgo</a:t>
            </a:r>
            <a:r>
              <a:rPr lang="lv-LV" sz="1800" kern="100" dirty="0">
                <a:effectLst/>
                <a:ea typeface="Lucida Sans Unicode" panose="020B0602030504020204" pitchFamily="34" charset="0"/>
                <a:cs typeface="Mangal" panose="02040503050203030202" pitchFamily="18" charset="0"/>
              </a:rPr>
              <a:t> zivju nārsta vietu atjaunošana </a:t>
            </a:r>
            <a:r>
              <a:rPr lang="lv-LV" sz="1800" kern="100" dirty="0" err="1">
                <a:effectLst/>
                <a:ea typeface="Lucida Sans Unicode" panose="020B0602030504020204" pitchFamily="34" charset="0"/>
                <a:cs typeface="Mangal" panose="02040503050203030202" pitchFamily="18" charset="0"/>
              </a:rPr>
              <a:t>Sikšņu</a:t>
            </a:r>
            <a:r>
              <a:rPr lang="lv-LV" sz="1800" kern="100" dirty="0">
                <a:effectLst/>
                <a:ea typeface="Lucida Sans Unicode" panose="020B0602030504020204" pitchFamily="34" charset="0"/>
                <a:cs typeface="Mangal" panose="02040503050203030202" pitchFamily="18" charset="0"/>
              </a:rPr>
              <a:t> krācēs pie </a:t>
            </a:r>
            <a:r>
              <a:rPr lang="lv-LV" sz="1800" kern="100" dirty="0" err="1">
                <a:effectLst/>
                <a:ea typeface="Lucida Sans Unicode" panose="020B0602030504020204" pitchFamily="34" charset="0"/>
                <a:cs typeface="Mangal" panose="02040503050203030202" pitchFamily="18" charset="0"/>
              </a:rPr>
              <a:t>Randatu</a:t>
            </a:r>
            <a:r>
              <a:rPr lang="lv-LV" sz="1800" kern="100" dirty="0">
                <a:effectLst/>
                <a:ea typeface="Lucida Sans Unicode" panose="020B0602030504020204" pitchFamily="34" charset="0"/>
                <a:cs typeface="Mangal" panose="02040503050203030202" pitchFamily="18" charset="0"/>
              </a:rPr>
              <a:t> klintīm” </a:t>
            </a:r>
            <a:endParaRPr lang="lv-LV" dirty="0"/>
          </a:p>
        </p:txBody>
      </p:sp>
      <p:sp>
        <p:nvSpPr>
          <p:cNvPr id="11" name="TextBox 10">
            <a:extLst>
              <a:ext uri="{FF2B5EF4-FFF2-40B4-BE49-F238E27FC236}">
                <a16:creationId xmlns:a16="http://schemas.microsoft.com/office/drawing/2014/main" id="{B6E1F7F6-6F38-AB09-9066-6A0EAF158731}"/>
              </a:ext>
            </a:extLst>
          </p:cNvPr>
          <p:cNvSpPr txBox="1"/>
          <p:nvPr/>
        </p:nvSpPr>
        <p:spPr>
          <a:xfrm>
            <a:off x="926322" y="2180076"/>
            <a:ext cx="6652661" cy="369332"/>
          </a:xfrm>
          <a:prstGeom prst="rect">
            <a:avLst/>
          </a:prstGeom>
          <a:noFill/>
        </p:spPr>
        <p:txBody>
          <a:bodyPr wrap="square">
            <a:spAutoFit/>
          </a:bodyPr>
          <a:lstStyle/>
          <a:p>
            <a:r>
              <a:rPr lang="lv-LV" sz="1800" kern="100" dirty="0">
                <a:effectLst/>
                <a:ea typeface="Lucida Sans Unicode" panose="020B0602030504020204" pitchFamily="34" charset="0"/>
                <a:cs typeface="Mangal" panose="02040503050203030202" pitchFamily="18" charset="0"/>
              </a:rPr>
              <a:t>“</a:t>
            </a:r>
            <a:r>
              <a:rPr lang="lv-LV" sz="1800" kern="100" dirty="0" err="1">
                <a:effectLst/>
                <a:ea typeface="Lucida Sans Unicode" panose="020B0602030504020204" pitchFamily="34" charset="0"/>
                <a:cs typeface="Mangal" panose="02040503050203030202" pitchFamily="18" charset="0"/>
              </a:rPr>
              <a:t>Lašveidīgo</a:t>
            </a:r>
            <a:r>
              <a:rPr lang="lv-LV" sz="1800" kern="100" dirty="0">
                <a:effectLst/>
                <a:ea typeface="Lucida Sans Unicode" panose="020B0602030504020204" pitchFamily="34" charset="0"/>
                <a:cs typeface="Mangal" panose="02040503050203030202" pitchFamily="18" charset="0"/>
              </a:rPr>
              <a:t> zivju nārsta vietu sakopšana Līgatnes upē” </a:t>
            </a:r>
            <a:endParaRPr lang="lv-LV" dirty="0"/>
          </a:p>
        </p:txBody>
      </p:sp>
      <p:sp>
        <p:nvSpPr>
          <p:cNvPr id="13" name="TextBox 12">
            <a:extLst>
              <a:ext uri="{FF2B5EF4-FFF2-40B4-BE49-F238E27FC236}">
                <a16:creationId xmlns:a16="http://schemas.microsoft.com/office/drawing/2014/main" id="{5D08BE18-8407-409C-84D4-26842260082D}"/>
              </a:ext>
            </a:extLst>
          </p:cNvPr>
          <p:cNvSpPr txBox="1"/>
          <p:nvPr/>
        </p:nvSpPr>
        <p:spPr>
          <a:xfrm>
            <a:off x="926322" y="2549408"/>
            <a:ext cx="6652661" cy="369332"/>
          </a:xfrm>
          <a:prstGeom prst="rect">
            <a:avLst/>
          </a:prstGeom>
          <a:noFill/>
        </p:spPr>
        <p:txBody>
          <a:bodyPr wrap="square">
            <a:spAutoFit/>
          </a:bodyPr>
          <a:lstStyle/>
          <a:p>
            <a:r>
              <a:rPr lang="lv-LV" sz="1800" kern="100" dirty="0">
                <a:effectLst/>
                <a:ea typeface="Lucida Sans Unicode" panose="020B0602030504020204" pitchFamily="34" charset="0"/>
                <a:cs typeface="Mangal" panose="02040503050203030202" pitchFamily="18" charset="0"/>
              </a:rPr>
              <a:t>“Informatīvie materiāli “Lašu dzīves cikls”” </a:t>
            </a:r>
            <a:endParaRPr lang="lv-LV" dirty="0"/>
          </a:p>
        </p:txBody>
      </p:sp>
      <p:sp>
        <p:nvSpPr>
          <p:cNvPr id="15" name="TextBox 14">
            <a:extLst>
              <a:ext uri="{FF2B5EF4-FFF2-40B4-BE49-F238E27FC236}">
                <a16:creationId xmlns:a16="http://schemas.microsoft.com/office/drawing/2014/main" id="{63F3A7B4-DAEE-51AE-A189-CFDD42E6D538}"/>
              </a:ext>
            </a:extLst>
          </p:cNvPr>
          <p:cNvSpPr txBox="1"/>
          <p:nvPr/>
        </p:nvSpPr>
        <p:spPr>
          <a:xfrm>
            <a:off x="926322" y="2918740"/>
            <a:ext cx="7670126" cy="369332"/>
          </a:xfrm>
          <a:prstGeom prst="rect">
            <a:avLst/>
          </a:prstGeom>
          <a:noFill/>
        </p:spPr>
        <p:txBody>
          <a:bodyPr wrap="square">
            <a:spAutoFit/>
          </a:bodyPr>
          <a:lstStyle/>
          <a:p>
            <a:r>
              <a:rPr lang="lv-LV" sz="1800" kern="100" dirty="0">
                <a:effectLst/>
                <a:ea typeface="Lucida Sans Unicode" panose="020B0602030504020204" pitchFamily="34" charset="0"/>
              </a:rPr>
              <a:t>“Amatas lejteces </a:t>
            </a:r>
            <a:r>
              <a:rPr lang="lv-LV" sz="1800" kern="100" dirty="0" err="1">
                <a:effectLst/>
                <a:ea typeface="Lucida Sans Unicode" panose="020B0602030504020204" pitchFamily="34" charset="0"/>
              </a:rPr>
              <a:t>hidromorfoloģiskie</a:t>
            </a:r>
            <a:r>
              <a:rPr lang="lv-LV" sz="1800" kern="100" dirty="0">
                <a:effectLst/>
                <a:ea typeface="Lucida Sans Unicode" panose="020B0602030504020204" pitchFamily="34" charset="0"/>
              </a:rPr>
              <a:t> raksturlielumi un zivju fauna” </a:t>
            </a:r>
            <a:endParaRPr lang="lv-LV" dirty="0"/>
          </a:p>
        </p:txBody>
      </p:sp>
      <p:sp>
        <p:nvSpPr>
          <p:cNvPr id="17" name="TextBox 16">
            <a:extLst>
              <a:ext uri="{FF2B5EF4-FFF2-40B4-BE49-F238E27FC236}">
                <a16:creationId xmlns:a16="http://schemas.microsoft.com/office/drawing/2014/main" id="{9CBC00A5-ACFD-DF1F-A233-0BDA2C554FAA}"/>
              </a:ext>
            </a:extLst>
          </p:cNvPr>
          <p:cNvSpPr txBox="1"/>
          <p:nvPr/>
        </p:nvSpPr>
        <p:spPr>
          <a:xfrm>
            <a:off x="927894" y="3288072"/>
            <a:ext cx="6650945" cy="369332"/>
          </a:xfrm>
          <a:prstGeom prst="rect">
            <a:avLst/>
          </a:prstGeom>
          <a:noFill/>
        </p:spPr>
        <p:txBody>
          <a:bodyPr wrap="square">
            <a:spAutoFit/>
          </a:bodyPr>
          <a:lstStyle/>
          <a:p>
            <a:r>
              <a:rPr lang="lv-LV" sz="1800" kern="100" dirty="0">
                <a:effectLst/>
                <a:ea typeface="Lucida Sans Unicode" panose="020B0602030504020204" pitchFamily="34" charset="0"/>
              </a:rPr>
              <a:t>“</a:t>
            </a:r>
            <a:r>
              <a:rPr lang="lv-LV" sz="1800" kern="100" dirty="0" err="1">
                <a:effectLst/>
                <a:ea typeface="Lucida Sans Unicode" panose="020B0602030504020204" pitchFamily="34" charset="0"/>
              </a:rPr>
              <a:t>Lašveidīgo</a:t>
            </a:r>
            <a:r>
              <a:rPr lang="lv-LV" sz="1800" kern="100" dirty="0">
                <a:effectLst/>
                <a:ea typeface="Lucida Sans Unicode" panose="020B0602030504020204" pitchFamily="34" charset="0"/>
              </a:rPr>
              <a:t> zivju nārsta vietu izveide Amatā” </a:t>
            </a:r>
            <a:endParaRPr lang="lv-LV" dirty="0"/>
          </a:p>
        </p:txBody>
      </p:sp>
      <p:sp>
        <p:nvSpPr>
          <p:cNvPr id="19" name="TextBox 18">
            <a:extLst>
              <a:ext uri="{FF2B5EF4-FFF2-40B4-BE49-F238E27FC236}">
                <a16:creationId xmlns:a16="http://schemas.microsoft.com/office/drawing/2014/main" id="{DC8D14CF-1BAF-386D-15FE-6BE1573C63ED}"/>
              </a:ext>
            </a:extLst>
          </p:cNvPr>
          <p:cNvSpPr txBox="1"/>
          <p:nvPr/>
        </p:nvSpPr>
        <p:spPr>
          <a:xfrm>
            <a:off x="926321" y="3657404"/>
            <a:ext cx="6650945" cy="369332"/>
          </a:xfrm>
          <a:prstGeom prst="rect">
            <a:avLst/>
          </a:prstGeom>
          <a:noFill/>
        </p:spPr>
        <p:txBody>
          <a:bodyPr wrap="square">
            <a:spAutoFit/>
          </a:bodyPr>
          <a:lstStyle/>
          <a:p>
            <a:r>
              <a:rPr lang="lv-LV" sz="1800" kern="100" dirty="0">
                <a:effectLst/>
                <a:ea typeface="Lucida Sans Unicode" panose="020B0602030504020204" pitchFamily="34" charset="0"/>
              </a:rPr>
              <a:t>“</a:t>
            </a:r>
            <a:r>
              <a:rPr lang="lv-LV" sz="1800" kern="100" dirty="0" err="1">
                <a:effectLst/>
                <a:ea typeface="Lucida Sans Unicode" panose="020B0602030504020204" pitchFamily="34" charset="0"/>
              </a:rPr>
              <a:t>Lašveidīgo</a:t>
            </a:r>
            <a:r>
              <a:rPr lang="lv-LV" sz="1800" kern="100" dirty="0">
                <a:effectLst/>
                <a:ea typeface="Lucida Sans Unicode" panose="020B0602030504020204" pitchFamily="34" charset="0"/>
              </a:rPr>
              <a:t> zivju nārsta vietu sakopšana Vildogas upē” </a:t>
            </a:r>
            <a:endParaRPr lang="lv-LV" dirty="0"/>
          </a:p>
        </p:txBody>
      </p:sp>
      <p:sp>
        <p:nvSpPr>
          <p:cNvPr id="21" name="TextBox 20">
            <a:extLst>
              <a:ext uri="{FF2B5EF4-FFF2-40B4-BE49-F238E27FC236}">
                <a16:creationId xmlns:a16="http://schemas.microsoft.com/office/drawing/2014/main" id="{97838AF5-DBDC-33F4-AABA-C0B488C93CF9}"/>
              </a:ext>
            </a:extLst>
          </p:cNvPr>
          <p:cNvSpPr txBox="1"/>
          <p:nvPr/>
        </p:nvSpPr>
        <p:spPr>
          <a:xfrm>
            <a:off x="926321" y="4026736"/>
            <a:ext cx="6650945" cy="369332"/>
          </a:xfrm>
          <a:prstGeom prst="rect">
            <a:avLst/>
          </a:prstGeom>
          <a:noFill/>
        </p:spPr>
        <p:txBody>
          <a:bodyPr wrap="square">
            <a:spAutoFit/>
          </a:bodyPr>
          <a:lstStyle/>
          <a:p>
            <a:r>
              <a:rPr lang="lv-LV" sz="1800" kern="100" dirty="0">
                <a:effectLst/>
                <a:ea typeface="Lucida Sans Unicode" panose="020B0602030504020204" pitchFamily="34" charset="0"/>
              </a:rPr>
              <a:t>“</a:t>
            </a:r>
            <a:r>
              <a:rPr lang="lv-LV" sz="1800" kern="100" dirty="0" err="1">
                <a:effectLst/>
                <a:ea typeface="Lucida Sans Unicode" panose="020B0602030504020204" pitchFamily="34" charset="0"/>
              </a:rPr>
              <a:t>Lašveidīgo</a:t>
            </a:r>
            <a:r>
              <a:rPr lang="lv-LV" sz="1800" kern="100" dirty="0">
                <a:effectLst/>
                <a:ea typeface="Lucida Sans Unicode" panose="020B0602030504020204" pitchFamily="34" charset="0"/>
              </a:rPr>
              <a:t> zivju nārsta vietu izveide Gaujas upē” </a:t>
            </a:r>
            <a:endParaRPr lang="lv-LV" dirty="0"/>
          </a:p>
        </p:txBody>
      </p:sp>
      <p:sp>
        <p:nvSpPr>
          <p:cNvPr id="23" name="TextBox 22">
            <a:extLst>
              <a:ext uri="{FF2B5EF4-FFF2-40B4-BE49-F238E27FC236}">
                <a16:creationId xmlns:a16="http://schemas.microsoft.com/office/drawing/2014/main" id="{A5013BBA-27AB-DB3C-1F6F-EE6B816E13BE}"/>
              </a:ext>
            </a:extLst>
          </p:cNvPr>
          <p:cNvSpPr txBox="1"/>
          <p:nvPr/>
        </p:nvSpPr>
        <p:spPr>
          <a:xfrm>
            <a:off x="926321" y="4442234"/>
            <a:ext cx="7373501" cy="369332"/>
          </a:xfrm>
          <a:prstGeom prst="rect">
            <a:avLst/>
          </a:prstGeom>
          <a:noFill/>
        </p:spPr>
        <p:txBody>
          <a:bodyPr wrap="square">
            <a:spAutoFit/>
          </a:bodyPr>
          <a:lstStyle/>
          <a:p>
            <a:r>
              <a:rPr lang="lv-LV" sz="1800" kern="100" dirty="0">
                <a:effectLst/>
                <a:ea typeface="Lucida Sans Unicode" panose="020B0602030504020204" pitchFamily="34" charset="0"/>
                <a:cs typeface="Mangal" panose="02040503050203030202" pitchFamily="18" charset="0"/>
              </a:rPr>
              <a:t>“</a:t>
            </a:r>
            <a:r>
              <a:rPr lang="lv-LV" sz="1800" kern="100" dirty="0" err="1">
                <a:effectLst/>
                <a:ea typeface="Lucida Sans Unicode" panose="020B0602030504020204" pitchFamily="34" charset="0"/>
                <a:cs typeface="Mangal" panose="02040503050203030202" pitchFamily="18" charset="0"/>
              </a:rPr>
              <a:t>Lašveidīgo</a:t>
            </a:r>
            <a:r>
              <a:rPr lang="lv-LV" sz="1800" kern="100" dirty="0">
                <a:effectLst/>
                <a:ea typeface="Lucida Sans Unicode" panose="020B0602030504020204" pitchFamily="34" charset="0"/>
                <a:cs typeface="Mangal" panose="02040503050203030202" pitchFamily="18" charset="0"/>
              </a:rPr>
              <a:t> zivju nārsta vietu atjaunošana Gaujā pie Palsas”</a:t>
            </a:r>
            <a:endParaRPr lang="lv-LV" dirty="0"/>
          </a:p>
        </p:txBody>
      </p:sp>
      <p:sp>
        <p:nvSpPr>
          <p:cNvPr id="25" name="TextBox 24">
            <a:extLst>
              <a:ext uri="{FF2B5EF4-FFF2-40B4-BE49-F238E27FC236}">
                <a16:creationId xmlns:a16="http://schemas.microsoft.com/office/drawing/2014/main" id="{C89CD178-2CC3-9551-3F7F-E862EF2006F7}"/>
              </a:ext>
            </a:extLst>
          </p:cNvPr>
          <p:cNvSpPr txBox="1"/>
          <p:nvPr/>
        </p:nvSpPr>
        <p:spPr>
          <a:xfrm>
            <a:off x="924101" y="4811566"/>
            <a:ext cx="6650945" cy="369332"/>
          </a:xfrm>
          <a:prstGeom prst="rect">
            <a:avLst/>
          </a:prstGeom>
          <a:noFill/>
        </p:spPr>
        <p:txBody>
          <a:bodyPr wrap="square">
            <a:spAutoFit/>
          </a:bodyPr>
          <a:lstStyle/>
          <a:p>
            <a:r>
              <a:rPr lang="lv-LV" sz="1800" kern="100" dirty="0">
                <a:effectLst/>
                <a:ea typeface="Lucida Sans Unicode" panose="020B0602030504020204" pitchFamily="34" charset="0"/>
                <a:cs typeface="Mangal" panose="02040503050203030202" pitchFamily="18" charset="0"/>
              </a:rPr>
              <a:t>“</a:t>
            </a:r>
            <a:r>
              <a:rPr lang="lv-LV" sz="1800" kern="100" dirty="0" err="1">
                <a:effectLst/>
                <a:ea typeface="Lucida Sans Unicode" panose="020B0602030504020204" pitchFamily="34" charset="0"/>
                <a:cs typeface="Mangal" panose="02040503050203030202" pitchFamily="18" charset="0"/>
              </a:rPr>
              <a:t>Lašveidīgo</a:t>
            </a:r>
            <a:r>
              <a:rPr lang="lv-LV" sz="1800" kern="100" dirty="0">
                <a:effectLst/>
                <a:ea typeface="Lucida Sans Unicode" panose="020B0602030504020204" pitchFamily="34" charset="0"/>
                <a:cs typeface="Mangal" panose="02040503050203030202" pitchFamily="18" charset="0"/>
              </a:rPr>
              <a:t> zivju nārsta vietu sakopšana Lenčupē” </a:t>
            </a:r>
            <a:endParaRPr lang="lv-LV" dirty="0"/>
          </a:p>
        </p:txBody>
      </p:sp>
      <p:sp>
        <p:nvSpPr>
          <p:cNvPr id="27" name="TextBox 26">
            <a:extLst>
              <a:ext uri="{FF2B5EF4-FFF2-40B4-BE49-F238E27FC236}">
                <a16:creationId xmlns:a16="http://schemas.microsoft.com/office/drawing/2014/main" id="{350F944B-ECA8-9731-A7E4-4BD38458D81F}"/>
              </a:ext>
            </a:extLst>
          </p:cNvPr>
          <p:cNvSpPr txBox="1"/>
          <p:nvPr/>
        </p:nvSpPr>
        <p:spPr>
          <a:xfrm>
            <a:off x="924101" y="5180898"/>
            <a:ext cx="6650945" cy="369332"/>
          </a:xfrm>
          <a:prstGeom prst="rect">
            <a:avLst/>
          </a:prstGeom>
          <a:noFill/>
        </p:spPr>
        <p:txBody>
          <a:bodyPr wrap="square">
            <a:spAutoFit/>
          </a:bodyPr>
          <a:lstStyle/>
          <a:p>
            <a:r>
              <a:rPr lang="lv-LV" sz="1800" kern="100" dirty="0">
                <a:effectLst/>
                <a:ea typeface="Lucida Sans Unicode" panose="020B0602030504020204" pitchFamily="34" charset="0"/>
                <a:cs typeface="Mangal" panose="02040503050203030202" pitchFamily="18" charset="0"/>
              </a:rPr>
              <a:t>“</a:t>
            </a:r>
            <a:r>
              <a:rPr lang="lv-LV" sz="1800" kern="100" dirty="0" err="1">
                <a:effectLst/>
                <a:ea typeface="Lucida Sans Unicode" panose="020B0602030504020204" pitchFamily="34" charset="0"/>
                <a:cs typeface="Mangal" panose="02040503050203030202" pitchFamily="18" charset="0"/>
              </a:rPr>
              <a:t>Lašveidīgo</a:t>
            </a:r>
            <a:r>
              <a:rPr lang="lv-LV" sz="1800" kern="100" dirty="0">
                <a:effectLst/>
                <a:ea typeface="Lucida Sans Unicode" panose="020B0602030504020204" pitchFamily="34" charset="0"/>
                <a:cs typeface="Mangal" panose="02040503050203030202" pitchFamily="18" charset="0"/>
              </a:rPr>
              <a:t> zivju nārsta vietu sakopšana Raunas upē”</a:t>
            </a:r>
            <a:endParaRPr lang="lv-LV" dirty="0"/>
          </a:p>
        </p:txBody>
      </p:sp>
      <p:sp>
        <p:nvSpPr>
          <p:cNvPr id="5" name="TextBox 4">
            <a:extLst>
              <a:ext uri="{FF2B5EF4-FFF2-40B4-BE49-F238E27FC236}">
                <a16:creationId xmlns:a16="http://schemas.microsoft.com/office/drawing/2014/main" id="{DE3B6975-1072-E353-5664-75E4DAC93455}"/>
              </a:ext>
            </a:extLst>
          </p:cNvPr>
          <p:cNvSpPr txBox="1"/>
          <p:nvPr/>
        </p:nvSpPr>
        <p:spPr>
          <a:xfrm>
            <a:off x="924101" y="5596396"/>
            <a:ext cx="6652661" cy="369332"/>
          </a:xfrm>
          <a:prstGeom prst="rect">
            <a:avLst/>
          </a:prstGeom>
          <a:noFill/>
        </p:spPr>
        <p:txBody>
          <a:bodyPr wrap="square">
            <a:spAutoFit/>
          </a:bodyPr>
          <a:lstStyle/>
          <a:p>
            <a:r>
              <a:rPr lang="lv-LV" sz="1800" kern="100" dirty="0">
                <a:effectLst/>
                <a:ea typeface="Lucida Sans Unicode" panose="020B0602030504020204" pitchFamily="34" charset="0"/>
              </a:rPr>
              <a:t>“Informatīvie materiāli “Lašu dzīves cikls</a:t>
            </a:r>
            <a:r>
              <a:rPr lang="lv-LV" sz="1800" kern="100" dirty="0">
                <a:effectLst/>
                <a:ea typeface="Lucida Sans Unicode" panose="020B0602030504020204" pitchFamily="34" charset="0"/>
                <a:cs typeface="Mangal" panose="02040503050203030202" pitchFamily="18" charset="0"/>
              </a:rPr>
              <a:t>”” </a:t>
            </a:r>
            <a:endParaRPr lang="lv-LV" dirty="0"/>
          </a:p>
        </p:txBody>
      </p:sp>
    </p:spTree>
    <p:extLst>
      <p:ext uri="{BB962C8B-B14F-4D97-AF65-F5344CB8AC3E}">
        <p14:creationId xmlns:p14="http://schemas.microsoft.com/office/powerpoint/2010/main" val="372481665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TM03457485[[fn=Mesh]]</Template>
  <TotalTime>402</TotalTime>
  <Words>876</Words>
  <Application>Microsoft Office PowerPoint</Application>
  <PresentationFormat>Widescreen</PresentationFormat>
  <Paragraphs>88</Paragraphs>
  <Slides>10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Century Gothic</vt:lpstr>
      <vt:lpstr>Lucida Sans Unicode</vt:lpstr>
      <vt:lpstr>Times New Roman</vt:lpstr>
      <vt:lpstr>Mesh</vt:lpstr>
      <vt:lpstr>Atskaite par licencēto makšķerēšanu Gaujā  2025.gada 1.pusgads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Raimonds Garenčiks</dc:creator>
  <cp:lastModifiedBy>Sintija Tenisa</cp:lastModifiedBy>
  <cp:revision>27</cp:revision>
  <dcterms:created xsi:type="dcterms:W3CDTF">2025-01-06T10:22:31Z</dcterms:created>
  <dcterms:modified xsi:type="dcterms:W3CDTF">2025-07-26T18:10:18Z</dcterms:modified>
</cp:coreProperties>
</file>