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9"/>
  </p:notesMasterIdLst>
  <p:sldIdLst>
    <p:sldId id="431" r:id="rId4"/>
    <p:sldId id="293" r:id="rId5"/>
    <p:sldId id="292" r:id="rId6"/>
    <p:sldId id="296" r:id="rId7"/>
    <p:sldId id="442" r:id="rId8"/>
    <p:sldId id="454" r:id="rId9"/>
    <p:sldId id="492" r:id="rId10"/>
    <p:sldId id="304" r:id="rId11"/>
    <p:sldId id="486" r:id="rId12"/>
    <p:sldId id="495" r:id="rId13"/>
    <p:sldId id="300" r:id="rId14"/>
    <p:sldId id="493" r:id="rId15"/>
    <p:sldId id="494" r:id="rId16"/>
    <p:sldId id="441" r:id="rId17"/>
    <p:sldId id="487" r:id="rId18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8847"/>
    <a:srgbClr val="F3F39F"/>
    <a:srgbClr val="D3A983"/>
    <a:srgbClr val="C95B46"/>
    <a:srgbClr val="7395AD"/>
    <a:srgbClr val="FFFFFF"/>
    <a:srgbClr val="FFD966"/>
    <a:srgbClr val="F2F8EE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77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3 953 206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3 196 525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927 898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109 407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8 214 096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3953206</c:v>
                </c:pt>
                <c:pt idx="1">
                  <c:v>1660</c:v>
                </c:pt>
                <c:pt idx="2">
                  <c:v>3196525</c:v>
                </c:pt>
                <c:pt idx="3">
                  <c:v>927898</c:v>
                </c:pt>
                <c:pt idx="4">
                  <c:v>25400</c:v>
                </c:pt>
                <c:pt idx="5">
                  <c:v>109407</c:v>
                </c:pt>
                <c:pt idx="6">
                  <c:v>8214096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1 775 527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1 234 654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360 830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4 135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68 514 (63%)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3 443 660 </a:t>
                    </a:r>
                    <a:r>
                      <a:rPr lang="en-US" baseline="0" dirty="0"/>
                      <a:t>(42%)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1775527</c:v>
                </c:pt>
                <c:pt idx="1">
                  <c:v>0</c:v>
                </c:pt>
                <c:pt idx="2">
                  <c:v>1234654</c:v>
                </c:pt>
                <c:pt idx="3">
                  <c:v>360830</c:v>
                </c:pt>
                <c:pt idx="4">
                  <c:v>4135</c:v>
                </c:pt>
                <c:pt idx="5">
                  <c:v>68514</c:v>
                </c:pt>
                <c:pt idx="6">
                  <c:v>3443660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445 527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4 697 332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2 370 327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268</a:t>
                    </a:r>
                    <a:r>
                      <a:rPr lang="en-US" baseline="0" dirty="0"/>
                      <a:t> 975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14 386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3 313 713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dLbl>
              <c:idx val="8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11 527 809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Izdevumi!$F$20:$F$28</c:f>
              <c:strCache>
                <c:ptCount val="9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  <c:pt idx="8">
                  <c:v>Kopā</c:v>
                </c:pt>
              </c:strCache>
            </c:strRef>
          </c:cat>
          <c:val>
            <c:numRef>
              <c:f>Izdevumi!$G$20:$G$28</c:f>
              <c:numCache>
                <c:formatCode>#,##0</c:formatCode>
                <c:ptCount val="9"/>
                <c:pt idx="0">
                  <c:v>445527</c:v>
                </c:pt>
                <c:pt idx="1">
                  <c:v>413000</c:v>
                </c:pt>
                <c:pt idx="2">
                  <c:v>4549</c:v>
                </c:pt>
                <c:pt idx="3">
                  <c:v>4697332</c:v>
                </c:pt>
                <c:pt idx="4">
                  <c:v>2370327</c:v>
                </c:pt>
                <c:pt idx="5">
                  <c:v>268975</c:v>
                </c:pt>
                <c:pt idx="6">
                  <c:v>14386</c:v>
                </c:pt>
                <c:pt idx="7">
                  <c:v>3313713</c:v>
                </c:pt>
                <c:pt idx="8">
                  <c:v>11527809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219 761 (49%)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110 918</a:t>
                    </a:r>
                    <a:r>
                      <a:rPr lang="en-US" baseline="0" dirty="0"/>
                      <a:t> (27%)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1 909 104 </a:t>
                    </a:r>
                    <a:r>
                      <a:rPr lang="en-US" baseline="0" dirty="0"/>
                      <a:t>(41%)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1 070 981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126</a:t>
                    </a:r>
                    <a:r>
                      <a:rPr lang="en-US" baseline="0" dirty="0"/>
                      <a:t> 669 </a:t>
                    </a:r>
                    <a:r>
                      <a:rPr lang="en-US" dirty="0"/>
                      <a:t>(21%)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6 227 (43%)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239 271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dLbl>
              <c:idx val="8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Izdevumi!$F$20:$F$28</c:f>
              <c:strCache>
                <c:ptCount val="9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  <c:pt idx="8">
                  <c:v>Kopā</c:v>
                </c:pt>
              </c:strCache>
            </c:strRef>
          </c:cat>
          <c:val>
            <c:numRef>
              <c:f>Izdevumi!$H$20:$H$28</c:f>
              <c:numCache>
                <c:formatCode>#,##0</c:formatCode>
                <c:ptCount val="9"/>
                <c:pt idx="0">
                  <c:v>219761</c:v>
                </c:pt>
                <c:pt idx="1">
                  <c:v>110918</c:v>
                </c:pt>
                <c:pt idx="2">
                  <c:v>0</c:v>
                </c:pt>
                <c:pt idx="3">
                  <c:v>1909104</c:v>
                </c:pt>
                <c:pt idx="4">
                  <c:v>1070981</c:v>
                </c:pt>
                <c:pt idx="5">
                  <c:v>126669</c:v>
                </c:pt>
                <c:pt idx="6">
                  <c:v>6227</c:v>
                </c:pt>
                <c:pt idx="7">
                  <c:v>239271</c:v>
                </c:pt>
                <c:pt idx="8">
                  <c:v>3682931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2.9470104980474563E-2"/>
          <c:w val="0.65079284900708168"/>
          <c:h val="0.9322839359132060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129 018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330 534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124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57 664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2658637</c:v>
                </c:pt>
                <c:pt idx="1">
                  <c:v>129018</c:v>
                </c:pt>
                <c:pt idx="2">
                  <c:v>330534</c:v>
                </c:pt>
                <c:pt idx="3">
                  <c:v>124000</c:v>
                </c:pt>
                <c:pt idx="4">
                  <c:v>11800</c:v>
                </c:pt>
                <c:pt idx="5">
                  <c:v>57664</c:v>
                </c:pt>
                <c:pt idx="6">
                  <c:v>699324</c:v>
                </c:pt>
                <c:pt idx="7">
                  <c:v>31704</c:v>
                </c:pt>
                <c:pt idx="8">
                  <c:v>45721</c:v>
                </c:pt>
                <c:pt idx="9">
                  <c:v>2800</c:v>
                </c:pt>
                <c:pt idx="10">
                  <c:v>217200</c:v>
                </c:pt>
                <c:pt idx="11">
                  <c:v>61600</c:v>
                </c:pt>
                <c:pt idx="12">
                  <c:v>184708</c:v>
                </c:pt>
                <c:pt idx="13">
                  <c:v>90893</c:v>
                </c:pt>
                <c:pt idx="14">
                  <c:v>858527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91 615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142 238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42 190 </a:t>
                    </a:r>
                    <a:r>
                      <a:rPr lang="en-US" baseline="0" dirty="0"/>
                      <a:t>(34%)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6 217 (53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19 201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[VALUE]</a:t>
                    </a:fld>
                    <a:r>
                      <a:rPr lang="en-US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82 119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1154330</c:v>
                </c:pt>
                <c:pt idx="1">
                  <c:v>91615</c:v>
                </c:pt>
                <c:pt idx="2">
                  <c:v>142238</c:v>
                </c:pt>
                <c:pt idx="3">
                  <c:v>42190</c:v>
                </c:pt>
                <c:pt idx="4">
                  <c:v>6217</c:v>
                </c:pt>
                <c:pt idx="5">
                  <c:v>19201</c:v>
                </c:pt>
                <c:pt idx="6">
                  <c:v>188298</c:v>
                </c:pt>
                <c:pt idx="7">
                  <c:v>20537</c:v>
                </c:pt>
                <c:pt idx="8">
                  <c:v>16492</c:v>
                </c:pt>
                <c:pt idx="9">
                  <c:v>1210</c:v>
                </c:pt>
                <c:pt idx="10">
                  <c:v>82119</c:v>
                </c:pt>
                <c:pt idx="11">
                  <c:v>9633</c:v>
                </c:pt>
                <c:pt idx="12">
                  <c:v>71130</c:v>
                </c:pt>
                <c:pt idx="13">
                  <c:v>48784</c:v>
                </c:pt>
                <c:pt idx="14">
                  <c:v>330679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1 294 569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475 933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43 785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39 030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494 094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162 069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1294569</c:v>
                </c:pt>
                <c:pt idx="1">
                  <c:v>475933</c:v>
                </c:pt>
                <c:pt idx="2">
                  <c:v>71500</c:v>
                </c:pt>
                <c:pt idx="3">
                  <c:v>43785</c:v>
                </c:pt>
                <c:pt idx="4">
                  <c:v>39030</c:v>
                </c:pt>
                <c:pt idx="5">
                  <c:v>494094</c:v>
                </c:pt>
                <c:pt idx="6">
                  <c:v>15000</c:v>
                </c:pt>
                <c:pt idx="7">
                  <c:v>162069</c:v>
                </c:pt>
                <c:pt idx="8">
                  <c:v>3900</c:v>
                </c:pt>
                <c:pt idx="9">
                  <c:v>20772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621 197 (48%)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46 656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20 582 (47%)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  <a:r>
                      <a:rPr lang="en-US" baseline="0" dirty="0"/>
                      <a:t> 980</a:t>
                    </a:r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124 050 (25%)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[VALUE]</a:t>
                    </a:fld>
                    <a:r>
                      <a:rPr lang="en-US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621197</c:v>
                </c:pt>
                <c:pt idx="1">
                  <c:v>257551</c:v>
                </c:pt>
                <c:pt idx="2">
                  <c:v>46656</c:v>
                </c:pt>
                <c:pt idx="3">
                  <c:v>20582</c:v>
                </c:pt>
                <c:pt idx="4">
                  <c:v>27980</c:v>
                </c:pt>
                <c:pt idx="5">
                  <c:v>124050</c:v>
                </c:pt>
                <c:pt idx="6">
                  <c:v>5857</c:v>
                </c:pt>
                <c:pt idx="7">
                  <c:v>70100</c:v>
                </c:pt>
                <c:pt idx="8">
                  <c:v>2868</c:v>
                </c:pt>
                <c:pt idx="9">
                  <c:v>18035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8619286295"/>
          <c:y val="1.5928101582479925E-2"/>
          <c:w val="0.58819506893114681"/>
          <c:h val="0.983945210673967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Investīcijas!$A$8:$A$17</c:f>
              <c:strCache>
                <c:ptCount val="10"/>
                <c:pt idx="3">
                  <c:v>Baltezera kapu atmežotajā daļā ceļu un celiņu izveidošana </c:v>
                </c:pt>
                <c:pt idx="4">
                  <c:v>Apgaismes stabi Attekas ielas savienojumā no Ķiršu līdz Draudzības ielai </c:v>
                </c:pt>
                <c:pt idx="5">
                  <c:v>Ielu apgaismojuma projekta izstrāde un būvniecība posmā no dzelzceļa stacijas Gauja līdz ciemam Kāpas </c:v>
                </c:pt>
                <c:pt idx="6">
                  <c:v>Ielu apgaismojuma projekta izstrāde un būvniecība Rūpnieku iela, Carnikavā (350m)</c:v>
                </c:pt>
                <c:pt idx="7">
                  <c:v>Ielu apgaismojuma inbūve Inču ielā, gaisvada izbūve 300m</c:v>
                </c:pt>
                <c:pt idx="8">
                  <c:v>Ielu apgaismojuma pārbūve Liepu un Tulpju iela Carnikava (no Tulpju 5 pa Liepu līdz Ziedlejām)</c:v>
                </c:pt>
                <c:pt idx="9">
                  <c:v>Laveru sūkņu stacijas pārbūve</c:v>
                </c:pt>
              </c:strCache>
            </c:strRef>
          </c:cat>
          <c:val>
            <c:numRef>
              <c:f>Investīcijas!$B$8:$B$17</c:f>
              <c:numCache>
                <c:formatCode>#,##0</c:formatCode>
                <c:ptCount val="10"/>
                <c:pt idx="0">
                  <c:v>383311</c:v>
                </c:pt>
                <c:pt idx="1">
                  <c:v>270933</c:v>
                </c:pt>
                <c:pt idx="2">
                  <c:v>266152</c:v>
                </c:pt>
                <c:pt idx="3">
                  <c:v>125301</c:v>
                </c:pt>
                <c:pt idx="4">
                  <c:v>45000</c:v>
                </c:pt>
                <c:pt idx="5">
                  <c:v>96400</c:v>
                </c:pt>
                <c:pt idx="6">
                  <c:v>40000</c:v>
                </c:pt>
                <c:pt idx="7">
                  <c:v>15000</c:v>
                </c:pt>
                <c:pt idx="8">
                  <c:v>4000</c:v>
                </c:pt>
                <c:pt idx="9">
                  <c:v>175500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F-4E9A-A863-3145699F1FA6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4.1715087920295938E-3"/>
                </c:manualLayout>
              </c:layout>
              <c:tx>
                <c:rich>
                  <a:bodyPr/>
                  <a:lstStyle/>
                  <a:p>
                    <a:fld id="{87B62568-3BE7-40D4-B6C0-9D31A8D1868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A2D-4707-8907-62963C5E98F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CBD782-1D99-4329-9438-DB440C4970B6}" type="VALUE">
                      <a:rPr lang="en-US" smtClean="0"/>
                      <a:pPr/>
                      <a:t>[VALUE]</a:t>
                    </a:fld>
                    <a:r>
                      <a:rPr lang="en-US"/>
                      <a:t>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73-494C-AD16-FA8B21327B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267C3DC-F691-4159-8F89-E618BC72C17B}" type="VALUE">
                      <a:rPr lang="en-US" smtClean="0"/>
                      <a:pPr/>
                      <a:t>[VALUE]</a:t>
                    </a:fld>
                    <a:r>
                      <a:rPr lang="en-US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73-494C-AD16-FA8B21327BC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750FE3A-79B8-4504-AD3A-FD102AF75530}" type="VALUE">
                      <a:rPr lang="en-US" smtClean="0"/>
                      <a:pPr/>
                      <a:t>[VALUE]</a:t>
                    </a:fld>
                    <a:r>
                      <a:rPr lang="en-US"/>
                      <a:t> (1%)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73-494C-AD16-FA8B21327BC6}"/>
                </c:ext>
              </c:extLst>
            </c:dLbl>
            <c:dLbl>
              <c:idx val="4"/>
              <c:layout>
                <c:manualLayout>
                  <c:x val="0"/>
                  <c:y val="-6.2572631880443898E-3"/>
                </c:manualLayout>
              </c:layout>
              <c:tx>
                <c:rich>
                  <a:bodyPr/>
                  <a:lstStyle/>
                  <a:p>
                    <a:fld id="{772C6A59-3698-482E-9AB2-8585EF0D0FB0}" type="VALUE">
                      <a:rPr lang="en-US" smtClean="0"/>
                      <a:pPr/>
                      <a:t>[VALUE]</a:t>
                    </a:fld>
                    <a:r>
                      <a:rPr lang="en-US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173-494C-AD16-FA8B21327B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Investīcijas!$A$8:$A$17</c:f>
              <c:strCache>
                <c:ptCount val="10"/>
                <c:pt idx="3">
                  <c:v>Baltezera kapu atmežotajā daļā ceļu un celiņu izveidošana </c:v>
                </c:pt>
                <c:pt idx="4">
                  <c:v>Apgaismes stabi Attekas ielas savienojumā no Ķiršu līdz Draudzības ielai </c:v>
                </c:pt>
                <c:pt idx="5">
                  <c:v>Ielu apgaismojuma projekta izstrāde un būvniecība posmā no dzelzceļa stacijas Gauja līdz ciemam Kāpas </c:v>
                </c:pt>
                <c:pt idx="6">
                  <c:v>Ielu apgaismojuma projekta izstrāde un būvniecība Rūpnieku iela, Carnikavā (350m)</c:v>
                </c:pt>
                <c:pt idx="7">
                  <c:v>Ielu apgaismojuma inbūve Inču ielā, gaisvada izbūve 300m</c:v>
                </c:pt>
                <c:pt idx="8">
                  <c:v>Ielu apgaismojuma pārbūve Liepu un Tulpju iela Carnikava (no Tulpju 5 pa Liepu līdz Ziedlejām)</c:v>
                </c:pt>
                <c:pt idx="9">
                  <c:v>Laveru sūkņu stacijas pārbūve</c:v>
                </c:pt>
              </c:strCache>
            </c:strRef>
          </c:cat>
          <c:val>
            <c:numRef>
              <c:f>Investīcijas!$C$8:$C$17</c:f>
              <c:numCache>
                <c:formatCode>#,##0</c:formatCode>
                <c:ptCount val="10"/>
                <c:pt idx="0">
                  <c:v>38201.69</c:v>
                </c:pt>
                <c:pt idx="1">
                  <c:v>47714.14</c:v>
                </c:pt>
                <c:pt idx="2">
                  <c:v>18900.32</c:v>
                </c:pt>
                <c:pt idx="3">
                  <c:v>832</c:v>
                </c:pt>
                <c:pt idx="4">
                  <c:v>2299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F-4E9A-A863-3145699F1F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595959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243359744985261"/>
          <c:y val="0.41643419747249361"/>
          <c:w val="0.23295743674751435"/>
          <c:h val="9.11297299818490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7238123788"/>
          <c:y val="1.1756586089003117E-2"/>
          <c:w val="0.58819506893114681"/>
          <c:h val="0.983945210673967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Investīcijas!$A$27:$A$41</c:f>
              <c:strCache>
                <c:ptCount val="15"/>
                <c:pt idx="0">
                  <c:v>Dzirnupes ielas tilta pārbūve</c:v>
                </c:pt>
                <c:pt idx="1">
                  <c:v>Skolas iela 0.77km, Ādaži, Ādaži Gājēju ietve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</c:strCache>
            </c:strRef>
          </c:cat>
          <c:val>
            <c:numRef>
              <c:f>Investīcijas!$B$27:$B$41</c:f>
              <c:numCache>
                <c:formatCode>#,##0</c:formatCode>
                <c:ptCount val="15"/>
                <c:pt idx="0">
                  <c:v>637510</c:v>
                </c:pt>
                <c:pt idx="1">
                  <c:v>265000</c:v>
                </c:pt>
                <c:pt idx="2">
                  <c:v>22000</c:v>
                </c:pt>
                <c:pt idx="3">
                  <c:v>32000</c:v>
                </c:pt>
                <c:pt idx="4">
                  <c:v>50000</c:v>
                </c:pt>
                <c:pt idx="5">
                  <c:v>48000</c:v>
                </c:pt>
                <c:pt idx="6">
                  <c:v>35000</c:v>
                </c:pt>
                <c:pt idx="7">
                  <c:v>423842</c:v>
                </c:pt>
                <c:pt idx="8">
                  <c:v>70000</c:v>
                </c:pt>
                <c:pt idx="9">
                  <c:v>60000</c:v>
                </c:pt>
                <c:pt idx="10">
                  <c:v>103015</c:v>
                </c:pt>
                <c:pt idx="11">
                  <c:v>45000</c:v>
                </c:pt>
                <c:pt idx="12">
                  <c:v>39800</c:v>
                </c:pt>
                <c:pt idx="13">
                  <c:v>6000</c:v>
                </c:pt>
                <c:pt idx="14">
                  <c:v>54949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F-4E9A-A863-3145699F1FA6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730864594387411E-3"/>
                  <c:y val="-6.2572631880445434E-3"/>
                </c:manualLayout>
              </c:layout>
              <c:tx>
                <c:rich>
                  <a:bodyPr/>
                  <a:lstStyle/>
                  <a:p>
                    <a:fld id="{0C10DABA-5396-430A-AD6D-FF63C471239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7B7-4714-9950-0D001CD302E3}"/>
                </c:ext>
              </c:extLst>
            </c:dLbl>
            <c:dLbl>
              <c:idx val="7"/>
              <c:layout>
                <c:manualLayout>
                  <c:x val="0"/>
                  <c:y val="-6.2572631880443898E-3"/>
                </c:manualLayout>
              </c:layout>
              <c:tx>
                <c:rich>
                  <a:bodyPr/>
                  <a:lstStyle/>
                  <a:p>
                    <a:fld id="{2A57005B-0DFE-421A-B91C-84896E10F2E0}" type="VALUE">
                      <a:rPr lang="en-US" smtClean="0"/>
                      <a:pPr/>
                      <a:t>[VALUE]</a:t>
                    </a:fld>
                    <a:r>
                      <a:rPr lang="en-US"/>
                      <a:t> (22%)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7B7-4714-9950-0D001CD302E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5E983016-51D2-4AAE-BC9A-F067A4E64401}" type="VALUE">
                      <a:rPr lang="en-US" smtClean="0"/>
                      <a:pPr/>
                      <a:t>[VALUE]</a:t>
                    </a:fld>
                    <a:r>
                      <a:rPr lang="en-US"/>
                      <a:t> (83%)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7B7-4714-9950-0D001CD30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Investīcijas!$A$27:$A$41</c:f>
              <c:strCache>
                <c:ptCount val="15"/>
                <c:pt idx="0">
                  <c:v>Dzirnupes ielas tilta pārbūve</c:v>
                </c:pt>
                <c:pt idx="1">
                  <c:v>Skolas iela 0.77km, Ādaži, Ādaži Gājēju ietve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</c:strCache>
            </c:strRef>
          </c:cat>
          <c:val>
            <c:numRef>
              <c:f>Investīcijas!$C$27:$C$41</c:f>
              <c:numCache>
                <c:formatCode>General</c:formatCode>
                <c:ptCount val="15"/>
                <c:pt idx="0" formatCode="#,##0">
                  <c:v>32670</c:v>
                </c:pt>
                <c:pt idx="7" formatCode="#,##0">
                  <c:v>93692.35</c:v>
                </c:pt>
                <c:pt idx="13" formatCode="#,##0">
                  <c:v>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F-4E9A-A863-3145699F1F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9"/>
        <c:gapDepth val="157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595959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243359744985261"/>
          <c:y val="0.41643419747249361"/>
          <c:w val="0.23295743674751435"/>
          <c:h val="9.11297299818490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54328324763216"/>
          <c:y val="0.14484344989284359"/>
          <c:w val="0.51195501107320718"/>
          <c:h val="0.754651964850103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395A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73-4B97-A18D-446352EF3FEA}"/>
              </c:ext>
            </c:extLst>
          </c:dPt>
          <c:dPt>
            <c:idx val="1"/>
            <c:bubble3D val="0"/>
            <c:spPr>
              <a:solidFill>
                <a:srgbClr val="C95B4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73-4B97-A18D-446352EF3FEA}"/>
              </c:ext>
            </c:extLst>
          </c:dPt>
          <c:dPt>
            <c:idx val="2"/>
            <c:bubble3D val="0"/>
            <c:spPr>
              <a:solidFill>
                <a:srgbClr val="59595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73-4B97-A18D-446352EF3FEA}"/>
              </c:ext>
            </c:extLst>
          </c:dPt>
          <c:dPt>
            <c:idx val="3"/>
            <c:bubble3D val="0"/>
            <c:spPr>
              <a:solidFill>
                <a:srgbClr val="D3A98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773-4B97-A18D-446352EF3FEA}"/>
              </c:ext>
            </c:extLst>
          </c:dPt>
          <c:dPt>
            <c:idx val="4"/>
            <c:bubble3D val="0"/>
            <c:spPr>
              <a:solidFill>
                <a:srgbClr val="F6F6A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773-4B97-A18D-446352EF3FEA}"/>
              </c:ext>
            </c:extLst>
          </c:dPt>
          <c:dPt>
            <c:idx val="5"/>
            <c:bubble3D val="0"/>
            <c:spPr>
              <a:solidFill>
                <a:srgbClr val="828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773-4B97-A18D-446352EF3F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50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Debitori!$A$6:$A$11</c:f>
              <c:strCache>
                <c:ptCount val="6"/>
                <c:pt idx="0">
                  <c:v>Vienošanās par parāda nomaksu (5 vienošanās)</c:v>
                </c:pt>
                <c:pt idx="1">
                  <c:v>Parāds nodots tiesu izpildītājam (8 parādu piedziņas)</c:v>
                </c:pt>
                <c:pt idx="2">
                  <c:v>Pieteikta kreditoru prasība mantojuma lietā (1 parādnieks)</c:v>
                </c:pt>
                <c:pt idx="3">
                  <c:v>Potenciālās tiesvedības (4 parādnieki)</c:v>
                </c:pt>
                <c:pt idx="4">
                  <c:v>Prasība pieteikta tiesā (1 parādnieks)</c:v>
                </c:pt>
                <c:pt idx="5">
                  <c:v>Zvani - atgādinājumi (25 parādnieki)</c:v>
                </c:pt>
              </c:strCache>
            </c:strRef>
          </c:cat>
          <c:val>
            <c:numRef>
              <c:f>Debitori!$B$6:$B$11</c:f>
              <c:numCache>
                <c:formatCode>#,##0</c:formatCode>
                <c:ptCount val="6"/>
                <c:pt idx="0">
                  <c:v>6923</c:v>
                </c:pt>
                <c:pt idx="1">
                  <c:v>18814.310000000001</c:v>
                </c:pt>
                <c:pt idx="2">
                  <c:v>4035</c:v>
                </c:pt>
                <c:pt idx="3">
                  <c:v>7904</c:v>
                </c:pt>
                <c:pt idx="4">
                  <c:v>2551.46</c:v>
                </c:pt>
                <c:pt idx="5">
                  <c:v>1936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773-4B97-A18D-446352EF3FE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649328039557656"/>
          <c:y val="3.6154114988063854E-2"/>
          <c:w val="0.29624063998811107"/>
          <c:h val="0.949238748297769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0.02018</cdr:x>
      <cdr:y>0.09747</cdr:y>
    </cdr:from>
    <cdr:to>
      <cdr:x>0.27797</cdr:x>
      <cdr:y>0.18514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244443" y="614162"/>
          <a:ext cx="3123446" cy="55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(pārģērbšanās kabīnes, pārvietojamās tualetes,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sniega arkls, a/m mazgāšanas iekārta, grīdas mazgājamā iekārta, datortehnika)</a:t>
          </a:r>
        </a:p>
      </cdr:txBody>
    </cdr:sp>
  </cdr:relSizeAnchor>
  <cdr:relSizeAnchor xmlns:cdr="http://schemas.openxmlformats.org/drawingml/2006/chartDrawing">
    <cdr:from>
      <cdr:x>0</cdr:x>
      <cdr:y>0.40582</cdr:y>
    </cdr:from>
    <cdr:to>
      <cdr:x>0.27956</cdr:x>
      <cdr:y>0.50583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557172"/>
          <a:ext cx="3387093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  <cdr:relSizeAnchor xmlns:cdr="http://schemas.openxmlformats.org/drawingml/2006/chartDrawing">
    <cdr:from>
      <cdr:x>0.01227</cdr:x>
      <cdr:y>0.51149</cdr:y>
    </cdr:from>
    <cdr:to>
      <cdr:x>0.27956</cdr:x>
      <cdr:y>0.6115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8" y="3223059"/>
          <a:ext cx="3238432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(elektrotīklu apkalpošana, telpu uzkopšana Gaujas 33a un Depo 2, ventilāciju apkope, apstādījumu kopšana Ādažu pagastā, telpu remonts, a/m remonts, īpašumu apdrošināšana)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0.03895</cdr:x>
      <cdr:y>0.69246</cdr:y>
    </cdr:from>
    <cdr:to>
      <cdr:x>0.3601</cdr:x>
      <cdr:y>0.77038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1C2208E-386F-5E50-E719-B9920666C43C}"/>
            </a:ext>
          </a:extLst>
        </cdr:cNvPr>
        <cdr:cNvSpPr txBox="1"/>
      </cdr:nvSpPr>
      <cdr:spPr>
        <a:xfrm xmlns:a="http://schemas.openxmlformats.org/drawingml/2006/main">
          <a:off x="435274" y="4216339"/>
          <a:ext cx="3588588" cy="4744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  <cdr:relSizeAnchor xmlns:cdr="http://schemas.openxmlformats.org/drawingml/2006/chartDrawing">
    <cdr:from>
      <cdr:x>0</cdr:x>
      <cdr:y>0.65382</cdr:y>
    </cdr:from>
    <cdr:to>
      <cdr:x>0.37847</cdr:x>
      <cdr:y>0.77903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C089827-9F91-DF46-A84F-112C113A5058}"/>
            </a:ext>
          </a:extLst>
        </cdr:cNvPr>
        <cdr:cNvSpPr txBox="1"/>
      </cdr:nvSpPr>
      <cdr:spPr>
        <a:xfrm xmlns:a="http://schemas.openxmlformats.org/drawingml/2006/main">
          <a:off x="0" y="3981072"/>
          <a:ext cx="4323937" cy="762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Investīcijas pašvaldības ēku labiekārtošanai 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(Gaujas 33a jumta remonts, TN Ozolaine fasādes remonts, Gaujas 16 apkures sistēmas </a:t>
          </a:r>
          <a:r>
            <a:rPr lang="lv-LV" sz="8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pieslēgums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, Mangaļu sūkļu stacijas pārbūves projekts, īres dzīvokļa remonts, Jūras 4 demontāžas projekts)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0.77167</cdr:y>
    </cdr:from>
    <cdr:to>
      <cdr:x>0.37847</cdr:x>
      <cdr:y>0.86663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7AC3A0B-3A4A-A953-B90A-51A1159BEB36}"/>
            </a:ext>
          </a:extLst>
        </cdr:cNvPr>
        <cdr:cNvSpPr txBox="1"/>
      </cdr:nvSpPr>
      <cdr:spPr>
        <a:xfrm xmlns:a="http://schemas.openxmlformats.org/drawingml/2006/main">
          <a:off x="0" y="4698622"/>
          <a:ext cx="4323937" cy="5782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9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Inventīcijas</a:t>
          </a:r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 teritorijas labiekārtošanai 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(bērnu rotaļu laukumu atrakcijas, apsaimniekošanas iekārtas, grāvju tīrītājs, </a:t>
          </a:r>
          <a:r>
            <a:rPr lang="lv-LV" sz="8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raideris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, attālinātā monitoringa sistēma sūkņu stacijām, pieminekļa remonts, atkritumu laukuma projekts, caurteku pārbūve, Carnikavas kapu paplašināšanas projekts)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0.84481</cdr:y>
    </cdr:from>
    <cdr:to>
      <cdr:x>0.37847</cdr:x>
      <cdr:y>0.97002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F863A180-68D5-EC3E-7970-56D1B718E9AA}"/>
            </a:ext>
          </a:extLst>
        </cdr:cNvPr>
        <cdr:cNvSpPr txBox="1"/>
      </cdr:nvSpPr>
      <cdr:spPr>
        <a:xfrm xmlns:a="http://schemas.openxmlformats.org/drawingml/2006/main">
          <a:off x="0" y="5143984"/>
          <a:ext cx="4323937" cy="762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0.89875</cdr:y>
    </cdr:from>
    <cdr:to>
      <cdr:x>0.37847</cdr:x>
      <cdr:y>0.98132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B919BA4-4AAF-92B8-417A-612D8EC78ACB}"/>
            </a:ext>
          </a:extLst>
        </cdr:cNvPr>
        <cdr:cNvSpPr txBox="1"/>
      </cdr:nvSpPr>
      <cdr:spPr>
        <a:xfrm xmlns:a="http://schemas.openxmlformats.org/drawingml/2006/main">
          <a:off x="0" y="5472423"/>
          <a:ext cx="4323937" cy="502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Izglītības iestādes (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Ēkas tehniskā uzlabošana PII Strautiņš, āra lifta izbūve ĀVS, saules kolektori PII Riekstiņš, gumijas seguma nomaiņa ĀVS sākumskolas iekšpagalmā, grīdas mazgājamā mašīna Sporta centrs)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26.07.2025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005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99D4C-9B64-C437-F2C5-F531C3F2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C8114-7ECF-477B-29B4-FC04087B2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0ECE6-AD8A-D82E-3B09-0FDD12C60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47841-BF92-4D46-32F9-23473BB1E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808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1561-4DAE-ADF4-AC77-E1904319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2EA46-4D8A-D174-8AD4-6C26DF475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35991-2227-F62F-11D9-BE5014867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0C78E-5EEC-4C64-B7D9-10D4C58EA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060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26.07.2025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26.07.2025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26.07.2025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26.07.2025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26.07.2025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26.07.2025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26.07.2025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7/26/2025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PUSGADU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13C36-6177-3714-857E-C956C9562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A41B9A6-9F62-5FD2-EC44-E5885263C612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B250B8-9F2E-CC2F-3E66-DA1CA125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7BD7D1-5E3B-A832-9F13-4D11D62F3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441451"/>
            <a:ext cx="8969893" cy="4882091"/>
          </a:xfrm>
        </p:spPr>
        <p:txBody>
          <a:bodyPr rtlCol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Līgumu </a:t>
            </a:r>
            <a:r>
              <a:rPr lang="lv-LV" sz="1400" b="1" kern="100" dirty="0">
                <a:solidFill>
                  <a:srgbClr val="00B0F0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slēgšana notiek 8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Jauns operatīvā līzinga līgums par a/m ar kravas kasti 3.5t;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Nomas līgums par pasažieru autobusa pilna servisa nomu;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Atkritumu apsaimniekošana Ādažu novadā;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Traktortehnikas apkope;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Jaunas deformācijas šuves izbūve tiltam pāri Gauju, Ādažos;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Divkārtas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virsmas apstrāde;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dabasgāzes piegādi PA Carnikavas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komunālserviss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pārvaldīšanā esošajiem NĪ;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Ēku remontdarbi.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vērtēšana </a:t>
            </a: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3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Dzirnupes ielas tilta pārbūve I kārta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Dzirnupes ielas tilta pārbūve I kārta (būvuzraudzība)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Smilšu ielas pārbūve projekts, Carnikava</a:t>
            </a:r>
            <a:endParaRPr lang="lv-LV" sz="1400" b="1" kern="1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Šobrīd izsludināti iepirkumi: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vidusskolas D korpusa siltināšana 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Baltezera kapu celiņu ierīkošana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novada pašvaldības nekustamo un kustamo īpašumu apdrošināšana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Atvērti piedāvājumi: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b="1" kern="1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Pārsniedz budžetu - 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Āra lifta projektēšana un izbūve pie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ĀVSk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A korpusa;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b="1" kern="1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Pārsniedz budžetu 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- Siltumtīkla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pieslēguma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 būvniecība, Gaujas iela 16, Ādaži;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Ceļu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uzuturēšanas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materiālu piegāde (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atfrēze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L. Azarovas tilta pārbūve uz caurteku jāprojektē (Būvprojekts).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lv-LV" sz="105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A8430A-B18B-82BD-4D94-0E7078E69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98234FC0-AC9D-C53B-ADDB-BA6B33C8E5D3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596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571091"/>
              </p:ext>
            </p:extLst>
          </p:nvPr>
        </p:nvGraphicFramePr>
        <p:xfrm>
          <a:off x="142643" y="1035441"/>
          <a:ext cx="11906713" cy="518518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Ķiršu ielas pārbūve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338 000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416991.52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"AL Ceļu Būve”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Jauns operatīvā līzinga līgums par a/m ar kravas kasti3.5t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Nomas līgums par pasažieru autobusa pilna servisa nomu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Grāvju tīrītājs-zāles smalcinātājs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81 070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87120.00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VBC GRUP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Ādažu vidusskolas D korpusa siltināšana 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Izsludināts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Dzirnupes ielas tilta pārbūve I kārta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Dzirnupes ielas tilta pārbūve I kārta (būvuzraudzība)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Maijs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Atkritumu apsaimniekošana Ādažu novadā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6 370 000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Koku un zaru zāģēšana un vainagu veidošana.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17 887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17000.00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Envitex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Latvija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Ielu apgaismojuma izbūve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181 400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151001.30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"REMUS ELEKTRO"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Āra lifta projektēšana un izbūve pie ĀVSk A korpusa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atvērti, pārsniedz budžetu</a:t>
                      </a:r>
                      <a:endParaRPr lang="lv-LV" sz="1100" b="1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Jūras stāvlaukumu maksas iekasēšanas 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48400.00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“EUROPARK LATVIA”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Darba apģērba, apavu un individuālo aizsarglīdzekļu 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14200.00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DANETT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969F4C63-8B90-4520-8ACF-C68383DC41F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09E8-16EC-398F-B645-74CB27FCF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72DA-0BE8-C6AD-3B3C-3F13A8CC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FC6C8-EF69-8BC2-FD25-9A9C40E5C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E51CD3D5-1F02-11AE-0C81-68F8212131A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007F811-D158-8260-B555-8E17DEFEB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5404285"/>
              </p:ext>
            </p:extLst>
          </p:nvPr>
        </p:nvGraphicFramePr>
        <p:xfrm>
          <a:off x="142643" y="1035441"/>
          <a:ext cx="11906713" cy="516932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Traktortehnikas apkope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59 470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Rotaļu laukumi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71 167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70185.07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GoPlay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Mangaļu sūkņu stacijas projektēšana,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Kalngale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Carnikavas pagasts, Ādažu novads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59108.50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VSIA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Meliorprojekts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Jaunas deformācijas šuves izbūve tiltam pāri Gauju, Ādažos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Līgums parakstīšanā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Jūlijs/Augusts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Logu magāšana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21 525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7587.93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Ričards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Bringins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pašnodarbināta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persona)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Grīdu atjaunošana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42550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25076.46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"Ceplis V.S." / SIA "Sporta halle"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Smilšu ielas pārbūve projekts, Carnikava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Skolas ielas pārbūve posmā no Skolas ielas līdz  Ziedu iela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193445.12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“Ceļinieks 01”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Grīdas mazgājamās mašīnas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15730.00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Profiks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Clean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Dārza tehnikas 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16226.44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"H3" / SIA "MANTA"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Siltumtīkla pieslēguma  būvniecība, Gaujas iela 16, Ādaži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37 043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atvērti, pārsniedz budžetu</a:t>
                      </a:r>
                      <a:endParaRPr lang="lv-LV" sz="1100" b="1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Kokskaidu granulas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16 578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17505.67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“Vārpas 1”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Aprīlis/Maijs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Divkārtas virsmas apstrāde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C9315FA0-01A2-ED54-3A19-EE9490781E14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759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FFC48-7F75-614C-310C-45FE13276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8318-72FF-16E3-32C4-4B8BA5D57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FF110-FA35-1ED1-098B-7DDCF8836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44FE5E95-C25D-DA3A-315D-A6F22F4EC4DC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39F8573C-E8AE-2C50-AA33-8CC986C90A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21659"/>
              </p:ext>
            </p:extLst>
          </p:nvPr>
        </p:nvGraphicFramePr>
        <p:xfrm>
          <a:off x="142643" y="1035441"/>
          <a:ext cx="11906713" cy="526977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Satiksmes organizācijas uzlabošana (Austrumu iela, Kadaga)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44225.50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“Ceļinieks 01”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 dabasgāzes piegādi PA Carnikavas komunālserviss pārvaldīšanā esošajiem NĪ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528 560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Ventilācijas sistēmas tīrīšana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58 229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20993.50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„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Skursteņmeistars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Ēku remontdarbi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264 500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Jūnijs/Jūlijs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TN Ozolaine fasādes un jumta remonts 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46677.09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Pilnsabiedrība "VAAB INDUSTRIES"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Gaujas dambja virskārtas uzlabošana 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38087.19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Personu apvienība EBM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Baltezera kapu celiņu ierīkošana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204 143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Izsludināts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Ādažu novada pašvaldības nekustamo un kustamo īpašumu apdrošināšana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Izlsudināts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Torņu iela asfaltbetona seguma atjaunošana 0.35 km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94053.83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“AL Ceļu Būve”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Attālinātas monitoringa sistēma  SCADA abonēšana uz gadu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23580.48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"AMA 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Automatika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"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Oktobris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Lietus ūdens kanalizācijas tīklu regulāru apkopi, remontu un uzturēšanu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41 999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41999.00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„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Ūdensnesējs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Serviss”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Ceļu uzuturēšanas materiālu piegāde (atfrēze).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L. Azarovas tilta pārbūve uz caurteku jāprojektē (Būvprojekts) 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18 150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6AEACC71-CA44-1A5F-C277-83E9F0B8BEDC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078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83D275-B77F-86F3-4D50-AA2DE9CA72AB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UN </a:t>
            </a:r>
          </a:p>
          <a:p>
            <a:pPr algn="ctr"/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sagatavot lēmumprojektu par Ādažu vidusskolas lifta būvprojekta izstrādi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D9689-106B-F526-38D0-85AFB11C9C9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8 214 096 EUR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,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no tiem pusgadā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42% (3 443 660 EUR). 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63%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45%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39%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39%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01521186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083730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325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27%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49%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41% un izglītības iestāžu apsaimniekošanas – apgūti 45%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211806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39% no plānotajām izmaksām</a:t>
            </a:r>
          </a:p>
          <a:p>
            <a:pPr algn="just"/>
            <a:endParaRPr lang="lv-LV" sz="12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71%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43%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27%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39%;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34% no plānotajām izmaksām.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endParaRPr lang="lv-LV" sz="1200" dirty="0">
              <a:solidFill>
                <a:srgbClr val="595959"/>
              </a:solidFill>
              <a:highlight>
                <a:srgbClr val="FFFF00"/>
              </a:highlight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938548"/>
            <a:ext cx="9470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48%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25%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PII ‘’Piejūra’’ kurināmais materiāls – granulas veido 39% no plānotajām izmaksām.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43%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   Budžeta iestāžu nodokļa maksājumi veido 74%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428985" y="3989328"/>
            <a:ext cx="3999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157842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683777"/>
              </p:ext>
            </p:extLst>
          </p:nvPr>
        </p:nvGraphicFramePr>
        <p:xfrm>
          <a:off x="73269" y="752476"/>
          <a:ext cx="11424816" cy="608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84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-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771E16-CACC-44C5-A326-DFE62C57D6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4168804"/>
              </p:ext>
            </p:extLst>
          </p:nvPr>
        </p:nvGraphicFramePr>
        <p:xfrm>
          <a:off x="323851" y="752476"/>
          <a:ext cx="11174234" cy="608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680924" y="1637448"/>
            <a:ext cx="669497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Kopējais debitoru parāds veido 47 825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piespiedu izpildē atrodas 45% no parādiem (18 814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vienošanās par parāda atmaksu veido 16% (6 923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</a:t>
            </a:r>
            <a:r>
              <a:rPr lang="es-ES" sz="1400" dirty="0" err="1">
                <a:latin typeface="Montserrat" panose="00000500000000000000" pitchFamily="2" charset="-70"/>
              </a:rPr>
              <a:t>otenciālās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tiesvedības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veido</a:t>
            </a:r>
            <a:r>
              <a:rPr lang="es-ES" sz="1400" dirty="0">
                <a:latin typeface="Montserrat" panose="00000500000000000000" pitchFamily="2" charset="-70"/>
              </a:rPr>
              <a:t> 19% (7 904 EUR)</a:t>
            </a:r>
            <a:r>
              <a:rPr lang="lv-LV" sz="1400" dirty="0"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E065FFF-566C-A745-FE20-BCB7653341CA}"/>
              </a:ext>
            </a:extLst>
          </p:cNvPr>
          <p:cNvGraphicFramePr>
            <a:graphicFrameLocks/>
          </p:cNvGraphicFramePr>
          <p:nvPr/>
        </p:nvGraphicFramePr>
        <p:xfrm>
          <a:off x="1035843" y="2952968"/>
          <a:ext cx="10120313" cy="340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153D4C5D-29D3-04B9-65DC-785A1AE49995}"/>
              </a:ext>
            </a:extLst>
          </p:cNvPr>
          <p:cNvGrpSpPr/>
          <p:nvPr/>
        </p:nvGrpSpPr>
        <p:grpSpPr>
          <a:xfrm>
            <a:off x="8052085" y="3199197"/>
            <a:ext cx="205056" cy="2872792"/>
            <a:chOff x="8041796" y="2513397"/>
            <a:chExt cx="205056" cy="28727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C3DCEF-6CC8-6D1C-5D6E-975EFD533F46}"/>
                </a:ext>
              </a:extLst>
            </p:cNvPr>
            <p:cNvSpPr/>
            <p:nvPr/>
          </p:nvSpPr>
          <p:spPr>
            <a:xfrm>
              <a:off x="8041796" y="2513397"/>
              <a:ext cx="179177" cy="232913"/>
            </a:xfrm>
            <a:prstGeom prst="rect">
              <a:avLst/>
            </a:prstGeom>
            <a:solidFill>
              <a:srgbClr val="7395A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2F6CFD-36B7-0AD5-DCFB-26529C926EF5}"/>
                </a:ext>
              </a:extLst>
            </p:cNvPr>
            <p:cNvSpPr/>
            <p:nvPr/>
          </p:nvSpPr>
          <p:spPr>
            <a:xfrm>
              <a:off x="8041796" y="3037533"/>
              <a:ext cx="179177" cy="232913"/>
            </a:xfrm>
            <a:prstGeom prst="rect">
              <a:avLst/>
            </a:prstGeom>
            <a:solidFill>
              <a:srgbClr val="C95B4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301C6C-3FD8-2025-4F49-D80DFB14074E}"/>
                </a:ext>
              </a:extLst>
            </p:cNvPr>
            <p:cNvSpPr/>
            <p:nvPr/>
          </p:nvSpPr>
          <p:spPr>
            <a:xfrm>
              <a:off x="8041796" y="3579642"/>
              <a:ext cx="179177" cy="232913"/>
            </a:xfrm>
            <a:prstGeom prst="rect">
              <a:avLst/>
            </a:prstGeom>
            <a:solidFill>
              <a:srgbClr val="595959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D748B2-CC1C-2B30-79CB-C4F21E496112}"/>
                </a:ext>
              </a:extLst>
            </p:cNvPr>
            <p:cNvSpPr/>
            <p:nvPr/>
          </p:nvSpPr>
          <p:spPr>
            <a:xfrm>
              <a:off x="8041796" y="4096376"/>
              <a:ext cx="179177" cy="232913"/>
            </a:xfrm>
            <a:prstGeom prst="rect">
              <a:avLst/>
            </a:prstGeom>
            <a:solidFill>
              <a:srgbClr val="D3A98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64F702-5D26-4A24-E53A-A7BF557870DC}"/>
                </a:ext>
              </a:extLst>
            </p:cNvPr>
            <p:cNvSpPr/>
            <p:nvPr/>
          </p:nvSpPr>
          <p:spPr>
            <a:xfrm>
              <a:off x="8041796" y="4608574"/>
              <a:ext cx="179177" cy="232913"/>
            </a:xfrm>
            <a:prstGeom prst="rect">
              <a:avLst/>
            </a:prstGeom>
            <a:solidFill>
              <a:srgbClr val="F3F39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016E2B-3E27-4312-CADA-25CF10DD249A}"/>
                </a:ext>
              </a:extLst>
            </p:cNvPr>
            <p:cNvSpPr/>
            <p:nvPr/>
          </p:nvSpPr>
          <p:spPr>
            <a:xfrm>
              <a:off x="8067675" y="5153276"/>
              <a:ext cx="179177" cy="232913"/>
            </a:xfrm>
            <a:prstGeom prst="rect">
              <a:avLst/>
            </a:prstGeom>
            <a:solidFill>
              <a:srgbClr val="82884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Otrajā ceturksnī izsludināti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26 iepirkumi, turpināti 13 iepirkumi no pirmā ceturkšņa.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21 līgumi: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Ķiršu ielas pārbūve;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Grāvju tīrītājs-zāles smalcinātājs;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Koku un zaru zāģēšana un vainagu veidošana;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Ielu apgaismojuma izbūve;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Jūras stāvlaukumu maksas iekasēšanas pakalpojums;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Darba apģērba, apavu un individuālo aizsarglīdzekļu 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Rotaļu laukumi;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Mangaļu sūkņu stacijas projektēšana,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Kalngale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Carnikavas pagasts, Ādažu novads;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Logu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magāšana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Grīdu atjaunošana;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Skolas ielas pārbūve posmā no Skolas ielas līdz  Ziedu iela;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Grīdas mazgājamās mašīnas;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Dārza tehnikas iegāde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Kokskaidu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granulas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Satiksmes organizācijas uzlabošana (Austrumu iela,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Ventilācijas sistēmas tīrīšana;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TN Ozolaine fasādes un jumta remonts 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kern="0" dirty="0">
                <a:solidFill>
                  <a:srgbClr val="595959"/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 panose="020F0502020204030204" pitchFamily="34" charset="0"/>
              </a:rPr>
              <a:t>Gaujas dambja virskārtas uzlabošana ;</a:t>
            </a:r>
            <a:endParaRPr lang="lv-LV" sz="110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Torņu iela asfaltbetona seguma atjaunošana 0.35 km;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Attālinātas monitoringa sistēma  SCADA abonēšana uz gadu;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Lietus ūdens kanalizācijas tīklu regulāru apkopi, remontu un uzturēšanu.</a:t>
            </a:r>
            <a:endParaRPr lang="lv-LV" sz="1400" b="1" dirty="0">
              <a:solidFill>
                <a:srgbClr val="00B05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6E06539-7DC3-42A0-0080-584773258A3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53887</TotalTime>
  <Words>2167</Words>
  <Application>Microsoft Office PowerPoint</Application>
  <PresentationFormat>Widescreen</PresentationFormat>
  <Paragraphs>537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Presentation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- IELAS</vt:lpstr>
      <vt:lpstr>DEBITORI</vt:lpstr>
      <vt:lpstr>IEPIRKUMI 2025.GADA  II CETURKSNĪ</vt:lpstr>
      <vt:lpstr>IEPIRKUMI 2025.GADA  II CETURKSNĪ</vt:lpstr>
      <vt:lpstr>IEPIRKUMI II CETURKSNĪ</vt:lpstr>
      <vt:lpstr>IEPIRKUMI II CETURKSNĪ</vt:lpstr>
      <vt:lpstr>IEPIRKUMI II CETURKSNĪ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Sintija Tenisa</cp:lastModifiedBy>
  <cp:revision>400</cp:revision>
  <cp:lastPrinted>2024-01-17T06:47:34Z</cp:lastPrinted>
  <dcterms:created xsi:type="dcterms:W3CDTF">2022-12-08T15:15:20Z</dcterms:created>
  <dcterms:modified xsi:type="dcterms:W3CDTF">2025-07-26T18:07:46Z</dcterms:modified>
</cp:coreProperties>
</file>