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5" r:id="rId6"/>
    <p:sldId id="473" r:id="rId7"/>
    <p:sldId id="474" r:id="rId8"/>
    <p:sldId id="441" r:id="rId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595959"/>
    <a:srgbClr val="77A4BE"/>
    <a:srgbClr val="993300"/>
    <a:srgbClr val="AA4839"/>
    <a:srgbClr val="CDC847"/>
    <a:srgbClr val="F3DEA0"/>
    <a:srgbClr val="66FF33"/>
    <a:srgbClr val="99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7/26/2025</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7/26/2025</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7/26/2025</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7/26/2025</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7/26/2025</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7/26/2025</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7/26/2025</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7/26/2025</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7/26/2025</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7/26/2025</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7/26/2025</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7/26/2025</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endParaRPr lang="lv-LV"/>
          </a:p>
        </p:txBody>
      </p:sp>
      <p:sp>
        <p:nvSpPr>
          <p:cNvPr id="11" name="TextBox 4">
            <a:extLst>
              <a:ext uri="{FF2B5EF4-FFF2-40B4-BE49-F238E27FC236}">
                <a16:creationId xmlns:a16="http://schemas.microsoft.com/office/drawing/2014/main" id="{06254985-7120-C57B-662F-36B1141C0B14}"/>
              </a:ext>
            </a:extLst>
          </p:cNvPr>
          <p:cNvSpPr txBox="1"/>
          <p:nvPr/>
        </p:nvSpPr>
        <p:spPr>
          <a:xfrm>
            <a:off x="60960" y="2565352"/>
            <a:ext cx="12195180" cy="3336939"/>
          </a:xfrm>
          <a:prstGeom prst="rect">
            <a:avLst/>
          </a:prstGeom>
        </p:spPr>
        <p:txBody>
          <a:bodyPr lIns="0" tIns="0" rIns="0" bIns="0" rtlCol="0" anchor="t">
            <a:spAutoFit/>
          </a:bodyPr>
          <a:lstStyle/>
          <a:p>
            <a:pPr algn="ctr" defTabSz="609630">
              <a:lnSpc>
                <a:spcPts val="5280"/>
              </a:lnSpc>
            </a:pPr>
            <a:endParaRPr lang="lv-LV" sz="4400" b="1" i="1" cap="all" dirty="0">
              <a:solidFill>
                <a:srgbClr val="FFFFFF"/>
              </a:solidFill>
              <a:latin typeface="Montserrat" panose="00000500000000000000" pitchFamily="2" charset="-70"/>
            </a:endParaRPr>
          </a:p>
          <a:p>
            <a:pPr algn="ctr" defTabSz="609630">
              <a:lnSpc>
                <a:spcPts val="5280"/>
              </a:lnSpc>
            </a:pPr>
            <a:r>
              <a:rPr lang="lv-LV" sz="3600" b="1" cap="all" dirty="0">
                <a:solidFill>
                  <a:srgbClr val="FFFFFF"/>
                </a:solidFill>
                <a:latin typeface="Montserrat" panose="00000500000000000000" pitchFamily="2" charset="-70"/>
              </a:rPr>
              <a:t>Par pašvaldību meliorācijas sistēmu </a:t>
            </a:r>
          </a:p>
          <a:p>
            <a:pPr algn="ctr" defTabSz="609630">
              <a:lnSpc>
                <a:spcPts val="5280"/>
              </a:lnSpc>
            </a:pPr>
            <a:r>
              <a:rPr lang="lv-LV" sz="3600" b="1" cap="all" dirty="0">
                <a:solidFill>
                  <a:srgbClr val="FFFFFF"/>
                </a:solidFill>
                <a:latin typeface="Montserrat" panose="00000500000000000000" pitchFamily="2" charset="-70"/>
              </a:rPr>
              <a:t>sakārtošanas, rekonstrukcijas, </a:t>
            </a:r>
          </a:p>
          <a:p>
            <a:pPr algn="ctr" defTabSz="609630">
              <a:lnSpc>
                <a:spcPts val="5280"/>
              </a:lnSpc>
            </a:pPr>
            <a:r>
              <a:rPr lang="lv-LV" sz="3600" b="1" cap="all" dirty="0">
                <a:solidFill>
                  <a:srgbClr val="FFFFFF"/>
                </a:solidFill>
                <a:latin typeface="Montserrat" panose="00000500000000000000" pitchFamily="2" charset="-70"/>
              </a:rPr>
              <a:t>kā arī pilsētu lietus, ūdens kanalizācijas </a:t>
            </a:r>
          </a:p>
          <a:p>
            <a:pPr algn="ctr" defTabSz="609630">
              <a:lnSpc>
                <a:spcPts val="5280"/>
              </a:lnSpc>
            </a:pPr>
            <a:r>
              <a:rPr lang="lv-LV" sz="3600" b="1" cap="all" dirty="0">
                <a:solidFill>
                  <a:srgbClr val="FFFFFF"/>
                </a:solidFill>
                <a:latin typeface="Montserrat" panose="00000500000000000000" pitchFamily="2" charset="-70"/>
              </a:rPr>
              <a:t>sistēmas investīciju projektiem</a:t>
            </a:r>
            <a:endParaRPr lang="lv-LV"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a:t>
            </a:r>
            <a:r>
              <a:rPr lang="en-US" sz="1000" dirty="0">
                <a:solidFill>
                  <a:srgbClr val="FFFFFF"/>
                </a:solidFill>
                <a:latin typeface="Montserrat" pitchFamily="2" charset="77"/>
              </a:rPr>
              <a:t>I   </a:t>
            </a:r>
            <a:r>
              <a:rPr lang="lv-LV" sz="1000" dirty="0">
                <a:solidFill>
                  <a:srgbClr val="FFFFFF"/>
                </a:solidFill>
                <a:latin typeface="Montserrat" pitchFamily="2" charset="77"/>
              </a:rPr>
              <a:t>16.07</a:t>
            </a:r>
            <a:r>
              <a:rPr lang="en-US" sz="1000" dirty="0">
                <a:solidFill>
                  <a:srgbClr val="FFFFFF"/>
                </a:solidFill>
                <a:latin typeface="Montserrat" pitchFamily="2" charset="77"/>
              </a:rPr>
              <a:t>.202</a:t>
            </a:r>
            <a:r>
              <a:rPr lang="lv-LV" sz="1000" dirty="0">
                <a:solidFill>
                  <a:srgbClr val="FFFFFF"/>
                </a:solidFill>
                <a:latin typeface="Montserrat" pitchFamily="2" charset="77"/>
              </a:rPr>
              <a:t>5</a:t>
            </a:r>
            <a:r>
              <a:rPr lang="en-US" sz="1000" dirty="0">
                <a:solidFill>
                  <a:srgbClr val="FFFFFF"/>
                </a:solidFill>
                <a:latin typeface="Montserrat" pitchFamily="2" charset="77"/>
              </a:rPr>
              <a:t>.</a:t>
            </a: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293812"/>
            <a:ext cx="5160684" cy="2523466"/>
          </a:xfrm>
          <a:prstGeom prst="rect">
            <a:avLst/>
          </a:prstGeom>
        </p:spPr>
      </p:pic>
    </p:spTree>
    <p:extLst>
      <p:ext uri="{BB962C8B-B14F-4D97-AF65-F5344CB8AC3E}">
        <p14:creationId xmlns:p14="http://schemas.microsoft.com/office/powerpoint/2010/main" val="311955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0" y="6391132"/>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16.07</a:t>
            </a:r>
            <a:r>
              <a:rPr lang="en-US" sz="1000" dirty="0">
                <a:solidFill>
                  <a:prstClr val="black">
                    <a:lumMod val="65000"/>
                    <a:lumOff val="35000"/>
                  </a:prstClr>
                </a:solidFill>
                <a:latin typeface="Montserrat" pitchFamily="2" charset="77"/>
              </a:rPr>
              <a:t>.202</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407298" y="15447"/>
            <a:ext cx="9378497" cy="897788"/>
          </a:xfrm>
        </p:spPr>
        <p:txBody>
          <a:bodyPr>
            <a:noAutofit/>
          </a:bodyPr>
          <a:lstStyle/>
          <a:p>
            <a:pPr>
              <a:spcBef>
                <a:spcPts val="0"/>
              </a:spcBef>
              <a:defRPr/>
            </a:pPr>
            <a:r>
              <a:rPr lang="lv-LV" sz="2800" b="1" cap="all" dirty="0">
                <a:solidFill>
                  <a:srgbClr val="595959"/>
                </a:solidFill>
                <a:latin typeface="Montserrat" panose="00000500000000000000" pitchFamily="2" charset="-70"/>
              </a:rPr>
              <a:t>Vispārēja informācija</a:t>
            </a:r>
            <a:endParaRPr lang="en-US" sz="28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913234"/>
            <a:ext cx="8788894" cy="4889629"/>
          </a:xfrm>
          <a:noFill/>
        </p:spPr>
        <p:txBody>
          <a:bodyPr>
            <a:normAutofit lnSpcReduction="10000"/>
          </a:bodyPr>
          <a:lstStyle/>
          <a:p>
            <a:pPr algn="just">
              <a:spcBef>
                <a:spcPts val="600"/>
              </a:spcBef>
              <a:spcAft>
                <a:spcPts val="600"/>
              </a:spcAft>
              <a:buFont typeface="Wingdings" panose="05000000000000000000" pitchFamily="2" charset="2"/>
              <a:buChar char="Ø"/>
            </a:pPr>
            <a:r>
              <a:rPr lang="lv-LV" sz="2200" dirty="0">
                <a:latin typeface="Montserrat" panose="00000500000000000000" pitchFamily="2" charset="-70"/>
              </a:rPr>
              <a:t> </a:t>
            </a:r>
            <a:r>
              <a:rPr lang="lv-LV" sz="2200" b="1" dirty="0">
                <a:latin typeface="Montserrat" panose="00000500000000000000" pitchFamily="2" charset="-70"/>
              </a:rPr>
              <a:t>26.03.2025</a:t>
            </a:r>
            <a:r>
              <a:rPr lang="lv-LV" sz="2200" dirty="0">
                <a:latin typeface="Montserrat" panose="00000500000000000000" pitchFamily="2" charset="-70"/>
              </a:rPr>
              <a:t> Ādažu novada pašvaldība saņēma vēstuli no Zemkopības ministrijas ar uzaicinājumu pieteikt projektu  ‘’Par pašvaldību meliorācijas sistēmu sakārtošanas, rekonstrukcijas, kā arī pilsētu lietus, ūdens kanalizācijas sistēmas investīciju projektiem’’ saskaņā ar Likuma “Par valsts budžetu 2025. gadam un budžeta ietvaru 2025., 2026. un 2027. gadam” 38.panta pirmās daļas 9.punkta c)apakšpunkts nosaka, ka pašvaldības var saņemt aizdevumus meliorācijas sistēmu sakārtošanas, rekonstrukcijas, kā arī pilsētu lietus, ūdens kanalizācijas sistēmas investīciju projektiem, ievērojot nosacījumu, ka ir sniegts Zemkopības ministrijas (turpmāk - ZM) </a:t>
            </a:r>
            <a:r>
              <a:rPr lang="lv-LV" sz="2200" i="1" u="sng" dirty="0">
                <a:latin typeface="Montserrat" panose="00000500000000000000" pitchFamily="2" charset="-70"/>
              </a:rPr>
              <a:t>pozitīvs atzinums par pašvaldības meliorācijas sistēmas un pilsētu lietus, ūdens kanalizācijas sistēmas iekļaušanos kopējā meliorācijas sistēmā un funkcionalitātes nodrošināšanu attiecīgajā pašvaldības teritorijā.</a:t>
            </a: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p:txBody>
      </p:sp>
    </p:spTree>
    <p:extLst>
      <p:ext uri="{BB962C8B-B14F-4D97-AF65-F5344CB8AC3E}">
        <p14:creationId xmlns:p14="http://schemas.microsoft.com/office/powerpoint/2010/main" val="19604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CC9B7F07-7A10-1E85-1EE6-94E0DA6D1A37}"/>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7FDF1A72-D538-5A4B-AA9D-C500D8C9755E}"/>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54625D4D-3EEA-87CA-905A-2507AFA102AD}"/>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16.07</a:t>
            </a:r>
            <a:r>
              <a:rPr lang="en-US" sz="1000" dirty="0">
                <a:solidFill>
                  <a:prstClr val="black">
                    <a:lumMod val="65000"/>
                    <a:lumOff val="35000"/>
                  </a:prstClr>
                </a:solidFill>
                <a:latin typeface="Montserrat" pitchFamily="2" charset="77"/>
              </a:rPr>
              <a:t>.202</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a:t>
            </a:r>
          </a:p>
        </p:txBody>
      </p:sp>
      <p:sp>
        <p:nvSpPr>
          <p:cNvPr id="4" name="Title 3">
            <a:extLst>
              <a:ext uri="{FF2B5EF4-FFF2-40B4-BE49-F238E27FC236}">
                <a16:creationId xmlns:a16="http://schemas.microsoft.com/office/drawing/2014/main" id="{4B4CC046-0CFA-5E18-6D17-D3DCEEF250F6}"/>
              </a:ext>
            </a:extLst>
          </p:cNvPr>
          <p:cNvSpPr>
            <a:spLocks noGrp="1"/>
          </p:cNvSpPr>
          <p:nvPr>
            <p:ph type="title"/>
          </p:nvPr>
        </p:nvSpPr>
        <p:spPr>
          <a:xfrm>
            <a:off x="2407299" y="15447"/>
            <a:ext cx="9237306" cy="605557"/>
          </a:xfrm>
        </p:spPr>
        <p:txBody>
          <a:bodyPr>
            <a:noAutofit/>
          </a:bodyPr>
          <a:lstStyle/>
          <a:p>
            <a:pPr>
              <a:spcBef>
                <a:spcPts val="0"/>
              </a:spcBef>
              <a:defRPr/>
            </a:pPr>
            <a:r>
              <a:rPr lang="lv-LV" sz="2800" b="1" cap="all" dirty="0">
                <a:solidFill>
                  <a:srgbClr val="595959"/>
                </a:solidFill>
                <a:latin typeface="Montserrat" panose="00000500000000000000" pitchFamily="2" charset="-70"/>
              </a:rPr>
              <a:t>Prasības:</a:t>
            </a:r>
            <a:endParaRPr lang="en-US" sz="28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281D3015-0CC5-4E7A-0E4A-A2D724B3198A}"/>
              </a:ext>
            </a:extLst>
          </p:cNvPr>
          <p:cNvSpPr>
            <a:spLocks noGrp="1"/>
          </p:cNvSpPr>
          <p:nvPr>
            <p:ph idx="1"/>
          </p:nvPr>
        </p:nvSpPr>
        <p:spPr>
          <a:xfrm>
            <a:off x="2996901" y="808784"/>
            <a:ext cx="8788894" cy="5060172"/>
          </a:xfrm>
          <a:noFill/>
        </p:spPr>
        <p:txBody>
          <a:bodyPr>
            <a:normAutofit fontScale="92500" lnSpcReduction="10000"/>
          </a:bodyPr>
          <a:lstStyle/>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Plānotiem pasākumiem ir jāatbilst meliorācijas sistēmu būvju būvnoteikumiem vai kanalizācijas būvju būvnoteikumiem:</a:t>
            </a:r>
          </a:p>
          <a:p>
            <a:pPr marL="0" indent="0" algn="just">
              <a:spcBef>
                <a:spcPts val="600"/>
              </a:spcBef>
              <a:spcAft>
                <a:spcPts val="600"/>
              </a:spcAft>
              <a:buNone/>
            </a:pPr>
            <a:r>
              <a:rPr lang="lv-LV" sz="1800" dirty="0">
                <a:latin typeface="Montserrat" panose="00000500000000000000" pitchFamily="2" charset="-70"/>
              </a:rPr>
              <a:t>	1) Ministru kabineta 2014.gada 	16.septembra 	noteikumi Nr.550 “Hidrotehnisko un meliorācijas būvju būvnoteikumi”;</a:t>
            </a:r>
          </a:p>
          <a:p>
            <a:pPr marL="0" indent="0" algn="just">
              <a:spcBef>
                <a:spcPts val="600"/>
              </a:spcBef>
              <a:spcAft>
                <a:spcPts val="600"/>
              </a:spcAft>
              <a:buNone/>
            </a:pPr>
            <a:r>
              <a:rPr lang="lv-LV" sz="1800" dirty="0">
                <a:latin typeface="Montserrat" panose="00000500000000000000" pitchFamily="2" charset="-70"/>
              </a:rPr>
              <a:t>	2) Ministru kabineta 2015.gada 30.jūnija 	noteikumi Nr.327 “Noteikumi par Latvijas 	būvnormatīvu LBN 223-15 “Kanalizācijas  būves”” . </a:t>
            </a:r>
          </a:p>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Saņemts Zemkopības ministrijas pozitīvs atzinums par pašvaldības meliorācijas sistēmas un pilsētu lietus, ūdens kanalizācijas sistēmas iekļaušanos kopējā meliorācijas sistēmā un funkcionalitātes nodrošināšanu attiecīgajā pašvaldības teritorijā (pēc iesniegšanas izvērtē).</a:t>
            </a:r>
          </a:p>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Investīciju projektu ir obligāti jāuzsāk īstenot </a:t>
            </a:r>
            <a:r>
              <a:rPr lang="lv-LV" sz="1800" b="1" dirty="0">
                <a:solidFill>
                  <a:srgbClr val="FF0000"/>
                </a:solidFill>
                <a:latin typeface="Montserrat" panose="00000500000000000000" pitchFamily="2" charset="-70"/>
              </a:rPr>
              <a:t>2025.gadā </a:t>
            </a:r>
            <a:r>
              <a:rPr lang="lv-LV" sz="1800" dirty="0">
                <a:latin typeface="Montserrat" panose="00000500000000000000" pitchFamily="2" charset="-70"/>
              </a:rPr>
              <a:t>un to var īstenot līdz </a:t>
            </a:r>
            <a:r>
              <a:rPr lang="lv-LV" sz="1800" b="1" dirty="0">
                <a:solidFill>
                  <a:srgbClr val="FF0000"/>
                </a:solidFill>
                <a:latin typeface="Montserrat" panose="00000500000000000000" pitchFamily="2" charset="-70"/>
              </a:rPr>
              <a:t>2027.gadam.</a:t>
            </a:r>
            <a:endParaRPr lang="lv-LV" sz="1800" dirty="0">
              <a:latin typeface="Montserrat" panose="00000500000000000000" pitchFamily="2" charset="-70"/>
            </a:endParaRPr>
          </a:p>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 Projekts  ir iekļauts  pašvaldības attīstības programmas investīciju plānā. </a:t>
            </a:r>
          </a:p>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 Pašvaldības budžeta ikgadējais līdzfinansējums, sākot ar </a:t>
            </a:r>
            <a:r>
              <a:rPr lang="lv-LV" sz="1800" b="1" dirty="0">
                <a:solidFill>
                  <a:srgbClr val="FF0000"/>
                </a:solidFill>
                <a:latin typeface="Montserrat" panose="00000500000000000000" pitchFamily="2" charset="-70"/>
              </a:rPr>
              <a:t>2025. gadu</a:t>
            </a:r>
            <a:r>
              <a:rPr lang="lv-LV" sz="1800" dirty="0">
                <a:latin typeface="Montserrat" panose="00000500000000000000" pitchFamily="2" charset="-70"/>
              </a:rPr>
              <a:t>, nav mazāks par </a:t>
            </a:r>
            <a:r>
              <a:rPr lang="lv-LV" sz="1800" b="1" dirty="0">
                <a:solidFill>
                  <a:srgbClr val="FF0000"/>
                </a:solidFill>
                <a:latin typeface="Montserrat" panose="00000500000000000000" pitchFamily="2" charset="-70"/>
              </a:rPr>
              <a:t>15 procentiem </a:t>
            </a:r>
            <a:r>
              <a:rPr lang="lv-LV" sz="1800" dirty="0">
                <a:latin typeface="Montserrat" panose="00000500000000000000" pitchFamily="2" charset="-70"/>
              </a:rPr>
              <a:t>un ikgadējais aizņēmuma apmērs nav lielāks par </a:t>
            </a:r>
            <a:r>
              <a:rPr lang="lv-LV" sz="1800" b="1" dirty="0">
                <a:solidFill>
                  <a:srgbClr val="FF0000"/>
                </a:solidFill>
                <a:latin typeface="Montserrat" panose="00000500000000000000" pitchFamily="2" charset="-70"/>
              </a:rPr>
              <a:t>85 procentiem </a:t>
            </a:r>
            <a:r>
              <a:rPr lang="lv-LV" sz="1800" dirty="0">
                <a:latin typeface="Montserrat" panose="00000500000000000000" pitchFamily="2" charset="-70"/>
              </a:rPr>
              <a:t>no pašvaldības kopējām projekta izmaksām attiecīgajā gadā. </a:t>
            </a:r>
          </a:p>
          <a:p>
            <a:pPr algn="just">
              <a:spcBef>
                <a:spcPts val="600"/>
              </a:spcBef>
              <a:spcAft>
                <a:spcPts val="600"/>
              </a:spcAft>
              <a:buFont typeface="Wingdings" panose="05000000000000000000" pitchFamily="2" charset="2"/>
              <a:buChar char="Ø"/>
            </a:pPr>
            <a:r>
              <a:rPr lang="lv-LV" sz="1800" dirty="0">
                <a:latin typeface="Montserrat" panose="00000500000000000000" pitchFamily="2" charset="-70"/>
              </a:rPr>
              <a:t>Projekta pieteikums jāiesniedz līdz </a:t>
            </a:r>
            <a:r>
              <a:rPr lang="lv-LV" sz="1800" b="1" u="sng" dirty="0">
                <a:solidFill>
                  <a:srgbClr val="FF0000"/>
                </a:solidFill>
                <a:latin typeface="Montserrat" panose="00000500000000000000" pitchFamily="2" charset="-70"/>
              </a:rPr>
              <a:t>2025.gada 1.augustam</a:t>
            </a:r>
            <a:r>
              <a:rPr lang="lv-LV" sz="1800" b="1" dirty="0">
                <a:solidFill>
                  <a:srgbClr val="FF0000"/>
                </a:solidFill>
                <a:latin typeface="Montserrat" panose="00000500000000000000" pitchFamily="2" charset="-70"/>
              </a:rPr>
              <a:t>. </a:t>
            </a: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p:txBody>
      </p:sp>
    </p:spTree>
    <p:extLst>
      <p:ext uri="{BB962C8B-B14F-4D97-AF65-F5344CB8AC3E}">
        <p14:creationId xmlns:p14="http://schemas.microsoft.com/office/powerpoint/2010/main" val="4112202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AE74F577-D69C-E9EE-C53C-6EE6501A177F}"/>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0001E4EA-1C6F-3C8C-B73C-2852B2683E98}"/>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77CCA57D-046A-704B-9109-48B7040AD97A}"/>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16.07</a:t>
            </a:r>
            <a:r>
              <a:rPr lang="en-US" sz="1000" dirty="0">
                <a:solidFill>
                  <a:prstClr val="black">
                    <a:lumMod val="65000"/>
                    <a:lumOff val="35000"/>
                  </a:prstClr>
                </a:solidFill>
                <a:latin typeface="Montserrat" pitchFamily="2" charset="77"/>
              </a:rPr>
              <a:t>.202</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a:t>
            </a:r>
          </a:p>
        </p:txBody>
      </p:sp>
      <p:sp>
        <p:nvSpPr>
          <p:cNvPr id="4" name="Title 3">
            <a:extLst>
              <a:ext uri="{FF2B5EF4-FFF2-40B4-BE49-F238E27FC236}">
                <a16:creationId xmlns:a16="http://schemas.microsoft.com/office/drawing/2014/main" id="{18BDD10E-8D2E-C6ED-32D7-D9B3B919D538}"/>
              </a:ext>
            </a:extLst>
          </p:cNvPr>
          <p:cNvSpPr>
            <a:spLocks noGrp="1"/>
          </p:cNvSpPr>
          <p:nvPr>
            <p:ph type="title"/>
          </p:nvPr>
        </p:nvSpPr>
        <p:spPr>
          <a:xfrm>
            <a:off x="2407299" y="93192"/>
            <a:ext cx="9237306" cy="605557"/>
          </a:xfrm>
        </p:spPr>
        <p:txBody>
          <a:bodyPr>
            <a:noAutofit/>
          </a:bodyPr>
          <a:lstStyle/>
          <a:p>
            <a:pPr>
              <a:spcBef>
                <a:spcPts val="0"/>
              </a:spcBef>
              <a:defRPr/>
            </a:pPr>
            <a:r>
              <a:rPr lang="lv-LV" sz="2800" b="1" cap="all" dirty="0">
                <a:solidFill>
                  <a:srgbClr val="595959"/>
                </a:solidFill>
                <a:latin typeface="Montserrat" panose="00000500000000000000" pitchFamily="2" charset="-70"/>
              </a:rPr>
              <a:t>priekšlikums:</a:t>
            </a:r>
            <a:endParaRPr lang="en-US" sz="28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EE00E883-EC3D-907E-3F25-EC74A4B5B149}"/>
              </a:ext>
            </a:extLst>
          </p:cNvPr>
          <p:cNvSpPr>
            <a:spLocks noGrp="1"/>
          </p:cNvSpPr>
          <p:nvPr>
            <p:ph idx="1"/>
          </p:nvPr>
        </p:nvSpPr>
        <p:spPr>
          <a:xfrm>
            <a:off x="2836506" y="830424"/>
            <a:ext cx="8949289" cy="5271796"/>
          </a:xfrm>
          <a:noFill/>
        </p:spPr>
        <p:txBody>
          <a:bodyPr>
            <a:normAutofit/>
          </a:bodyPr>
          <a:lstStyle/>
          <a:p>
            <a:pPr algn="just">
              <a:spcBef>
                <a:spcPts val="600"/>
              </a:spcBef>
              <a:spcAft>
                <a:spcPts val="600"/>
              </a:spcAft>
              <a:buFont typeface="Wingdings" panose="05000000000000000000" pitchFamily="2" charset="2"/>
              <a:buChar char="Ø"/>
            </a:pPr>
            <a:r>
              <a:rPr lang="lv-LV" sz="2000" dirty="0">
                <a:latin typeface="Montserrat" panose="00000500000000000000" pitchFamily="2" charset="-70"/>
              </a:rPr>
              <a:t>Pieteikt projektu Mangaļu SS pārbūvi</a:t>
            </a:r>
          </a:p>
          <a:p>
            <a:pPr marL="0" indent="0" algn="just">
              <a:spcBef>
                <a:spcPts val="600"/>
              </a:spcBef>
              <a:spcAft>
                <a:spcPts val="600"/>
              </a:spcAft>
              <a:buNone/>
            </a:pPr>
            <a:r>
              <a:rPr lang="lv-LV" sz="1800" dirty="0">
                <a:latin typeface="Montserrat" panose="00000500000000000000" pitchFamily="2" charset="-70"/>
              </a:rPr>
              <a:t>Provizoriskās izmaksas: </a:t>
            </a:r>
          </a:p>
          <a:p>
            <a:pPr marL="0" indent="0" algn="just">
              <a:spcBef>
                <a:spcPts val="600"/>
              </a:spcBef>
              <a:spcAft>
                <a:spcPts val="600"/>
              </a:spcAft>
              <a:buNone/>
            </a:pPr>
            <a:r>
              <a:rPr lang="lv-LV" sz="1800" dirty="0">
                <a:latin typeface="Montserrat" panose="00000500000000000000" pitchFamily="2" charset="-70"/>
              </a:rPr>
              <a:t> - Būvprojekts – 59 108.50 </a:t>
            </a:r>
            <a:r>
              <a:rPr lang="lv-LV" sz="1800" dirty="0" err="1">
                <a:latin typeface="Montserrat" panose="00000500000000000000" pitchFamily="2" charset="-70"/>
              </a:rPr>
              <a:t>eur</a:t>
            </a:r>
            <a:r>
              <a:rPr lang="lv-LV" sz="1800" dirty="0">
                <a:latin typeface="Montserrat" panose="00000500000000000000" pitchFamily="2" charset="-70"/>
              </a:rPr>
              <a:t> ar PVN (03.07.25 noslēgts līgums VSIA ‘’’</a:t>
            </a:r>
            <a:r>
              <a:rPr lang="lv-LV" sz="1800" dirty="0" err="1">
                <a:latin typeface="Montserrat" panose="00000500000000000000" pitchFamily="2" charset="-70"/>
              </a:rPr>
              <a:t>Meliorprojekts</a:t>
            </a:r>
            <a:r>
              <a:rPr lang="lv-LV" sz="1800" dirty="0">
                <a:latin typeface="Montserrat" panose="00000500000000000000" pitchFamily="2" charset="-70"/>
              </a:rPr>
              <a:t>’’ avanss 20% jeb </a:t>
            </a:r>
            <a:r>
              <a:rPr lang="lv-LV" sz="1800" u="sng" dirty="0">
                <a:latin typeface="Montserrat" panose="00000500000000000000" pitchFamily="2" charset="-70"/>
              </a:rPr>
              <a:t>11821,70 </a:t>
            </a:r>
            <a:r>
              <a:rPr lang="lv-LV" sz="1800" u="sng" dirty="0" err="1">
                <a:latin typeface="Montserrat" panose="00000500000000000000" pitchFamily="2" charset="-70"/>
              </a:rPr>
              <a:t>euro</a:t>
            </a:r>
            <a:r>
              <a:rPr lang="lv-LV" sz="1800" u="sng" dirty="0">
                <a:latin typeface="Montserrat" panose="00000500000000000000" pitchFamily="2" charset="-70"/>
              </a:rPr>
              <a:t> ar PVN</a:t>
            </a:r>
            <a:r>
              <a:rPr lang="lv-LV" sz="1800" dirty="0">
                <a:latin typeface="Montserrat" panose="00000500000000000000" pitchFamily="2" charset="-70"/>
              </a:rPr>
              <a:t>). Autoruzraudzība 10 285,00 </a:t>
            </a:r>
            <a:r>
              <a:rPr lang="lv-LV" sz="1800" dirty="0" err="1">
                <a:latin typeface="Montserrat" panose="00000500000000000000" pitchFamily="2" charset="-70"/>
              </a:rPr>
              <a:t>eur</a:t>
            </a:r>
            <a:r>
              <a:rPr lang="lv-LV" sz="1800" dirty="0">
                <a:latin typeface="Montserrat" panose="00000500000000000000" pitchFamily="2" charset="-70"/>
              </a:rPr>
              <a:t> ar PVN. </a:t>
            </a:r>
          </a:p>
          <a:p>
            <a:pPr marL="0" indent="0" algn="just">
              <a:spcBef>
                <a:spcPts val="600"/>
              </a:spcBef>
              <a:spcAft>
                <a:spcPts val="600"/>
              </a:spcAft>
              <a:buNone/>
            </a:pPr>
            <a:r>
              <a:rPr lang="lv-LV" sz="1800" dirty="0">
                <a:solidFill>
                  <a:srgbClr val="FF0000"/>
                </a:solidFill>
                <a:latin typeface="Montserrat" panose="00000500000000000000" pitchFamily="2" charset="-70"/>
              </a:rPr>
              <a:t> </a:t>
            </a:r>
            <a:r>
              <a:rPr lang="lv-LV" sz="1800" dirty="0">
                <a:latin typeface="Montserrat" panose="00000500000000000000" pitchFamily="2" charset="-70"/>
              </a:rPr>
              <a:t>- Būvniecība (t.sk. būvuzraudzība)- </a:t>
            </a:r>
            <a:r>
              <a:rPr lang="lv-LV" sz="1800" dirty="0">
                <a:solidFill>
                  <a:srgbClr val="FF0000"/>
                </a:solidFill>
                <a:latin typeface="Montserrat" panose="00000500000000000000" pitchFamily="2" charset="-70"/>
              </a:rPr>
              <a:t>~ 968 000,50 </a:t>
            </a:r>
            <a:r>
              <a:rPr lang="lv-LV" sz="1800" dirty="0" err="1">
                <a:solidFill>
                  <a:srgbClr val="FF0000"/>
                </a:solidFill>
                <a:latin typeface="Montserrat" panose="00000500000000000000" pitchFamily="2" charset="-70"/>
              </a:rPr>
              <a:t>eur</a:t>
            </a:r>
            <a:r>
              <a:rPr lang="lv-LV" sz="1800" dirty="0">
                <a:solidFill>
                  <a:srgbClr val="FF0000"/>
                </a:solidFill>
                <a:latin typeface="Montserrat" panose="00000500000000000000" pitchFamily="2" charset="-70"/>
              </a:rPr>
              <a:t> ar PVN. </a:t>
            </a:r>
          </a:p>
          <a:p>
            <a:pPr marL="0" indent="0">
              <a:spcBef>
                <a:spcPts val="600"/>
              </a:spcBef>
              <a:spcAft>
                <a:spcPts val="600"/>
              </a:spcAft>
              <a:buNone/>
            </a:pPr>
            <a:r>
              <a:rPr lang="lv-LV" sz="1800" dirty="0">
                <a:latin typeface="Montserrat" panose="00000500000000000000" pitchFamily="2" charset="-70"/>
              </a:rPr>
              <a:t>                                                     Kopā-</a:t>
            </a:r>
            <a:r>
              <a:rPr lang="lv-LV" sz="1800" dirty="0">
                <a:solidFill>
                  <a:srgbClr val="FF0000"/>
                </a:solidFill>
                <a:latin typeface="Montserrat" panose="00000500000000000000" pitchFamily="2" charset="-70"/>
              </a:rPr>
              <a:t> ~ 1 037 394 </a:t>
            </a:r>
            <a:r>
              <a:rPr lang="lv-LV" sz="1800" dirty="0" err="1">
                <a:solidFill>
                  <a:srgbClr val="FF0000"/>
                </a:solidFill>
                <a:latin typeface="Montserrat" panose="00000500000000000000" pitchFamily="2" charset="-70"/>
              </a:rPr>
              <a:t>eur</a:t>
            </a:r>
            <a:r>
              <a:rPr lang="lv-LV" sz="1800" dirty="0">
                <a:solidFill>
                  <a:srgbClr val="FF0000"/>
                </a:solidFill>
                <a:latin typeface="Montserrat" panose="00000500000000000000" pitchFamily="2" charset="-70"/>
              </a:rPr>
              <a:t> ar PVN. </a:t>
            </a:r>
          </a:p>
          <a:p>
            <a:pPr marL="0" indent="0" algn="ctr">
              <a:spcBef>
                <a:spcPts val="600"/>
              </a:spcBef>
              <a:spcAft>
                <a:spcPts val="600"/>
              </a:spcAft>
              <a:buNone/>
            </a:pPr>
            <a:r>
              <a:rPr lang="lv-LV" sz="1800" dirty="0">
                <a:solidFill>
                  <a:srgbClr val="FF0000"/>
                </a:solidFill>
                <a:latin typeface="Montserrat" panose="00000500000000000000" pitchFamily="2" charset="-70"/>
              </a:rPr>
              <a:t>Pašvaldības finansējums (15%)- ~ 155 609,10 </a:t>
            </a:r>
            <a:r>
              <a:rPr lang="lv-LV" sz="1800" dirty="0" err="1">
                <a:solidFill>
                  <a:srgbClr val="FF0000"/>
                </a:solidFill>
                <a:latin typeface="Montserrat" panose="00000500000000000000" pitchFamily="2" charset="-70"/>
              </a:rPr>
              <a:t>eur</a:t>
            </a:r>
            <a:r>
              <a:rPr lang="lv-LV" sz="1800" dirty="0">
                <a:solidFill>
                  <a:srgbClr val="FF0000"/>
                </a:solidFill>
                <a:latin typeface="Montserrat" panose="00000500000000000000" pitchFamily="2" charset="-70"/>
              </a:rPr>
              <a:t> ar PVN.</a:t>
            </a:r>
          </a:p>
          <a:p>
            <a:pPr marL="0" indent="0" algn="ctr">
              <a:spcBef>
                <a:spcPts val="600"/>
              </a:spcBef>
              <a:spcAft>
                <a:spcPts val="600"/>
              </a:spcAft>
              <a:buNone/>
            </a:pPr>
            <a:r>
              <a:rPr lang="lv-LV" sz="1800" dirty="0">
                <a:solidFill>
                  <a:srgbClr val="FF0000"/>
                </a:solidFill>
                <a:latin typeface="Montserrat" panose="00000500000000000000" pitchFamily="2" charset="-70"/>
              </a:rPr>
              <a:t>Aizņēmums (85%)- ~ 881 784,90 </a:t>
            </a:r>
            <a:r>
              <a:rPr lang="lv-LV" sz="1800" dirty="0" err="1">
                <a:solidFill>
                  <a:srgbClr val="FF0000"/>
                </a:solidFill>
                <a:latin typeface="Montserrat" panose="00000500000000000000" pitchFamily="2" charset="-70"/>
              </a:rPr>
              <a:t>eur</a:t>
            </a:r>
            <a:r>
              <a:rPr lang="lv-LV" sz="1800" dirty="0">
                <a:solidFill>
                  <a:srgbClr val="FF0000"/>
                </a:solidFill>
                <a:latin typeface="Montserrat" panose="00000500000000000000" pitchFamily="2" charset="-70"/>
              </a:rPr>
              <a:t> ar PVN.</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p:txBody>
      </p:sp>
    </p:spTree>
    <p:extLst>
      <p:ext uri="{BB962C8B-B14F-4D97-AF65-F5344CB8AC3E}">
        <p14:creationId xmlns:p14="http://schemas.microsoft.com/office/powerpoint/2010/main" val="3806639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175657" y="1445063"/>
            <a:ext cx="10496939" cy="3235245"/>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Atbalstīt projekta pieteikuma iesniegšanu un lēmuma sagatavošanu uz domes sēdi!</a:t>
            </a:r>
          </a:p>
          <a:p>
            <a:pPr algn="ctr" defTabSz="609630">
              <a:lnSpc>
                <a:spcPct val="150000"/>
              </a:lnSpc>
            </a:pPr>
            <a:endParaRPr lang="lv-LV" sz="3600" b="1" cap="all" dirty="0">
              <a:solidFill>
                <a:srgbClr val="595959"/>
              </a:solidFill>
            </a:endParaRPr>
          </a:p>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customXml/itemProps2.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6404388-E8D1-49A5-893B-E0BB1C4FF7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15038</TotalTime>
  <Words>458</Words>
  <Application>Microsoft Office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Montserrat</vt:lpstr>
      <vt:lpstr>Montserrat Medium</vt:lpstr>
      <vt:lpstr>Wingdings</vt:lpstr>
      <vt:lpstr>Office Theme</vt:lpstr>
      <vt:lpstr>PowerPoint Presentation</vt:lpstr>
      <vt:lpstr>Vispārēja informācija</vt:lpstr>
      <vt:lpstr>Prasības:</vt:lpstr>
      <vt:lpstr>priekšlikums: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Sintija Tenisa</cp:lastModifiedBy>
  <cp:revision>310</cp:revision>
  <cp:lastPrinted>2023-05-10T06:23:10Z</cp:lastPrinted>
  <dcterms:created xsi:type="dcterms:W3CDTF">2016-05-19T10:18:40Z</dcterms:created>
  <dcterms:modified xsi:type="dcterms:W3CDTF">2025-07-26T16:20:41Z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