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481" r:id="rId4"/>
    <p:sldId id="482" r:id="rId5"/>
    <p:sldId id="487" r:id="rId6"/>
    <p:sldId id="492" r:id="rId7"/>
    <p:sldId id="486" r:id="rId8"/>
    <p:sldId id="471" r:id="rId9"/>
    <p:sldId id="484" r:id="rId10"/>
    <p:sldId id="493" r:id="rId11"/>
    <p:sldId id="479" r:id="rId12"/>
  </p:sldIdLst>
  <p:sldSz cx="18288000" cy="10287000"/>
  <p:notesSz cx="6858000" cy="9144000"/>
  <p:embeddedFontLst>
    <p:embeddedFont>
      <p:font typeface="Montserrat" panose="00000500000000000000" pitchFamily="50" charset="-70"/>
      <p:regular r:id="rId14"/>
      <p:bold r:id="rId15"/>
      <p:italic r:id="rId16"/>
      <p:boldItalic r:id="rId17"/>
    </p:embeddedFont>
    <p:embeddedFont>
      <p:font typeface="Montserrat Medium" panose="00000600000000000000" pitchFamily="50" charset="-7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256"/>
            <p14:sldId id="257"/>
            <p14:sldId id="481"/>
            <p14:sldId id="482"/>
            <p14:sldId id="487"/>
            <p14:sldId id="492"/>
            <p14:sldId id="486"/>
            <p14:sldId id="471"/>
            <p14:sldId id="484"/>
            <p14:sldId id="493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1328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  <p15:guide id="5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E49"/>
    <a:srgbClr val="E1DC49"/>
    <a:srgbClr val="DBEB00"/>
    <a:srgbClr val="77A4BE"/>
    <a:srgbClr val="6E7072"/>
    <a:srgbClr val="707F3E"/>
    <a:srgbClr val="C04900"/>
    <a:srgbClr val="0A0D7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812" autoAdjust="0"/>
  </p:normalViewPr>
  <p:slideViewPr>
    <p:cSldViewPr>
      <p:cViewPr varScale="1">
        <p:scale>
          <a:sx n="70" d="100"/>
          <a:sy n="70" d="100"/>
        </p:scale>
        <p:origin x="1266" y="90"/>
      </p:cViewPr>
      <p:guideLst>
        <p:guide orient="horz" pos="840"/>
        <p:guide pos="144"/>
        <p:guide pos="11328"/>
        <p:guide orient="horz" pos="17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07/14/2025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|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 rot="1789">
            <a:off x="-1" y="9550227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dirty="0"/>
          </a:p>
        </p:txBody>
      </p:sp>
      <p:sp>
        <p:nvSpPr>
          <p:cNvPr id="4" name="TextBox 4"/>
          <p:cNvSpPr txBox="1"/>
          <p:nvPr/>
        </p:nvSpPr>
        <p:spPr>
          <a:xfrm>
            <a:off x="-2386" y="5447067"/>
            <a:ext cx="18292770" cy="298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Par Publiskās </a:t>
            </a:r>
            <a:r>
              <a:rPr lang="lv-LV" sz="6000" dirty="0" err="1">
                <a:solidFill>
                  <a:srgbClr val="FFFFFF"/>
                </a:solidFill>
                <a:latin typeface="Montserrat Semi-Bold Bold"/>
              </a:rPr>
              <a:t>ārtelpas</a:t>
            </a:r>
            <a:r>
              <a:rPr lang="lv-LV" sz="6000">
                <a:solidFill>
                  <a:srgbClr val="FFFFFF"/>
                </a:solidFill>
                <a:latin typeface="Montserrat Semi-Bold Bold"/>
              </a:rPr>
              <a:t> projektu </a:t>
            </a: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Gaujas ielā 31</a:t>
            </a:r>
          </a:p>
          <a:p>
            <a:pPr algn="ctr">
              <a:lnSpc>
                <a:spcPts val="7920"/>
              </a:lnSpc>
            </a:pPr>
            <a:r>
              <a:rPr lang="lv-LV" sz="6000" dirty="0">
                <a:solidFill>
                  <a:srgbClr val="FFFFFF"/>
                </a:solidFill>
                <a:latin typeface="Montserrat Semi-Bold Bold"/>
              </a:rPr>
              <a:t>Būvniecības iepirkuma sagatavošana</a:t>
            </a:r>
          </a:p>
          <a:p>
            <a:pPr algn="ctr">
              <a:lnSpc>
                <a:spcPts val="7920"/>
              </a:lnSpc>
            </a:pPr>
            <a:endParaRPr lang="en-US" sz="6000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B6706-566B-71C2-A752-5BEBD6DD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6" y="0"/>
            <a:ext cx="5800954" cy="565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E32C-74F9-E339-9EAD-23D3BBD7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0DD20588-2BDE-1252-5B35-80437CE8E75F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Priekšlikumi: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CE2FD50C-C952-0179-61BB-6BE334D64398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37511400-9C1A-8198-391F-2826A9A7DA5F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EA41D-1D94-8A48-6E3E-B6532B60F9E8}"/>
              </a:ext>
            </a:extLst>
          </p:cNvPr>
          <p:cNvSpPr txBox="1"/>
          <p:nvPr/>
        </p:nvSpPr>
        <p:spPr>
          <a:xfrm>
            <a:off x="1447799" y="3180457"/>
            <a:ext cx="1539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Gatavot iepirkuma materiālus, paredzot izslēdzamos apjomus atbilstoši 1.varianta vai 2.varianta apjomu samazinājumam. Tehniskajā specifikācijā un apjomu tabulās, iekļaujot attiecīgas tāmes pozīcijas paredzot prioritāri izslēdzamos apjomus.</a:t>
            </a:r>
          </a:p>
          <a:p>
            <a:pPr marL="514350" indent="-514350" algn="just">
              <a:buAutoNum type="arabicPeriod"/>
            </a:pPr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Sagatavot lēmumu izskatīšanai finanšu komitejā papildus paredzot 173 600,00 EUR (1.variants) vai 139 000,00 EUR (2.variants) projekta realizēšanai, finansējumu nepieciešams iekļaut 2026.gada budžetā.</a:t>
            </a:r>
          </a:p>
        </p:txBody>
      </p:sp>
    </p:spTree>
    <p:extLst>
      <p:ext uri="{BB962C8B-B14F-4D97-AF65-F5344CB8AC3E}">
        <p14:creationId xmlns:p14="http://schemas.microsoft.com/office/powerpoint/2010/main" val="2281849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B52CC91-A5FD-0C23-4049-55E76635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5" b="508"/>
          <a:stretch>
            <a:fillRect/>
          </a:stretch>
        </p:blipFill>
        <p:spPr>
          <a:xfrm>
            <a:off x="-609600" y="12700"/>
            <a:ext cx="20450029" cy="10456333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47926E56-8570-CDF7-4989-061BBF2482A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245AE-E8D1-ABA4-D3C9-AABA6BF2B238}"/>
              </a:ext>
            </a:extLst>
          </p:cNvPr>
          <p:cNvSpPr txBox="1"/>
          <p:nvPr/>
        </p:nvSpPr>
        <p:spPr>
          <a:xfrm>
            <a:off x="4343400" y="4623611"/>
            <a:ext cx="1082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0" dirty="0">
                <a:solidFill>
                  <a:schemeClr val="bg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91985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74008C3C-4659-4ACB-74F7-46003A735B08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 09.07.2025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437D4B7-F407-F6F7-C93C-AB3FA9E61F59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274E8-B930-C69E-0AE1-90D539F0CCCF}"/>
              </a:ext>
            </a:extLst>
          </p:cNvPr>
          <p:cNvSpPr txBox="1"/>
          <p:nvPr/>
        </p:nvSpPr>
        <p:spPr>
          <a:xfrm>
            <a:off x="288878" y="1065460"/>
            <a:ext cx="394602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Paplašināts stāvlaukums ar ūdenscaurlaidīgu segumu (tagad ~90 a/m, projektā palielināts uz 135 a/m vietām);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Videi draudzīgs apgaismojums;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Video novērošana drošības nodrošināšanai;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Gājēju celiņi, kas savieno ar Kultūras centru;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Mikromobilitātes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nodrošināšanas punkts;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Digitālo ierīču uzlādes punkts;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Dzeramā ūdens </a:t>
            </a: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brīvkrāns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Velosipēdu novietne;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Veloapkopes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stends;</a:t>
            </a:r>
          </a:p>
          <a:p>
            <a:pPr marL="457200" indent="-457200">
              <a:buAutoNum type="arabicPeriod"/>
            </a:pP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Ārtelpas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galdi un soli;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Dalītu atkritumu un suņu ekskrementu savākšanas urnas;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Funkcionāls vides dizaina objekts;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Apzaļumota teritorija ar kokaugiem un ziemcietēm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Ilgtspējīgi lietus ūdens novadīšanas risinājumi</a:t>
            </a:r>
          </a:p>
          <a:p>
            <a:pPr marL="457200" indent="-457200">
              <a:buAutoNum type="arabicPeriod"/>
            </a:pPr>
            <a:endParaRPr lang="lv-LV" sz="2000" dirty="0">
              <a:solidFill>
                <a:schemeClr val="bg1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625DC0B-70AE-522A-8C22-DA1EFFFD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9"/>
          <a:stretch/>
        </p:blipFill>
        <p:spPr>
          <a:xfrm>
            <a:off x="4234901" y="1114423"/>
            <a:ext cx="10528048" cy="7750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6F0F77-360B-6D56-0C0B-60F5BE05F1AE}"/>
              </a:ext>
            </a:extLst>
          </p:cNvPr>
          <p:cNvSpPr txBox="1"/>
          <p:nvPr/>
        </p:nvSpPr>
        <p:spPr>
          <a:xfrm>
            <a:off x="228600" y="35142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  <a:latin typeface="Montserrat" panose="00000500000000000000" pitchFamily="50" charset="-70"/>
              </a:rPr>
              <a:t>PROJEKTĀ PIETIEKTĀS AKTIVITĀTES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D536E0-CBDE-C80C-9A06-23B52C27C9C4}"/>
              </a:ext>
            </a:extLst>
          </p:cNvPr>
          <p:cNvSpPr txBox="1"/>
          <p:nvPr/>
        </p:nvSpPr>
        <p:spPr>
          <a:xfrm>
            <a:off x="14630400" y="50047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bg1"/>
                </a:solidFill>
                <a:latin typeface="Montserrat" panose="00000500000000000000" pitchFamily="50" charset="-70"/>
              </a:rPr>
              <a:t>PAPILDUS AKTIVITĀTES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93D4CB-7471-C4C3-F9AA-DB364B31DC8E}"/>
              </a:ext>
            </a:extLst>
          </p:cNvPr>
          <p:cNvSpPr txBox="1"/>
          <p:nvPr/>
        </p:nvSpPr>
        <p:spPr>
          <a:xfrm>
            <a:off x="14762949" y="1265009"/>
            <a:ext cx="343361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Ūdens ņemšanas vietas izveide laistīšanas nodrošināšanai – spice un hidrants ar iespēju pieslēgts laistīšanas šļūteni ar krānu           (7 592,20+PVN)</a:t>
            </a:r>
          </a:p>
          <a:p>
            <a:pPr marL="457200" indent="-457200">
              <a:buAutoNum type="arabicPeriod"/>
            </a:pP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Esošās krūmāju daļas izkopšana 1065 m</a:t>
            </a:r>
            <a:r>
              <a:rPr lang="lv-LV" b="1" baseline="30000" dirty="0">
                <a:solidFill>
                  <a:schemeClr val="bg1"/>
                </a:solidFill>
                <a:latin typeface="Montserrat" panose="00000500000000000000" pitchFamily="50" charset="-70"/>
              </a:rPr>
              <a:t>2</a:t>
            </a: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,     </a:t>
            </a:r>
            <a:r>
              <a:rPr lang="lv-LV" b="1">
                <a:solidFill>
                  <a:schemeClr val="bg1"/>
                </a:solidFill>
                <a:latin typeface="Montserrat" panose="00000500000000000000" pitchFamily="50" charset="-70"/>
              </a:rPr>
              <a:t>(3 148,99 </a:t>
            </a:r>
            <a:r>
              <a:rPr lang="lv-LV" b="1" dirty="0">
                <a:solidFill>
                  <a:schemeClr val="bg1"/>
                </a:solidFill>
                <a:latin typeface="Montserrat" panose="00000500000000000000" pitchFamily="50" charset="-70"/>
              </a:rPr>
              <a:t>+ PVN)</a:t>
            </a:r>
          </a:p>
          <a:p>
            <a:endParaRPr lang="lv-LV" sz="2000" b="1" dirty="0">
              <a:solidFill>
                <a:schemeClr val="bg1"/>
              </a:solidFill>
            </a:endParaRPr>
          </a:p>
          <a:p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Izslēdzamās: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Pārvietojami liela izmēra augu konteineri ar krūmiem – laukuma telpas organizēšanai (11 </a:t>
            </a:r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gb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) (5 672 +PVN)</a:t>
            </a:r>
          </a:p>
          <a:p>
            <a:pPr marL="457200" indent="-457200"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Stiprināts zāliens Gaujas svētku skatuves vietā (14 985 +PVN)</a:t>
            </a:r>
          </a:p>
          <a:p>
            <a:pPr marL="457200" indent="-457200">
              <a:buAutoNum type="arabicPeriod"/>
            </a:pPr>
            <a:endParaRPr lang="lv-LV" dirty="0">
              <a:solidFill>
                <a:schemeClr val="bg1"/>
              </a:solidFill>
              <a:latin typeface="Montserrat" panose="00000500000000000000" pitchFamily="50" charset="-70"/>
            </a:endParaRPr>
          </a:p>
          <a:p>
            <a:r>
              <a:rPr lang="lv-LV" dirty="0" err="1">
                <a:solidFill>
                  <a:schemeClr val="bg1"/>
                </a:solidFill>
                <a:latin typeface="Montserrat" panose="00000500000000000000" pitchFamily="50" charset="-70"/>
              </a:rPr>
              <a:t>Kontroltāmē</a:t>
            </a: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 neiekļauts:</a:t>
            </a:r>
          </a:p>
          <a:p>
            <a:pPr marL="457200" indent="-457200">
              <a:buFontTx/>
              <a:buAutoNum type="arabicPeriod"/>
            </a:pPr>
            <a:r>
              <a:rPr lang="lv-LV" dirty="0">
                <a:solidFill>
                  <a:schemeClr val="bg1"/>
                </a:solidFill>
                <a:latin typeface="Montserrat" panose="00000500000000000000" pitchFamily="50" charset="-70"/>
              </a:rPr>
              <a:t>Apgaismojums gar aizsargdambi 5 lampas (33 515,26 + PVN)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843188-2C01-BB15-E813-391629B3F9E0}"/>
              </a:ext>
            </a:extLst>
          </p:cNvPr>
          <p:cNvSpPr txBox="1"/>
          <p:nvPr/>
        </p:nvSpPr>
        <p:spPr>
          <a:xfrm>
            <a:off x="9205417" y="1257300"/>
            <a:ext cx="8659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Montserrat" panose="00000500000000000000" pitchFamily="50" charset="-70"/>
              </a:rPr>
              <a:t>Laukuma seguma piedāvājums un vides objekta griezums un seguma risinājums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6730B3A-5E46-5BCC-0422-E883D9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5" y="724895"/>
            <a:ext cx="8659433" cy="7916380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87222569-EB67-B475-FB91-3C466893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3937856"/>
            <a:ext cx="3238653" cy="297956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4B24A7E7-828E-F25D-640B-D835F9A9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13" y="7271297"/>
            <a:ext cx="12039600" cy="2476009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3C2E56F5-A544-A72E-69F3-E0DE33720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44" y="4000500"/>
            <a:ext cx="4566269" cy="29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C72079-56C5-F1E3-4A81-A5B152B3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8531"/>
            <a:ext cx="14859000" cy="1143000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  <a:t>Projektētāja sagatavotās tāmes</a:t>
            </a:r>
            <a:b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100" b="1" dirty="0">
                <a:solidFill>
                  <a:schemeClr val="bg1"/>
                </a:solidFill>
                <a:latin typeface="Montserrat" panose="00000500000000000000" pitchFamily="50" charset="-70"/>
              </a:rPr>
              <a:t> (bez apgaismojuma uz dambja)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01DBC2BA-FB37-253F-EF46-16DA0075F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61928"/>
              </p:ext>
            </p:extLst>
          </p:nvPr>
        </p:nvGraphicFramePr>
        <p:xfrm>
          <a:off x="3581400" y="2171700"/>
          <a:ext cx="10439400" cy="66488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76102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6624898">
                  <a:extLst>
                    <a:ext uri="{9D8B030D-6E8A-4147-A177-3AD203B41FA5}">
                      <a16:colId xmlns:a16="http://schemas.microsoft.com/office/drawing/2014/main" val="415986600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03229559"/>
                    </a:ext>
                  </a:extLst>
                </a:gridCol>
              </a:tblGrid>
              <a:tr h="53239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200" b="1" u="none" strike="noStrike" dirty="0" err="1">
                          <a:effectLst/>
                          <a:latin typeface="Montserrat" panose="00000500000000000000" pitchFamily="50" charset="-70"/>
                        </a:rPr>
                        <a:t>N.p.k</a:t>
                      </a:r>
                      <a:r>
                        <a:rPr lang="lv-LV" sz="2200" b="1" u="none" strike="noStrike" dirty="0">
                          <a:effectLst/>
                          <a:latin typeface="Montserrat" panose="00000500000000000000" pitchFamily="50" charset="-70"/>
                        </a:rPr>
                        <a:t>. </a:t>
                      </a:r>
                      <a:endParaRPr lang="lv-LV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Apraksts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u="none" strike="noStrike" dirty="0"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  <a:endParaRPr lang="lv-LV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534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Teritorijas sagatavošanas un demontāžas darbi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916373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Ārējie elektrotīkli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55 148,02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Videonovērošana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Ūdensvads un kanalizācija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Ceļi un laukumi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323 464,92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9520190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Labiekārtojuma elementi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39 187,92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5456116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Apstādījumi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10 188,33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8056662"/>
                  </a:ext>
                </a:extLst>
              </a:tr>
              <a:tr h="4777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Vides objekts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7963466"/>
                  </a:ext>
                </a:extLst>
              </a:tr>
              <a:tr h="424724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504 426,51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2039999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Virsizdevumi</a:t>
                      </a:r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7 %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35 309,86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90197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Peļņa 5 %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25 221,33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4574803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bez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564 957,69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0442888"/>
                  </a:ext>
                </a:extLst>
              </a:tr>
              <a:tr h="383525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118 641,12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260926"/>
                  </a:ext>
                </a:extLst>
              </a:tr>
              <a:tr h="376372">
                <a:tc>
                  <a:txBody>
                    <a:bodyPr/>
                    <a:lstStyle/>
                    <a:p>
                      <a:pPr algn="ctr" fontAlgn="ctr"/>
                      <a:endParaRPr lang="lv-LV" sz="2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ar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683 598,81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0808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1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3E23-624D-81CB-6844-4AD1035E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0052FCE-11A2-D1FE-5FD5-31B8B3C2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6700"/>
            <a:ext cx="6934200" cy="1143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Variants 1</a:t>
            </a:r>
            <a:b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400" dirty="0">
                <a:solidFill>
                  <a:schemeClr val="bg1"/>
                </a:solidFill>
                <a:latin typeface="Montserrat" panose="00000500000000000000" pitchFamily="50" charset="-70"/>
              </a:rPr>
              <a:t>nemainot segumu apjomu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64F362C-6887-F00A-AE3E-8F5D7DCF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30"/>
          <a:stretch>
            <a:fillRect/>
          </a:stretch>
        </p:blipFill>
        <p:spPr>
          <a:xfrm>
            <a:off x="619537" y="1866900"/>
            <a:ext cx="8206673" cy="7647815"/>
          </a:xfrm>
          <a:prstGeom prst="rect">
            <a:avLst/>
          </a:prstGeom>
        </p:spPr>
      </p:pic>
      <p:sp>
        <p:nvSpPr>
          <p:cNvPr id="3" name="Virsraksts 1">
            <a:extLst>
              <a:ext uri="{FF2B5EF4-FFF2-40B4-BE49-F238E27FC236}">
                <a16:creationId xmlns:a16="http://schemas.microsoft.com/office/drawing/2014/main" id="{4D2ADCBB-80AD-8CD9-F6C4-E7D23A682D30}"/>
              </a:ext>
            </a:extLst>
          </p:cNvPr>
          <p:cNvSpPr txBox="1">
            <a:spLocks/>
          </p:cNvSpPr>
          <p:nvPr/>
        </p:nvSpPr>
        <p:spPr>
          <a:xfrm>
            <a:off x="9296402" y="266700"/>
            <a:ext cx="876299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Variants 2</a:t>
            </a:r>
            <a:b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</a:br>
            <a:r>
              <a:rPr lang="lv-LV" sz="3400" dirty="0">
                <a:solidFill>
                  <a:schemeClr val="bg1"/>
                </a:solidFill>
                <a:latin typeface="Montserrat" panose="00000500000000000000" pitchFamily="50" charset="-70"/>
              </a:rPr>
              <a:t>samazināts gājēju celiņa apjoms un stāvvietu skaits par 9 vietām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2EFE3A7-C825-68ED-8F34-F6227C7A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781"/>
          <a:stretch>
            <a:fillRect/>
          </a:stretch>
        </p:blipFill>
        <p:spPr>
          <a:xfrm>
            <a:off x="9603540" y="1871133"/>
            <a:ext cx="8039523" cy="7647815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99F2EE60-4348-CCFF-A355-ADC79ABB09C3}"/>
              </a:ext>
            </a:extLst>
          </p:cNvPr>
          <p:cNvSpPr/>
          <p:nvPr/>
        </p:nvSpPr>
        <p:spPr>
          <a:xfrm rot="18750429">
            <a:off x="3531773" y="4101962"/>
            <a:ext cx="342400" cy="3911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094B6682-8828-355F-5F4B-11292FB163EF}"/>
              </a:ext>
            </a:extLst>
          </p:cNvPr>
          <p:cNvSpPr/>
          <p:nvPr/>
        </p:nvSpPr>
        <p:spPr>
          <a:xfrm rot="18750429">
            <a:off x="12511581" y="4190861"/>
            <a:ext cx="342400" cy="39118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Brīvforma: forma 8">
            <a:extLst>
              <a:ext uri="{FF2B5EF4-FFF2-40B4-BE49-F238E27FC236}">
                <a16:creationId xmlns:a16="http://schemas.microsoft.com/office/drawing/2014/main" id="{5CD40057-E9BF-5337-958F-E315C79769F0}"/>
              </a:ext>
            </a:extLst>
          </p:cNvPr>
          <p:cNvSpPr/>
          <p:nvPr/>
        </p:nvSpPr>
        <p:spPr>
          <a:xfrm>
            <a:off x="13834534" y="7450666"/>
            <a:ext cx="1456266" cy="1828800"/>
          </a:xfrm>
          <a:custGeom>
            <a:avLst/>
            <a:gdLst>
              <a:gd name="connsiteX0" fmla="*/ 1270000 w 1473200"/>
              <a:gd name="connsiteY0" fmla="*/ 0 h 1930400"/>
              <a:gd name="connsiteX1" fmla="*/ 1270000 w 1473200"/>
              <a:gd name="connsiteY1" fmla="*/ 0 h 1930400"/>
              <a:gd name="connsiteX2" fmla="*/ 863600 w 1473200"/>
              <a:gd name="connsiteY2" fmla="*/ 237066 h 1930400"/>
              <a:gd name="connsiteX3" fmla="*/ 372533 w 1473200"/>
              <a:gd name="connsiteY3" fmla="*/ 321733 h 1930400"/>
              <a:gd name="connsiteX4" fmla="*/ 0 w 1473200"/>
              <a:gd name="connsiteY4" fmla="*/ 406400 h 1930400"/>
              <a:gd name="connsiteX5" fmla="*/ 84667 w 1473200"/>
              <a:gd name="connsiteY5" fmla="*/ 1100666 h 1930400"/>
              <a:gd name="connsiteX6" fmla="*/ 186267 w 1473200"/>
              <a:gd name="connsiteY6" fmla="*/ 1710266 h 1930400"/>
              <a:gd name="connsiteX7" fmla="*/ 524933 w 1473200"/>
              <a:gd name="connsiteY7" fmla="*/ 1930400 h 1930400"/>
              <a:gd name="connsiteX8" fmla="*/ 999067 w 1473200"/>
              <a:gd name="connsiteY8" fmla="*/ 1896533 h 1930400"/>
              <a:gd name="connsiteX9" fmla="*/ 609600 w 1473200"/>
              <a:gd name="connsiteY9" fmla="*/ 1388533 h 1930400"/>
              <a:gd name="connsiteX10" fmla="*/ 626533 w 1473200"/>
              <a:gd name="connsiteY10" fmla="*/ 948266 h 1930400"/>
              <a:gd name="connsiteX11" fmla="*/ 897467 w 1473200"/>
              <a:gd name="connsiteY11" fmla="*/ 508000 h 1930400"/>
              <a:gd name="connsiteX12" fmla="*/ 1473200 w 1473200"/>
              <a:gd name="connsiteY12" fmla="*/ 541866 h 1930400"/>
              <a:gd name="connsiteX13" fmla="*/ 1270000 w 1473200"/>
              <a:gd name="connsiteY13" fmla="*/ 0 h 1930400"/>
              <a:gd name="connsiteX0" fmla="*/ 1236133 w 1439333"/>
              <a:gd name="connsiteY0" fmla="*/ 0 h 1930400"/>
              <a:gd name="connsiteX1" fmla="*/ 1236133 w 1439333"/>
              <a:gd name="connsiteY1" fmla="*/ 0 h 1930400"/>
              <a:gd name="connsiteX2" fmla="*/ 829733 w 1439333"/>
              <a:gd name="connsiteY2" fmla="*/ 237066 h 1930400"/>
              <a:gd name="connsiteX3" fmla="*/ 338666 w 1439333"/>
              <a:gd name="connsiteY3" fmla="*/ 321733 h 1930400"/>
              <a:gd name="connsiteX4" fmla="*/ 0 w 1439333"/>
              <a:gd name="connsiteY4" fmla="*/ 491067 h 1930400"/>
              <a:gd name="connsiteX5" fmla="*/ 50800 w 1439333"/>
              <a:gd name="connsiteY5" fmla="*/ 1100666 h 1930400"/>
              <a:gd name="connsiteX6" fmla="*/ 152400 w 1439333"/>
              <a:gd name="connsiteY6" fmla="*/ 1710266 h 1930400"/>
              <a:gd name="connsiteX7" fmla="*/ 491066 w 1439333"/>
              <a:gd name="connsiteY7" fmla="*/ 1930400 h 1930400"/>
              <a:gd name="connsiteX8" fmla="*/ 965200 w 1439333"/>
              <a:gd name="connsiteY8" fmla="*/ 1896533 h 1930400"/>
              <a:gd name="connsiteX9" fmla="*/ 575733 w 1439333"/>
              <a:gd name="connsiteY9" fmla="*/ 1388533 h 1930400"/>
              <a:gd name="connsiteX10" fmla="*/ 592666 w 1439333"/>
              <a:gd name="connsiteY10" fmla="*/ 948266 h 1930400"/>
              <a:gd name="connsiteX11" fmla="*/ 863600 w 1439333"/>
              <a:gd name="connsiteY11" fmla="*/ 508000 h 1930400"/>
              <a:gd name="connsiteX12" fmla="*/ 1439333 w 1439333"/>
              <a:gd name="connsiteY12" fmla="*/ 541866 h 1930400"/>
              <a:gd name="connsiteX13" fmla="*/ 1236133 w 1439333"/>
              <a:gd name="connsiteY13" fmla="*/ 0 h 1930400"/>
              <a:gd name="connsiteX0" fmla="*/ 1253066 w 1456266"/>
              <a:gd name="connsiteY0" fmla="*/ 0 h 1930400"/>
              <a:gd name="connsiteX1" fmla="*/ 1253066 w 1456266"/>
              <a:gd name="connsiteY1" fmla="*/ 0 h 1930400"/>
              <a:gd name="connsiteX2" fmla="*/ 846666 w 1456266"/>
              <a:gd name="connsiteY2" fmla="*/ 237066 h 1930400"/>
              <a:gd name="connsiteX3" fmla="*/ 355599 w 1456266"/>
              <a:gd name="connsiteY3" fmla="*/ 321733 h 1930400"/>
              <a:gd name="connsiteX4" fmla="*/ 16933 w 1456266"/>
              <a:gd name="connsiteY4" fmla="*/ 491067 h 1930400"/>
              <a:gd name="connsiteX5" fmla="*/ 0 w 1456266"/>
              <a:gd name="connsiteY5" fmla="*/ 1100666 h 1930400"/>
              <a:gd name="connsiteX6" fmla="*/ 169333 w 1456266"/>
              <a:gd name="connsiteY6" fmla="*/ 1710266 h 1930400"/>
              <a:gd name="connsiteX7" fmla="*/ 507999 w 1456266"/>
              <a:gd name="connsiteY7" fmla="*/ 1930400 h 1930400"/>
              <a:gd name="connsiteX8" fmla="*/ 982133 w 1456266"/>
              <a:gd name="connsiteY8" fmla="*/ 1896533 h 1930400"/>
              <a:gd name="connsiteX9" fmla="*/ 592666 w 1456266"/>
              <a:gd name="connsiteY9" fmla="*/ 1388533 h 1930400"/>
              <a:gd name="connsiteX10" fmla="*/ 609599 w 1456266"/>
              <a:gd name="connsiteY10" fmla="*/ 948266 h 1930400"/>
              <a:gd name="connsiteX11" fmla="*/ 880533 w 1456266"/>
              <a:gd name="connsiteY11" fmla="*/ 508000 h 1930400"/>
              <a:gd name="connsiteX12" fmla="*/ 1456266 w 1456266"/>
              <a:gd name="connsiteY12" fmla="*/ 541866 h 1930400"/>
              <a:gd name="connsiteX13" fmla="*/ 1253066 w 1456266"/>
              <a:gd name="connsiteY13" fmla="*/ 0 h 1930400"/>
              <a:gd name="connsiteX0" fmla="*/ 1253066 w 1456266"/>
              <a:gd name="connsiteY0" fmla="*/ 0 h 1896533"/>
              <a:gd name="connsiteX1" fmla="*/ 1253066 w 1456266"/>
              <a:gd name="connsiteY1" fmla="*/ 0 h 1896533"/>
              <a:gd name="connsiteX2" fmla="*/ 846666 w 1456266"/>
              <a:gd name="connsiteY2" fmla="*/ 237066 h 1896533"/>
              <a:gd name="connsiteX3" fmla="*/ 355599 w 1456266"/>
              <a:gd name="connsiteY3" fmla="*/ 321733 h 1896533"/>
              <a:gd name="connsiteX4" fmla="*/ 16933 w 1456266"/>
              <a:gd name="connsiteY4" fmla="*/ 491067 h 1896533"/>
              <a:gd name="connsiteX5" fmla="*/ 0 w 1456266"/>
              <a:gd name="connsiteY5" fmla="*/ 1100666 h 1896533"/>
              <a:gd name="connsiteX6" fmla="*/ 169333 w 1456266"/>
              <a:gd name="connsiteY6" fmla="*/ 1710266 h 1896533"/>
              <a:gd name="connsiteX7" fmla="*/ 491066 w 1456266"/>
              <a:gd name="connsiteY7" fmla="*/ 1828800 h 1896533"/>
              <a:gd name="connsiteX8" fmla="*/ 982133 w 1456266"/>
              <a:gd name="connsiteY8" fmla="*/ 1896533 h 1896533"/>
              <a:gd name="connsiteX9" fmla="*/ 592666 w 1456266"/>
              <a:gd name="connsiteY9" fmla="*/ 1388533 h 1896533"/>
              <a:gd name="connsiteX10" fmla="*/ 609599 w 1456266"/>
              <a:gd name="connsiteY10" fmla="*/ 948266 h 1896533"/>
              <a:gd name="connsiteX11" fmla="*/ 880533 w 1456266"/>
              <a:gd name="connsiteY11" fmla="*/ 508000 h 1896533"/>
              <a:gd name="connsiteX12" fmla="*/ 1456266 w 1456266"/>
              <a:gd name="connsiteY12" fmla="*/ 541866 h 1896533"/>
              <a:gd name="connsiteX13" fmla="*/ 1253066 w 1456266"/>
              <a:gd name="connsiteY13" fmla="*/ 0 h 1896533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592666 w 1456266"/>
              <a:gd name="connsiteY9" fmla="*/ 1388533 h 1828800"/>
              <a:gd name="connsiteX10" fmla="*/ 609599 w 1456266"/>
              <a:gd name="connsiteY10" fmla="*/ 948266 h 1828800"/>
              <a:gd name="connsiteX11" fmla="*/ 880533 w 1456266"/>
              <a:gd name="connsiteY11" fmla="*/ 508000 h 1828800"/>
              <a:gd name="connsiteX12" fmla="*/ 1456266 w 1456266"/>
              <a:gd name="connsiteY12" fmla="*/ 541866 h 1828800"/>
              <a:gd name="connsiteX13" fmla="*/ 1253066 w 1456266"/>
              <a:gd name="connsiteY13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592666 w 1456266"/>
              <a:gd name="connsiteY9" fmla="*/ 1388533 h 1828800"/>
              <a:gd name="connsiteX10" fmla="*/ 524933 w 1456266"/>
              <a:gd name="connsiteY10" fmla="*/ 1168401 h 1828800"/>
              <a:gd name="connsiteX11" fmla="*/ 609599 w 1456266"/>
              <a:gd name="connsiteY11" fmla="*/ 9482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09599 w 1456266"/>
              <a:gd name="connsiteY11" fmla="*/ 9482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880533 w 1456266"/>
              <a:gd name="connsiteY12" fmla="*/ 508000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46666 w 1456266"/>
              <a:gd name="connsiteY2" fmla="*/ 237066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965200 w 1456266"/>
              <a:gd name="connsiteY12" fmla="*/ 592667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97466 w 1456266"/>
              <a:gd name="connsiteY2" fmla="*/ 203199 h 1828800"/>
              <a:gd name="connsiteX3" fmla="*/ 355599 w 1456266"/>
              <a:gd name="connsiteY3" fmla="*/ 321733 h 1828800"/>
              <a:gd name="connsiteX4" fmla="*/ 16933 w 1456266"/>
              <a:gd name="connsiteY4" fmla="*/ 491067 h 1828800"/>
              <a:gd name="connsiteX5" fmla="*/ 0 w 1456266"/>
              <a:gd name="connsiteY5" fmla="*/ 1100666 h 1828800"/>
              <a:gd name="connsiteX6" fmla="*/ 169333 w 1456266"/>
              <a:gd name="connsiteY6" fmla="*/ 1710266 h 1828800"/>
              <a:gd name="connsiteX7" fmla="*/ 491066 w 1456266"/>
              <a:gd name="connsiteY7" fmla="*/ 1828800 h 1828800"/>
              <a:gd name="connsiteX8" fmla="*/ 999067 w 1456266"/>
              <a:gd name="connsiteY8" fmla="*/ 1777999 h 1828800"/>
              <a:gd name="connsiteX9" fmla="*/ 660399 w 1456266"/>
              <a:gd name="connsiteY9" fmla="*/ 1490133 h 1828800"/>
              <a:gd name="connsiteX10" fmla="*/ 524933 w 1456266"/>
              <a:gd name="connsiteY10" fmla="*/ 1168401 h 1828800"/>
              <a:gd name="connsiteX11" fmla="*/ 626532 w 1456266"/>
              <a:gd name="connsiteY11" fmla="*/ 897466 h 1828800"/>
              <a:gd name="connsiteX12" fmla="*/ 965200 w 1456266"/>
              <a:gd name="connsiteY12" fmla="*/ 592667 h 1828800"/>
              <a:gd name="connsiteX13" fmla="*/ 1456266 w 1456266"/>
              <a:gd name="connsiteY13" fmla="*/ 541866 h 1828800"/>
              <a:gd name="connsiteX14" fmla="*/ 1253066 w 1456266"/>
              <a:gd name="connsiteY14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897466 w 1456266"/>
              <a:gd name="connsiteY2" fmla="*/ 203199 h 1828800"/>
              <a:gd name="connsiteX3" fmla="*/ 694266 w 1456266"/>
              <a:gd name="connsiteY3" fmla="*/ 372534 h 1828800"/>
              <a:gd name="connsiteX4" fmla="*/ 355599 w 1456266"/>
              <a:gd name="connsiteY4" fmla="*/ 321733 h 1828800"/>
              <a:gd name="connsiteX5" fmla="*/ 16933 w 1456266"/>
              <a:gd name="connsiteY5" fmla="*/ 491067 h 1828800"/>
              <a:gd name="connsiteX6" fmla="*/ 0 w 1456266"/>
              <a:gd name="connsiteY6" fmla="*/ 1100666 h 1828800"/>
              <a:gd name="connsiteX7" fmla="*/ 169333 w 1456266"/>
              <a:gd name="connsiteY7" fmla="*/ 1710266 h 1828800"/>
              <a:gd name="connsiteX8" fmla="*/ 491066 w 1456266"/>
              <a:gd name="connsiteY8" fmla="*/ 1828800 h 1828800"/>
              <a:gd name="connsiteX9" fmla="*/ 999067 w 1456266"/>
              <a:gd name="connsiteY9" fmla="*/ 1777999 h 1828800"/>
              <a:gd name="connsiteX10" fmla="*/ 660399 w 1456266"/>
              <a:gd name="connsiteY10" fmla="*/ 1490133 h 1828800"/>
              <a:gd name="connsiteX11" fmla="*/ 524933 w 1456266"/>
              <a:gd name="connsiteY11" fmla="*/ 1168401 h 1828800"/>
              <a:gd name="connsiteX12" fmla="*/ 626532 w 1456266"/>
              <a:gd name="connsiteY12" fmla="*/ 897466 h 1828800"/>
              <a:gd name="connsiteX13" fmla="*/ 965200 w 1456266"/>
              <a:gd name="connsiteY13" fmla="*/ 592667 h 1828800"/>
              <a:gd name="connsiteX14" fmla="*/ 1456266 w 1456266"/>
              <a:gd name="connsiteY14" fmla="*/ 541866 h 1828800"/>
              <a:gd name="connsiteX15" fmla="*/ 1253066 w 1456266"/>
              <a:gd name="connsiteY15" fmla="*/ 0 h 1828800"/>
              <a:gd name="connsiteX0" fmla="*/ 1253066 w 1456266"/>
              <a:gd name="connsiteY0" fmla="*/ 0 h 1828800"/>
              <a:gd name="connsiteX1" fmla="*/ 1253066 w 1456266"/>
              <a:gd name="connsiteY1" fmla="*/ 0 h 1828800"/>
              <a:gd name="connsiteX2" fmla="*/ 965199 w 1456266"/>
              <a:gd name="connsiteY2" fmla="*/ 220132 h 1828800"/>
              <a:gd name="connsiteX3" fmla="*/ 694266 w 1456266"/>
              <a:gd name="connsiteY3" fmla="*/ 372534 h 1828800"/>
              <a:gd name="connsiteX4" fmla="*/ 355599 w 1456266"/>
              <a:gd name="connsiteY4" fmla="*/ 321733 h 1828800"/>
              <a:gd name="connsiteX5" fmla="*/ 16933 w 1456266"/>
              <a:gd name="connsiteY5" fmla="*/ 491067 h 1828800"/>
              <a:gd name="connsiteX6" fmla="*/ 0 w 1456266"/>
              <a:gd name="connsiteY6" fmla="*/ 1100666 h 1828800"/>
              <a:gd name="connsiteX7" fmla="*/ 169333 w 1456266"/>
              <a:gd name="connsiteY7" fmla="*/ 1710266 h 1828800"/>
              <a:gd name="connsiteX8" fmla="*/ 491066 w 1456266"/>
              <a:gd name="connsiteY8" fmla="*/ 1828800 h 1828800"/>
              <a:gd name="connsiteX9" fmla="*/ 999067 w 1456266"/>
              <a:gd name="connsiteY9" fmla="*/ 1777999 h 1828800"/>
              <a:gd name="connsiteX10" fmla="*/ 660399 w 1456266"/>
              <a:gd name="connsiteY10" fmla="*/ 1490133 h 1828800"/>
              <a:gd name="connsiteX11" fmla="*/ 524933 w 1456266"/>
              <a:gd name="connsiteY11" fmla="*/ 1168401 h 1828800"/>
              <a:gd name="connsiteX12" fmla="*/ 626532 w 1456266"/>
              <a:gd name="connsiteY12" fmla="*/ 897466 h 1828800"/>
              <a:gd name="connsiteX13" fmla="*/ 965200 w 1456266"/>
              <a:gd name="connsiteY13" fmla="*/ 592667 h 1828800"/>
              <a:gd name="connsiteX14" fmla="*/ 1456266 w 1456266"/>
              <a:gd name="connsiteY14" fmla="*/ 541866 h 1828800"/>
              <a:gd name="connsiteX15" fmla="*/ 1253066 w 1456266"/>
              <a:gd name="connsiteY1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6266" h="1828800">
                <a:moveTo>
                  <a:pt x="1253066" y="0"/>
                </a:moveTo>
                <a:lnTo>
                  <a:pt x="1253066" y="0"/>
                </a:lnTo>
                <a:lnTo>
                  <a:pt x="965199" y="220132"/>
                </a:lnTo>
                <a:cubicBezTo>
                  <a:pt x="891821" y="248355"/>
                  <a:pt x="767644" y="344311"/>
                  <a:pt x="694266" y="372534"/>
                </a:cubicBezTo>
                <a:lnTo>
                  <a:pt x="355599" y="321733"/>
                </a:lnTo>
                <a:lnTo>
                  <a:pt x="16933" y="491067"/>
                </a:lnTo>
                <a:lnTo>
                  <a:pt x="0" y="1100666"/>
                </a:lnTo>
                <a:lnTo>
                  <a:pt x="169333" y="1710266"/>
                </a:lnTo>
                <a:lnTo>
                  <a:pt x="491066" y="1828800"/>
                </a:lnTo>
                <a:lnTo>
                  <a:pt x="999067" y="1777999"/>
                </a:lnTo>
                <a:lnTo>
                  <a:pt x="660399" y="1490133"/>
                </a:lnTo>
                <a:cubicBezTo>
                  <a:pt x="654755" y="1416756"/>
                  <a:pt x="530577" y="1241778"/>
                  <a:pt x="524933" y="1168401"/>
                </a:cubicBezTo>
                <a:lnTo>
                  <a:pt x="626532" y="897466"/>
                </a:lnTo>
                <a:lnTo>
                  <a:pt x="965200" y="592667"/>
                </a:lnTo>
                <a:lnTo>
                  <a:pt x="1456266" y="541866"/>
                </a:lnTo>
                <a:lnTo>
                  <a:pt x="1253066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6EDDDAC-8720-D7D6-32D3-119EAF2ECA78}"/>
              </a:ext>
            </a:extLst>
          </p:cNvPr>
          <p:cNvSpPr/>
          <p:nvPr/>
        </p:nvSpPr>
        <p:spPr>
          <a:xfrm rot="18750429">
            <a:off x="10355205" y="4325786"/>
            <a:ext cx="1226599" cy="5135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2FC03B78-2AA8-F1F1-143D-EBC586035A0D}"/>
              </a:ext>
            </a:extLst>
          </p:cNvPr>
          <p:cNvSpPr/>
          <p:nvPr/>
        </p:nvSpPr>
        <p:spPr>
          <a:xfrm rot="21392487">
            <a:off x="6219837" y="8373104"/>
            <a:ext cx="2132995" cy="911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Ovāls 11">
            <a:extLst>
              <a:ext uri="{FF2B5EF4-FFF2-40B4-BE49-F238E27FC236}">
                <a16:creationId xmlns:a16="http://schemas.microsoft.com/office/drawing/2014/main" id="{3C60A088-302E-FB84-0DC1-AAFA1C2E0672}"/>
              </a:ext>
            </a:extLst>
          </p:cNvPr>
          <p:cNvSpPr/>
          <p:nvPr/>
        </p:nvSpPr>
        <p:spPr>
          <a:xfrm rot="21392487">
            <a:off x="15088664" y="8405896"/>
            <a:ext cx="2190152" cy="911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9E66C4FB-5DD1-DF79-7B97-8B6613C94738}"/>
              </a:ext>
            </a:extLst>
          </p:cNvPr>
          <p:cNvSpPr/>
          <p:nvPr/>
        </p:nvSpPr>
        <p:spPr>
          <a:xfrm rot="19737848">
            <a:off x="5267563" y="8051451"/>
            <a:ext cx="959128" cy="2278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98B6893F-F54A-F5F2-1E2F-25CE9C2F778B}"/>
              </a:ext>
            </a:extLst>
          </p:cNvPr>
          <p:cNvSpPr/>
          <p:nvPr/>
        </p:nvSpPr>
        <p:spPr>
          <a:xfrm rot="20749762">
            <a:off x="7042625" y="8067533"/>
            <a:ext cx="1236520" cy="2043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184399EC-0705-C6E3-7643-D485F2BCC990}"/>
              </a:ext>
            </a:extLst>
          </p:cNvPr>
          <p:cNvSpPr/>
          <p:nvPr/>
        </p:nvSpPr>
        <p:spPr>
          <a:xfrm rot="20749762">
            <a:off x="16051800" y="8102562"/>
            <a:ext cx="1236520" cy="2043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5DC1BAF3-39C7-A6DA-550F-15CCC4DBA590}"/>
              </a:ext>
            </a:extLst>
          </p:cNvPr>
          <p:cNvSpPr/>
          <p:nvPr/>
        </p:nvSpPr>
        <p:spPr>
          <a:xfrm rot="20490458">
            <a:off x="5479281" y="6442392"/>
            <a:ext cx="890148" cy="29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26B95CA9-D42E-48B7-E865-0E6A5E963EED}"/>
              </a:ext>
            </a:extLst>
          </p:cNvPr>
          <p:cNvSpPr/>
          <p:nvPr/>
        </p:nvSpPr>
        <p:spPr>
          <a:xfrm rot="20490458">
            <a:off x="14464829" y="6442392"/>
            <a:ext cx="890148" cy="2998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189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B25C-D4A0-F895-D890-24524E93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285464C6-0DDF-F230-1294-F20B42CF0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864"/>
              </p:ext>
            </p:extLst>
          </p:nvPr>
        </p:nvGraphicFramePr>
        <p:xfrm>
          <a:off x="592667" y="1367367"/>
          <a:ext cx="17102665" cy="84322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2733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15986600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632234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10322955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8204933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038904718"/>
                    </a:ext>
                  </a:extLst>
                </a:gridCol>
                <a:gridCol w="3522132">
                  <a:extLst>
                    <a:ext uri="{9D8B030D-6E8A-4147-A177-3AD203B41FA5}">
                      <a16:colId xmlns:a16="http://schemas.microsoft.com/office/drawing/2014/main" val="3275049405"/>
                    </a:ext>
                  </a:extLst>
                </a:gridCol>
              </a:tblGrid>
              <a:tr h="525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 err="1">
                          <a:effectLst/>
                          <a:latin typeface="Montserrat" panose="00000500000000000000" pitchFamily="50" charset="-70"/>
                        </a:rPr>
                        <a:t>N.p.k</a:t>
                      </a:r>
                      <a:r>
                        <a:rPr lang="lv-LV" sz="1600" b="1" u="none" strike="noStrike" dirty="0">
                          <a:effectLst/>
                          <a:latin typeface="Montserrat" panose="00000500000000000000" pitchFamily="50" charset="-70"/>
                        </a:rPr>
                        <a:t>.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Apraksts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Projektētāja sagatavotās tāmes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Variants 1</a:t>
                      </a:r>
                    </a:p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Nemainot seguma apjomu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Variants 2</a:t>
                      </a:r>
                    </a:p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Samazināts gājēju celiņa apjoms un stāvvietu skaits par 9 vietām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267639"/>
                  </a:ext>
                </a:extLst>
              </a:tr>
              <a:tr h="40809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EUR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Komentāri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Komentāri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72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Teritorijas sagatavošanas un demontāžas darbi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1 761,73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916373"/>
                  </a:ext>
                </a:extLst>
              </a:tr>
              <a:tr h="3002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Ārējie elektrotīkli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55 148,02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54 326,6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Precizētas plānotās izmaksas</a:t>
                      </a:r>
                    </a:p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53 574,00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Samazināts dekoratīvais apgaismojums skvēra daļā – par 2 lampām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553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Videonovērošana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16 885,63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Ūdensvads un kanalizācija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27 865,62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10866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Ceļi un laukumi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323 464,92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307 693,62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(Bruģis - 3321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a/m segums, 998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gājēju segums, kopā 4319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Izslēgts stiprinātais zāliena segums, izslēgti dobes 2 un 4 apjomi - aizstājot ar zālienu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286 390,24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(Bruģis - 3203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a/m segums, 778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gājēju segums, kopā 3981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Izslēgti dobes 1 un 3  apjomi , samazināts stāvvietu skaits par 9 vietām, par 220 m</a:t>
                      </a:r>
                      <a:r>
                        <a:rPr lang="lv-LV" sz="14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samazināts gājēju celiņu apjoms - aizstājot ar zālienu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9520190"/>
                  </a:ext>
                </a:extLst>
              </a:tr>
              <a:tr h="9288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Labiekārtojuma elementi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39 187,92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23 778,14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Izslēgti lielie podi, nomainīti soli un galdi uz citu modeli, izslēgti mazie galdiņi ar krēsliem, samazināts uzlādes vietu skaits – no 3 un 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21 558,92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Par 3 soliem samazināts atpūtas solu skaits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5456116"/>
                  </a:ext>
                </a:extLst>
              </a:tr>
              <a:tr h="44494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Apstādījumi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10 188,33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7 723,32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Izslēgtas dobes 2 un 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6 433,82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Izslēgtas dobes 1 un 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8056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Vides objekts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29 924,34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63466"/>
                  </a:ext>
                </a:extLst>
              </a:tr>
              <a:tr h="365978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Kopā: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504 426,51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469 959,00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444 394,30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2039999"/>
                  </a:ext>
                </a:extLst>
              </a:tr>
              <a:tr h="374980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Virsizdevumi</a:t>
                      </a:r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 7 %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35 309,86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32 897,13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31 107,60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5690197"/>
                  </a:ext>
                </a:extLst>
              </a:tr>
              <a:tr h="361128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Peļņa 5 %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25 221,33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23 497,95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22 219,72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4574803"/>
                  </a:ext>
                </a:extLst>
              </a:tr>
              <a:tr h="345714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bez 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564 957,69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526 354,08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497 721,62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04428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PVN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118 641,12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110 534,36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104 521,54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i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260926"/>
                  </a:ext>
                </a:extLst>
              </a:tr>
              <a:tr h="236531">
                <a:tc>
                  <a:txBody>
                    <a:bodyPr/>
                    <a:lstStyle/>
                    <a:p>
                      <a:pPr algn="ctr" fontAlgn="ctr"/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Kopā ar PVN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683 598,81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636 888,44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602 243,16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1600" b="1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08963"/>
                  </a:ext>
                </a:extLst>
              </a:tr>
            </a:tbl>
          </a:graphicData>
        </a:graphic>
      </p:graphicFrame>
      <p:sp>
        <p:nvSpPr>
          <p:cNvPr id="5" name="Virsraksts 1">
            <a:extLst>
              <a:ext uri="{FF2B5EF4-FFF2-40B4-BE49-F238E27FC236}">
                <a16:creationId xmlns:a16="http://schemas.microsoft.com/office/drawing/2014/main" id="{54F613D8-0601-63A0-CDDD-FFC8DB8E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2467"/>
            <a:ext cx="12496800" cy="1143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bg1"/>
                </a:solidFill>
                <a:latin typeface="Montserrat" panose="00000500000000000000" pitchFamily="50" charset="-70"/>
              </a:rPr>
              <a:t>Plānoto izmaksu salīdzinājums dažādos variantos</a:t>
            </a:r>
            <a:endParaRPr lang="lv-LV" sz="3400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65544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C67F-CA88-D6EC-5378-1A6231B01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D28E3AB-2867-D260-B870-651C09E8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50800"/>
            <a:ext cx="14859000" cy="1143000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Montserrat" panose="00000500000000000000" pitchFamily="50" charset="-70"/>
              </a:rPr>
              <a:t>Plānoto izmaksu un variantu salīdzinājums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3F674514-1C59-EF7D-95E0-7236E0429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24536"/>
              </p:ext>
            </p:extLst>
          </p:nvPr>
        </p:nvGraphicFramePr>
        <p:xfrm>
          <a:off x="374071" y="1790700"/>
          <a:ext cx="8763001" cy="7674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24401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72548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31205121"/>
                    </a:ext>
                  </a:extLst>
                </a:gridCol>
              </a:tblGrid>
              <a:tr h="76889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Būvdarbu izmaksas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Sadalījums,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6570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Projektā pieteiktās izmaksas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463 300.00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1" u="none" strike="noStrike" dirty="0"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85 %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3252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69 495,00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15 %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12586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8267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Projektētāja </a:t>
                      </a:r>
                      <a:r>
                        <a:rPr lang="lv-LV" sz="2400" b="1" u="none" strike="noStrike" dirty="0" err="1">
                          <a:effectLst/>
                          <a:latin typeface="Montserrat" panose="00000500000000000000" pitchFamily="50" charset="-70"/>
                        </a:rPr>
                        <a:t>kontroltāme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683 598,81</a:t>
                      </a:r>
                      <a:endParaRPr lang="lv-LV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63498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289 793,81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42 %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052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7923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1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636 888,44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4773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62 %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4917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243 083,44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38 %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149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742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2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602 243,16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393 805,00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4063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208 438,20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35 %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883079"/>
                  </a:ext>
                </a:extLst>
              </a:tr>
            </a:tbl>
          </a:graphicData>
        </a:graphic>
      </p:graphicFrame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1E37F47E-5AFC-7B76-0DEC-4A809DDA8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30854"/>
              </p:ext>
            </p:extLst>
          </p:nvPr>
        </p:nvGraphicFramePr>
        <p:xfrm>
          <a:off x="9497290" y="1818409"/>
          <a:ext cx="8763001" cy="7674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24401">
                  <a:extLst>
                    <a:ext uri="{9D8B030D-6E8A-4147-A177-3AD203B41FA5}">
                      <a16:colId xmlns:a16="http://schemas.microsoft.com/office/drawing/2014/main" val="388016353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272548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31205121"/>
                    </a:ext>
                  </a:extLst>
                </a:gridCol>
              </a:tblGrid>
              <a:tr h="76889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1" i="1" u="none" strike="noStrike" dirty="0">
                          <a:effectLst/>
                          <a:latin typeface="Montserrat" panose="00000500000000000000" pitchFamily="50" charset="-70"/>
                        </a:rPr>
                        <a:t>KOPĒJĀS izmaksas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Sadalījums,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6570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Projektā pieteiktās izmaksas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506 600,00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1" u="none" strike="noStrike" dirty="0"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67408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85 %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32525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75 990,00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0" i="1" u="none" strike="noStrike" dirty="0">
                          <a:effectLst/>
                          <a:latin typeface="Montserrat" panose="00000500000000000000" pitchFamily="50" charset="-70"/>
                        </a:rPr>
                        <a:t>15 %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12586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lv-LV" sz="8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78267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Projektētāja </a:t>
                      </a:r>
                      <a:r>
                        <a:rPr lang="lv-LV" sz="2400" b="1" u="none" strike="noStrike" dirty="0" err="1">
                          <a:effectLst/>
                          <a:latin typeface="Montserrat" panose="00000500000000000000" pitchFamily="50" charset="-70"/>
                        </a:rPr>
                        <a:t>kontroltāme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</a:rPr>
                        <a:t>726 898,81</a:t>
                      </a:r>
                      <a:endParaRPr lang="lv-LV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4691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59 %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63498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296 288,81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41 %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4052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079238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1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680 188,44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1412578"/>
                  </a:ext>
                </a:extLst>
              </a:tr>
              <a:tr h="44773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63 %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349172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249 578,44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37 %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2149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endParaRPr lang="lv-LV" sz="2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lv-LV" sz="2400" u="none" strike="noStrike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50" charset="-7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7422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400" b="1" u="none" strike="noStrike" dirty="0">
                          <a:effectLst/>
                          <a:latin typeface="Montserrat" panose="00000500000000000000" pitchFamily="50" charset="-70"/>
                        </a:rPr>
                        <a:t>Samazinājuma variants 2</a:t>
                      </a:r>
                      <a:endParaRPr lang="lv-LV" sz="2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50" charset="-7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b="1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645 543,16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7153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ERAF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430 610,00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67 %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04063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lv-LV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-70"/>
                        </a:rPr>
                        <a:t>Pašvaldība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214 933,16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v-L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50" charset="-70"/>
                          <a:ea typeface="+mn-ea"/>
                          <a:cs typeface="+mn-cs"/>
                        </a:rPr>
                        <a:t>33 %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88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0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Laika grafiks: 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7926E56-8570-CDF7-4989-061BBF2482A0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87CE41B2-4B67-ABA7-A49A-E69972EA111C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D18FD7-4C1C-2C5B-DD33-963E9BDF34E8}"/>
              </a:ext>
            </a:extLst>
          </p:cNvPr>
          <p:cNvSpPr txBox="1"/>
          <p:nvPr/>
        </p:nvSpPr>
        <p:spPr>
          <a:xfrm>
            <a:off x="1447799" y="3180457"/>
            <a:ext cx="1539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Augusts  2025		Iepirkumu dokumentu iesniegšana</a:t>
            </a:r>
          </a:p>
          <a:p>
            <a:pPr algn="just"/>
            <a:endParaRPr lang="lv-LV" sz="3200" dirty="0">
              <a:solidFill>
                <a:schemeClr val="bg1"/>
              </a:solidFill>
              <a:effectLst/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Oktobris 2025		Līguma slēgšana ar būvnieku un būvuzraugu</a:t>
            </a:r>
          </a:p>
          <a:p>
            <a:pPr algn="just"/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Novembris 2026		Jābūt pabeigtiem būvdarbiem objektā: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		Izpildītāju informēt, ka 2026. gada 23.maijā 							Gaujas svētku laikā skatuves teritorijai jābūt 							pieejamai un neapgrūtinātai – paredzot sākotnēji 					mazāku būvlaukumu						</a:t>
            </a:r>
          </a:p>
          <a:p>
            <a:pPr algn="just"/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				</a:t>
            </a:r>
            <a:endParaRPr lang="lv-LV" sz="3200" dirty="0">
              <a:solidFill>
                <a:schemeClr val="bg1"/>
              </a:solidFill>
              <a:effectLst/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9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8BE0-9B44-69BF-6E14-C5D90192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1E942F61-595B-271C-10B3-27DEF2E4C713}"/>
              </a:ext>
            </a:extLst>
          </p:cNvPr>
          <p:cNvSpPr txBox="1"/>
          <p:nvPr/>
        </p:nvSpPr>
        <p:spPr>
          <a:xfrm>
            <a:off x="457200" y="1104900"/>
            <a:ext cx="1722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altLang="en-LV" sz="6600" b="1" dirty="0">
                <a:solidFill>
                  <a:schemeClr val="bg1"/>
                </a:solidFill>
                <a:latin typeface="Montserrat Medium" pitchFamily="2" charset="77"/>
              </a:rPr>
              <a:t>Izslēdzamo darbu secība:</a:t>
            </a:r>
            <a:endParaRPr lang="en-US" altLang="en-LV" sz="6600" b="1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E42E193A-11CC-053F-3AD6-72BE65D22C55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D708B897-F798-CC51-439F-98C0D0B14E49}"/>
              </a:ext>
            </a:extLst>
          </p:cNvPr>
          <p:cNvSpPr txBox="1"/>
          <p:nvPr/>
        </p:nvSpPr>
        <p:spPr>
          <a:xfrm>
            <a:off x="91440" y="9570720"/>
            <a:ext cx="18105120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bg1"/>
                </a:solidFill>
                <a:latin typeface="Montserrat" pitchFamily="2" charset="77"/>
              </a:rPr>
              <a:t>ĀDAŽU NOVADA PAŠVALDĪBA </a:t>
            </a:r>
            <a:r>
              <a:rPr lang="lv-LV" sz="1500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09.07.2025.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FF900-6AAD-6AC2-92F4-DD8A55989784}"/>
              </a:ext>
            </a:extLst>
          </p:cNvPr>
          <p:cNvSpPr txBox="1"/>
          <p:nvPr/>
        </p:nvSpPr>
        <p:spPr>
          <a:xfrm>
            <a:off x="1600199" y="2546945"/>
            <a:ext cx="15087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11 liela izmēra augu konteinerus ar kokaugiem;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2 mazos (četrkantainos) galdiņus un 8 vienvietīgos krēslus;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stiprinātā zāliena segumu , to aizstāt ar vienkārši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no stādījumu apjomiem dobes 2. un 4. un augus, aizstājot ar zālienu</a:t>
            </a:r>
          </a:p>
          <a:p>
            <a:pPr marL="514350" indent="-514350" algn="just">
              <a:buAutoNum type="arabicPeriod"/>
            </a:pPr>
            <a:endParaRPr lang="lv-LV" sz="3200" dirty="0">
              <a:solidFill>
                <a:schemeClr val="bg1"/>
              </a:solidFill>
              <a:latin typeface="Montserrat" panose="00000500000000000000" pitchFamily="2" charset="-7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daļu gājēju celiņa – 220m</a:t>
            </a:r>
            <a:r>
              <a:rPr lang="lv-LV" sz="3200" baseline="300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, aizstājot ar zālienu, noņemt 2 apgaismojuma lampas, izslēgt no stādījumu apjomiem dobes 1 un 3, aizstājot tās ar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2 soliņus ar atzveltnēm un 1 soliņu bez atzveltnes;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118 m2 no a/m stāvvietu seguma, aizstājot ar zālienu;</a:t>
            </a:r>
          </a:p>
          <a:p>
            <a:pPr marL="514350" indent="-514350" algn="just">
              <a:buAutoNum type="arabicPeriod"/>
            </a:pPr>
            <a:r>
              <a:rPr lang="lv-LV" sz="3200" dirty="0">
                <a:solidFill>
                  <a:schemeClr val="bg1"/>
                </a:solidFill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Izslēgt ūdens ņemšanas vietas izveidi laistīšanas vajadzību nodrošināšanai.</a:t>
            </a:r>
            <a:r>
              <a:rPr lang="lv-LV" sz="3200" dirty="0">
                <a:solidFill>
                  <a:schemeClr val="bg1"/>
                </a:solidFill>
                <a:effectLst/>
                <a:latin typeface="Montserrat" panose="00000500000000000000" pitchFamily="2" charset="-7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4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18272</TotalTime>
  <Words>1052</Words>
  <Application>Microsoft Office PowerPoint</Application>
  <PresentationFormat>Custom</PresentationFormat>
  <Paragraphs>261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Montserrat Semi-Bold Bold</vt:lpstr>
      <vt:lpstr>Montserrat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  <vt:lpstr>Projektētāja sagatavotās tāmes  (bez apgaismojuma uz dambja)</vt:lpstr>
      <vt:lpstr>Variants 1 nemainot segumu apjomu</vt:lpstr>
      <vt:lpstr>Plānoto izmaksu salīdzinājums dažādos variantos</vt:lpstr>
      <vt:lpstr>Plānoto izmaksu un variantu salīdzinājums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Dūša</dc:creator>
  <cp:lastModifiedBy>Sintija Tenisa</cp:lastModifiedBy>
  <cp:revision>61</cp:revision>
  <dcterms:created xsi:type="dcterms:W3CDTF">2006-08-16T00:00:00Z</dcterms:created>
  <dcterms:modified xsi:type="dcterms:W3CDTF">2025-07-14T13:39:37Z</dcterms:modified>
  <dc:identifier>DAFY3VwOX4w</dc:identifier>
</cp:coreProperties>
</file>