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851" r:id="rId2"/>
    <p:sldMasterId id="2147483863" r:id="rId3"/>
  </p:sldMasterIdLst>
  <p:notesMasterIdLst>
    <p:notesMasterId r:id="rId19"/>
  </p:notesMasterIdLst>
  <p:sldIdLst>
    <p:sldId id="431" r:id="rId4"/>
    <p:sldId id="293" r:id="rId5"/>
    <p:sldId id="292" r:id="rId6"/>
    <p:sldId id="296" r:id="rId7"/>
    <p:sldId id="442" r:id="rId8"/>
    <p:sldId id="454" r:id="rId9"/>
    <p:sldId id="492" r:id="rId10"/>
    <p:sldId id="304" r:id="rId11"/>
    <p:sldId id="486" r:id="rId12"/>
    <p:sldId id="495" r:id="rId13"/>
    <p:sldId id="300" r:id="rId14"/>
    <p:sldId id="493" r:id="rId15"/>
    <p:sldId id="494" r:id="rId16"/>
    <p:sldId id="441" r:id="rId17"/>
    <p:sldId id="487" r:id="rId18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A5966A-7862-25D1-26FD-09532783F82A}" name="Elīna Klindžāne" initials="EK" userId="S::Elina.Klindzane@Adazi.lv::de1c3f14-9101-4707-8c89-c5b8cd2704f4" providerId="AD"/>
  <p188:author id="{501E0EB2-659D-7273-B0C2-B783A3318183}" name="Laura Krope" initials="LK" userId="dc112f6eebbbb23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828847"/>
    <a:srgbClr val="F3F39F"/>
    <a:srgbClr val="D3A983"/>
    <a:srgbClr val="C95B46"/>
    <a:srgbClr val="7395AD"/>
    <a:srgbClr val="FFFFFF"/>
    <a:srgbClr val="FFD966"/>
    <a:srgbClr val="F2F8EE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64" autoAdjust="0"/>
    <p:restoredTop sz="95033" autoAdjust="0"/>
  </p:normalViewPr>
  <p:slideViewPr>
    <p:cSldViewPr snapToGrid="0">
      <p:cViewPr varScale="1">
        <p:scale>
          <a:sx n="111" d="100"/>
          <a:sy n="111" d="100"/>
        </p:scale>
        <p:origin x="66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8/10/relationships/authors" Target="author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%20Krope\Downloads\Bud&#382;eta%20atskaite%202025_gads_I%20cet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%20Krope\Downloads\Bud&#382;eta%20atskaite%202025_gads_I%20cet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%20Krope\Downloads\Bud&#382;eta%20atskaite%202025_gads_I%20cet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275562150381921"/>
          <c:y val="0"/>
          <c:w val="0.63591714542390121"/>
          <c:h val="0.91740694016682311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Izdevumi!$B$7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Pt>
            <c:idx val="6"/>
            <c:invertIfNegative val="0"/>
            <c:bubble3D val="0"/>
            <c:spPr>
              <a:solidFill>
                <a:srgbClr val="828847"/>
              </a:solidFill>
              <a:ln>
                <a:solidFill>
                  <a:srgbClr val="595959"/>
                </a:solidFill>
              </a:ln>
              <a:effectLst/>
              <a:sp3d>
                <a:contourClr>
                  <a:srgbClr val="595959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750-4F6F-A1E9-CD20CD4375CA}"/>
              </c:ext>
            </c:extLst>
          </c:dPt>
          <c:dLbls>
            <c:dLbl>
              <c:idx val="0"/>
              <c:layout>
                <c:manualLayout>
                  <c:x val="6.038647342995169E-3"/>
                  <c:y val="-1.2742392028398967E-1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3 953 206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2750-4F6F-A1E9-CD20CD4375CA}"/>
                </c:ext>
              </c:extLst>
            </c:dLbl>
            <c:dLbl>
              <c:idx val="1"/>
              <c:layout>
                <c:manualLayout>
                  <c:x val="6.03864734299516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1 660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2750-4F6F-A1E9-CD20CD4375CA}"/>
                </c:ext>
              </c:extLst>
            </c:dLbl>
            <c:dLbl>
              <c:idx val="2"/>
              <c:layout>
                <c:manualLayout>
                  <c:x val="9.661835748792270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3 196 525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2750-4F6F-A1E9-CD20CD4375CA}"/>
                </c:ext>
              </c:extLst>
            </c:dLbl>
            <c:dLbl>
              <c:idx val="3"/>
              <c:layout>
                <c:manualLayout>
                  <c:x val="4.830917874396135E-3"/>
                  <c:y val="-6.3711960141994836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927 898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132-4165-BCD9-9BC2706EC4E4}"/>
                </c:ext>
              </c:extLst>
            </c:dLbl>
            <c:dLbl>
              <c:idx val="4"/>
              <c:layout>
                <c:manualLayout>
                  <c:x val="4.83091787439613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25 400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2750-4F6F-A1E9-CD20CD4375CA}"/>
                </c:ext>
              </c:extLst>
            </c:dLbl>
            <c:dLbl>
              <c:idx val="5"/>
              <c:layout>
                <c:manualLayout>
                  <c:x val="9.6618357487922701E-3"/>
                  <c:y val="-3.3981689615475049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109 407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2750-4F6F-A1E9-CD20CD4375CA}"/>
                </c:ext>
              </c:extLst>
            </c:dLbl>
            <c:dLbl>
              <c:idx val="6"/>
              <c:layout>
                <c:manualLayout>
                  <c:x val="4.4993030213048325E-3"/>
                  <c:y val="-3.707107203274800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tserrat" panose="00000500000000000000" pitchFamily="2" charset="-70"/>
                        <a:ea typeface="+mn-ea"/>
                        <a:cs typeface="+mn-cs"/>
                      </a:defRPr>
                    </a:pPr>
                    <a:r>
                      <a:rPr lang="en-US" sz="800" b="1" i="0" u="none" strike="noStrike" kern="1200" baseline="0" dirty="0"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latin typeface="Montserrat" panose="00000500000000000000" pitchFamily="2" charset="-70"/>
                      </a:rPr>
                      <a:t>8 214 096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Montserrat" panose="00000500000000000000" pitchFamily="2" charset="-7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531766394749067E-2"/>
                      <c:h val="4.7277892399019375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2750-4F6F-A1E9-CD20CD437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Izdevumi!$A$8:$A$14</c:f>
              <c:strCache>
                <c:ptCount val="7"/>
                <c:pt idx="0">
                  <c:v>Atlīdzība</c:v>
                </c:pt>
                <c:pt idx="1">
                  <c:v>Komandējumi un dienesta braucieni</c:v>
                </c:pt>
                <c:pt idx="2">
                  <c:v>Pakalpojumi (elektroenerģija, gāze, ceļa bedrīšu remonts un sniega tīrīšana, a/m remonts, telpu uzkopšana Gaujas 33a, Depo 2 un Carnikavas pamatskolā, apzaļumošanas darbi Ādažos, ielu apgaismojuma remonts)</c:v>
                </c:pt>
                <c:pt idx="3">
                  <c:v>Krājumi (ceļu uzturēšanas materiāli, degviela, saimniecības preces, a/m rezerves daļas, elektromateriāli, inventārs, remonta materiāli)</c:v>
                </c:pt>
                <c:pt idx="4">
                  <c:v>Budžeta iestāžu nodokļu maksājumi</c:v>
                </c:pt>
                <c:pt idx="5">
                  <c:v>Pamatlīdzekļi (pārvietojamās tualetes, pārģērbšanās kabīnes, lapu pūtējs, motorzāģi, trimmeri, sniega arkls, datortehnika)</c:v>
                </c:pt>
                <c:pt idx="6">
                  <c:v>Kopā (bez investīciju projektiem)</c:v>
                </c:pt>
              </c:strCache>
            </c:strRef>
          </c:cat>
          <c:val>
            <c:numRef>
              <c:f>Izdevumi!$B$8:$B$14</c:f>
              <c:numCache>
                <c:formatCode>#,##0</c:formatCode>
                <c:ptCount val="7"/>
                <c:pt idx="0">
                  <c:v>3953206</c:v>
                </c:pt>
                <c:pt idx="1">
                  <c:v>1660</c:v>
                </c:pt>
                <c:pt idx="2">
                  <c:v>3196525</c:v>
                </c:pt>
                <c:pt idx="3">
                  <c:v>927898</c:v>
                </c:pt>
                <c:pt idx="4">
                  <c:v>25400</c:v>
                </c:pt>
                <c:pt idx="5">
                  <c:v>109407</c:v>
                </c:pt>
                <c:pt idx="6">
                  <c:v>8214096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50-4F6F-A1E9-CD20CD4375CA}"/>
            </c:ext>
          </c:extLst>
        </c:ser>
        <c:ser>
          <c:idx val="1"/>
          <c:order val="1"/>
          <c:tx>
            <c:strRef>
              <c:f>Izdevumi!$C$7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6"/>
            <c:invertIfNegative val="0"/>
            <c:bubble3D val="0"/>
            <c:spPr>
              <a:solidFill>
                <a:srgbClr val="C95B46"/>
              </a:solidFill>
              <a:ln>
                <a:noFill/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750-4F6F-A1E9-CD20CD4375CA}"/>
              </c:ext>
            </c:extLst>
          </c:dPt>
          <c:dLbls>
            <c:dLbl>
              <c:idx val="0"/>
              <c:layout>
                <c:manualLayout>
                  <c:x val="6.038647342995169E-3"/>
                  <c:y val="-3.830697351649752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1 775 527 (45%)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750-4F6F-A1E9-CD20CD4375C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9E8-4125-8908-B077E73E7674}"/>
                </c:ext>
              </c:extLst>
            </c:dLbl>
            <c:dLbl>
              <c:idx val="2"/>
              <c:layout>
                <c:manualLayout>
                  <c:x val="8.4541062801931927E-3"/>
                  <c:y val="-6.950475943417716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1 234 654 (39%)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2750-4F6F-A1E9-CD20CD4375CA}"/>
                </c:ext>
              </c:extLst>
            </c:dLbl>
            <c:dLbl>
              <c:idx val="3"/>
              <c:layout>
                <c:manualLayout>
                  <c:x val="7.2463768115941588E-3"/>
                  <c:y val="-1.095876616464528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360 830 (39%)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750-4F6F-A1E9-CD20CD4375CA}"/>
                </c:ext>
              </c:extLst>
            </c:dLbl>
            <c:dLbl>
              <c:idx val="4"/>
              <c:layout>
                <c:manualLayout>
                  <c:x val="6.038647342995169E-3"/>
                  <c:y val="-1.090481854735720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4 135 (16%)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750-4F6F-A1E9-CD20CD4375CA}"/>
                </c:ext>
              </c:extLst>
            </c:dLbl>
            <c:dLbl>
              <c:idx val="5"/>
              <c:layout>
                <c:manualLayout>
                  <c:x val="8.4541062801932361E-3"/>
                  <c:y val="-1.0958820138214883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68 514 (63%)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2750-4F6F-A1E9-CD20CD4375CA}"/>
                </c:ext>
              </c:extLst>
            </c:dLbl>
            <c:dLbl>
              <c:idx val="6"/>
              <c:layout>
                <c:manualLayout>
                  <c:x val="7.2463768115941588E-3"/>
                  <c:y val="-1.826479753052184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3 443 660 </a:t>
                    </a:r>
                    <a:r>
                      <a:rPr lang="en-US" baseline="0" dirty="0"/>
                      <a:t>(42%)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750-4F6F-A1E9-CD20CD437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Izdevumi!$A$8:$A$14</c:f>
              <c:strCache>
                <c:ptCount val="7"/>
                <c:pt idx="0">
                  <c:v>Atlīdzība</c:v>
                </c:pt>
                <c:pt idx="1">
                  <c:v>Komandējumi un dienesta braucieni</c:v>
                </c:pt>
                <c:pt idx="2">
                  <c:v>Pakalpojumi (elektroenerģija, gāze, ceļa bedrīšu remonts un sniega tīrīšana, a/m remonts, telpu uzkopšana Gaujas 33a, Depo 2 un Carnikavas pamatskolā, apzaļumošanas darbi Ādažos, ielu apgaismojuma remonts)</c:v>
                </c:pt>
                <c:pt idx="3">
                  <c:v>Krājumi (ceļu uzturēšanas materiāli, degviela, saimniecības preces, a/m rezerves daļas, elektromateriāli, inventārs, remonta materiāli)</c:v>
                </c:pt>
                <c:pt idx="4">
                  <c:v>Budžeta iestāžu nodokļu maksājumi</c:v>
                </c:pt>
                <c:pt idx="5">
                  <c:v>Pamatlīdzekļi (pārvietojamās tualetes, pārģērbšanās kabīnes, lapu pūtējs, motorzāģi, trimmeri, sniega arkls, datortehnika)</c:v>
                </c:pt>
                <c:pt idx="6">
                  <c:v>Kopā (bez investīciju projektiem)</c:v>
                </c:pt>
              </c:strCache>
            </c:strRef>
          </c:cat>
          <c:val>
            <c:numRef>
              <c:f>Izdevumi!$C$8:$C$14</c:f>
              <c:numCache>
                <c:formatCode>#,##0</c:formatCode>
                <c:ptCount val="7"/>
                <c:pt idx="0">
                  <c:v>1775527</c:v>
                </c:pt>
                <c:pt idx="1">
                  <c:v>0</c:v>
                </c:pt>
                <c:pt idx="2">
                  <c:v>1234654</c:v>
                </c:pt>
                <c:pt idx="3">
                  <c:v>360830</c:v>
                </c:pt>
                <c:pt idx="4">
                  <c:v>4135</c:v>
                </c:pt>
                <c:pt idx="5">
                  <c:v>68514</c:v>
                </c:pt>
                <c:pt idx="6">
                  <c:v>3443660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750-4F6F-A1E9-CD20CD4375C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shape val="box"/>
        <c:axId val="199357264"/>
        <c:axId val="199357656"/>
        <c:axId val="0"/>
      </c:bar3DChart>
      <c:catAx>
        <c:axId val="199357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 algn="just">
              <a:defRPr sz="800" b="0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99357656"/>
        <c:crosses val="autoZero"/>
        <c:auto val="1"/>
        <c:lblAlgn val="ctr"/>
        <c:lblOffset val="100"/>
        <c:noMultiLvlLbl val="0"/>
      </c:catAx>
      <c:valAx>
        <c:axId val="1993576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9935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595959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3209473803551576"/>
          <c:y val="5.5395330485650075E-2"/>
          <c:w val="0.63412079747802552"/>
          <c:h val="0.8022037092261130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Izdevumi!$G$19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solidFill>
                <a:srgbClr val="828847"/>
              </a:solidFill>
            </a:ln>
            <a:effectLst/>
            <a:sp3d>
              <a:contourClr>
                <a:srgbClr val="828847"/>
              </a:contourClr>
            </a:sp3d>
          </c:spPr>
          <c:invertIfNegative val="0"/>
          <c:dLbls>
            <c:dLbl>
              <c:idx val="0"/>
              <c:layout>
                <c:manualLayout>
                  <c:x val="6.2656647786459036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445 527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BD4B-4AE1-A418-DC83933DC64F}"/>
                </c:ext>
              </c:extLst>
            </c:dLbl>
            <c:dLbl>
              <c:idx val="1"/>
              <c:layout>
                <c:manualLayout>
                  <c:x val="8.771930690104219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413 000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BD4B-4AE1-A418-DC83933DC64F}"/>
                </c:ext>
              </c:extLst>
            </c:dLbl>
            <c:dLbl>
              <c:idx val="2"/>
              <c:layout>
                <c:manualLayout>
                  <c:x val="4.805912893050825E-3"/>
                  <c:y val="1.841542571078695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4 549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D4B-4AE1-A418-DC83933DC64F}"/>
                </c:ext>
              </c:extLst>
            </c:dLbl>
            <c:dLbl>
              <c:idx val="3"/>
              <c:layout>
                <c:manualLayout>
                  <c:x val="8.771930690104174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4 697 332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BD4B-4AE1-A418-DC83933DC64F}"/>
                </c:ext>
              </c:extLst>
            </c:dLbl>
            <c:dLbl>
              <c:idx val="4"/>
              <c:layout>
                <c:manualLayout>
                  <c:x val="3.759398867187496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2 370 327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BD4B-4AE1-A418-DC83933DC64F}"/>
                </c:ext>
              </c:extLst>
            </c:dLbl>
            <c:dLbl>
              <c:idx val="5"/>
              <c:layout>
                <c:manualLayout>
                  <c:x val="3.759398867187588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268</a:t>
                    </a:r>
                    <a:r>
                      <a:rPr lang="en-US" baseline="0" dirty="0"/>
                      <a:t> 975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BD4B-4AE1-A418-DC83933DC64F}"/>
                </c:ext>
              </c:extLst>
            </c:dLbl>
            <c:dLbl>
              <c:idx val="6"/>
              <c:layout>
                <c:manualLayout>
                  <c:x val="6.2656647786459036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14 386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BD4B-4AE1-A418-DC83933DC64F}"/>
                </c:ext>
              </c:extLst>
            </c:dLbl>
            <c:dLbl>
              <c:idx val="7"/>
              <c:layout>
                <c:manualLayout>
                  <c:x val="3.759398867187450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3 313 713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D4B-4AE1-A418-DC83933DC64F}"/>
                </c:ext>
              </c:extLst>
            </c:dLbl>
            <c:dLbl>
              <c:idx val="8"/>
              <c:layout>
                <c:manualLayout>
                  <c:x val="5.012531822916631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11 527 809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BD4B-4AE1-A418-DC83933DC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Izdevumi!$F$20:$F$28</c:f>
              <c:strCache>
                <c:ptCount val="9"/>
                <c:pt idx="0">
                  <c:v>Ielu un ceļu uzturēšana  - Valsts mērķdotācija</c:v>
                </c:pt>
                <c:pt idx="1">
                  <c:v>Ielu un ceļu uzturēšana - Pašvaldības finansējums</c:v>
                </c:pt>
                <c:pt idx="2">
                  <c:v>Vides aizsardzība - Valsts mērķdotācija</c:v>
                </c:pt>
                <c:pt idx="3">
                  <c:v>Teritorijas un ēku apsaimniekošana </c:v>
                </c:pt>
                <c:pt idx="4">
                  <c:v>Izglītības iestāžu apsaimniekošana</c:v>
                </c:pt>
                <c:pt idx="5">
                  <c:v>Ādažu sporta centrs</c:v>
                </c:pt>
                <c:pt idx="6">
                  <c:v>Sociālais dienests, SC Ūdensroze</c:v>
                </c:pt>
                <c:pt idx="7">
                  <c:v>Investīciju projekti</c:v>
                </c:pt>
                <c:pt idx="8">
                  <c:v>Kopā</c:v>
                </c:pt>
              </c:strCache>
            </c:strRef>
          </c:cat>
          <c:val>
            <c:numRef>
              <c:f>Izdevumi!$G$20:$G$28</c:f>
              <c:numCache>
                <c:formatCode>#,##0</c:formatCode>
                <c:ptCount val="9"/>
                <c:pt idx="0">
                  <c:v>445527</c:v>
                </c:pt>
                <c:pt idx="1">
                  <c:v>413000</c:v>
                </c:pt>
                <c:pt idx="2">
                  <c:v>4549</c:v>
                </c:pt>
                <c:pt idx="3">
                  <c:v>4697332</c:v>
                </c:pt>
                <c:pt idx="4">
                  <c:v>2370327</c:v>
                </c:pt>
                <c:pt idx="5">
                  <c:v>268975</c:v>
                </c:pt>
                <c:pt idx="6">
                  <c:v>14386</c:v>
                </c:pt>
                <c:pt idx="7">
                  <c:v>3313713</c:v>
                </c:pt>
                <c:pt idx="8">
                  <c:v>11527809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4B-4AE1-A418-DC83933DC64F}"/>
            </c:ext>
          </c:extLst>
        </c:ser>
        <c:ser>
          <c:idx val="1"/>
          <c:order val="1"/>
          <c:tx>
            <c:strRef>
              <c:f>Izdevumi!$H$19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solidFill>
                <a:srgbClr val="C95B46"/>
              </a:solidFill>
            </a:ln>
            <a:effectLst/>
            <a:sp3d>
              <a:contourClr>
                <a:srgbClr val="C95B46"/>
              </a:contourClr>
            </a:sp3d>
          </c:spPr>
          <c:invertIfNegative val="0"/>
          <c:dLbls>
            <c:dLbl>
              <c:idx val="0"/>
              <c:layout>
                <c:manualLayout>
                  <c:x val="5.0125318229167232E-3"/>
                  <c:y val="-4.439650523136662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219 761 (49%)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D4B-4AE1-A418-DC83933DC64F}"/>
                </c:ext>
              </c:extLst>
            </c:dLbl>
            <c:dLbl>
              <c:idx val="1"/>
              <c:layout>
                <c:manualLayout>
                  <c:x val="3.7593988671874965E-3"/>
                  <c:y val="-8.271206228149764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110 918</a:t>
                    </a:r>
                    <a:r>
                      <a:rPr lang="en-US" baseline="0" dirty="0"/>
                      <a:t> (27%)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D4B-4AE1-A418-DC83933DC64F}"/>
                </c:ext>
              </c:extLst>
            </c:dLbl>
            <c:dLbl>
              <c:idx val="2"/>
              <c:layout>
                <c:manualLayout>
                  <c:x val="0"/>
                  <c:y val="-1.4109343523908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D4B-4AE1-A418-DC83933DC64F}"/>
                </c:ext>
              </c:extLst>
            </c:dLbl>
            <c:dLbl>
              <c:idx val="3"/>
              <c:layout>
                <c:manualLayout>
                  <c:x val="7.5187977343750849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1 909 104 </a:t>
                    </a:r>
                    <a:r>
                      <a:rPr lang="en-US" baseline="0" dirty="0"/>
                      <a:t>(41%)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BD4B-4AE1-A418-DC83933DC64F}"/>
                </c:ext>
              </c:extLst>
            </c:dLbl>
            <c:dLbl>
              <c:idx val="4"/>
              <c:layout>
                <c:manualLayout>
                  <c:x val="0"/>
                  <c:y val="-7.662857614192263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1 070 981 (45%)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D4B-4AE1-A418-DC83933DC64F}"/>
                </c:ext>
              </c:extLst>
            </c:dLbl>
            <c:dLbl>
              <c:idx val="5"/>
              <c:layout>
                <c:manualLayout>
                  <c:x val="5.9874100593417998E-4"/>
                  <c:y val="-4.74395172803244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126</a:t>
                    </a:r>
                    <a:r>
                      <a:rPr lang="en-US" baseline="0" dirty="0"/>
                      <a:t> 669 </a:t>
                    </a:r>
                    <a:r>
                      <a:rPr lang="en-US" dirty="0"/>
                      <a:t>(21%)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D4B-4AE1-A418-DC83933DC64F}"/>
                </c:ext>
              </c:extLst>
            </c:dLbl>
            <c:dLbl>
              <c:idx val="6"/>
              <c:layout>
                <c:manualLayout>
                  <c:x val="7.5187977343749929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sz="800" b="1" i="0" u="none" strike="noStrike" kern="12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tserrat" panose="00000500000000000000" pitchFamily="2" charset="-70"/>
                      </a:rPr>
                      <a:t>6 227 (43%)</a:t>
                    </a:r>
                    <a:endParaRPr lang="en-US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BD4B-4AE1-A418-DC83933DC64F}"/>
                </c:ext>
              </c:extLst>
            </c:dLbl>
            <c:dLbl>
              <c:idx val="7"/>
              <c:layout>
                <c:manualLayout>
                  <c:x val="5.6112728288509033E-3"/>
                  <c:y val="-1.058201729618608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239 271 (7%)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D4B-4AE1-A418-DC83933DC64F}"/>
                </c:ext>
              </c:extLst>
            </c:dLbl>
            <c:dLbl>
              <c:idx val="8"/>
              <c:layout>
                <c:manualLayout>
                  <c:x val="0"/>
                  <c:y val="-1.05820076429314E-2"/>
                </c:manualLayout>
              </c:layout>
              <c:tx>
                <c:rich>
                  <a:bodyPr/>
                  <a:lstStyle/>
                  <a:p>
                    <a:fld id="{74383B14-DA4C-4A69-8BDA-15ED0809205D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(32%)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BD4B-4AE1-A418-DC83933DC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Izdevumi!$F$20:$F$28</c:f>
              <c:strCache>
                <c:ptCount val="9"/>
                <c:pt idx="0">
                  <c:v>Ielu un ceļu uzturēšana  - Valsts mērķdotācija</c:v>
                </c:pt>
                <c:pt idx="1">
                  <c:v>Ielu un ceļu uzturēšana - Pašvaldības finansējums</c:v>
                </c:pt>
                <c:pt idx="2">
                  <c:v>Vides aizsardzība - Valsts mērķdotācija</c:v>
                </c:pt>
                <c:pt idx="3">
                  <c:v>Teritorijas un ēku apsaimniekošana </c:v>
                </c:pt>
                <c:pt idx="4">
                  <c:v>Izglītības iestāžu apsaimniekošana</c:v>
                </c:pt>
                <c:pt idx="5">
                  <c:v>Ādažu sporta centrs</c:v>
                </c:pt>
                <c:pt idx="6">
                  <c:v>Sociālais dienests, SC Ūdensroze</c:v>
                </c:pt>
                <c:pt idx="7">
                  <c:v>Investīciju projekti</c:v>
                </c:pt>
                <c:pt idx="8">
                  <c:v>Kopā</c:v>
                </c:pt>
              </c:strCache>
            </c:strRef>
          </c:cat>
          <c:val>
            <c:numRef>
              <c:f>Izdevumi!$H$20:$H$28</c:f>
              <c:numCache>
                <c:formatCode>#,##0</c:formatCode>
                <c:ptCount val="9"/>
                <c:pt idx="0">
                  <c:v>219761</c:v>
                </c:pt>
                <c:pt idx="1">
                  <c:v>110918</c:v>
                </c:pt>
                <c:pt idx="2">
                  <c:v>0</c:v>
                </c:pt>
                <c:pt idx="3">
                  <c:v>1909104</c:v>
                </c:pt>
                <c:pt idx="4">
                  <c:v>1070981</c:v>
                </c:pt>
                <c:pt idx="5">
                  <c:v>126669</c:v>
                </c:pt>
                <c:pt idx="6">
                  <c:v>6227</c:v>
                </c:pt>
                <c:pt idx="7">
                  <c:v>239271</c:v>
                </c:pt>
                <c:pt idx="8">
                  <c:v>3682931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D4B-4AE1-A418-DC83933DC64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shape val="box"/>
        <c:axId val="373963160"/>
        <c:axId val="373963552"/>
        <c:axId val="0"/>
      </c:bar3DChart>
      <c:catAx>
        <c:axId val="373963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373963552"/>
        <c:crosses val="autoZero"/>
        <c:auto val="1"/>
        <c:lblAlgn val="ctr"/>
        <c:lblOffset val="100"/>
        <c:noMultiLvlLbl val="0"/>
      </c:catAx>
      <c:valAx>
        <c:axId val="373963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73963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295840516235524"/>
          <c:y val="0.94112637881049177"/>
          <c:w val="0.52666454785236194"/>
          <c:h val="5.82370072395261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595959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r>
              <a:rPr lang="lv-LV" b="1" dirty="0">
                <a:latin typeface="Montserrat" panose="00000500000000000000" pitchFamily="2" charset="-70"/>
              </a:rPr>
              <a:t>TERITORIJU</a:t>
            </a:r>
            <a:r>
              <a:rPr lang="lv-LV" b="1" baseline="0" dirty="0">
                <a:latin typeface="Montserrat" panose="00000500000000000000" pitchFamily="2" charset="-70"/>
              </a:rPr>
              <a:t> UN ĪPAŠUMU APSAIMNIEKŠANA</a:t>
            </a:r>
            <a:endParaRPr lang="lv-LV" b="1" dirty="0">
              <a:latin typeface="Montserrat" panose="00000500000000000000" pitchFamily="2" charset="-70"/>
            </a:endParaRPr>
          </a:p>
        </c:rich>
      </c:tx>
      <c:layout>
        <c:manualLayout>
          <c:xMode val="edge"/>
          <c:yMode val="edge"/>
          <c:x val="0.33699901487874528"/>
          <c:y val="3.937319080938676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7650728800409385"/>
          <c:y val="2.9470104980474563E-2"/>
          <c:w val="0.65079284900708168"/>
          <c:h val="0.93228393591320602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'EKK pašvaldības funkijas JAUNS'!$C$7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129 018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8AA0-48FC-AAFB-E5C3AEC1049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330 534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8AA0-48FC-AAFB-E5C3AEC1049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124</a:t>
                    </a:r>
                    <a:r>
                      <a:rPr lang="en-US" baseline="0" dirty="0"/>
                      <a:t> 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8AA0-48FC-AAFB-E5C3AEC1049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11 800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8AA0-48FC-AAFB-E5C3AEC10499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57 664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8AA0-48FC-AAFB-E5C3AEC104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'EKK pašvaldības funkijas JAUNS'!$B$8:$B$22</c:f>
              <c:strCache>
                <c:ptCount val="15"/>
                <c:pt idx="0">
                  <c:v>Atlīdzība</c:v>
                </c:pt>
                <c:pt idx="1">
                  <c:v>Izdevumi par apkuri</c:v>
                </c:pt>
                <c:pt idx="2">
                  <c:v>Izdevumi par elektroenerģiju</c:v>
                </c:pt>
                <c:pt idx="3">
                  <c:v>Izdevumi par atkritumu izvešanu</c:v>
                </c:pt>
                <c:pt idx="4">
                  <c:v>Izdevumi par komunālajiem pakalpojumiem (īres dzīvokļi)</c:v>
                </c:pt>
                <c:pt idx="5">
                  <c:v>Ekspertu pakalpojumi, administratīvie izdevumi, bankas komisijas</c:v>
                </c:pt>
                <c:pt idx="7">
                  <c:v>Informācijas tehnoloģiju pakalpojumi</c:v>
                </c:pt>
                <c:pt idx="9">
                  <c:v>Kurināmais (Jomas 5)</c:v>
                </c:pt>
                <c:pt idx="10">
                  <c:v>Degviela</c:v>
                </c:pt>
                <c:pt idx="11">
                  <c:v>Energomateriāli </c:v>
                </c:pt>
                <c:pt idx="12">
                  <c:v>Remonta un uzturēšanas materiāli (saimniecības preces, remonta materiāli, a/m rezerves daļas)</c:v>
                </c:pt>
                <c:pt idx="14">
                  <c:v>Ceļu un ielu uzturēšana (pašvaldības un valsts finansējums kopā)</c:v>
                </c:pt>
              </c:strCache>
            </c:strRef>
          </c:cat>
          <c:val>
            <c:numRef>
              <c:f>'EKK pašvaldības funkijas JAUNS'!$C$8:$C$22</c:f>
              <c:numCache>
                <c:formatCode>#,##0</c:formatCode>
                <c:ptCount val="15"/>
                <c:pt idx="0">
                  <c:v>2658637</c:v>
                </c:pt>
                <c:pt idx="1">
                  <c:v>129018</c:v>
                </c:pt>
                <c:pt idx="2">
                  <c:v>330534</c:v>
                </c:pt>
                <c:pt idx="3">
                  <c:v>124000</c:v>
                </c:pt>
                <c:pt idx="4">
                  <c:v>11800</c:v>
                </c:pt>
                <c:pt idx="5">
                  <c:v>57664</c:v>
                </c:pt>
                <c:pt idx="6">
                  <c:v>699324</c:v>
                </c:pt>
                <c:pt idx="7">
                  <c:v>31704</c:v>
                </c:pt>
                <c:pt idx="8">
                  <c:v>45721</c:v>
                </c:pt>
                <c:pt idx="9">
                  <c:v>2800</c:v>
                </c:pt>
                <c:pt idx="10">
                  <c:v>217200</c:v>
                </c:pt>
                <c:pt idx="11">
                  <c:v>61600</c:v>
                </c:pt>
                <c:pt idx="12">
                  <c:v>184708</c:v>
                </c:pt>
                <c:pt idx="13">
                  <c:v>90893</c:v>
                </c:pt>
                <c:pt idx="14">
                  <c:v>858527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A0-48FC-AAFB-E5C3AEC10499}"/>
            </c:ext>
          </c:extLst>
        </c:ser>
        <c:ser>
          <c:idx val="1"/>
          <c:order val="1"/>
          <c:tx>
            <c:strRef>
              <c:f>'EKK pašvaldības funkijas JAUNS'!$D$7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1.2092806097567362E-2"/>
                </c:manualLayout>
              </c:layout>
              <c:tx>
                <c:rich>
                  <a:bodyPr/>
                  <a:lstStyle/>
                  <a:p>
                    <a:fld id="{F6B8154E-ED76-4254-A6C4-790B9FFAC1F6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(43%)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5-8AA0-48FC-AAFB-E5C3AEC10499}"/>
                </c:ext>
              </c:extLst>
            </c:dLbl>
            <c:dLbl>
              <c:idx val="1"/>
              <c:layout>
                <c:manualLayout>
                  <c:x val="1.0550352930073923E-2"/>
                  <c:y val="-8.47165647232886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91 615 (71%)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8AA0-48FC-AAFB-E5C3AEC10499}"/>
                </c:ext>
              </c:extLst>
            </c:dLbl>
            <c:dLbl>
              <c:idx val="2"/>
              <c:layout>
                <c:manualLayout>
                  <c:x val="3.6813920415840768E-3"/>
                  <c:y val="-5.204944697462589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142 238 (43%)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8AA0-48FC-AAFB-E5C3AEC10499}"/>
                </c:ext>
              </c:extLst>
            </c:dLbl>
            <c:dLbl>
              <c:idx val="3"/>
              <c:layout>
                <c:manualLayout>
                  <c:x val="0"/>
                  <c:y val="-6.046403048783680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42 190 </a:t>
                    </a:r>
                    <a:r>
                      <a:rPr lang="en-US" baseline="0" dirty="0"/>
                      <a:t>(34%)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8AA0-48FC-AAFB-E5C3AEC10499}"/>
                </c:ext>
              </c:extLst>
            </c:dLbl>
            <c:dLbl>
              <c:idx val="4"/>
              <c:layout>
                <c:manualLayout>
                  <c:x val="3.144654088050276E-3"/>
                  <c:y val="-6.0464030487837554E-3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6 217 (53</a:t>
                    </a:r>
                    <a:r>
                      <a:rPr lang="en-US" dirty="0"/>
                      <a:t>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8AA0-48FC-AAFB-E5C3AEC10499}"/>
                </c:ext>
              </c:extLst>
            </c:dLbl>
            <c:dLbl>
              <c:idx val="5"/>
              <c:layout>
                <c:manualLayout>
                  <c:x val="-1.0482180293501049E-3"/>
                  <c:y val="-2.015467682927893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19 201 (33%)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8AA0-48FC-AAFB-E5C3AEC10499}"/>
                </c:ext>
              </c:extLst>
            </c:dLbl>
            <c:dLbl>
              <c:idx val="6"/>
              <c:layout>
                <c:manualLayout>
                  <c:x val="-1.0482180293501433E-3"/>
                  <c:y val="-6.0464030487836808E-3"/>
                </c:manualLayout>
              </c:layout>
              <c:tx>
                <c:rich>
                  <a:bodyPr/>
                  <a:lstStyle/>
                  <a:p>
                    <a:fld id="{DE263E76-0F44-42CF-804A-4B86BC9763F8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(27%)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AA0-48FC-AAFB-E5C3AEC10499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E946B347-CB4D-4FC4-916D-34BBD977CF79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(65%)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8AA0-48FC-AAFB-E5C3AEC10499}"/>
                </c:ext>
              </c:extLst>
            </c:dLbl>
            <c:dLbl>
              <c:idx val="8"/>
              <c:layout>
                <c:manualLayout>
                  <c:x val="0"/>
                  <c:y val="-4.0309353658558615E-3"/>
                </c:manualLayout>
              </c:layout>
              <c:tx>
                <c:rich>
                  <a:bodyPr/>
                  <a:lstStyle/>
                  <a:p>
                    <a:fld id="{974228E0-E4CC-46E9-AF87-EAF73B8CEC83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(36%)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8AA0-48FC-AAFB-E5C3AEC1049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2878BF12-C7EE-4E03-AFCB-83A0BD1AF3D2}" type="VALUE">
                      <a:rPr lang="en-US" smtClean="0"/>
                      <a:pPr/>
                      <a:t>[VALUE]</a:t>
                    </a:fld>
                    <a:r>
                      <a:rPr lang="en-US"/>
                      <a:t> (43%)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AA0-48FC-AAFB-E5C3AEC10499}"/>
                </c:ext>
              </c:extLst>
            </c:dLbl>
            <c:dLbl>
              <c:idx val="10"/>
              <c:layout>
                <c:manualLayout>
                  <c:x val="0"/>
                  <c:y val="-4.0309353658557505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82 119 (38%)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A4E-4CED-907B-C83E0202FB21}"/>
                </c:ext>
              </c:extLst>
            </c:dLbl>
            <c:dLbl>
              <c:idx val="11"/>
              <c:layout>
                <c:manualLayout>
                  <c:x val="1.0482180293501433E-3"/>
                  <c:y val="-4.0309353658557878E-3"/>
                </c:manualLayout>
              </c:layout>
              <c:tx>
                <c:rich>
                  <a:bodyPr/>
                  <a:lstStyle/>
                  <a:p>
                    <a:fld id="{A1671F53-83E1-4612-B222-9CD81F6B657F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F6A-46F5-BEF5-60A75F6AE1AD}"/>
                </c:ext>
              </c:extLst>
            </c:dLbl>
            <c:dLbl>
              <c:idx val="12"/>
              <c:layout>
                <c:manualLayout>
                  <c:x val="0"/>
                  <c:y val="-8.0618707317116119E-3"/>
                </c:manualLayout>
              </c:layout>
              <c:tx>
                <c:rich>
                  <a:bodyPr/>
                  <a:lstStyle/>
                  <a:p>
                    <a:fld id="{17F6130D-DD3B-4149-B1E1-0D798D7A35A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(39%)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F6A-46F5-BEF5-60A75F6AE1AD}"/>
                </c:ext>
              </c:extLst>
            </c:dLbl>
            <c:dLbl>
              <c:idx val="13"/>
              <c:layout>
                <c:manualLayout>
                  <c:x val="-3.8434217080815075E-17"/>
                  <c:y val="-8.0618707317115755E-3"/>
                </c:manualLayout>
              </c:layout>
              <c:tx>
                <c:rich>
                  <a:bodyPr/>
                  <a:lstStyle/>
                  <a:p>
                    <a:fld id="{0C2B163D-0E9C-4DBA-96DD-36B5B7EB2E63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(54%)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F6A-46F5-BEF5-60A75F6AE1AD}"/>
                </c:ext>
              </c:extLst>
            </c:dLbl>
            <c:dLbl>
              <c:idx val="14"/>
              <c:layout>
                <c:manualLayout>
                  <c:x val="0"/>
                  <c:y val="-1.2092806097567362E-2"/>
                </c:manualLayout>
              </c:layout>
              <c:tx>
                <c:rich>
                  <a:bodyPr/>
                  <a:lstStyle/>
                  <a:p>
                    <a:fld id="{63E0DDEE-6013-4AC8-B246-47BCBAB9D1F6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(39%)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B43-4201-BA18-976A11C44E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'EKK pašvaldības funkijas JAUNS'!$B$8:$B$22</c:f>
              <c:strCache>
                <c:ptCount val="15"/>
                <c:pt idx="0">
                  <c:v>Atlīdzība</c:v>
                </c:pt>
                <c:pt idx="1">
                  <c:v>Izdevumi par apkuri</c:v>
                </c:pt>
                <c:pt idx="2">
                  <c:v>Izdevumi par elektroenerģiju</c:v>
                </c:pt>
                <c:pt idx="3">
                  <c:v>Izdevumi par atkritumu izvešanu</c:v>
                </c:pt>
                <c:pt idx="4">
                  <c:v>Izdevumi par komunālajiem pakalpojumiem (īres dzīvokļi)</c:v>
                </c:pt>
                <c:pt idx="5">
                  <c:v>Ekspertu pakalpojumi, administratīvie izdevumi, bankas komisijas</c:v>
                </c:pt>
                <c:pt idx="7">
                  <c:v>Informācijas tehnoloģiju pakalpojumi</c:v>
                </c:pt>
                <c:pt idx="9">
                  <c:v>Kurināmais (Jomas 5)</c:v>
                </c:pt>
                <c:pt idx="10">
                  <c:v>Degviela</c:v>
                </c:pt>
                <c:pt idx="11">
                  <c:v>Energomateriāli </c:v>
                </c:pt>
                <c:pt idx="12">
                  <c:v>Remonta un uzturēšanas materiāli (saimniecības preces, remonta materiāli, a/m rezerves daļas)</c:v>
                </c:pt>
                <c:pt idx="14">
                  <c:v>Ceļu un ielu uzturēšana (pašvaldības un valsts finansējums kopā)</c:v>
                </c:pt>
              </c:strCache>
            </c:strRef>
          </c:cat>
          <c:val>
            <c:numRef>
              <c:f>'EKK pašvaldības funkijas JAUNS'!$D$8:$D$22</c:f>
              <c:numCache>
                <c:formatCode>#,##0</c:formatCode>
                <c:ptCount val="15"/>
                <c:pt idx="0">
                  <c:v>1154330</c:v>
                </c:pt>
                <c:pt idx="1">
                  <c:v>91615</c:v>
                </c:pt>
                <c:pt idx="2">
                  <c:v>142238</c:v>
                </c:pt>
                <c:pt idx="3">
                  <c:v>42190</c:v>
                </c:pt>
                <c:pt idx="4">
                  <c:v>6217</c:v>
                </c:pt>
                <c:pt idx="5">
                  <c:v>19201</c:v>
                </c:pt>
                <c:pt idx="6">
                  <c:v>188298</c:v>
                </c:pt>
                <c:pt idx="7">
                  <c:v>20537</c:v>
                </c:pt>
                <c:pt idx="8">
                  <c:v>16492</c:v>
                </c:pt>
                <c:pt idx="9">
                  <c:v>1210</c:v>
                </c:pt>
                <c:pt idx="10">
                  <c:v>82119</c:v>
                </c:pt>
                <c:pt idx="11">
                  <c:v>9633</c:v>
                </c:pt>
                <c:pt idx="12">
                  <c:v>71130</c:v>
                </c:pt>
                <c:pt idx="13">
                  <c:v>48784</c:v>
                </c:pt>
                <c:pt idx="14">
                  <c:v>330679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A0-48FC-AAFB-E5C3AEC1049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568112"/>
        <c:axId val="118207304"/>
        <c:axId val="0"/>
      </c:bar3DChart>
      <c:catAx>
        <c:axId val="55681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b" anchorCtr="1"/>
          <a:lstStyle/>
          <a:p>
            <a:pPr algn="r" defTabSz="540000">
              <a:lnSpc>
                <a:spcPct val="100000"/>
              </a:lnSpc>
              <a:defRPr sz="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18207304"/>
        <c:crosses val="autoZero"/>
        <c:auto val="1"/>
        <c:lblAlgn val="r"/>
        <c:lblOffset val="100"/>
        <c:noMultiLvlLbl val="0"/>
      </c:catAx>
      <c:valAx>
        <c:axId val="118207304"/>
        <c:scaling>
          <c:orientation val="minMax"/>
          <c:max val="180000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5568112"/>
        <c:crosses val="autoZero"/>
        <c:crossBetween val="between"/>
        <c:majorUnit val="400000"/>
      </c:valAx>
      <c:spPr>
        <a:noFill/>
        <a:ln>
          <a:solidFill>
            <a:schemeClr val="bg2">
              <a:lumMod val="90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0.25677202211618011"/>
          <c:y val="0.95297844763548989"/>
          <c:w val="0.48645595576763984"/>
          <c:h val="4.70215523645100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4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Montserrat" panose="00000500000000000000" pitchFamily="2" charset="-70"/>
                <a:cs typeface="Times New Roman" panose="02020603050405020304" pitchFamily="18" charset="0"/>
              </a:rPr>
              <a:t>IZGLĪTĪBAS IESTĀDES (t.sk. Ādažu sporta centrs) </a:t>
            </a:r>
            <a:r>
              <a:rPr lang="lv-LV" sz="1400" b="1" i="1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Montserrat" panose="00000500000000000000" pitchFamily="2" charset="-70"/>
                <a:cs typeface="Times New Roman" panose="02020603050405020304" pitchFamily="18" charset="0"/>
              </a:rPr>
              <a:t>EURO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3209473803551576"/>
          <c:y val="5.5395330485650075E-2"/>
          <c:w val="0.63412079747802552"/>
          <c:h val="0.8433997594844376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Izdevumi!$G$19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solidFill>
                <a:srgbClr val="828847"/>
              </a:solidFill>
            </a:ln>
            <a:effectLst/>
            <a:sp3d>
              <a:contourClr>
                <a:srgbClr val="828847"/>
              </a:contourClr>
            </a:sp3d>
          </c:spPr>
          <c:invertIfNegative val="0"/>
          <c:dLbls>
            <c:dLbl>
              <c:idx val="0"/>
              <c:layout>
                <c:manualLayout>
                  <c:x val="6.2656647786459036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1 294 569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728-466C-A952-9B309D54F2D2}"/>
                </c:ext>
              </c:extLst>
            </c:dLbl>
            <c:dLbl>
              <c:idx val="1"/>
              <c:layout>
                <c:manualLayout>
                  <c:x val="4.805912893050825E-3"/>
                  <c:y val="1.841542571078695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475 933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728-466C-A952-9B309D54F2D2}"/>
                </c:ext>
              </c:extLst>
            </c:dLbl>
            <c:dLbl>
              <c:idx val="2"/>
              <c:layout>
                <c:manualLayout>
                  <c:x val="8.771930690104174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71 500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728-466C-A952-9B309D54F2D2}"/>
                </c:ext>
              </c:extLst>
            </c:dLbl>
            <c:dLbl>
              <c:idx val="3"/>
              <c:layout>
                <c:manualLayout>
                  <c:x val="3.7593988671874965E-3"/>
                  <c:y val="-1.0070022148705294E-1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43 785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728-466C-A952-9B309D54F2D2}"/>
                </c:ext>
              </c:extLst>
            </c:dLbl>
            <c:dLbl>
              <c:idx val="4"/>
              <c:layout>
                <c:manualLayout>
                  <c:x val="3.759398867187588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39 030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728-466C-A952-9B309D54F2D2}"/>
                </c:ext>
              </c:extLst>
            </c:dLbl>
            <c:dLbl>
              <c:idx val="5"/>
              <c:layout>
                <c:manualLayout>
                  <c:x val="6.2656647786459036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494 094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728-466C-A952-9B309D54F2D2}"/>
                </c:ext>
              </c:extLst>
            </c:dLbl>
            <c:dLbl>
              <c:idx val="6"/>
              <c:layout>
                <c:manualLayout>
                  <c:x val="5.012531822916631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15</a:t>
                    </a:r>
                    <a:r>
                      <a:rPr lang="en-US" baseline="0" dirty="0"/>
                      <a:t> 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728-466C-A952-9B309D54F2D2}"/>
                </c:ext>
              </c:extLst>
            </c:dLbl>
            <c:dLbl>
              <c:idx val="7"/>
              <c:layout>
                <c:manualLayout>
                  <c:x val="1.0025063645833355E-2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162 069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728-466C-A952-9B309D54F2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Izdevumi!$F$20:$F$29</c:f>
              <c:strCache>
                <c:ptCount val="10"/>
                <c:pt idx="0">
                  <c:v>Atlīdzība</c:v>
                </c:pt>
                <c:pt idx="1">
                  <c:v>Izdevumi par apkuri</c:v>
                </c:pt>
                <c:pt idx="2">
                  <c:v>Izdevumi par ūdeni un kanalizāciju</c:v>
                </c:pt>
                <c:pt idx="3">
                  <c:v>Izdevumi par atkritumu izvešanu</c:v>
                </c:pt>
                <c:pt idx="4">
                  <c:v>Ekspertu pakalpojumi, apmācības</c:v>
                </c:pt>
                <c:pt idx="6">
                  <c:v>Kurināmais (PII Piejūra granulas)</c:v>
                </c:pt>
                <c:pt idx="7">
                  <c:v>Krājumi, materiāli, energopreces (saimniecības preces)</c:v>
                </c:pt>
                <c:pt idx="8">
                  <c:v>Budžeta iestāžu nodokļa maksājumi</c:v>
                </c:pt>
                <c:pt idx="9">
                  <c:v>Pamatlīdzekļi</c:v>
                </c:pt>
              </c:strCache>
            </c:strRef>
          </c:cat>
          <c:val>
            <c:numRef>
              <c:f>Izdevumi!$G$20:$G$29</c:f>
              <c:numCache>
                <c:formatCode>#,##0</c:formatCode>
                <c:ptCount val="10"/>
                <c:pt idx="0">
                  <c:v>1294569</c:v>
                </c:pt>
                <c:pt idx="1">
                  <c:v>475933</c:v>
                </c:pt>
                <c:pt idx="2">
                  <c:v>71500</c:v>
                </c:pt>
                <c:pt idx="3">
                  <c:v>43785</c:v>
                </c:pt>
                <c:pt idx="4">
                  <c:v>39030</c:v>
                </c:pt>
                <c:pt idx="5">
                  <c:v>494094</c:v>
                </c:pt>
                <c:pt idx="6">
                  <c:v>15000</c:v>
                </c:pt>
                <c:pt idx="7">
                  <c:v>162069</c:v>
                </c:pt>
                <c:pt idx="8">
                  <c:v>3900</c:v>
                </c:pt>
                <c:pt idx="9">
                  <c:v>20772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728-466C-A952-9B309D54F2D2}"/>
            </c:ext>
          </c:extLst>
        </c:ser>
        <c:ser>
          <c:idx val="1"/>
          <c:order val="1"/>
          <c:tx>
            <c:strRef>
              <c:f>Izdevumi!$H$19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solidFill>
                <a:srgbClr val="C95B46"/>
              </a:solidFill>
            </a:ln>
            <a:effectLst/>
            <a:sp3d>
              <a:contourClr>
                <a:srgbClr val="C95B46"/>
              </a:contourClr>
            </a:sp3d>
          </c:spPr>
          <c:invertIfNegative val="0"/>
          <c:dLbls>
            <c:dLbl>
              <c:idx val="0"/>
              <c:layout>
                <c:manualLayout>
                  <c:x val="5.0125318229167232E-3"/>
                  <c:y val="-4.439650523136662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621 197 (48%)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B728-466C-A952-9B309D54F2D2}"/>
                </c:ext>
              </c:extLst>
            </c:dLbl>
            <c:dLbl>
              <c:idx val="1"/>
              <c:layout>
                <c:manualLayout>
                  <c:x val="0"/>
                  <c:y val="-1.4109343523908533E-2"/>
                </c:manualLayout>
              </c:layout>
              <c:tx>
                <c:rich>
                  <a:bodyPr/>
                  <a:lstStyle/>
                  <a:p>
                    <a:fld id="{908DDEA6-BD70-4E0F-8474-7992B5194D15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(54%)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B728-466C-A952-9B309D54F2D2}"/>
                </c:ext>
              </c:extLst>
            </c:dLbl>
            <c:dLbl>
              <c:idx val="2"/>
              <c:layout>
                <c:manualLayout>
                  <c:x val="7.5187977343750849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46 656 (65%)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B728-466C-A952-9B309D54F2D2}"/>
                </c:ext>
              </c:extLst>
            </c:dLbl>
            <c:dLbl>
              <c:idx val="3"/>
              <c:layout>
                <c:manualLayout>
                  <c:x val="0"/>
                  <c:y val="-7.662857614192263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20 582 (47%)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B728-466C-A952-9B309D54F2D2}"/>
                </c:ext>
              </c:extLst>
            </c:dLbl>
            <c:dLbl>
              <c:idx val="4"/>
              <c:layout>
                <c:manualLayout>
                  <c:x val="5.9874100593417998E-4"/>
                  <c:y val="-4.74395172803244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27</a:t>
                    </a:r>
                    <a:r>
                      <a:rPr lang="en-US" baseline="0" dirty="0"/>
                      <a:t> 980</a:t>
                    </a:r>
                    <a:r>
                      <a:rPr lang="en-US" dirty="0"/>
                      <a:t> (72%)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728-466C-A952-9B309D54F2D2}"/>
                </c:ext>
              </c:extLst>
            </c:dLbl>
            <c:dLbl>
              <c:idx val="5"/>
              <c:layout>
                <c:manualLayout>
                  <c:x val="7.5187977343749929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sz="800" b="1" i="0" u="none" strike="noStrike" kern="12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tserrat" panose="00000500000000000000" pitchFamily="2" charset="-70"/>
                      </a:rPr>
                      <a:t>124 050 (25%)</a:t>
                    </a:r>
                    <a:endParaRPr lang="en-US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B728-466C-A952-9B309D54F2D2}"/>
                </c:ext>
              </c:extLst>
            </c:dLbl>
            <c:dLbl>
              <c:idx val="6"/>
              <c:layout>
                <c:manualLayout>
                  <c:x val="0"/>
                  <c:y val="-1.05820076429314E-2"/>
                </c:manualLayout>
              </c:layout>
              <c:tx>
                <c:rich>
                  <a:bodyPr/>
                  <a:lstStyle/>
                  <a:p>
                    <a:fld id="{74383B14-DA4C-4A69-8BDA-15ED0809205D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(39%)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B728-466C-A952-9B309D54F2D2}"/>
                </c:ext>
              </c:extLst>
            </c:dLbl>
            <c:dLbl>
              <c:idx val="7"/>
              <c:layout>
                <c:manualLayout>
                  <c:x val="1.9074868860276585E-3"/>
                  <c:y val="-1.05820076429314E-2"/>
                </c:manualLayout>
              </c:layout>
              <c:tx>
                <c:rich>
                  <a:bodyPr/>
                  <a:lstStyle/>
                  <a:p>
                    <a:fld id="{A5CC10ED-4252-44AD-8642-C9D755607DD9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(43%)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B728-466C-A952-9B309D54F2D2}"/>
                </c:ext>
              </c:extLst>
            </c:dLbl>
            <c:dLbl>
              <c:idx val="8"/>
              <c:layout>
                <c:manualLayout>
                  <c:x val="0"/>
                  <c:y val="-3.5387490206484225E-3"/>
                </c:manualLayout>
              </c:layout>
              <c:tx>
                <c:rich>
                  <a:bodyPr/>
                  <a:lstStyle/>
                  <a:p>
                    <a:fld id="{8C70C17D-2B4E-4901-8EA4-4AF798189CC1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(74%)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B728-466C-A952-9B309D54F2D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7F2D3AE1-6B80-42C8-8582-66F6326BF58D}" type="VALUE">
                      <a:rPr lang="en-US" smtClean="0"/>
                      <a:pPr/>
                      <a:t>[VALUE]</a:t>
                    </a:fld>
                    <a:r>
                      <a:rPr lang="en-US"/>
                      <a:t> (87%)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8AB-431B-962F-4AFB826BA3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Izdevumi!$F$20:$F$29</c:f>
              <c:strCache>
                <c:ptCount val="10"/>
                <c:pt idx="0">
                  <c:v>Atlīdzība</c:v>
                </c:pt>
                <c:pt idx="1">
                  <c:v>Izdevumi par apkuri</c:v>
                </c:pt>
                <c:pt idx="2">
                  <c:v>Izdevumi par ūdeni un kanalizāciju</c:v>
                </c:pt>
                <c:pt idx="3">
                  <c:v>Izdevumi par atkritumu izvešanu</c:v>
                </c:pt>
                <c:pt idx="4">
                  <c:v>Ekspertu pakalpojumi, apmācības</c:v>
                </c:pt>
                <c:pt idx="6">
                  <c:v>Kurināmais (PII Piejūra granulas)</c:v>
                </c:pt>
                <c:pt idx="7">
                  <c:v>Krājumi, materiāli, energopreces (saimniecības preces)</c:v>
                </c:pt>
                <c:pt idx="8">
                  <c:v>Budžeta iestāžu nodokļa maksājumi</c:v>
                </c:pt>
                <c:pt idx="9">
                  <c:v>Pamatlīdzekļi</c:v>
                </c:pt>
              </c:strCache>
            </c:strRef>
          </c:cat>
          <c:val>
            <c:numRef>
              <c:f>Izdevumi!$H$20:$H$29</c:f>
              <c:numCache>
                <c:formatCode>#,##0</c:formatCode>
                <c:ptCount val="10"/>
                <c:pt idx="0">
                  <c:v>621197</c:v>
                </c:pt>
                <c:pt idx="1">
                  <c:v>257551</c:v>
                </c:pt>
                <c:pt idx="2">
                  <c:v>46656</c:v>
                </c:pt>
                <c:pt idx="3">
                  <c:v>20582</c:v>
                </c:pt>
                <c:pt idx="4">
                  <c:v>27980</c:v>
                </c:pt>
                <c:pt idx="5">
                  <c:v>124050</c:v>
                </c:pt>
                <c:pt idx="6">
                  <c:v>5857</c:v>
                </c:pt>
                <c:pt idx="7">
                  <c:v>70100</c:v>
                </c:pt>
                <c:pt idx="8">
                  <c:v>2868</c:v>
                </c:pt>
                <c:pt idx="9">
                  <c:v>18035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B728-466C-A952-9B309D54F2D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shape val="box"/>
        <c:axId val="373963160"/>
        <c:axId val="373963552"/>
        <c:axId val="0"/>
      </c:bar3DChart>
      <c:catAx>
        <c:axId val="373963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373963552"/>
        <c:crosses val="autoZero"/>
        <c:auto val="1"/>
        <c:lblAlgn val="ctr"/>
        <c:lblOffset val="100"/>
        <c:noMultiLvlLbl val="0"/>
      </c:catAx>
      <c:valAx>
        <c:axId val="373963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73963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295840516235524"/>
          <c:y val="0.95485845977051764"/>
          <c:w val="0.52666454785236194"/>
          <c:h val="4.4504894108925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7590898619286295"/>
          <c:y val="1.5928101582479925E-2"/>
          <c:w val="0.58819506893114681"/>
          <c:h val="0.98394521067396712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Investīcijas!$B$7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solidFill>
                <a:srgbClr val="828847"/>
              </a:solidFill>
            </a:ln>
            <a:effectLst/>
            <a:sp3d>
              <a:contourClr>
                <a:srgbClr val="828847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Investīcijas!$A$8:$A$17</c:f>
              <c:strCache>
                <c:ptCount val="10"/>
                <c:pt idx="3">
                  <c:v>Baltezera kapu atmežotajā daļā ceļu un celiņu izveidošana </c:v>
                </c:pt>
                <c:pt idx="4">
                  <c:v>Apgaismes stabi Attekas ielas savienojumā no Ķiršu līdz Draudzības ielai </c:v>
                </c:pt>
                <c:pt idx="5">
                  <c:v>Ielu apgaismojuma projekta izstrāde un būvniecība posmā no dzelzceļa stacijas Gauja līdz ciemam Kāpas </c:v>
                </c:pt>
                <c:pt idx="6">
                  <c:v>Ielu apgaismojuma projekta izstrāde un būvniecība Rūpnieku iela, Carnikavā (350m)</c:v>
                </c:pt>
                <c:pt idx="7">
                  <c:v>Ielu apgaismojuma inbūve Inču ielā, gaisvada izbūve 300m</c:v>
                </c:pt>
                <c:pt idx="8">
                  <c:v>Ielu apgaismojuma pārbūve Liepu un Tulpju iela Carnikava (no Tulpju 5 pa Liepu līdz Ziedlejām)</c:v>
                </c:pt>
                <c:pt idx="9">
                  <c:v>Laveru sūkņu stacijas pārbūve</c:v>
                </c:pt>
              </c:strCache>
            </c:strRef>
          </c:cat>
          <c:val>
            <c:numRef>
              <c:f>Investīcijas!$B$8:$B$17</c:f>
              <c:numCache>
                <c:formatCode>#,##0</c:formatCode>
                <c:ptCount val="10"/>
                <c:pt idx="0">
                  <c:v>383311</c:v>
                </c:pt>
                <c:pt idx="1">
                  <c:v>270933</c:v>
                </c:pt>
                <c:pt idx="2">
                  <c:v>266152</c:v>
                </c:pt>
                <c:pt idx="3">
                  <c:v>125301</c:v>
                </c:pt>
                <c:pt idx="4">
                  <c:v>45000</c:v>
                </c:pt>
                <c:pt idx="5">
                  <c:v>96400</c:v>
                </c:pt>
                <c:pt idx="6">
                  <c:v>40000</c:v>
                </c:pt>
                <c:pt idx="7">
                  <c:v>15000</c:v>
                </c:pt>
                <c:pt idx="8">
                  <c:v>4000</c:v>
                </c:pt>
                <c:pt idx="9">
                  <c:v>175500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EF-4E9A-A863-3145699F1FA6}"/>
            </c:ext>
          </c:extLst>
        </c:ser>
        <c:ser>
          <c:idx val="1"/>
          <c:order val="1"/>
          <c:tx>
            <c:strRef>
              <c:f>Investīcijas!$C$7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solidFill>
                <a:srgbClr val="C95B46"/>
              </a:solidFill>
            </a:ln>
            <a:effectLst/>
            <a:sp3d>
              <a:contourClr>
                <a:srgbClr val="C95B46"/>
              </a:contourClr>
            </a:sp3d>
          </c:spPr>
          <c:invertIfNegative val="0"/>
          <c:dLbls>
            <c:dLbl>
              <c:idx val="0"/>
              <c:layout>
                <c:manualLayout>
                  <c:x val="0"/>
                  <c:y val="-4.1715087920295938E-3"/>
                </c:manualLayout>
              </c:layout>
              <c:tx>
                <c:rich>
                  <a:bodyPr/>
                  <a:lstStyle/>
                  <a:p>
                    <a:fld id="{87B62568-3BE7-40D4-B6C0-9D31A8D18681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A2D-4707-8907-62963C5E98F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0CBD782-1D99-4329-9438-DB440C4970B6}" type="VALUE">
                      <a:rPr lang="en-US" smtClean="0"/>
                      <a:pPr/>
                      <a:t>[VALUE]</a:t>
                    </a:fld>
                    <a:r>
                      <a:rPr lang="en-US"/>
                      <a:t> (18%)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173-494C-AD16-FA8B21327BC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267C3DC-F691-4159-8F89-E618BC72C17B}" type="VALUE">
                      <a:rPr lang="en-US" smtClean="0"/>
                      <a:pPr/>
                      <a:t>[VALUE]</a:t>
                    </a:fld>
                    <a:r>
                      <a:rPr lang="en-US"/>
                      <a:t> (7%)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173-494C-AD16-FA8B21327BC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B750FE3A-79B8-4504-AD3A-FD102AF75530}" type="VALUE">
                      <a:rPr lang="en-US" smtClean="0"/>
                      <a:pPr/>
                      <a:t>[VALUE]</a:t>
                    </a:fld>
                    <a:r>
                      <a:rPr lang="en-US"/>
                      <a:t> (1%)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173-494C-AD16-FA8B21327BC6}"/>
                </c:ext>
              </c:extLst>
            </c:dLbl>
            <c:dLbl>
              <c:idx val="4"/>
              <c:layout>
                <c:manualLayout>
                  <c:x val="0"/>
                  <c:y val="-6.2572631880443898E-3"/>
                </c:manualLayout>
              </c:layout>
              <c:tx>
                <c:rich>
                  <a:bodyPr/>
                  <a:lstStyle/>
                  <a:p>
                    <a:fld id="{772C6A59-3698-482E-9AB2-8585EF0D0FB0}" type="VALUE">
                      <a:rPr lang="en-US" smtClean="0"/>
                      <a:pPr/>
                      <a:t>[VALUE]</a:t>
                    </a:fld>
                    <a:r>
                      <a:rPr lang="en-US"/>
                      <a:t> (5%)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B173-494C-AD16-FA8B21327B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Investīcijas!$A$8:$A$17</c:f>
              <c:strCache>
                <c:ptCount val="10"/>
                <c:pt idx="3">
                  <c:v>Baltezera kapu atmežotajā daļā ceļu un celiņu izveidošana </c:v>
                </c:pt>
                <c:pt idx="4">
                  <c:v>Apgaismes stabi Attekas ielas savienojumā no Ķiršu līdz Draudzības ielai </c:v>
                </c:pt>
                <c:pt idx="5">
                  <c:v>Ielu apgaismojuma projekta izstrāde un būvniecība posmā no dzelzceļa stacijas Gauja līdz ciemam Kāpas </c:v>
                </c:pt>
                <c:pt idx="6">
                  <c:v>Ielu apgaismojuma projekta izstrāde un būvniecība Rūpnieku iela, Carnikavā (350m)</c:v>
                </c:pt>
                <c:pt idx="7">
                  <c:v>Ielu apgaismojuma inbūve Inču ielā, gaisvada izbūve 300m</c:v>
                </c:pt>
                <c:pt idx="8">
                  <c:v>Ielu apgaismojuma pārbūve Liepu un Tulpju iela Carnikava (no Tulpju 5 pa Liepu līdz Ziedlejām)</c:v>
                </c:pt>
                <c:pt idx="9">
                  <c:v>Laveru sūkņu stacijas pārbūve</c:v>
                </c:pt>
              </c:strCache>
            </c:strRef>
          </c:cat>
          <c:val>
            <c:numRef>
              <c:f>Investīcijas!$C$8:$C$17</c:f>
              <c:numCache>
                <c:formatCode>#,##0</c:formatCode>
                <c:ptCount val="10"/>
                <c:pt idx="0">
                  <c:v>38201.69</c:v>
                </c:pt>
                <c:pt idx="1">
                  <c:v>47714.14</c:v>
                </c:pt>
                <c:pt idx="2">
                  <c:v>18900.32</c:v>
                </c:pt>
                <c:pt idx="3">
                  <c:v>832</c:v>
                </c:pt>
                <c:pt idx="4">
                  <c:v>2299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EF-4E9A-A863-3145699F1FA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84352168"/>
        <c:axId val="482534056"/>
        <c:axId val="0"/>
      </c:bar3DChart>
      <c:catAx>
        <c:axId val="484352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rgbClr val="595959"/>
                </a:solidFill>
                <a:latin typeface="Montserrat" panose="00000500000000000000" pitchFamily="50" charset="-70"/>
                <a:ea typeface="+mn-ea"/>
                <a:cs typeface="+mn-cs"/>
              </a:defRPr>
            </a:pPr>
            <a:endParaRPr lang="lv-LV"/>
          </a:p>
        </c:txPr>
        <c:crossAx val="482534056"/>
        <c:crosses val="autoZero"/>
        <c:auto val="1"/>
        <c:lblAlgn val="r"/>
        <c:lblOffset val="100"/>
        <c:noMultiLvlLbl val="0"/>
      </c:catAx>
      <c:valAx>
        <c:axId val="4825340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84352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5243359744985261"/>
          <c:y val="0.41643419747249361"/>
          <c:w val="0.23295743674751435"/>
          <c:h val="9.11297299818490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50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7590897238123788"/>
          <c:y val="1.1756586089003117E-2"/>
          <c:w val="0.58819506893114681"/>
          <c:h val="0.98394521067396712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Investīcijas!$B$7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solidFill>
                <a:srgbClr val="828847"/>
              </a:solidFill>
            </a:ln>
            <a:effectLst/>
            <a:sp3d>
              <a:contourClr>
                <a:srgbClr val="828847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Investīcijas!$A$27:$A$41</c:f>
              <c:strCache>
                <c:ptCount val="15"/>
                <c:pt idx="0">
                  <c:v>Dzirnupes ielas tilta pārbūve</c:v>
                </c:pt>
                <c:pt idx="1">
                  <c:v>Skolas iela 0.77km, Ādaži, Ādaži Gājēju ietve</c:v>
                </c:pt>
                <c:pt idx="2">
                  <c:v>Depo iela 0,185km, Ādaži, dubultā virsma</c:v>
                </c:pt>
                <c:pt idx="3">
                  <c:v>Bērzu iela 0.29km, Ādaži, dubultā virsma</c:v>
                </c:pt>
                <c:pt idx="4">
                  <c:v>Pļavu iela 0.46km, Ādaži, dubultā virsma</c:v>
                </c:pt>
                <c:pt idx="5">
                  <c:v>Āpšu ielas 0.4km divkāršā virsmas apstrāde, Garciems</c:v>
                </c:pt>
                <c:pt idx="6">
                  <c:v>Jūras ielā 1,2 km vienkārtas virsmas apstrāde, Carnikava</c:v>
                </c:pt>
                <c:pt idx="7">
                  <c:v>Ķiršu ielas pārbūve 0.17km, Ādaži</c:v>
                </c:pt>
                <c:pt idx="8">
                  <c:v>Smilšu ielas pārbūves projekts, Carnikava</c:v>
                </c:pt>
                <c:pt idx="9">
                  <c:v>L. Azarovas tilta pārbūve uz caurteku </c:v>
                </c:pt>
                <c:pt idx="10">
                  <c:v>Torņu iela afaltbetona seguma atjaunošana 0.35 km</c:v>
                </c:pt>
                <c:pt idx="11">
                  <c:v>Satiksmes organizācijas uzlabošana </c:v>
                </c:pt>
                <c:pt idx="12">
                  <c:v>Attekas ielas turpinājums 0,5km </c:v>
                </c:pt>
                <c:pt idx="13">
                  <c:v>Sienāžu ielas projekts</c:v>
                </c:pt>
                <c:pt idx="14">
                  <c:v>Gaujas dambja virskārtas uzlabošana </c:v>
                </c:pt>
              </c:strCache>
            </c:strRef>
          </c:cat>
          <c:val>
            <c:numRef>
              <c:f>Investīcijas!$B$27:$B$41</c:f>
              <c:numCache>
                <c:formatCode>#,##0</c:formatCode>
                <c:ptCount val="15"/>
                <c:pt idx="0">
                  <c:v>637510</c:v>
                </c:pt>
                <c:pt idx="1">
                  <c:v>265000</c:v>
                </c:pt>
                <c:pt idx="2">
                  <c:v>22000</c:v>
                </c:pt>
                <c:pt idx="3">
                  <c:v>32000</c:v>
                </c:pt>
                <c:pt idx="4">
                  <c:v>50000</c:v>
                </c:pt>
                <c:pt idx="5">
                  <c:v>48000</c:v>
                </c:pt>
                <c:pt idx="6">
                  <c:v>35000</c:v>
                </c:pt>
                <c:pt idx="7">
                  <c:v>423842</c:v>
                </c:pt>
                <c:pt idx="8">
                  <c:v>70000</c:v>
                </c:pt>
                <c:pt idx="9">
                  <c:v>60000</c:v>
                </c:pt>
                <c:pt idx="10">
                  <c:v>103015</c:v>
                </c:pt>
                <c:pt idx="11">
                  <c:v>45000</c:v>
                </c:pt>
                <c:pt idx="12">
                  <c:v>39800</c:v>
                </c:pt>
                <c:pt idx="13">
                  <c:v>6000</c:v>
                </c:pt>
                <c:pt idx="14">
                  <c:v>54949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EF-4E9A-A863-3145699F1FA6}"/>
            </c:ext>
          </c:extLst>
        </c:ser>
        <c:ser>
          <c:idx val="1"/>
          <c:order val="1"/>
          <c:tx>
            <c:strRef>
              <c:f>Investīcijas!$C$7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2730864594387411E-3"/>
                  <c:y val="-6.2572631880445434E-3"/>
                </c:manualLayout>
              </c:layout>
              <c:tx>
                <c:rich>
                  <a:bodyPr/>
                  <a:lstStyle/>
                  <a:p>
                    <a:fld id="{0C10DABA-5396-430A-AD6D-FF63C471239B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F7B7-4714-9950-0D001CD302E3}"/>
                </c:ext>
              </c:extLst>
            </c:dLbl>
            <c:dLbl>
              <c:idx val="7"/>
              <c:layout>
                <c:manualLayout>
                  <c:x val="0"/>
                  <c:y val="-6.2572631880443898E-3"/>
                </c:manualLayout>
              </c:layout>
              <c:tx>
                <c:rich>
                  <a:bodyPr/>
                  <a:lstStyle/>
                  <a:p>
                    <a:fld id="{2A57005B-0DFE-421A-B91C-84896E10F2E0}" type="VALUE">
                      <a:rPr lang="en-US" smtClean="0"/>
                      <a:pPr/>
                      <a:t>[VALUE]</a:t>
                    </a:fld>
                    <a:r>
                      <a:rPr lang="en-US"/>
                      <a:t> (22%)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7B7-4714-9950-0D001CD302E3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5E983016-51D2-4AAE-BC9A-F067A4E64401}" type="VALUE">
                      <a:rPr lang="en-US" smtClean="0"/>
                      <a:pPr/>
                      <a:t>[VALUE]</a:t>
                    </a:fld>
                    <a:r>
                      <a:rPr lang="en-US"/>
                      <a:t> (83%)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7B7-4714-9950-0D001CD302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Investīcijas!$A$27:$A$41</c:f>
              <c:strCache>
                <c:ptCount val="15"/>
                <c:pt idx="0">
                  <c:v>Dzirnupes ielas tilta pārbūve</c:v>
                </c:pt>
                <c:pt idx="1">
                  <c:v>Skolas iela 0.77km, Ādaži, Ādaži Gājēju ietve</c:v>
                </c:pt>
                <c:pt idx="2">
                  <c:v>Depo iela 0,185km, Ādaži, dubultā virsma</c:v>
                </c:pt>
                <c:pt idx="3">
                  <c:v>Bērzu iela 0.29km, Ādaži, dubultā virsma</c:v>
                </c:pt>
                <c:pt idx="4">
                  <c:v>Pļavu iela 0.46km, Ādaži, dubultā virsma</c:v>
                </c:pt>
                <c:pt idx="5">
                  <c:v>Āpšu ielas 0.4km divkāršā virsmas apstrāde, Garciems</c:v>
                </c:pt>
                <c:pt idx="6">
                  <c:v>Jūras ielā 1,2 km vienkārtas virsmas apstrāde, Carnikava</c:v>
                </c:pt>
                <c:pt idx="7">
                  <c:v>Ķiršu ielas pārbūve 0.17km, Ādaži</c:v>
                </c:pt>
                <c:pt idx="8">
                  <c:v>Smilšu ielas pārbūves projekts, Carnikava</c:v>
                </c:pt>
                <c:pt idx="9">
                  <c:v>L. Azarovas tilta pārbūve uz caurteku </c:v>
                </c:pt>
                <c:pt idx="10">
                  <c:v>Torņu iela afaltbetona seguma atjaunošana 0.35 km</c:v>
                </c:pt>
                <c:pt idx="11">
                  <c:v>Satiksmes organizācijas uzlabošana </c:v>
                </c:pt>
                <c:pt idx="12">
                  <c:v>Attekas ielas turpinājums 0,5km </c:v>
                </c:pt>
                <c:pt idx="13">
                  <c:v>Sienāžu ielas projekts</c:v>
                </c:pt>
                <c:pt idx="14">
                  <c:v>Gaujas dambja virskārtas uzlabošana </c:v>
                </c:pt>
              </c:strCache>
            </c:strRef>
          </c:cat>
          <c:val>
            <c:numRef>
              <c:f>Investīcijas!$C$27:$C$41</c:f>
              <c:numCache>
                <c:formatCode>General</c:formatCode>
                <c:ptCount val="15"/>
                <c:pt idx="0" formatCode="#,##0">
                  <c:v>32670</c:v>
                </c:pt>
                <c:pt idx="7" formatCode="#,##0">
                  <c:v>93692.35</c:v>
                </c:pt>
                <c:pt idx="13" formatCode="#,##0">
                  <c:v>4961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EF-4E9A-A863-3145699F1FA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9"/>
        <c:gapDepth val="157"/>
        <c:shape val="box"/>
        <c:axId val="484352168"/>
        <c:axId val="482534056"/>
        <c:axId val="0"/>
      </c:bar3DChart>
      <c:catAx>
        <c:axId val="484352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rgbClr val="595959"/>
                </a:solidFill>
                <a:latin typeface="Montserrat" panose="00000500000000000000" pitchFamily="50" charset="-70"/>
                <a:ea typeface="+mn-ea"/>
                <a:cs typeface="+mn-cs"/>
              </a:defRPr>
            </a:pPr>
            <a:endParaRPr lang="lv-LV"/>
          </a:p>
        </c:txPr>
        <c:crossAx val="482534056"/>
        <c:crosses val="autoZero"/>
        <c:auto val="1"/>
        <c:lblAlgn val="r"/>
        <c:lblOffset val="100"/>
        <c:noMultiLvlLbl val="0"/>
      </c:catAx>
      <c:valAx>
        <c:axId val="4825340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84352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5243359744985261"/>
          <c:y val="0.41643419747249361"/>
          <c:w val="0.23295743674751435"/>
          <c:h val="9.11297299818490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50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354328324763216"/>
          <c:y val="0.14484344989284359"/>
          <c:w val="0.51195501107320718"/>
          <c:h val="0.75465196485010322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7395AD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773-4B97-A18D-446352EF3FEA}"/>
              </c:ext>
            </c:extLst>
          </c:dPt>
          <c:dPt>
            <c:idx val="1"/>
            <c:bubble3D val="0"/>
            <c:spPr>
              <a:solidFill>
                <a:srgbClr val="C95B4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773-4B97-A18D-446352EF3FEA}"/>
              </c:ext>
            </c:extLst>
          </c:dPt>
          <c:dPt>
            <c:idx val="2"/>
            <c:bubble3D val="0"/>
            <c:spPr>
              <a:solidFill>
                <a:srgbClr val="595959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773-4B97-A18D-446352EF3FEA}"/>
              </c:ext>
            </c:extLst>
          </c:dPt>
          <c:dPt>
            <c:idx val="3"/>
            <c:bubble3D val="0"/>
            <c:spPr>
              <a:solidFill>
                <a:srgbClr val="D3A98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773-4B97-A18D-446352EF3FEA}"/>
              </c:ext>
            </c:extLst>
          </c:dPt>
          <c:dPt>
            <c:idx val="4"/>
            <c:bubble3D val="0"/>
            <c:spPr>
              <a:solidFill>
                <a:srgbClr val="F6F6A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8773-4B97-A18D-446352EF3FEA}"/>
              </c:ext>
            </c:extLst>
          </c:dPt>
          <c:dPt>
            <c:idx val="5"/>
            <c:bubble3D val="0"/>
            <c:spPr>
              <a:solidFill>
                <a:srgbClr val="828847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8773-4B97-A18D-446352EF3FE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595959"/>
                    </a:solidFill>
                    <a:latin typeface="Montserrat" panose="00000500000000000000" pitchFamily="50" charset="-7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Debitori!$A$6:$A$11</c:f>
              <c:strCache>
                <c:ptCount val="6"/>
                <c:pt idx="0">
                  <c:v>Vienošanās par parāda nomaksu (5 vienošanās)</c:v>
                </c:pt>
                <c:pt idx="1">
                  <c:v>Parāds nodots tiesu izpildītājam (8 parādu piedziņas)</c:v>
                </c:pt>
                <c:pt idx="2">
                  <c:v>Pieteikta kreditoru prasība mantojuma lietā (1 parādnieks)</c:v>
                </c:pt>
                <c:pt idx="3">
                  <c:v>Potenciālās tiesvedības (4 parādnieki)</c:v>
                </c:pt>
                <c:pt idx="4">
                  <c:v>Prasība pieteikta tiesā (1 parādnieks)</c:v>
                </c:pt>
                <c:pt idx="5">
                  <c:v>Zvani - atgādinājumi (25 parādnieki)</c:v>
                </c:pt>
              </c:strCache>
            </c:strRef>
          </c:cat>
          <c:val>
            <c:numRef>
              <c:f>Debitori!$B$6:$B$11</c:f>
              <c:numCache>
                <c:formatCode>#,##0</c:formatCode>
                <c:ptCount val="6"/>
                <c:pt idx="0">
                  <c:v>6923</c:v>
                </c:pt>
                <c:pt idx="1">
                  <c:v>18814.310000000001</c:v>
                </c:pt>
                <c:pt idx="2">
                  <c:v>4035</c:v>
                </c:pt>
                <c:pt idx="3">
                  <c:v>7904</c:v>
                </c:pt>
                <c:pt idx="4">
                  <c:v>2551.46</c:v>
                </c:pt>
                <c:pt idx="5">
                  <c:v>1936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773-4B97-A18D-446352EF3FEA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649328039557656"/>
          <c:y val="3.6154114988063854E-2"/>
          <c:w val="0.29624063998811107"/>
          <c:h val="0.949238748297769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Montserrat" panose="00000500000000000000" pitchFamily="50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0.01615</cdr:x>
      <cdr:y>0.11747</cdr:y>
    </cdr:from>
    <cdr:to>
      <cdr:x>0.29204</cdr:x>
      <cdr:y>0.15449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C78902-8600-B617-9041-C34A6BDC1325}"/>
            </a:ext>
          </a:extLst>
        </cdr:cNvPr>
        <cdr:cNvSpPr txBox="1"/>
      </cdr:nvSpPr>
      <cdr:spPr>
        <a:xfrm xmlns:a="http://schemas.openxmlformats.org/drawingml/2006/main">
          <a:off x="194388" y="740222"/>
          <a:ext cx="3321698" cy="2332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lv-LV" sz="1100" dirty="0"/>
        </a:p>
      </cdr:txBody>
    </cdr:sp>
  </cdr:relSizeAnchor>
  <cdr:relSizeAnchor xmlns:cdr="http://schemas.openxmlformats.org/drawingml/2006/chartDrawing">
    <cdr:from>
      <cdr:x>0.02018</cdr:x>
      <cdr:y>0.09747</cdr:y>
    </cdr:from>
    <cdr:to>
      <cdr:x>0.27797</cdr:x>
      <cdr:y>0.18514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C1DD54F2-FA39-7F66-C9C1-6967F9F221F0}"/>
            </a:ext>
          </a:extLst>
        </cdr:cNvPr>
        <cdr:cNvSpPr txBox="1"/>
      </cdr:nvSpPr>
      <cdr:spPr>
        <a:xfrm xmlns:a="http://schemas.openxmlformats.org/drawingml/2006/main">
          <a:off x="244443" y="614162"/>
          <a:ext cx="3123446" cy="5524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Pamatlīdzekļi (pārģērbšanās kabīnes, pārvietojamās tualetes, lapu pūtējs, motorzāģi, </a:t>
          </a:r>
          <a:r>
            <a:rPr lang="lv-LV" sz="700" b="1" dirty="0" err="1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trimmeri</a:t>
          </a:r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, sniega arkls, a/m mazgāšanas iekārta, grīdas mazgājamā iekārta, datortehnika)</a:t>
          </a:r>
        </a:p>
      </cdr:txBody>
    </cdr:sp>
  </cdr:relSizeAnchor>
  <cdr:relSizeAnchor xmlns:cdr="http://schemas.openxmlformats.org/drawingml/2006/chartDrawing">
    <cdr:from>
      <cdr:x>0</cdr:x>
      <cdr:y>0.40582</cdr:y>
    </cdr:from>
    <cdr:to>
      <cdr:x>0.27956</cdr:x>
      <cdr:y>0.50583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B3DF038F-A8CE-B915-AF2D-F7B3D4D343E0}"/>
            </a:ext>
          </a:extLst>
        </cdr:cNvPr>
        <cdr:cNvSpPr txBox="1"/>
      </cdr:nvSpPr>
      <cdr:spPr>
        <a:xfrm xmlns:a="http://schemas.openxmlformats.org/drawingml/2006/main">
          <a:off x="0" y="2557172"/>
          <a:ext cx="3387093" cy="630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Inventārs, biroja preces (zāles pļāvēji, lapu pūtēji, </a:t>
          </a:r>
          <a:r>
            <a:rPr lang="lv-LV" sz="700" b="1" dirty="0" err="1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trimmeri</a:t>
          </a:r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, a/m riepas, atkritumu urnas, darba apģērbs, </a:t>
          </a:r>
          <a:r>
            <a:rPr lang="lv-LV" sz="700" b="1" dirty="0" err="1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monitori,mobilie</a:t>
          </a:r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 telefoni, videonovērošanas kameras, instrumenti)</a:t>
          </a:r>
        </a:p>
      </cdr:txBody>
    </cdr:sp>
  </cdr:relSizeAnchor>
  <cdr:relSizeAnchor xmlns:cdr="http://schemas.openxmlformats.org/drawingml/2006/chartDrawing">
    <cdr:from>
      <cdr:x>0.01227</cdr:x>
      <cdr:y>0.51149</cdr:y>
    </cdr:from>
    <cdr:to>
      <cdr:x>0.27956</cdr:x>
      <cdr:y>0.6115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8FF0CAD-D3D9-AD95-659D-1B95301F0E80}"/>
            </a:ext>
          </a:extLst>
        </cdr:cNvPr>
        <cdr:cNvSpPr txBox="1"/>
      </cdr:nvSpPr>
      <cdr:spPr>
        <a:xfrm xmlns:a="http://schemas.openxmlformats.org/drawingml/2006/main">
          <a:off x="148678" y="3223059"/>
          <a:ext cx="3238432" cy="630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Remontdarbi un iestāžu uzturēšana (elektrotīklu apkalpošana, telpu uzkopšana Gaujas 33a un Depo 2, ventilāciju apkope, apstādījumu kopšana Ādažu pagastā, telpu remonts, a/m remonts, īpašumu apdrošināšana)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0.03895</cdr:x>
      <cdr:y>0.69246</cdr:y>
    </cdr:from>
    <cdr:to>
      <cdr:x>0.3601</cdr:x>
      <cdr:y>0.77038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61C2208E-386F-5E50-E719-B9920666C43C}"/>
            </a:ext>
          </a:extLst>
        </cdr:cNvPr>
        <cdr:cNvSpPr txBox="1"/>
      </cdr:nvSpPr>
      <cdr:spPr>
        <a:xfrm xmlns:a="http://schemas.openxmlformats.org/drawingml/2006/main">
          <a:off x="435274" y="4216339"/>
          <a:ext cx="3588588" cy="4744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lv-LV" sz="1100" kern="1200" dirty="0"/>
        </a:p>
      </cdr:txBody>
    </cdr:sp>
  </cdr:relSizeAnchor>
  <cdr:relSizeAnchor xmlns:cdr="http://schemas.openxmlformats.org/drawingml/2006/chartDrawing">
    <cdr:from>
      <cdr:x>0</cdr:x>
      <cdr:y>0.65382</cdr:y>
    </cdr:from>
    <cdr:to>
      <cdr:x>0.37847</cdr:x>
      <cdr:y>0.77903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8C089827-9F91-DF46-A84F-112C113A5058}"/>
            </a:ext>
          </a:extLst>
        </cdr:cNvPr>
        <cdr:cNvSpPr txBox="1"/>
      </cdr:nvSpPr>
      <cdr:spPr>
        <a:xfrm xmlns:a="http://schemas.openxmlformats.org/drawingml/2006/main">
          <a:off x="0" y="3981072"/>
          <a:ext cx="4323937" cy="7623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900" b="1" kern="1200" dirty="0">
              <a:solidFill>
                <a:srgbClr val="595959"/>
              </a:solidFill>
              <a:latin typeface="Montserrat" panose="00000500000000000000" pitchFamily="50" charset="-70"/>
            </a:rPr>
            <a:t>Investīcijas pašvaldības ēku labiekārtošanai </a:t>
          </a:r>
          <a:r>
            <a:rPr lang="lv-LV" sz="800" b="1" kern="1200" dirty="0">
              <a:solidFill>
                <a:srgbClr val="595959"/>
              </a:solidFill>
              <a:latin typeface="Montserrat" panose="00000500000000000000" pitchFamily="50" charset="-70"/>
            </a:rPr>
            <a:t>(Gaujas 33a jumta remonts, TN Ozolaine fasādes remonts, Gaujas 16 apkures sistēmas </a:t>
          </a:r>
          <a:r>
            <a:rPr lang="lv-LV" sz="800" b="1" kern="1200" dirty="0" err="1">
              <a:solidFill>
                <a:srgbClr val="595959"/>
              </a:solidFill>
              <a:latin typeface="Montserrat" panose="00000500000000000000" pitchFamily="50" charset="-70"/>
            </a:rPr>
            <a:t>pieslēgums</a:t>
          </a:r>
          <a:r>
            <a:rPr lang="lv-LV" sz="800" b="1" kern="1200" dirty="0">
              <a:solidFill>
                <a:srgbClr val="595959"/>
              </a:solidFill>
              <a:latin typeface="Montserrat" panose="00000500000000000000" pitchFamily="50" charset="-70"/>
            </a:rPr>
            <a:t>, Mangaļu sūkļu stacijas pārbūves projekts, īres dzīvokļa remonts, Jūras 4 demontāžas projekts)</a:t>
          </a:r>
          <a:endParaRPr lang="lv-LV" sz="900" b="1" kern="1200" dirty="0">
            <a:solidFill>
              <a:srgbClr val="595959"/>
            </a:solidFill>
            <a:latin typeface="Montserrat" panose="00000500000000000000" pitchFamily="50" charset="-70"/>
          </a:endParaRPr>
        </a:p>
      </cdr:txBody>
    </cdr:sp>
  </cdr:relSizeAnchor>
  <cdr:relSizeAnchor xmlns:cdr="http://schemas.openxmlformats.org/drawingml/2006/chartDrawing">
    <cdr:from>
      <cdr:x>0</cdr:x>
      <cdr:y>0.77167</cdr:y>
    </cdr:from>
    <cdr:to>
      <cdr:x>0.37847</cdr:x>
      <cdr:y>0.86663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A7AC3A0B-3A4A-A953-B90A-51A1159BEB36}"/>
            </a:ext>
          </a:extLst>
        </cdr:cNvPr>
        <cdr:cNvSpPr txBox="1"/>
      </cdr:nvSpPr>
      <cdr:spPr>
        <a:xfrm xmlns:a="http://schemas.openxmlformats.org/drawingml/2006/main">
          <a:off x="0" y="4698622"/>
          <a:ext cx="4323937" cy="578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lv-LV" sz="900" b="1" kern="1200" dirty="0" err="1">
              <a:solidFill>
                <a:srgbClr val="595959"/>
              </a:solidFill>
              <a:latin typeface="Montserrat" panose="00000500000000000000" pitchFamily="50" charset="-70"/>
            </a:rPr>
            <a:t>Inventīcijas</a:t>
          </a:r>
          <a:r>
            <a:rPr lang="lv-LV" sz="900" b="1" kern="1200" dirty="0">
              <a:solidFill>
                <a:srgbClr val="595959"/>
              </a:solidFill>
              <a:latin typeface="Montserrat" panose="00000500000000000000" pitchFamily="50" charset="-70"/>
            </a:rPr>
            <a:t> teritorijas labiekārtošanai </a:t>
          </a:r>
          <a:r>
            <a:rPr lang="lv-LV" sz="800" b="1" kern="1200" dirty="0">
              <a:solidFill>
                <a:srgbClr val="595959"/>
              </a:solidFill>
              <a:latin typeface="Montserrat" panose="00000500000000000000" pitchFamily="50" charset="-70"/>
            </a:rPr>
            <a:t>(bērnu rotaļu laukumu atrakcijas, apsaimniekošanas iekārtas, grāvju tīrītājs, </a:t>
          </a:r>
          <a:r>
            <a:rPr lang="lv-LV" sz="800" b="1" kern="1200" dirty="0" err="1">
              <a:solidFill>
                <a:srgbClr val="595959"/>
              </a:solidFill>
              <a:latin typeface="Montserrat" panose="00000500000000000000" pitchFamily="50" charset="-70"/>
            </a:rPr>
            <a:t>raideris</a:t>
          </a:r>
          <a:r>
            <a:rPr lang="lv-LV" sz="800" b="1" kern="1200" dirty="0">
              <a:solidFill>
                <a:srgbClr val="595959"/>
              </a:solidFill>
              <a:latin typeface="Montserrat" panose="00000500000000000000" pitchFamily="50" charset="-70"/>
            </a:rPr>
            <a:t>, attālinātā monitoringa sistēma sūkņu stacijām, pieminekļa remonts, atkritumu laukuma projekts, caurteku pārbūve, Carnikavas kapu paplašināšanas projekts)</a:t>
          </a:r>
          <a:endParaRPr lang="lv-LV" sz="900" b="1" kern="1200" dirty="0">
            <a:solidFill>
              <a:srgbClr val="595959"/>
            </a:solidFill>
            <a:latin typeface="Montserrat" panose="00000500000000000000" pitchFamily="50" charset="-70"/>
          </a:endParaRPr>
        </a:p>
      </cdr:txBody>
    </cdr:sp>
  </cdr:relSizeAnchor>
  <cdr:relSizeAnchor xmlns:cdr="http://schemas.openxmlformats.org/drawingml/2006/chartDrawing">
    <cdr:from>
      <cdr:x>0</cdr:x>
      <cdr:y>0.84481</cdr:y>
    </cdr:from>
    <cdr:to>
      <cdr:x>0.37847</cdr:x>
      <cdr:y>0.97002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F863A180-68D5-EC3E-7970-56D1B718E9AA}"/>
            </a:ext>
          </a:extLst>
        </cdr:cNvPr>
        <cdr:cNvSpPr txBox="1"/>
      </cdr:nvSpPr>
      <cdr:spPr>
        <a:xfrm xmlns:a="http://schemas.openxmlformats.org/drawingml/2006/main">
          <a:off x="0" y="5143984"/>
          <a:ext cx="4323937" cy="7623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endParaRPr lang="lv-LV" sz="900" b="1" kern="1200" dirty="0">
            <a:solidFill>
              <a:srgbClr val="595959"/>
            </a:solidFill>
            <a:latin typeface="Montserrat" panose="00000500000000000000" pitchFamily="50" charset="-70"/>
          </a:endParaRPr>
        </a:p>
      </cdr:txBody>
    </cdr:sp>
  </cdr:relSizeAnchor>
  <cdr:relSizeAnchor xmlns:cdr="http://schemas.openxmlformats.org/drawingml/2006/chartDrawing">
    <cdr:from>
      <cdr:x>0</cdr:x>
      <cdr:y>0.89875</cdr:y>
    </cdr:from>
    <cdr:to>
      <cdr:x>0.37847</cdr:x>
      <cdr:y>0.98132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B919BA4-4AAF-92B8-417A-612D8EC78ACB}"/>
            </a:ext>
          </a:extLst>
        </cdr:cNvPr>
        <cdr:cNvSpPr txBox="1"/>
      </cdr:nvSpPr>
      <cdr:spPr>
        <a:xfrm xmlns:a="http://schemas.openxmlformats.org/drawingml/2006/main">
          <a:off x="0" y="5472423"/>
          <a:ext cx="4323937" cy="502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lv-LV" sz="900" b="1" kern="1200" dirty="0">
              <a:solidFill>
                <a:srgbClr val="595959"/>
              </a:solidFill>
              <a:latin typeface="Montserrat" panose="00000500000000000000" pitchFamily="50" charset="-70"/>
            </a:rPr>
            <a:t>Izglītības iestādes (</a:t>
          </a:r>
          <a:r>
            <a:rPr lang="lv-LV" sz="800" b="1" kern="1200" dirty="0">
              <a:solidFill>
                <a:srgbClr val="595959"/>
              </a:solidFill>
              <a:latin typeface="Montserrat" panose="00000500000000000000" pitchFamily="50" charset="-70"/>
            </a:rPr>
            <a:t>Ēkas tehniskā uzlabošana PII Strautiņš, āra lifta izbūve ĀVS, saules kolektori PII Riekstiņš, gumijas seguma nomaiņa ĀVS sākumskolas iekšpagalmā, grīdas mazgājamā mašīna Sporta centrs)</a:t>
          </a:r>
          <a:endParaRPr lang="lv-LV" sz="900" b="1" kern="1200" dirty="0">
            <a:solidFill>
              <a:srgbClr val="595959"/>
            </a:solidFill>
            <a:latin typeface="Montserrat" panose="00000500000000000000" pitchFamily="50" charset="-7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50BD-68D1-40F9-8570-F2E67B80A823}" type="datetimeFigureOut">
              <a:rPr lang="lv-LV" smtClean="0"/>
              <a:t>16.07.2025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23CE6-85A1-4374-B09E-1FDCEE7367C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2249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7375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9220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1957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30053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D03C1-F949-4B0D-5849-4AC0563C4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F7BA40-F491-0D93-5916-B7171ABBFE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C4544A-2619-A834-C027-6C713FACCA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69ABFE-1D16-9EC3-E00A-94126313F2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92929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78676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99D4C-9B64-C437-F2C5-F531C3F2D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0C8114-7ECF-477B-29B4-FC04087B2A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30ECE6-AD8A-D82E-3B09-0FDD12C609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D47841-BF92-4D46-32F9-23473BB1EC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58086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21561-4DAE-ADF4-AC77-E19043190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62EA46-4D8A-D174-8AD4-6C26DF475E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E35991-2227-F62F-11D9-BE50148670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0C78E-5EEC-4C64-B7D9-10D4C58EAB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61060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E0B74-42FE-00AF-29AB-44AD5B29B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83FBF-9187-3E83-28C7-877AADC370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C4B0B-38CA-2ECE-7939-842C4AB3D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6D81-8DF6-410F-AAE0-C963E3396CA2}" type="datetime1">
              <a:rPr lang="lv-LV" smtClean="0"/>
              <a:t>16.07.2025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348B7-3AA4-7D33-7079-56654C366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07D0B-0957-8825-75B5-3684355DE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0706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E9586-EDE3-FB9E-EF7F-4546B4645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87A7E-2DD1-4E27-7978-CEB92BF5A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42F14-2939-346F-37A4-F4CFF5E89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05ED-80CB-4131-AF6A-18CE0C023BE6}" type="datetime1">
              <a:rPr lang="lv-LV" smtClean="0"/>
              <a:t>16.07.2025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C94D7-61FB-C664-FCDC-53B2289F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0C153-9A0A-B471-069F-F3850FB1C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201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5C0F67-6693-E3C1-4A92-C2580CA775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C0FB9-2444-62F7-E4F7-8DCA6739B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687DF-B808-98AE-1556-DC8B62F2B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1B6D-CBB8-47F6-8F4E-9C7C848E8D70}" type="datetime1">
              <a:rPr lang="lv-LV" smtClean="0"/>
              <a:t>16.07.2025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273EA-9A4A-27DF-56DD-B73F36493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2F604-233E-B639-B224-5D5DCC378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26444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41C8-3AEE-92D0-6BC7-43B9298F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5853E-7624-0FE6-9FFF-82B092C16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6A15C-33BA-109B-C718-857CACB9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DBD1-BBC6-144F-BB04-668AE50EEAA2}" type="datetime1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34E3-512D-C7E8-C9A1-C78861B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7C26C-60F9-7124-6965-208FDD90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94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5D27-CFB8-6153-AFDF-92C8AF72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23432-3351-EE92-DC29-797117BD9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6F2B-CBAE-511B-DF3A-726E8FE2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FE41-FDFF-8047-B79B-356A78FD3E08}" type="datetime1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B86A-7330-3189-51EC-BC8929C5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A196-DFA2-AAF7-EC91-6BC8AA5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56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080-85A1-2BCE-DD4A-744EDE67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FDBD-BC6E-47B5-E97C-F392EFE33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50B6-31BE-D0E5-FBBD-D6C76947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4E0E-0A54-0C4A-A6CD-2D1CE1D43E84}" type="datetime1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D1AE-D253-228A-7B9E-C7AC2A94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22A7-AC36-79E5-5420-725C999A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84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E326-4237-8C99-A138-C1AD8BB9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024-7751-26EA-428C-2497E4D1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C09D-1B7E-3147-32EF-ED6BCB15D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949EF-83E8-87AD-CBA1-DAC812DA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0C60-2641-914D-8720-24CB9E1544F8}" type="datetime1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BB95-20DC-906F-19A8-2F37569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908B5-0AAB-EE31-068F-4382218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724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844F-BA58-53F9-0B1E-A3AE124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B852-EB59-4733-F019-52D320C33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1A709-738A-0ACA-8E91-C7EAE6E69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12C7B-5E80-8DB1-4700-6C29C2D72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1D052-34EE-7525-5892-BA95E22BE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8A356C-9086-F788-A384-04A08B87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618D-AFDF-4441-B6AC-AB7256007DBD}" type="datetime1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E61E3-D88C-E4D3-B411-2D18686F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F31C9-BBD9-6921-93CF-46488A8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52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E216-8084-B633-9437-CBA62A0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1758F-5162-D689-4336-005E6C0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D66EA-52B9-B847-AD9B-694F049B33E6}" type="datetime1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B3810-4CF9-82A3-8E86-847DD4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C755D-5FC6-111E-7F40-7D492478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41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3EF83-3619-4F9B-E568-FE7EED13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F490-1998-4A44-A624-42F54DBDC226}" type="datetime1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AA65-086E-6BC2-BF9E-C82C5EEA6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080E-3244-9936-7994-24FEB99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181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6D6-553C-1328-806D-78813C4F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23D2-74A7-7103-2CEB-12001FA2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0250-889D-60F7-4147-A5FED3A26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6620-40C3-9948-9875-F0890D75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FAB0-4578-A449-A906-ABE38DB7018B}" type="datetime1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E6BF5-E51A-4DAF-8676-D9C8C96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B26A9-C2C1-690A-C2BC-BF351780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91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6314-E403-AFC0-1A46-E422809C9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37EE6-FB5F-41CF-42C4-432E05025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D0677-CA8C-B2FA-39B2-900F9B2F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3EF7-E8DF-4E52-B6AD-253C52C52CA8}" type="datetime1">
              <a:rPr lang="lv-LV" smtClean="0"/>
              <a:t>16.07.2025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73EE2-F365-3491-DBB8-308173BC6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D289E-FEC5-7A12-9ADE-C8E5E92F7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31382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27AA-DC63-A17E-AC4E-58AA75E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806E-8F6B-C676-3F01-A45287EF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2FCF3-9663-C5C5-FA78-B176809D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0C00F-2371-269C-218C-4EB909E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D72-1054-794F-87B7-D0056D5203D5}" type="datetime1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921E-EAFD-D74A-0F32-ED7C19A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1CAB2-07BA-9CE5-EC9C-2236DBE1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63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ECC4-E968-3D5F-03A5-A4E8DD09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209E-3B70-2EEE-3172-85E0E4BC3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90F4-4792-117B-6615-1DA3855E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B9F0-4552-AC48-AA4F-42211AD280FC}" type="datetime1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E789-7E16-BCEA-D165-29D3EA95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CF779-A07C-29D5-7113-0D73DB7D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892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72C63-D56C-29F1-9C66-0F53431B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5D915-09E9-64BF-214D-C4117A11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A7ED-2898-66C5-8B14-CAF10E38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4B85-EE1C-824B-90CF-74BDD2F38CBA}" type="datetime1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F789-33AC-09E2-11AD-9629C788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5682-811F-8F9D-7DA1-21B71EA8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1565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2C386-7C39-D997-99A5-4885BC5A4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C6560-A647-47F6-A802-1CE50105CBCA}" type="datetime1">
              <a:rPr lang="en-US"/>
              <a:pPr>
                <a:defRPr/>
              </a:pPr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8529F-A142-32ED-6204-4B7DD7492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2E934-D8F1-C1FD-7CE2-32BF684C9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4CFD4-340D-4CB8-BB88-71A78C4F9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986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F2CA7-6E1E-32A6-DDAC-F53CBE23D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2F07E-5BFA-4F66-9B41-ACEA484F55A9}" type="datetime1">
              <a:rPr lang="en-US"/>
              <a:pPr>
                <a:defRPr/>
              </a:pPr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6B3D8-054A-064E-9ED1-AA7851616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30810-1A24-76DC-3507-9427183C7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6025B-CAEB-404B-B967-25BDFD000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034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F48C2-0E5F-D3FA-B496-336198E4F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D3EF9-0465-4894-9CD7-84AD2EAF7961}" type="datetime1">
              <a:rPr lang="en-US"/>
              <a:pPr>
                <a:defRPr/>
              </a:pPr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6CFFD-2E87-0A6A-7670-BC596A519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9520C-FC77-8AB9-0D8B-C19B747D1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48209-461B-4CA4-97A6-67FF916CA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974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1D82F9-9702-0847-ADF8-7D9899791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D34DD-A5BF-489A-8537-CF5DE9BD3A0E}" type="datetime1">
              <a:rPr lang="en-US"/>
              <a:pPr>
                <a:defRPr/>
              </a:pPr>
              <a:t>7/16/2025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A03BDD-7DDF-A4A0-DAB7-CF1D370D4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5A4453-52BD-9780-30D1-32073F157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2E645-C7E5-4742-85B7-42D36F5845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9152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53E1A7D-2F74-C8F7-7B62-4CB9CE5BE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B953A-829F-4F88-8E93-10B76B741732}" type="datetime1">
              <a:rPr lang="en-US"/>
              <a:pPr>
                <a:defRPr/>
              </a:pPr>
              <a:t>7/16/2025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9466738-9D4E-21D0-1F5B-6FF30177E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6328F5A-080E-093B-B9BA-AE888E646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EE8D8-F14C-4C4A-96C8-D7269EF0B0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632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C09538B-AF70-33E2-9D76-181E97AB9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B197D-CD7E-42E7-979D-974CA16D0F3A}" type="datetime1">
              <a:rPr lang="en-US"/>
              <a:pPr>
                <a:defRPr/>
              </a:pPr>
              <a:t>7/16/2025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24F347B-FF24-FB69-AE71-E88ED23DC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0A56C20-1C7F-0D4C-6938-63EADE519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997F1-72CC-47D2-A9EE-EB1C13481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17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033B068-F4BB-839D-78DC-9D0F1E86D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4C02D-D77E-47B9-8E2A-D4C352176C1A}" type="datetime1">
              <a:rPr lang="en-US"/>
              <a:pPr>
                <a:defRPr/>
              </a:pPr>
              <a:t>7/16/2025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6A09181-091D-9342-29EF-4B925B675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F00D11C-30E3-1094-B8B4-3EAD6F7A9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A6398-8651-4796-AC4C-2AF470C8D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5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075F0-D03F-7D4C-8920-B75381E3A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ED87A-6B2E-A384-BB0A-DC7B1AB5E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7EED9-6EA9-6B1D-AC62-B2FA28A21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7D45-E41D-4212-8A26-E3C173054877}" type="datetime1">
              <a:rPr lang="lv-LV" smtClean="0"/>
              <a:t>16.07.2025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37290-706C-0ECC-6C0D-CECE87C2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73C53-BF5D-AC95-D18F-69F746998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76753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78BB1-56BC-9536-AE6D-CC3474DF3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8FF2C-C462-4A19-9B4A-440378F7D0F7}" type="datetime1">
              <a:rPr lang="en-US"/>
              <a:pPr>
                <a:defRPr/>
              </a:pPr>
              <a:t>7/16/2025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D45CDA-0196-FE92-3912-4C4C3514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82F6C2-3D63-A55F-81FA-4E2E1B384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75017-1006-417A-8C90-926AFA3CAC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258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pPr lvl="0"/>
            <a:endParaRPr lang="en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727C42A-4E99-FB8A-6912-7049963E4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7B76F-C549-40F7-8359-C11DEC50574F}" type="datetime1">
              <a:rPr lang="en-US"/>
              <a:pPr>
                <a:defRPr/>
              </a:pPr>
              <a:t>7/16/2025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6398D8-9295-2372-3065-683CA876D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0944722-A81C-B4AF-E115-66ADCD752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72D91-9F26-4882-999B-7520B0AD9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560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F6C67-22BF-D876-CAF6-080A615EA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9E67F-969E-4D33-8483-B80362EB8C58}" type="datetime1">
              <a:rPr lang="en-US"/>
              <a:pPr>
                <a:defRPr/>
              </a:pPr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7BAC4-0522-8849-3E66-971D00687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FD637-7ED7-3918-F317-622D5097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9C9D5-86A9-4BBB-A74D-657BAB2DD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70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EF5A2-7240-C9AB-7D74-36D6EEB5F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43DA6-58F7-465B-BF3D-384A2BC2D22F}" type="datetime1">
              <a:rPr lang="en-US"/>
              <a:pPr>
                <a:defRPr/>
              </a:pPr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6AD1D-7BF7-E3A5-FC01-44D3DB692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97E35-133F-23BB-FBF9-5762C8C6C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F3C9E-CC7E-4D97-A509-AF48A5D33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5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8D109-BC65-8082-92AD-0BBBFA1AE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6393C-68CA-0190-914D-C7FCAE4742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2F66C-46ED-BF47-DAFE-240427C72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65CF9-9586-48D7-1F1C-DE1F43CFA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5B477-112D-4307-A93A-665A33B331BD}" type="datetime1">
              <a:rPr lang="lv-LV" smtClean="0"/>
              <a:t>16.07.2025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FEE6D-B7AE-08EE-B7D5-934F774F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1D4B1-821D-1AD9-5C56-5336DBE74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368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CBD99-046B-F283-0274-35597AC4D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FE475-D2C2-F72A-B491-EE0030372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CDBBC9-2CD5-D0AB-C7EE-60062375A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B28232-B2A5-BBCF-BF2A-F7D734A3F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2D294-8D10-F9D2-C1C5-AC55AE31F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382BEC-DC39-DC38-D907-F99A4B68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927-ED67-407D-AEE1-274E266042EF}" type="datetime1">
              <a:rPr lang="lv-LV" smtClean="0"/>
              <a:t>16.07.2025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C2AE56-7099-9C1D-A10B-A64857AAE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F0379A-692B-DA95-FD86-183585A0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513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57BF3-D731-79DD-A036-17E0E3EA7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4DFAB8-E6DF-82BF-552B-BC9C92AB1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24D5-D005-4D1B-9A66-ACD77F9F9B5C}" type="datetime1">
              <a:rPr lang="lv-LV" smtClean="0"/>
              <a:t>16.07.2025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5EE640-674F-49BB-9BC9-33C15391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459F49-7744-6378-BAC4-7E7FB7C9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68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802B5D-7988-0ABF-FA2E-8B96707B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530C-B699-4AE7-BBA8-90C10021A480}" type="datetime1">
              <a:rPr lang="lv-LV" smtClean="0"/>
              <a:t>16.07.2025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E4BB0A-06B3-BB94-9272-C64AF3873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F7BB2-FF1C-370B-72B6-39DC2E1F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9257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07FBC-D597-9E97-0501-61D29D95C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619E5-6BFE-0A8D-328C-1974AE1E6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BDC9E-9EAD-744A-D7AC-3CC7EB0FD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4B36F2-EA2D-2DE9-2EA7-08CAECFC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FDF4-A49F-44C9-98E7-6F170D8B2905}" type="datetime1">
              <a:rPr lang="lv-LV" smtClean="0"/>
              <a:t>16.07.2025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56CA8-8871-76F2-CE0B-78C95A7C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BE963-7499-E9F4-F980-7DD0708A9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6798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5DE7A-58EA-343D-0ADA-178933C53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D2F11A-201D-63A6-CACE-5B7543D42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2E388-0DE3-470C-08E2-ECC702389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52D74-2B9B-118C-08D9-B4E3146FA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445E3-80CD-4080-B052-024292CF15BC}" type="datetime1">
              <a:rPr lang="lv-LV" smtClean="0"/>
              <a:t>16.07.2025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8D0BBA-8464-CBF5-79AC-00635F915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E383B-E8A5-7BCF-6B06-C7F4B0AF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4269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E8E53C-282A-2B9F-BED9-440A07EED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5427F-D370-343D-8DF1-8741CBA52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C96DC-B0D8-3E38-33D6-90DC9E0A4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D9554-4469-46EB-8880-1422571CEACE}" type="datetime1">
              <a:rPr lang="lv-LV" smtClean="0"/>
              <a:t>16.07.2025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7327A-A985-9CBF-C38F-6E355821A9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FADE1-E8C3-9C18-8A29-7A533E6C8A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8309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916EE-EC74-18A7-E5A4-4504273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9A7A5-BDBE-5F10-6794-A795F3BF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F1445-A891-5DDD-B88C-909AC5DB6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00B1-4C03-4D41-B773-165D95B0D0CA}" type="datetime1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3E9B-179C-D21C-7EF0-0D4601B5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1A7A-0032-9C2B-8E90-115F829F0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9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sldNum="0" hdr="0" dt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8060C22E-CDFA-8449-EC54-58151B7344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6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lv-LV"/>
              <a:t>Click to edit Master title style</a:t>
            </a:r>
            <a:endParaRPr lang="lv-LV" altLang="lv-LV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5D3E1AA2-A448-2652-3AD8-3412BDEB1F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lv-LV"/>
              <a:t>Click to edit Master text styles</a:t>
            </a:r>
          </a:p>
          <a:p>
            <a:pPr lvl="1"/>
            <a:r>
              <a:rPr lang="en-GB" altLang="lv-LV"/>
              <a:t>Second level</a:t>
            </a:r>
          </a:p>
          <a:p>
            <a:pPr lvl="2"/>
            <a:r>
              <a:rPr lang="en-GB" altLang="lv-LV"/>
              <a:t>Third level</a:t>
            </a:r>
          </a:p>
          <a:p>
            <a:pPr lvl="3"/>
            <a:r>
              <a:rPr lang="en-GB" altLang="lv-LV"/>
              <a:t>Fourth level</a:t>
            </a:r>
          </a:p>
          <a:p>
            <a:pPr lvl="4"/>
            <a:r>
              <a:rPr lang="en-GB" altLang="lv-LV"/>
              <a:t>Fifth level</a:t>
            </a:r>
            <a:endParaRPr lang="lv-LV" alt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9E185-924D-A007-5AB2-8381103CD0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17467A-549E-439C-82EB-ADA295625BCD}" type="datetime1">
              <a:rPr lang="en-US"/>
              <a:pPr>
                <a:defRPr/>
              </a:pPr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53F67-CFC6-FFD0-4601-B467BDBA6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4FEB1-7F32-9F27-8677-19C6FB0920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138133-55DF-4C54-A125-92AC29531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5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hf sldNum="0" hdr="0" dt="0"/>
  <p:txStyles>
    <p:titleStyle>
      <a:lvl1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304815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609630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914446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219261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11" indent="-228611" algn="l" defTabSz="914446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06254985-7120-C57B-662F-36B1141C0B14}"/>
              </a:ext>
            </a:extLst>
          </p:cNvPr>
          <p:cNvSpPr txBox="1"/>
          <p:nvPr/>
        </p:nvSpPr>
        <p:spPr>
          <a:xfrm>
            <a:off x="-3180" y="4191000"/>
            <a:ext cx="12195180" cy="2039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52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P/A CARNIKAVAS KOMUNĀLSERVISA</a:t>
            </a:r>
            <a:b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BUDŽETA IZPILDE </a:t>
            </a:r>
            <a:b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PAR PUSGADU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ontserrat" panose="00000500000000000000" pitchFamily="2" charset="-70"/>
              <a:ea typeface="+mn-ea"/>
              <a:cs typeface="+mn-cs"/>
            </a:endParaRP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38DEB83C-A5E3-EA35-A943-63321E881E12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    16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07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B2A215-8386-9EDE-5A19-F94513F13E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376" y="380401"/>
            <a:ext cx="5160684" cy="252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556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813C36-6177-3714-857E-C956C9562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5A41B9A6-9F62-5FD2-EC44-E5885263C612}"/>
              </a:ext>
            </a:extLst>
          </p:cNvPr>
          <p:cNvSpPr/>
          <p:nvPr/>
        </p:nvSpPr>
        <p:spPr>
          <a:xfrm rot="1789">
            <a:off x="-3176" y="6326717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DB250B8-9F2E-CC2F-3E66-DA1CA1254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000" y="365126"/>
            <a:ext cx="8051800" cy="1326091"/>
          </a:xfrm>
        </p:spPr>
        <p:txBody>
          <a:bodyPr rtlCol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2025.GADA </a:t>
            </a:r>
            <a:b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</a:b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II CETURKSNĪ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00FF00"/>
              </a:highlight>
              <a:latin typeface="Montserrat" pitchFamily="2" charset="77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7BD7D1-5E3B-A832-9F13-4D11D62F3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5127" y="1441451"/>
            <a:ext cx="8969893" cy="4882091"/>
          </a:xfrm>
        </p:spPr>
        <p:txBody>
          <a:bodyPr rtlCol="0">
            <a:noAutofit/>
          </a:bodyPr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lv-LV" sz="14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Līgumu </a:t>
            </a:r>
            <a:r>
              <a:rPr lang="lv-LV" sz="1400" b="1" kern="100" dirty="0">
                <a:solidFill>
                  <a:srgbClr val="00B0F0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slēgšana notiek 8 iepirkumos: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Jauns operatīvā līzinga līgums par a/m ar kravas kasti 3.5t;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Nomas līgums par pasažieru autobusa pilna servisa nomu;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Atkritumu apsaimniekošana Ādažu novadā;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Traktortehnikas apkope;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Jaunas deformācijas šuves izbūve tiltam pāri Gauju, Ādažos;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Divkārtas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virsmas apstrāde;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Par dabasgāzes piegādi PA Carnikavas </a:t>
            </a: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komunālserviss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pārvaldīšanā esošajiem NĪ;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Ēku remontdarbi.</a:t>
            </a: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lv-LV" sz="1400" b="1" kern="100" dirty="0">
                <a:solidFill>
                  <a:schemeClr val="accent4">
                    <a:lumMod val="7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Notiek vērtēšana </a:t>
            </a:r>
            <a:r>
              <a:rPr lang="lv-LV" sz="14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3 iepirkumos: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Dzirnupes ielas tilta pārbūve I kārta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Dzirnupes ielas tilta pārbūve I kārta (būvuzraudzība)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Smilšu ielas pārbūve projekts, Carnikava</a:t>
            </a:r>
            <a:endParaRPr lang="lv-LV" sz="1400" b="1" kern="100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lv-LV" sz="14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Šobrīd izsludināti iepirkumi: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Ādažu vidusskolas D korpusa siltināšana 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Baltezera kapu celiņu ierīkošana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Ādažu novada pašvaldības nekustamo un kustamo īpašumu apdrošināšana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4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ea typeface="Calibri" panose="020F0502020204030204" pitchFamily="34" charset="0"/>
                <a:cs typeface="Times New Roman" panose="02020603050405020304" pitchFamily="18" charset="0"/>
              </a:rPr>
              <a:t>Atvērti piedāvājumi: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b="1" kern="100" dirty="0">
                <a:solidFill>
                  <a:schemeClr val="accent2">
                    <a:lumMod val="7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Pārsniedz budžetu - 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Āra lifta projektēšana un izbūve pie </a:t>
            </a: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ĀVSk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A korpusa;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b="1" kern="100" dirty="0">
                <a:solidFill>
                  <a:schemeClr val="accent2">
                    <a:lumMod val="7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Pārsniedz budžetu 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- Siltumtīkla </a:t>
            </a: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pieslēguma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 būvniecība, Gaujas iela 16, Ādaži;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Ceļu </a:t>
            </a: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uzuturēšanas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materiālu piegāde (</a:t>
            </a: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atfrēze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L. Azarovas tilta pārbūve uz caurteku jāprojektē (Būvprojekts).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lv-LV" sz="1050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457200" algn="l"/>
              </a:tabLst>
            </a:pPr>
            <a:endParaRPr lang="lv-LV" sz="1400" b="1" kern="100" dirty="0">
              <a:solidFill>
                <a:srgbClr val="00B0F0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3A8430A-B18B-82BD-4D94-0E7078E698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005" y="-75782"/>
            <a:ext cx="2086934" cy="2128058"/>
          </a:xfrm>
          <a:prstGeom prst="rect">
            <a:avLst/>
          </a:prstGeom>
        </p:spPr>
      </p:pic>
      <p:sp>
        <p:nvSpPr>
          <p:cNvPr id="2" name="TextBox 2">
            <a:extLst>
              <a:ext uri="{FF2B5EF4-FFF2-40B4-BE49-F238E27FC236}">
                <a16:creationId xmlns:a16="http://schemas.microsoft.com/office/drawing/2014/main" id="{98234FC0-AC9D-C53B-ADDB-BA6B33C8E5D3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2596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9161A-2836-6727-39C8-B1BDE0EC3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177"/>
          </a:xfrm>
        </p:spPr>
        <p:txBody>
          <a:bodyPr/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II CETURKSNĪ</a:t>
            </a:r>
            <a:endParaRPr lang="lv-LV" b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108006-6412-E671-40DB-5AAA43F30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0215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11</a:t>
            </a:fld>
            <a:endParaRPr lang="lv-LV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DE0FACF4-AD7F-5127-9909-D4BD83079FF4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 dirty="0">
              <a:solidFill>
                <a:srgbClr val="595959"/>
              </a:solidFill>
            </a:endParaRPr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68956F0C-EAB9-4359-52DE-79956DB294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4571091"/>
              </p:ext>
            </p:extLst>
          </p:nvPr>
        </p:nvGraphicFramePr>
        <p:xfrm>
          <a:off x="142643" y="1035441"/>
          <a:ext cx="11906713" cy="518518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13617">
                  <a:extLst>
                    <a:ext uri="{9D8B030D-6E8A-4147-A177-3AD203B41FA5}">
                      <a16:colId xmlns:a16="http://schemas.microsoft.com/office/drawing/2014/main" val="405502982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140111292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3591635856"/>
                    </a:ext>
                  </a:extLst>
                </a:gridCol>
                <a:gridCol w="3154680">
                  <a:extLst>
                    <a:ext uri="{9D8B030D-6E8A-4147-A177-3AD203B41FA5}">
                      <a16:colId xmlns:a16="http://schemas.microsoft.com/office/drawing/2014/main" val="1205885550"/>
                    </a:ext>
                  </a:extLst>
                </a:gridCol>
                <a:gridCol w="1021080">
                  <a:extLst>
                    <a:ext uri="{9D8B030D-6E8A-4147-A177-3AD203B41FA5}">
                      <a16:colId xmlns:a16="http://schemas.microsoft.com/office/drawing/2014/main" val="3531504803"/>
                    </a:ext>
                  </a:extLst>
                </a:gridCol>
                <a:gridCol w="1010920">
                  <a:extLst>
                    <a:ext uri="{9D8B030D-6E8A-4147-A177-3AD203B41FA5}">
                      <a16:colId xmlns:a16="http://schemas.microsoft.com/office/drawing/2014/main" val="600235530"/>
                    </a:ext>
                  </a:extLst>
                </a:gridCol>
                <a:gridCol w="1155700">
                  <a:extLst>
                    <a:ext uri="{9D8B030D-6E8A-4147-A177-3AD203B41FA5}">
                      <a16:colId xmlns:a16="http://schemas.microsoft.com/office/drawing/2014/main" val="2497123531"/>
                    </a:ext>
                  </a:extLst>
                </a:gridCol>
                <a:gridCol w="2765656">
                  <a:extLst>
                    <a:ext uri="{9D8B030D-6E8A-4147-A177-3AD203B41FA5}">
                      <a16:colId xmlns:a16="http://schemas.microsoft.com/office/drawing/2014/main" val="2571352310"/>
                    </a:ext>
                  </a:extLst>
                </a:gridCol>
              </a:tblGrid>
              <a:tr h="6663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 err="1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Nr.p.k</a:t>
                      </a: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Plānotais iepirkuma izsludināšanas termiņš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Līguma slēgšanas vai darījuma termiņš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nosaukums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Budžeta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Ceturksnis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3207886"/>
                  </a:ext>
                </a:extLst>
              </a:tr>
              <a:tr h="2134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Aprīlis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Ķiršu ielas pārbūve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338 000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416991.52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"AL Ceļu Būve”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712099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Aprīlis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Jauns operatīvā līzinga līgums par a/m ar kravas kasti3.5t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48 000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Piegāde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Uzsākta līguma slēgšana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8208131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Aprīlis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Nomas līgums par pasažieru autobusa pilna servisa nomu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60 000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Piegāde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Uzsākta līguma slēgšana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9796977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Grāvju tīrītājs-zāles smalcinātājs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81 070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87120.00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Piegāde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VBC GRUP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25901677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Ādažu vidusskolas D korpusa siltināšana 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300 000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Izsludināts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85996921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Dzirnupes ielas tilta pārbūve I kārta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570 000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Vērtēšanā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68113883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Dzirnupes ielas tilta pārbūve I kārta (būvuzraudzība)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30 000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Vērtēšanā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5293755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Maijs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Atkritumu apsaimniekošana Ādažu novadā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6 370 000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Uzsākta līguma slēgšana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5668059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Koku un zaru zāģēšana un vainagu veidošana.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17 887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17000.00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</a:t>
                      </a:r>
                      <a:r>
                        <a:rPr lang="lv-LV" sz="110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Envitex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Latvija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20414319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Ielu apgaismojuma izbūve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181 400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151001.30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"REMUS ELEKTRO"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7563675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Āra lifta projektēšana un izbūve pie ĀVSk A korpusa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100 000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Piedāvājumi atvērti, pārsniedz budžetu</a:t>
                      </a:r>
                      <a:endParaRPr lang="lv-LV" sz="1100" b="1" kern="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2085678"/>
                  </a:ext>
                </a:extLst>
              </a:tr>
              <a:tr h="3388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Aprīlis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Jūras stāvlaukumu maksas iekasēšanas pakalpojums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80 000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48400.00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“EUROPARK LATVIA”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2697037"/>
                  </a:ext>
                </a:extLst>
              </a:tr>
              <a:tr h="3388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Darba apģērba, apavu un individuālo aizsarglīdzekļu iegāde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14 200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14200.00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Prece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DANETT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8790313"/>
                  </a:ext>
                </a:extLst>
              </a:tr>
            </a:tbl>
          </a:graphicData>
        </a:graphic>
      </p:graphicFrame>
      <p:sp>
        <p:nvSpPr>
          <p:cNvPr id="5" name="TextBox 2">
            <a:extLst>
              <a:ext uri="{FF2B5EF4-FFF2-40B4-BE49-F238E27FC236}">
                <a16:creationId xmlns:a16="http://schemas.microsoft.com/office/drawing/2014/main" id="{969F4C63-8B90-4520-8ACF-C68383DC41F7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4190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509E8-16EC-398F-B645-74CB27FCF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172DA-0BE8-C6AD-3B3C-3F13A8CC0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177"/>
          </a:xfrm>
        </p:spPr>
        <p:txBody>
          <a:bodyPr/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II CETURKSNĪ</a:t>
            </a:r>
            <a:endParaRPr lang="lv-LV" b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FC6C8-EF69-8BC2-FD25-9A9C40E5C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0215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12</a:t>
            </a:fld>
            <a:endParaRPr lang="lv-LV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E51CD3D5-1F02-11AE-0C81-68F8212131A8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 dirty="0">
              <a:solidFill>
                <a:srgbClr val="595959"/>
              </a:solidFill>
            </a:endParaRPr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1007F811-D158-8260-B555-8E17DEFEB3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5404285"/>
              </p:ext>
            </p:extLst>
          </p:nvPr>
        </p:nvGraphicFramePr>
        <p:xfrm>
          <a:off x="142643" y="1035441"/>
          <a:ext cx="11906713" cy="516932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13617">
                  <a:extLst>
                    <a:ext uri="{9D8B030D-6E8A-4147-A177-3AD203B41FA5}">
                      <a16:colId xmlns:a16="http://schemas.microsoft.com/office/drawing/2014/main" val="405502982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140111292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3591635856"/>
                    </a:ext>
                  </a:extLst>
                </a:gridCol>
                <a:gridCol w="3240405">
                  <a:extLst>
                    <a:ext uri="{9D8B030D-6E8A-4147-A177-3AD203B41FA5}">
                      <a16:colId xmlns:a16="http://schemas.microsoft.com/office/drawing/2014/main" val="1205885550"/>
                    </a:ext>
                  </a:extLst>
                </a:gridCol>
                <a:gridCol w="935355">
                  <a:extLst>
                    <a:ext uri="{9D8B030D-6E8A-4147-A177-3AD203B41FA5}">
                      <a16:colId xmlns:a16="http://schemas.microsoft.com/office/drawing/2014/main" val="3531504803"/>
                    </a:ext>
                  </a:extLst>
                </a:gridCol>
                <a:gridCol w="1010920">
                  <a:extLst>
                    <a:ext uri="{9D8B030D-6E8A-4147-A177-3AD203B41FA5}">
                      <a16:colId xmlns:a16="http://schemas.microsoft.com/office/drawing/2014/main" val="600235530"/>
                    </a:ext>
                  </a:extLst>
                </a:gridCol>
                <a:gridCol w="1155700">
                  <a:extLst>
                    <a:ext uri="{9D8B030D-6E8A-4147-A177-3AD203B41FA5}">
                      <a16:colId xmlns:a16="http://schemas.microsoft.com/office/drawing/2014/main" val="2497123531"/>
                    </a:ext>
                  </a:extLst>
                </a:gridCol>
                <a:gridCol w="2765656">
                  <a:extLst>
                    <a:ext uri="{9D8B030D-6E8A-4147-A177-3AD203B41FA5}">
                      <a16:colId xmlns:a16="http://schemas.microsoft.com/office/drawing/2014/main" val="2571352310"/>
                    </a:ext>
                  </a:extLst>
                </a:gridCol>
              </a:tblGrid>
              <a:tr h="6663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 err="1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Nr.p.k</a:t>
                      </a: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Plānotais iepirkuma izsludināšanas termiņš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Līguma slēgšanas vai darījuma termiņš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nosaukums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Budžeta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Ceturksnis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3207886"/>
                  </a:ext>
                </a:extLst>
              </a:tr>
              <a:tr h="2134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Traktortehnikas apkope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59 470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Uzsākta līguma slēgšana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712099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Rotaļu laukumi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71 167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70185.07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“</a:t>
                      </a:r>
                      <a:r>
                        <a:rPr lang="lv-LV" sz="110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GoPlay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”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8208131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Mangaļu sūkņu stacijas projektēšana, </a:t>
                      </a:r>
                      <a:r>
                        <a:rPr lang="lv-LV" sz="110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Kalngale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Carnikavas pagasts, Ādažu novads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59108.50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VSIA </a:t>
                      </a:r>
                      <a:r>
                        <a:rPr lang="lv-LV" sz="110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Meliorprojekts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9796977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Jaunas deformācijas šuves izbūve tiltam pāri Gauju, Ādažos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38 000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Līgums parakstīšanā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25901677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Jūlijs/Augusts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Logu magāšana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21 525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7587.93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Ričards </a:t>
                      </a:r>
                      <a:r>
                        <a:rPr lang="lv-LV" sz="110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Bringins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lv-LV" sz="110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pašnodarbināta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persona)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85996921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Grīdu atjaunošana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42550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25076.46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"Ceplis V.S." / SIA "Sporta halle"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68113883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Smilšu ielas pārbūve projekts, Carnikava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70 000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Vērtēšanā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5293755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Skolas ielas pārbūve posmā no Skolas ielas līdz  Ziedu iela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180 000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193445.12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“Ceļinieks 01”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5668059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Grīdas mazgājamās mašīnas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20 200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15730.00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Prece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“</a:t>
                      </a:r>
                      <a:r>
                        <a:rPr lang="lv-LV" sz="110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Profiks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110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Clean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”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20414319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Maijs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Dārza tehnikas iegāde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21 200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16226.44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Prece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"H3" / SIA "MANTA"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7563675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Siltumtīkla pieslēguma  būvniecība, Gaujas iela 16, Ādaži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37 043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Piedāvājumi atvērti, pārsniedz budžetu</a:t>
                      </a:r>
                      <a:endParaRPr lang="lv-LV" sz="1100" b="1" kern="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2085678"/>
                  </a:ext>
                </a:extLst>
              </a:tr>
              <a:tr h="3388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Maijs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Kokskaidu granulas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16 578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17505.67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Prece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“Vārpas 1”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2697037"/>
                  </a:ext>
                </a:extLst>
              </a:tr>
              <a:tr h="3388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Aprīlis/Maijs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Divkārtas virsmas apstrāde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267 000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Uzsākta līguma slēgšana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8790313"/>
                  </a:ext>
                </a:extLst>
              </a:tr>
            </a:tbl>
          </a:graphicData>
        </a:graphic>
      </p:graphicFrame>
      <p:sp>
        <p:nvSpPr>
          <p:cNvPr id="5" name="TextBox 2">
            <a:extLst>
              <a:ext uri="{FF2B5EF4-FFF2-40B4-BE49-F238E27FC236}">
                <a16:creationId xmlns:a16="http://schemas.microsoft.com/office/drawing/2014/main" id="{C9315FA0-01A2-ED54-3A19-EE9490781E14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7597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FFC48-7F75-614C-310C-45FE13276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B8318-72FF-16E3-32C4-4B8BA5D57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177"/>
          </a:xfrm>
        </p:spPr>
        <p:txBody>
          <a:bodyPr/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II CETURKSNĪ</a:t>
            </a:r>
            <a:endParaRPr lang="lv-LV" b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CFF110-FA35-1ED1-098B-7DDCF8836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0215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13</a:t>
            </a:fld>
            <a:endParaRPr lang="lv-LV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44FE5E95-C25D-DA3A-315D-A6F22F4EC4DC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 dirty="0">
              <a:solidFill>
                <a:srgbClr val="595959"/>
              </a:solidFill>
            </a:endParaRPr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39F8573C-E8AE-2C50-AA33-8CC986C90A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021659"/>
              </p:ext>
            </p:extLst>
          </p:nvPr>
        </p:nvGraphicFramePr>
        <p:xfrm>
          <a:off x="142643" y="1035441"/>
          <a:ext cx="11906713" cy="5269776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13617">
                  <a:extLst>
                    <a:ext uri="{9D8B030D-6E8A-4147-A177-3AD203B41FA5}">
                      <a16:colId xmlns:a16="http://schemas.microsoft.com/office/drawing/2014/main" val="405502982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140111292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3591635856"/>
                    </a:ext>
                  </a:extLst>
                </a:gridCol>
                <a:gridCol w="3240405">
                  <a:extLst>
                    <a:ext uri="{9D8B030D-6E8A-4147-A177-3AD203B41FA5}">
                      <a16:colId xmlns:a16="http://schemas.microsoft.com/office/drawing/2014/main" val="1205885550"/>
                    </a:ext>
                  </a:extLst>
                </a:gridCol>
                <a:gridCol w="935355">
                  <a:extLst>
                    <a:ext uri="{9D8B030D-6E8A-4147-A177-3AD203B41FA5}">
                      <a16:colId xmlns:a16="http://schemas.microsoft.com/office/drawing/2014/main" val="3531504803"/>
                    </a:ext>
                  </a:extLst>
                </a:gridCol>
                <a:gridCol w="1010920">
                  <a:extLst>
                    <a:ext uri="{9D8B030D-6E8A-4147-A177-3AD203B41FA5}">
                      <a16:colId xmlns:a16="http://schemas.microsoft.com/office/drawing/2014/main" val="600235530"/>
                    </a:ext>
                  </a:extLst>
                </a:gridCol>
                <a:gridCol w="1155700">
                  <a:extLst>
                    <a:ext uri="{9D8B030D-6E8A-4147-A177-3AD203B41FA5}">
                      <a16:colId xmlns:a16="http://schemas.microsoft.com/office/drawing/2014/main" val="2497123531"/>
                    </a:ext>
                  </a:extLst>
                </a:gridCol>
                <a:gridCol w="2765656">
                  <a:extLst>
                    <a:ext uri="{9D8B030D-6E8A-4147-A177-3AD203B41FA5}">
                      <a16:colId xmlns:a16="http://schemas.microsoft.com/office/drawing/2014/main" val="2571352310"/>
                    </a:ext>
                  </a:extLst>
                </a:gridCol>
              </a:tblGrid>
              <a:tr h="6663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 err="1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Nr.p.k</a:t>
                      </a: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Plānotais iepirkuma izsludināšanas termiņš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Līguma slēgšanas vai darījuma termiņš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nosaukums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Budžeta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Ceturksnis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3207886"/>
                  </a:ext>
                </a:extLst>
              </a:tr>
              <a:tr h="2134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Satiksmes organizācijas uzlabošana (Austrumu iela, Kadaga)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45 000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44225.50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 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“Ceļinieks 01”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712099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Augusts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Par dabasgāzes piegādi PA Carnikavas komunālserviss pārvaldīšanā esošajiem NĪ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528 560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Piegāde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Uzsākta līguma slēgšana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8208131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Ventilācijas sistēmas tīrīšana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58 229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20993.50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„</a:t>
                      </a:r>
                      <a:r>
                        <a:rPr lang="lv-LV" sz="105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Skursteņmeistars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”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9796977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Ēku remontdarbi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264 500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Uzsākta līguma slēgšana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25901677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Jūnijs/Jūlijs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TN Ozolaine fasādes un jumta remonts 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53 000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46677.09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Pilnsabiedrība "VAAB INDUSTRIES"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85996921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Gaujas dambja virskārtas uzlabošana 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60 000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38087.19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Personu apvienība EBM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68113883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Jūlijs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Baltezera kapu celiņu ierīkošana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204 143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Izsludināts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5293755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Augusts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Ādažu novada pašvaldības nekustamo un kustamo īpašumu apdrošināšana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50 000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Izlsudināts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5668059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Torņu iela asfaltbetona seguma atjaunošana 0.35 km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110 000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94053.83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“AL Ceļu Būve”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20414319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Augusts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Attālinātas monitoringa sistēma  SCADA abonēšana uz gadu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33 000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23580.48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"AMA </a:t>
                      </a:r>
                      <a:r>
                        <a:rPr lang="lv-LV" sz="105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Automatika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"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7563675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Oktobris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Lietus ūdens kanalizācijas tīklu regulāru apkopi, remontu un uzturēšanu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41 999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41999.00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„</a:t>
                      </a:r>
                      <a:r>
                        <a:rPr lang="lv-LV" sz="105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Ūdensnesējs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Serviss”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2085678"/>
                  </a:ext>
                </a:extLst>
              </a:tr>
              <a:tr h="3388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Jūlijs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Ceļu uzuturēšanas materiālu piegāde (atfrēze).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48400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Piegāde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Piedāvājumi atvērti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2697037"/>
                  </a:ext>
                </a:extLst>
              </a:tr>
              <a:tr h="3388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Jūlijs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L. Azarovas tilta pārbūve uz caurteku jāprojektē (Būvprojekts) 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18 150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Piedāvājumi atvērti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8790313"/>
                  </a:ext>
                </a:extLst>
              </a:tr>
            </a:tbl>
          </a:graphicData>
        </a:graphic>
      </p:graphicFrame>
      <p:sp>
        <p:nvSpPr>
          <p:cNvPr id="5" name="TextBox 2">
            <a:extLst>
              <a:ext uri="{FF2B5EF4-FFF2-40B4-BE49-F238E27FC236}">
                <a16:creationId xmlns:a16="http://schemas.microsoft.com/office/drawing/2014/main" id="{6AEACC71-CA44-1A5F-C277-83E9F0B8BEDC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0078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CC2B34-072D-EC58-F50A-01C9280DCCCA}"/>
              </a:ext>
            </a:extLst>
          </p:cNvPr>
          <p:cNvSpPr txBox="1"/>
          <p:nvPr/>
        </p:nvSpPr>
        <p:spPr>
          <a:xfrm>
            <a:off x="2181224" y="2772715"/>
            <a:ext cx="7829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PAŠVALDĪBAS AĢENTŪRA</a:t>
            </a:r>
            <a:b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</a:rPr>
            </a:b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“CARNIKAVAS KOMUNĀLSERVISS”</a:t>
            </a:r>
            <a:endParaRPr lang="lv-LV" dirty="0">
              <a:solidFill>
                <a:srgbClr val="595959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83D275-B77F-86F3-4D50-AA2DE9CA72AB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2560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D660AB-2E7D-BA6E-AD8B-304868007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B86AA7CC-18F7-E577-68A4-C9EA42AB2374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F1E4AC-5AA2-4836-E790-700D313D7E57}"/>
              </a:ext>
            </a:extLst>
          </p:cNvPr>
          <p:cNvSpPr txBox="1"/>
          <p:nvPr/>
        </p:nvSpPr>
        <p:spPr>
          <a:xfrm>
            <a:off x="2181224" y="2772715"/>
            <a:ext cx="78295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solidFill>
                  <a:srgbClr val="595959"/>
                </a:solidFill>
                <a:latin typeface="Montserrat" panose="00000500000000000000" pitchFamily="2" charset="-70"/>
              </a:rPr>
              <a:t>PIEŅEMT INFORMĀCIJU ZINĀŠANAI </a:t>
            </a:r>
          </a:p>
          <a:p>
            <a:pPr algn="ctr"/>
            <a:r>
              <a:rPr lang="lv-LV" sz="2400" b="1" dirty="0">
                <a:solidFill>
                  <a:srgbClr val="595959"/>
                </a:solidFill>
                <a:latin typeface="Montserrat" panose="00000500000000000000" pitchFamily="2" charset="-70"/>
              </a:rPr>
              <a:t>UN </a:t>
            </a:r>
          </a:p>
          <a:p>
            <a:pPr algn="ctr"/>
            <a:r>
              <a:rPr lang="lv-LV" sz="2400" b="1" cap="all" dirty="0">
                <a:solidFill>
                  <a:srgbClr val="595959"/>
                </a:solidFill>
                <a:latin typeface="Montserrat" panose="00000500000000000000" pitchFamily="2" charset="-70"/>
              </a:rPr>
              <a:t>sagatavot lēmumprojektu par Ādažu vidusskolas lifta būvprojekta izstrādi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BD9689-106B-F526-38D0-85AFB11C9C95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9796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77F57-CA7E-F7EB-8F2E-95973321D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42"/>
            <a:ext cx="10515600" cy="1041588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95959"/>
                </a:solidFill>
                <a:latin typeface="Montserrat" panose="00000500000000000000" pitchFamily="2" charset="-70"/>
              </a:rPr>
              <a:t>IZDEVUMI KOPĀ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2D1CAF-F3B8-B21E-56F9-4918A3B88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2</a:t>
            </a:fld>
            <a:endParaRPr lang="lv-LV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989045" y="834482"/>
            <a:ext cx="1090748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Aģentūras 2025. gada budžeta plānotie izdevumi </a:t>
            </a:r>
            <a:r>
              <a:rPr lang="lv-LV" sz="1400" b="1" dirty="0">
                <a:solidFill>
                  <a:srgbClr val="595959"/>
                </a:solidFill>
                <a:latin typeface="Montserrat" panose="00000500000000000000" pitchFamily="50" charset="-70"/>
              </a:rPr>
              <a:t>8 214 096 EUR</a:t>
            </a: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, </a:t>
            </a:r>
            <a:b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</a:b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no tiem pusgadā apgūti </a:t>
            </a:r>
            <a:r>
              <a:rPr lang="lv-LV" sz="1400" b="1" dirty="0">
                <a:solidFill>
                  <a:srgbClr val="595959"/>
                </a:solidFill>
                <a:latin typeface="Montserrat" panose="00000500000000000000" pitchFamily="50" charset="-70"/>
              </a:rPr>
              <a:t>42% (3 443 660 EUR). </a:t>
            </a:r>
          </a:p>
          <a:p>
            <a:pPr algn="just"/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Izpilde sastāv no: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Pamatlīdzekļiem, kas veido 63% no plānotās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Atlīdzības, kas veido 45% no plānotās 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Pakalpojumiem, kas veido 39% no plānotās 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Krājumiem, kas veido 39% no plānotās  izpildes;</a:t>
            </a:r>
          </a:p>
          <a:p>
            <a:pPr algn="just"/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Grafikā apskatāma izdevumu izpilde attiecībā pret plānu.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C453AE8-8836-E2F9-6878-774202BEDCBB}"/>
              </a:ext>
            </a:extLst>
          </p:cNvPr>
          <p:cNvGrpSpPr/>
          <p:nvPr/>
        </p:nvGrpSpPr>
        <p:grpSpPr>
          <a:xfrm>
            <a:off x="133165" y="2650364"/>
            <a:ext cx="11904955" cy="4285370"/>
            <a:chOff x="699771" y="484685"/>
            <a:chExt cx="10515600" cy="6358685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00000000-0008-0000-0100-00000400000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01521186"/>
                </p:ext>
              </p:extLst>
            </p:nvPr>
          </p:nvGraphicFramePr>
          <p:xfrm>
            <a:off x="699771" y="484685"/>
            <a:ext cx="10515600" cy="635868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A71B88C-A421-4427-0D62-FDB5E4B8F515}"/>
                </a:ext>
              </a:extLst>
            </p:cNvPr>
            <p:cNvSpPr txBox="1"/>
            <p:nvPr/>
          </p:nvSpPr>
          <p:spPr>
            <a:xfrm>
              <a:off x="2058866" y="729884"/>
              <a:ext cx="2157861" cy="60875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lv-LV" sz="1100" b="1" u="sng" dirty="0">
                  <a:solidFill>
                    <a:srgbClr val="595959"/>
                  </a:solidFill>
                  <a:latin typeface="Montserrat" panose="00000500000000000000" pitchFamily="2" charset="-70"/>
                </a:rPr>
                <a:t>KOPĀ (bez investīciju projektiem)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7719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CB842-0A70-EA48-643B-81E26E8C4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3572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95959"/>
                </a:solidFill>
                <a:latin typeface="Montserrat" panose="00000500000000000000" pitchFamily="2" charset="-70"/>
              </a:rPr>
              <a:t>BUDŽETA IZPILDE PA STRUKTŪRĀM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26D45-B61C-76FF-2B49-E8FDC0F6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3</a:t>
            </a:fld>
            <a:endParaRPr lang="lv-LV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1083730"/>
              </p:ext>
            </p:extLst>
          </p:nvPr>
        </p:nvGraphicFramePr>
        <p:xfrm>
          <a:off x="1028700" y="2486025"/>
          <a:ext cx="10134599" cy="4371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1028700" y="1306949"/>
            <a:ext cx="103250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Izpilde pa struktūrām sastāv no: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Ielu un ceļu uzturēšanas (pašvaldības finansējums) apgūti 27% no plānotā;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Ielu un ceļu uzturēšanas (valsts mērķdotācija) apgūti 49% no plānotā;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Teritorijas un ēku apsaimniekošanas - apgūti 41% un izglītības iestāžu apsaimniekošanas – apgūti 45% no plānotā;</a:t>
            </a:r>
          </a:p>
        </p:txBody>
      </p:sp>
    </p:spTree>
    <p:extLst>
      <p:ext uri="{BB962C8B-B14F-4D97-AF65-F5344CB8AC3E}">
        <p14:creationId xmlns:p14="http://schemas.microsoft.com/office/powerpoint/2010/main" val="3487447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3067-EEBD-4B85-3481-EEE5C9016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78" y="128228"/>
            <a:ext cx="11800665" cy="428505"/>
          </a:xfrm>
        </p:spPr>
        <p:txBody>
          <a:bodyPr>
            <a:noAutofit/>
          </a:bodyPr>
          <a:lstStyle/>
          <a:p>
            <a:pPr algn="ctr"/>
            <a:r>
              <a:rPr lang="lv-LV" sz="2400" b="1" cap="all" dirty="0" err="1">
                <a:solidFill>
                  <a:srgbClr val="58585B"/>
                </a:solidFill>
                <a:latin typeface="Montserrat" panose="00000500000000000000" pitchFamily="2" charset="-70"/>
              </a:rPr>
              <a:t>BuDŽETA</a:t>
            </a:r>
            <a:r>
              <a:rPr lang="lv-LV" sz="24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 IZPILDE Par IZDEVUMU VEIDIEM</a:t>
            </a:r>
            <a:endParaRPr lang="lv-LV" sz="240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9211806"/>
              </p:ext>
            </p:extLst>
          </p:nvPr>
        </p:nvGraphicFramePr>
        <p:xfrm>
          <a:off x="0" y="556733"/>
          <a:ext cx="12115800" cy="6301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7234468" y="2182505"/>
            <a:ext cx="4714875" cy="286232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Ceļu un ielu uzturēšanas izmaksas veido 39% no plānotajām izmaksām</a:t>
            </a:r>
          </a:p>
          <a:p>
            <a:pPr algn="just"/>
            <a:endParaRPr lang="lv-LV" sz="1200" dirty="0">
              <a:solidFill>
                <a:srgbClr val="595959"/>
              </a:solidFill>
              <a:latin typeface="Montserrat" panose="00000500000000000000" pitchFamily="50" charset="-7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Teritorijas un īpašuma apsaimniekošanas izmaksas sastāv no: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Izdevumi par apkuri veido 71% no plānotajām izmaksām;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Izdevumi par elektroenerģiju veido 43% no plānotajām izmaksām;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veido 27% no plānotajām izmaksām;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Remontdarbu uzturēšanas materiāli veido 39%;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Atkritumu izvešana veido 34% no plānotajām izmaksām.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endParaRPr lang="lv-LV" sz="1200" dirty="0">
              <a:solidFill>
                <a:srgbClr val="595959"/>
              </a:solidFill>
              <a:highlight>
                <a:srgbClr val="FFFF00"/>
              </a:highlight>
              <a:latin typeface="Montserrat" panose="00000500000000000000" pitchFamily="50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1747984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3067-EEBD-4B85-3481-EEE5C9016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310" y="189248"/>
            <a:ext cx="10793083" cy="749300"/>
          </a:xfrm>
        </p:spPr>
        <p:txBody>
          <a:bodyPr>
            <a:noAutofit/>
          </a:bodyPr>
          <a:lstStyle/>
          <a:p>
            <a:pPr algn="ctr"/>
            <a:r>
              <a:rPr lang="lv-LV" sz="2800" b="1" cap="all" dirty="0" err="1">
                <a:solidFill>
                  <a:srgbClr val="58585B"/>
                </a:solidFill>
                <a:latin typeface="Montserrat" panose="00000500000000000000" pitchFamily="2" charset="-70"/>
              </a:rPr>
              <a:t>BuDŽETA</a:t>
            </a:r>
            <a:r>
              <a:rPr lang="lv-LV" sz="28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 IZPILDE Par IZDEVUMU VEIDIEM</a:t>
            </a:r>
            <a:br>
              <a:rPr lang="lv-LV" sz="24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</a:br>
            <a:r>
              <a:rPr lang="lv-LV" sz="18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IZGLĪTĪBAS IESTĀŽU APSAIMNIEKOŠANA</a:t>
            </a:r>
            <a:endParaRPr lang="lv-LV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876299" y="938548"/>
            <a:ext cx="94704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Pirmsskolas izglītības iestāžu izmaksas: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Darbinieku mēnešalgas veido 48% no plānotajām izmaksām;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veido 25% no plānotajām izmaksām;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PII ‘’Piejūra’’ kurināmais materiāls – granulas veido 39% no plānotajām izmaksām.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   Krājumi, materiāli veido 43% no plānotajām izmaksām;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   Budžeta iestāžu nodokļa maksājumi veido 74% no plānotajām izmaksām.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F6454-326E-12CD-7BAA-5A1DB00420FA}"/>
              </a:ext>
            </a:extLst>
          </p:cNvPr>
          <p:cNvSpPr txBox="1"/>
          <p:nvPr/>
        </p:nvSpPr>
        <p:spPr>
          <a:xfrm>
            <a:off x="428985" y="3989328"/>
            <a:ext cx="39997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900" b="1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(ventilāciju apkope, ventilācijas sistēmu tīrīšana, telpu remonts, apsardzes, baseinu apkopes, telpu uzkopšana CVS, elektrosistēmu apkalpošana)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D6D7385-FBDE-BFFA-F0E8-22696A5895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8157842"/>
              </p:ext>
            </p:extLst>
          </p:nvPr>
        </p:nvGraphicFramePr>
        <p:xfrm>
          <a:off x="1028700" y="2138877"/>
          <a:ext cx="10134599" cy="4624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31224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BA025-963A-4CC6-7E81-892AD7A46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014" y="199162"/>
            <a:ext cx="10499785" cy="661217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  <a:cs typeface="Times New Roman" panose="02020603050405020304" pitchFamily="18" charset="0"/>
              </a:rPr>
              <a:t>INVESTĪCIJU PROJEKTI</a:t>
            </a:r>
            <a:endParaRPr lang="lv-LV" sz="3600" i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F2A232-AB97-5B3E-BA2E-822DB87A4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75531" y="64762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6</a:t>
            </a:fld>
            <a:endParaRPr lang="lv-LV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7683777"/>
              </p:ext>
            </p:extLst>
          </p:nvPr>
        </p:nvGraphicFramePr>
        <p:xfrm>
          <a:off x="73269" y="752476"/>
          <a:ext cx="11424816" cy="6088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8405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53DD6-C126-1EB9-CB43-228DFDBD4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7DE83-0FB2-B35B-6694-BF830BF50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014" y="199162"/>
            <a:ext cx="10499785" cy="661217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  <a:cs typeface="Times New Roman" panose="02020603050405020304" pitchFamily="18" charset="0"/>
              </a:rPr>
              <a:t>INVESTĪCIJU PROJEKTI - IELAS</a:t>
            </a:r>
            <a:endParaRPr lang="lv-LV" sz="3600" i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E8818F-D307-137D-AE20-78FE95E69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75531" y="64762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7</a:t>
            </a:fld>
            <a:endParaRPr lang="lv-LV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5771E16-CACC-44C5-A326-DFE62C57D6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4168804"/>
              </p:ext>
            </p:extLst>
          </p:nvPr>
        </p:nvGraphicFramePr>
        <p:xfrm>
          <a:off x="323851" y="752476"/>
          <a:ext cx="11174234" cy="6088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5448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6CE7-3C2C-66D1-977D-A76920632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DEBITORI</a:t>
            </a:r>
            <a:endParaRPr lang="lv-LV" sz="3600" cap="all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701F7F-4A54-801A-38DB-E5F3B9DC6E27}"/>
              </a:ext>
            </a:extLst>
          </p:cNvPr>
          <p:cNvSpPr txBox="1"/>
          <p:nvPr/>
        </p:nvSpPr>
        <p:spPr>
          <a:xfrm>
            <a:off x="3680924" y="1637448"/>
            <a:ext cx="669497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lv-LV" sz="1400" dirty="0">
                <a:latin typeface="Montserrat" panose="00000500000000000000" pitchFamily="2" charset="-70"/>
              </a:rPr>
              <a:t>Kopējais debitoru parāds veido 47 825 </a:t>
            </a:r>
            <a:r>
              <a:rPr lang="lv-LV" sz="1400" i="1" dirty="0">
                <a:latin typeface="Montserrat" panose="00000500000000000000" pitchFamily="2" charset="-70"/>
              </a:rPr>
              <a:t>eiro</a:t>
            </a:r>
            <a:r>
              <a:rPr lang="lv-LV" sz="1400" dirty="0">
                <a:latin typeface="Montserrat" panose="00000500000000000000" pitchFamily="2" charset="-70"/>
              </a:rPr>
              <a:t>. 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1400" dirty="0">
                <a:latin typeface="Montserrat" panose="00000500000000000000" pitchFamily="2" charset="-70"/>
              </a:rPr>
              <a:t>piespiedu izpildē atrodas 45% no parādiem (18 814 EUR);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1400" dirty="0">
                <a:latin typeface="Montserrat" panose="00000500000000000000" pitchFamily="2" charset="-70"/>
              </a:rPr>
              <a:t>vienošanās par parāda atmaksu veido 16% (6 923 EUR);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1400" dirty="0">
                <a:latin typeface="Montserrat" panose="00000500000000000000" pitchFamily="2" charset="-70"/>
              </a:rPr>
              <a:t>p</a:t>
            </a:r>
            <a:r>
              <a:rPr lang="es-ES" sz="1400" dirty="0" err="1">
                <a:latin typeface="Montserrat" panose="00000500000000000000" pitchFamily="2" charset="-70"/>
              </a:rPr>
              <a:t>otenciālās</a:t>
            </a:r>
            <a:r>
              <a:rPr lang="es-ES" sz="1400" dirty="0">
                <a:latin typeface="Montserrat" panose="00000500000000000000" pitchFamily="2" charset="-70"/>
              </a:rPr>
              <a:t> </a:t>
            </a:r>
            <a:r>
              <a:rPr lang="es-ES" sz="1400" dirty="0" err="1">
                <a:latin typeface="Montserrat" panose="00000500000000000000" pitchFamily="2" charset="-70"/>
              </a:rPr>
              <a:t>tiesvedības</a:t>
            </a:r>
            <a:r>
              <a:rPr lang="es-ES" sz="1400" dirty="0">
                <a:latin typeface="Montserrat" panose="00000500000000000000" pitchFamily="2" charset="-70"/>
              </a:rPr>
              <a:t> </a:t>
            </a:r>
            <a:r>
              <a:rPr lang="es-ES" sz="1400" dirty="0" err="1">
                <a:latin typeface="Montserrat" panose="00000500000000000000" pitchFamily="2" charset="-70"/>
              </a:rPr>
              <a:t>veido</a:t>
            </a:r>
            <a:r>
              <a:rPr lang="es-ES" sz="1400" dirty="0">
                <a:latin typeface="Montserrat" panose="00000500000000000000" pitchFamily="2" charset="-70"/>
              </a:rPr>
              <a:t> 19% (7 904 EUR)</a:t>
            </a:r>
            <a:r>
              <a:rPr lang="lv-LV" sz="1400" dirty="0">
                <a:latin typeface="Montserrat" panose="00000500000000000000" pitchFamily="2" charset="-70"/>
              </a:rPr>
              <a:t>.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E065FFF-566C-A745-FE20-BCB7653341CA}"/>
              </a:ext>
            </a:extLst>
          </p:cNvPr>
          <p:cNvGraphicFramePr>
            <a:graphicFrameLocks/>
          </p:cNvGraphicFramePr>
          <p:nvPr/>
        </p:nvGraphicFramePr>
        <p:xfrm>
          <a:off x="1035843" y="2952968"/>
          <a:ext cx="10120313" cy="3406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153D4C5D-29D3-04B9-65DC-785A1AE49995}"/>
              </a:ext>
            </a:extLst>
          </p:cNvPr>
          <p:cNvGrpSpPr/>
          <p:nvPr/>
        </p:nvGrpSpPr>
        <p:grpSpPr>
          <a:xfrm>
            <a:off x="8052085" y="3199197"/>
            <a:ext cx="205056" cy="2872792"/>
            <a:chOff x="8041796" y="2513397"/>
            <a:chExt cx="205056" cy="287279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4C3DCEF-6CC8-6D1C-5D6E-975EFD533F46}"/>
                </a:ext>
              </a:extLst>
            </p:cNvPr>
            <p:cNvSpPr/>
            <p:nvPr/>
          </p:nvSpPr>
          <p:spPr>
            <a:xfrm>
              <a:off x="8041796" y="2513397"/>
              <a:ext cx="179177" cy="232913"/>
            </a:xfrm>
            <a:prstGeom prst="rect">
              <a:avLst/>
            </a:prstGeom>
            <a:solidFill>
              <a:srgbClr val="7395AD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2F6CFD-36B7-0AD5-DCFB-26529C926EF5}"/>
                </a:ext>
              </a:extLst>
            </p:cNvPr>
            <p:cNvSpPr/>
            <p:nvPr/>
          </p:nvSpPr>
          <p:spPr>
            <a:xfrm>
              <a:off x="8041796" y="3037533"/>
              <a:ext cx="179177" cy="232913"/>
            </a:xfrm>
            <a:prstGeom prst="rect">
              <a:avLst/>
            </a:prstGeom>
            <a:solidFill>
              <a:srgbClr val="C95B46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301C6C-3FD8-2025-4F49-D80DFB14074E}"/>
                </a:ext>
              </a:extLst>
            </p:cNvPr>
            <p:cNvSpPr/>
            <p:nvPr/>
          </p:nvSpPr>
          <p:spPr>
            <a:xfrm>
              <a:off x="8041796" y="3579642"/>
              <a:ext cx="179177" cy="232913"/>
            </a:xfrm>
            <a:prstGeom prst="rect">
              <a:avLst/>
            </a:prstGeom>
            <a:solidFill>
              <a:srgbClr val="595959"/>
            </a:solidFill>
            <a:ln>
              <a:solidFill>
                <a:srgbClr val="59595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8D748B2-CC1C-2B30-79CB-C4F21E496112}"/>
                </a:ext>
              </a:extLst>
            </p:cNvPr>
            <p:cNvSpPr/>
            <p:nvPr/>
          </p:nvSpPr>
          <p:spPr>
            <a:xfrm>
              <a:off x="8041796" y="4096376"/>
              <a:ext cx="179177" cy="232913"/>
            </a:xfrm>
            <a:prstGeom prst="rect">
              <a:avLst/>
            </a:prstGeom>
            <a:solidFill>
              <a:srgbClr val="D3A98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064F702-5D26-4A24-E53A-A7BF557870DC}"/>
                </a:ext>
              </a:extLst>
            </p:cNvPr>
            <p:cNvSpPr/>
            <p:nvPr/>
          </p:nvSpPr>
          <p:spPr>
            <a:xfrm>
              <a:off x="8041796" y="4608574"/>
              <a:ext cx="179177" cy="232913"/>
            </a:xfrm>
            <a:prstGeom prst="rect">
              <a:avLst/>
            </a:prstGeom>
            <a:solidFill>
              <a:srgbClr val="F3F39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F016E2B-3E27-4312-CADA-25CF10DD249A}"/>
                </a:ext>
              </a:extLst>
            </p:cNvPr>
            <p:cNvSpPr/>
            <p:nvPr/>
          </p:nvSpPr>
          <p:spPr>
            <a:xfrm>
              <a:off x="8067675" y="5153276"/>
              <a:ext cx="179177" cy="232913"/>
            </a:xfrm>
            <a:prstGeom prst="rect">
              <a:avLst/>
            </a:prstGeom>
            <a:solidFill>
              <a:srgbClr val="828847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</p:spTree>
    <p:extLst>
      <p:ext uri="{BB962C8B-B14F-4D97-AF65-F5344CB8AC3E}">
        <p14:creationId xmlns:p14="http://schemas.microsoft.com/office/powerpoint/2010/main" val="2705267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11E045-FD6D-045C-3044-0C8F0E45B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70F3D0F9-DA43-5136-A466-090FCDECDDFA}"/>
              </a:ext>
            </a:extLst>
          </p:cNvPr>
          <p:cNvSpPr/>
          <p:nvPr/>
        </p:nvSpPr>
        <p:spPr>
          <a:xfrm rot="1789">
            <a:off x="-3176" y="6326717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2C2574F-36FE-18D2-A881-7F4C307E8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000" y="365126"/>
            <a:ext cx="8051800" cy="1326091"/>
          </a:xfrm>
        </p:spPr>
        <p:txBody>
          <a:bodyPr rtlCol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2025.GADA </a:t>
            </a:r>
            <a:b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</a:b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II CETURKSNĪ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00FF00"/>
              </a:highlight>
              <a:latin typeface="Montserrat" pitchFamily="2" charset="77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79AE52-5B6D-6BED-6928-A8A2A33D8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5127" y="1604865"/>
            <a:ext cx="8969893" cy="4718677"/>
          </a:xfrm>
        </p:spPr>
        <p:txBody>
          <a:bodyPr rtlCol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4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Otrajā ceturksnī izsludināti </a:t>
            </a:r>
            <a:r>
              <a:rPr lang="lv-LV" sz="14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26 iepirkumi, turpināti 13 iepirkumi no pirmā ceturkšņa.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4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Kopumā </a:t>
            </a:r>
            <a:r>
              <a:rPr lang="lv-LV" sz="14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noslēgti 21 līgumi: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Ķiršu ielas pārbūve;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Grāvju tīrītājs-zāles smalcinātājs;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Koku un zaru zāģēšana un vainagu veidošana;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Ielu apgaismojuma izbūve;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Jūras stāvlaukumu maksas iekasēšanas pakalpojums;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Darba apģērba, apavu un individuālo aizsarglīdzekļu iegāde;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Rotaļu laukumi;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Mangaļu sūkņu stacijas projektēšana, </a:t>
            </a:r>
            <a:r>
              <a:rPr lang="lv-LV" sz="110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Kalngale</a:t>
            </a: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, Carnikavas pagasts, Ādažu novads;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Logu </a:t>
            </a:r>
            <a:r>
              <a:rPr lang="lv-LV" sz="110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magāšana</a:t>
            </a: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Grīdu atjaunošana;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Skolas ielas pārbūve posmā no Skolas ielas līdz  Ziedu iela;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Grīdas mazgājamās mašīnas;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Dārza tehnikas iegāde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Kokskaidu</a:t>
            </a: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granulas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Satiksmes organizācijas uzlabošana (Austrumu iela, </a:t>
            </a:r>
            <a:r>
              <a:rPr lang="lv-LV" sz="110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Kadaga</a:t>
            </a: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Ventilācijas sistēmas tīrīšana;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TN Ozolaine fasādes un jumta remonts 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kern="0" dirty="0">
                <a:solidFill>
                  <a:srgbClr val="595959"/>
                </a:solidFill>
                <a:latin typeface="Montserrat" panose="00000500000000000000" pitchFamily="50" charset="-70"/>
                <a:ea typeface="Times New Roman" panose="02020603050405020304" pitchFamily="18" charset="0"/>
                <a:cs typeface="Calibri" panose="020F0502020204030204" pitchFamily="34" charset="0"/>
              </a:rPr>
              <a:t>Gaujas dambja virskārtas uzlabošana ;</a:t>
            </a:r>
            <a:endParaRPr lang="lv-LV" sz="1100" dirty="0">
              <a:solidFill>
                <a:srgbClr val="595959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Torņu iela asfaltbetona seguma atjaunošana 0.35 km;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Attālinātas monitoringa sistēma  SCADA abonēšana uz gadu;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Lietus ūdens kanalizācijas tīklu regulāru apkopi, remontu un uzturēšanu.</a:t>
            </a:r>
            <a:endParaRPr lang="lv-LV" sz="1400" b="1" dirty="0">
              <a:solidFill>
                <a:srgbClr val="00B050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8400B60-5697-FEE7-73F2-04FE620FBA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005" y="-75782"/>
            <a:ext cx="2086934" cy="2128058"/>
          </a:xfrm>
          <a:prstGeom prst="rect">
            <a:avLst/>
          </a:prstGeom>
        </p:spPr>
      </p:pic>
      <p:sp>
        <p:nvSpPr>
          <p:cNvPr id="2" name="TextBox 2">
            <a:extLst>
              <a:ext uri="{FF2B5EF4-FFF2-40B4-BE49-F238E27FC236}">
                <a16:creationId xmlns:a16="http://schemas.microsoft.com/office/drawing/2014/main" id="{56E06539-7DC3-42A0-0080-584773258A39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6881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53887</TotalTime>
  <Words>2189</Words>
  <Application>Microsoft Office PowerPoint</Application>
  <PresentationFormat>Widescreen</PresentationFormat>
  <Paragraphs>537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Montserrat</vt:lpstr>
      <vt:lpstr>Wingdings</vt:lpstr>
      <vt:lpstr>Office Theme</vt:lpstr>
      <vt:lpstr>1_Office Theme</vt:lpstr>
      <vt:lpstr>2_Office Theme</vt:lpstr>
      <vt:lpstr>PowerPoint Presentation</vt:lpstr>
      <vt:lpstr>IZDEVUMI KOPĀ</vt:lpstr>
      <vt:lpstr>BUDŽETA IZPILDE PA STRUKTŪRĀM</vt:lpstr>
      <vt:lpstr>BuDŽETA IZPILDE Par IZDEVUMU VEIDIEM</vt:lpstr>
      <vt:lpstr>BuDŽETA IZPILDE Par IZDEVUMU VEIDIEM IZGLĪTĪBAS IESTĀŽU APSAIMNIEKOŠANA</vt:lpstr>
      <vt:lpstr>INVESTĪCIJU PROJEKTI</vt:lpstr>
      <vt:lpstr>INVESTĪCIJU PROJEKTI - IELAS</vt:lpstr>
      <vt:lpstr>DEBITORI</vt:lpstr>
      <vt:lpstr>IEPIRKUMI 2025.GADA  II CETURKSNĪ</vt:lpstr>
      <vt:lpstr>IEPIRKUMI 2025.GADA  II CETURKSNĪ</vt:lpstr>
      <vt:lpstr>IEPIRKUMI II CETURKSNĪ</vt:lpstr>
      <vt:lpstr>IEPIRKUMI II CETURKSNĪ</vt:lpstr>
      <vt:lpstr>IEPIRKUMI II CETURKSNĪ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</dc:creator>
  <cp:lastModifiedBy>Laura Krope</cp:lastModifiedBy>
  <cp:revision>400</cp:revision>
  <cp:lastPrinted>2024-01-17T06:47:34Z</cp:lastPrinted>
  <dcterms:created xsi:type="dcterms:W3CDTF">2022-12-08T15:15:20Z</dcterms:created>
  <dcterms:modified xsi:type="dcterms:W3CDTF">2025-07-16T07:34:31Z</dcterms:modified>
</cp:coreProperties>
</file>