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 bookmarkIdSeed="2">
  <p:sldMasterIdLst>
    <p:sldMasterId id="2147483685" r:id="rId4"/>
  </p:sldMasterIdLst>
  <p:sldIdLst>
    <p:sldId id="431" r:id="rId5"/>
    <p:sldId id="510" r:id="rId6"/>
    <p:sldId id="524" r:id="rId7"/>
    <p:sldId id="521" r:id="rId8"/>
    <p:sldId id="522" r:id="rId9"/>
    <p:sldId id="523" r:id="rId10"/>
    <p:sldId id="525" r:id="rId11"/>
    <p:sldId id="526" r:id="rId12"/>
    <p:sldId id="528" r:id="rId13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66FF33"/>
    <a:srgbClr val="595959"/>
    <a:srgbClr val="77A4BE"/>
    <a:srgbClr val="993300"/>
    <a:srgbClr val="AA4839"/>
    <a:srgbClr val="CDC847"/>
    <a:srgbClr val="F3DEA0"/>
    <a:srgbClr val="9900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2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cap="none" spc="20" baseline="0">
                <a:solidFill>
                  <a:schemeClr val="dk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ĀDA</a:t>
            </a:r>
            <a:r>
              <a:rPr lang="lv-LV"/>
              <a:t>ŽU PILSĒTAS UN PAGASTA ATKRITUMU TARIFU IZMAIŅAS</a:t>
            </a: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cap="none" spc="20" baseline="0">
              <a:solidFill>
                <a:schemeClr val="dk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6.1025371828521434E-2"/>
          <c:y val="0.25025517643627881"/>
          <c:w val="0.90286351706036749"/>
          <c:h val="0.5358639545056868"/>
        </c:manualLayout>
      </c:layout>
      <c:lineChart>
        <c:grouping val="standard"/>
        <c:varyColors val="0"/>
        <c:ser>
          <c:idx val="0"/>
          <c:order val="0"/>
          <c:tx>
            <c:strRef>
              <c:f>Sheet1!$C$10</c:f>
              <c:strCache>
                <c:ptCount val="1"/>
                <c:pt idx="0">
                  <c:v>SADZĪVES ATKRITUMI</c:v>
                </c:pt>
              </c:strCache>
            </c:strRef>
          </c:tx>
          <c:spPr>
            <a:ln w="22225" cap="rnd" cmpd="sng" algn="ctr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v-LV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Sheet1!$D$9:$J$9</c:f>
              <c:strCache>
                <c:ptCount val="7"/>
                <c:pt idx="0">
                  <c:v>01.01.2023.</c:v>
                </c:pt>
                <c:pt idx="1">
                  <c:v>01.02.2023.</c:v>
                </c:pt>
                <c:pt idx="2">
                  <c:v>01.01.2024.</c:v>
                </c:pt>
                <c:pt idx="3">
                  <c:v>01.03.2024.</c:v>
                </c:pt>
                <c:pt idx="4">
                  <c:v>01.09.2024.</c:v>
                </c:pt>
                <c:pt idx="5">
                  <c:v>01.01.2025.</c:v>
                </c:pt>
                <c:pt idx="6">
                  <c:v>01.09.2025.</c:v>
                </c:pt>
              </c:strCache>
            </c:strRef>
          </c:cat>
          <c:val>
            <c:numRef>
              <c:f>Sheet1!$D$10:$J$10</c:f>
              <c:numCache>
                <c:formatCode>General</c:formatCode>
                <c:ptCount val="7"/>
                <c:pt idx="0">
                  <c:v>32.450000000000003</c:v>
                </c:pt>
                <c:pt idx="1">
                  <c:v>32.909999999999997</c:v>
                </c:pt>
                <c:pt idx="2">
                  <c:v>35.36</c:v>
                </c:pt>
                <c:pt idx="3">
                  <c:v>39.11</c:v>
                </c:pt>
                <c:pt idx="4">
                  <c:v>41.09</c:v>
                </c:pt>
                <c:pt idx="5" formatCode="0.00">
                  <c:v>42</c:v>
                </c:pt>
                <c:pt idx="6" formatCode="0.00">
                  <c:v>42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70A8-477B-AB28-5C450BCE5416}"/>
            </c:ext>
          </c:extLst>
        </c:ser>
        <c:ser>
          <c:idx val="1"/>
          <c:order val="1"/>
          <c:tx>
            <c:strRef>
              <c:f>Sheet1!$C$11</c:f>
              <c:strCache>
                <c:ptCount val="1"/>
                <c:pt idx="0">
                  <c:v>BIO ATKRITUMI</c:v>
                </c:pt>
              </c:strCache>
            </c:strRef>
          </c:tx>
          <c:spPr>
            <a:ln w="22225" cap="rnd" cmpd="sng" algn="ctr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v-LV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Sheet1!$D$9:$J$9</c:f>
              <c:strCache>
                <c:ptCount val="7"/>
                <c:pt idx="0">
                  <c:v>01.01.2023.</c:v>
                </c:pt>
                <c:pt idx="1">
                  <c:v>01.02.2023.</c:v>
                </c:pt>
                <c:pt idx="2">
                  <c:v>01.01.2024.</c:v>
                </c:pt>
                <c:pt idx="3">
                  <c:v>01.03.2024.</c:v>
                </c:pt>
                <c:pt idx="4">
                  <c:v>01.09.2024.</c:v>
                </c:pt>
                <c:pt idx="5">
                  <c:v>01.01.2025.</c:v>
                </c:pt>
                <c:pt idx="6">
                  <c:v>01.09.2025.</c:v>
                </c:pt>
              </c:strCache>
            </c:strRef>
          </c:cat>
          <c:val>
            <c:numRef>
              <c:f>Sheet1!$D$11:$J$11</c:f>
              <c:numCache>
                <c:formatCode>General</c:formatCode>
                <c:ptCount val="7"/>
                <c:pt idx="0">
                  <c:v>25.95</c:v>
                </c:pt>
                <c:pt idx="1">
                  <c:v>26.33</c:v>
                </c:pt>
                <c:pt idx="2">
                  <c:v>21.22</c:v>
                </c:pt>
                <c:pt idx="3">
                  <c:v>23.46</c:v>
                </c:pt>
                <c:pt idx="4">
                  <c:v>24.66</c:v>
                </c:pt>
                <c:pt idx="5" formatCode="0.00">
                  <c:v>25.2</c:v>
                </c:pt>
                <c:pt idx="6" formatCode="0.00">
                  <c:v>25.2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70A8-477B-AB28-5C450BCE5416}"/>
            </c:ext>
          </c:extLst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dropLines>
          <c:spPr>
            <a:ln w="9525" cap="flat" cmpd="sng" algn="ctr">
              <a:solidFill>
                <a:schemeClr val="dk1">
                  <a:lumMod val="35000"/>
                  <a:lumOff val="65000"/>
                  <a:alpha val="33000"/>
                </a:schemeClr>
              </a:solidFill>
              <a:round/>
            </a:ln>
            <a:effectLst/>
          </c:spPr>
        </c:dropLines>
        <c:smooth val="0"/>
        <c:axId val="2120516528"/>
        <c:axId val="2120517008"/>
      </c:lineChart>
      <c:catAx>
        <c:axId val="21205165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spc="2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v-LV"/>
          </a:p>
        </c:txPr>
        <c:crossAx val="2120517008"/>
        <c:crosses val="autoZero"/>
        <c:auto val="1"/>
        <c:lblAlgn val="ctr"/>
        <c:lblOffset val="100"/>
        <c:noMultiLvlLbl val="0"/>
      </c:catAx>
      <c:valAx>
        <c:axId val="2120517008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0" i="0" u="none" strike="noStrike" kern="1200" cap="all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lv-LV"/>
                  <a:t>EUR/m3 </a:t>
                </a:r>
              </a:p>
              <a:p>
                <a:pPr>
                  <a:defRPr/>
                </a:pPr>
                <a:r>
                  <a:rPr lang="lv-LV"/>
                  <a:t>ar PVN</a:t>
                </a:r>
              </a:p>
            </c:rich>
          </c:tx>
          <c:layout>
            <c:manualLayout>
              <c:xMode val="edge"/>
              <c:yMode val="edge"/>
              <c:x val="2.7777777777777779E-3"/>
              <c:y val="3.7037037037037035E-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0" i="0" u="none" strike="noStrike" kern="1200" cap="all" baseline="0">
                  <a:solidFill>
                    <a:schemeClr val="dk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lv-LV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spc="2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v-LV"/>
          </a:p>
        </c:txPr>
        <c:crossAx val="2120516528"/>
        <c:crosses val="autoZero"/>
        <c:crossBetween val="between"/>
      </c:valAx>
      <c:spPr>
        <a:gradFill>
          <a:gsLst>
            <a:gs pos="100000">
              <a:schemeClr val="lt1">
                <a:lumMod val="95000"/>
              </a:schemeClr>
            </a:gs>
            <a:gs pos="0">
              <a:schemeClr val="lt1"/>
            </a:gs>
          </a:gsLst>
          <a:lin ang="5400000" scaled="0"/>
        </a:gradFill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v-LV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lt1"/>
    </a:solidFill>
    <a:ln>
      <a:noFill/>
    </a:ln>
    <a:effectLst/>
  </c:spPr>
  <c:txPr>
    <a:bodyPr/>
    <a:lstStyle/>
    <a:p>
      <a:pPr>
        <a:defRPr/>
      </a:pPr>
      <a:endParaRPr lang="lv-LV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cap="none" spc="20" baseline="0">
                <a:solidFill>
                  <a:schemeClr val="dk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lv-LV"/>
              <a:t>CARNIKAVAS PAGASTA ATKRITUMU TARIFU IZMAIŅAS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cap="none" spc="20" baseline="0">
              <a:solidFill>
                <a:schemeClr val="dk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defRPr>
          </a:pPr>
          <a:endParaRPr lang="lv-LV"/>
        </a:p>
      </c:txPr>
    </c:title>
    <c:autoTitleDeleted val="0"/>
    <c:plotArea>
      <c:layout>
        <c:manualLayout>
          <c:layoutTarget val="inner"/>
          <c:xMode val="edge"/>
          <c:yMode val="edge"/>
          <c:x val="8.8055460458746987E-2"/>
          <c:y val="0.23333333333333334"/>
          <c:w val="0.88006048157023853"/>
          <c:h val="0.48041974404362248"/>
        </c:manualLayout>
      </c:layout>
      <c:lineChart>
        <c:grouping val="standard"/>
        <c:varyColors val="0"/>
        <c:ser>
          <c:idx val="0"/>
          <c:order val="0"/>
          <c:tx>
            <c:strRef>
              <c:f>Sheet1!$C$32</c:f>
              <c:strCache>
                <c:ptCount val="1"/>
                <c:pt idx="0">
                  <c:v>SADZĪVES ATKRITUMI</c:v>
                </c:pt>
              </c:strCache>
            </c:strRef>
          </c:tx>
          <c:spPr>
            <a:ln w="22225" cap="rnd" cmpd="sng" algn="ctr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v-LV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Sheet1!$D$31:$J$31</c:f>
              <c:strCache>
                <c:ptCount val="7"/>
                <c:pt idx="0">
                  <c:v>01.01.2023.</c:v>
                </c:pt>
                <c:pt idx="1">
                  <c:v>01.02.2023.</c:v>
                </c:pt>
                <c:pt idx="2">
                  <c:v>01.01.2024.</c:v>
                </c:pt>
                <c:pt idx="3">
                  <c:v>01.03.2024.</c:v>
                </c:pt>
                <c:pt idx="4">
                  <c:v>01.09.2024.</c:v>
                </c:pt>
                <c:pt idx="5">
                  <c:v>01.01.2025.</c:v>
                </c:pt>
                <c:pt idx="6">
                  <c:v>01.09.2025.</c:v>
                </c:pt>
              </c:strCache>
            </c:strRef>
          </c:cat>
          <c:val>
            <c:numRef>
              <c:f>Sheet1!$D$32:$J$32</c:f>
              <c:numCache>
                <c:formatCode>General</c:formatCode>
                <c:ptCount val="7"/>
                <c:pt idx="0">
                  <c:v>30.46</c:v>
                </c:pt>
                <c:pt idx="1">
                  <c:v>30.46</c:v>
                </c:pt>
                <c:pt idx="2" formatCode="0.00">
                  <c:v>32.200000000000003</c:v>
                </c:pt>
                <c:pt idx="3" formatCode="0.00">
                  <c:v>32.200000000000003</c:v>
                </c:pt>
                <c:pt idx="4">
                  <c:v>34.33</c:v>
                </c:pt>
                <c:pt idx="5">
                  <c:v>35.15</c:v>
                </c:pt>
                <c:pt idx="6">
                  <c:v>41.82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821D-429F-A2E3-450FAB33A3F3}"/>
            </c:ext>
          </c:extLst>
        </c:ser>
        <c:ser>
          <c:idx val="1"/>
          <c:order val="1"/>
          <c:tx>
            <c:strRef>
              <c:f>Sheet1!$C$33</c:f>
              <c:strCache>
                <c:ptCount val="1"/>
                <c:pt idx="0">
                  <c:v>BIO ATKRITUMI</c:v>
                </c:pt>
              </c:strCache>
            </c:strRef>
          </c:tx>
          <c:spPr>
            <a:ln w="22225" cap="rnd" cmpd="sng" algn="ctr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v-LV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Sheet1!$D$31:$J$31</c:f>
              <c:strCache>
                <c:ptCount val="7"/>
                <c:pt idx="0">
                  <c:v>01.01.2023.</c:v>
                </c:pt>
                <c:pt idx="1">
                  <c:v>01.02.2023.</c:v>
                </c:pt>
                <c:pt idx="2">
                  <c:v>01.01.2024.</c:v>
                </c:pt>
                <c:pt idx="3">
                  <c:v>01.03.2024.</c:v>
                </c:pt>
                <c:pt idx="4">
                  <c:v>01.09.2024.</c:v>
                </c:pt>
                <c:pt idx="5">
                  <c:v>01.01.2025.</c:v>
                </c:pt>
                <c:pt idx="6">
                  <c:v>01.09.2025.</c:v>
                </c:pt>
              </c:strCache>
            </c:strRef>
          </c:cat>
          <c:val>
            <c:numRef>
              <c:f>Sheet1!$D$33:$J$33</c:f>
              <c:numCache>
                <c:formatCode>General</c:formatCode>
                <c:ptCount val="7"/>
                <c:pt idx="0">
                  <c:v>24.37</c:v>
                </c:pt>
                <c:pt idx="1">
                  <c:v>24.37</c:v>
                </c:pt>
                <c:pt idx="2">
                  <c:v>19.309999999999999</c:v>
                </c:pt>
                <c:pt idx="3">
                  <c:v>19.309999999999999</c:v>
                </c:pt>
                <c:pt idx="4">
                  <c:v>20.59</c:v>
                </c:pt>
                <c:pt idx="5">
                  <c:v>21.09</c:v>
                </c:pt>
                <c:pt idx="6">
                  <c:v>25.04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821D-429F-A2E3-450FAB33A3F3}"/>
            </c:ext>
          </c:extLst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dropLines>
          <c:spPr>
            <a:ln w="9525" cap="flat" cmpd="sng" algn="ctr">
              <a:solidFill>
                <a:schemeClr val="dk1">
                  <a:lumMod val="35000"/>
                  <a:lumOff val="65000"/>
                  <a:alpha val="33000"/>
                </a:schemeClr>
              </a:solidFill>
              <a:round/>
            </a:ln>
            <a:effectLst/>
          </c:spPr>
        </c:dropLines>
        <c:smooth val="0"/>
        <c:axId val="2120493008"/>
        <c:axId val="2120490608"/>
      </c:lineChart>
      <c:catAx>
        <c:axId val="21204930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spc="2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v-LV"/>
          </a:p>
        </c:txPr>
        <c:crossAx val="2120490608"/>
        <c:crosses val="autoZero"/>
        <c:auto val="0"/>
        <c:lblAlgn val="ctr"/>
        <c:lblOffset val="100"/>
        <c:noMultiLvlLbl val="0"/>
      </c:catAx>
      <c:valAx>
        <c:axId val="2120490608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0" i="0" u="none" strike="noStrike" kern="1200" cap="all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EUR/m3 </a:t>
                </a:r>
                <a:endParaRPr lang="lv-LV"/>
              </a:p>
              <a:p>
                <a:pPr>
                  <a:defRPr/>
                </a:pPr>
                <a:r>
                  <a:rPr lang="en-US"/>
                  <a:t>ar PVN</a:t>
                </a:r>
              </a:p>
            </c:rich>
          </c:tx>
          <c:layout>
            <c:manualLayout>
              <c:xMode val="edge"/>
              <c:yMode val="edge"/>
              <c:x val="3.9162387310281857E-3"/>
              <c:y val="2.9176924589852625E-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0" i="0" u="none" strike="noStrike" kern="1200" cap="all" baseline="0">
                  <a:solidFill>
                    <a:schemeClr val="dk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lv-LV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spc="2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v-LV"/>
          </a:p>
        </c:txPr>
        <c:crossAx val="2120493008"/>
        <c:crosses val="autoZero"/>
        <c:crossBetween val="between"/>
      </c:valAx>
      <c:spPr>
        <a:gradFill>
          <a:gsLst>
            <a:gs pos="100000">
              <a:schemeClr val="lt1">
                <a:lumMod val="95000"/>
              </a:schemeClr>
            </a:gs>
            <a:gs pos="0">
              <a:schemeClr val="lt1"/>
            </a:gs>
          </a:gsLst>
          <a:lin ang="5400000" scaled="0"/>
        </a:gradFill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435435353189547"/>
          <c:y val="0.86272558953386635"/>
          <c:w val="0.63755061052151085"/>
          <c:h val="7.267492726199924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v-LV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lt1"/>
    </a:solidFill>
    <a:ln>
      <a:noFill/>
    </a:ln>
    <a:effectLst/>
  </c:spPr>
  <c:txPr>
    <a:bodyPr/>
    <a:lstStyle/>
    <a:p>
      <a:pPr>
        <a:defRPr/>
      </a:pPr>
      <a:endParaRPr lang="lv-LV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30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b="0" kern="1200" spc="20" baseline="0"/>
  </cs:categoryAxis>
  <cs:chartArea mods="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 cmpd="sng" algn="ctr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 cap="flat" cmpd="sng" algn="ctr">
        <a:solidFill>
          <a:schemeClr val="phClr"/>
        </a:solidFill>
        <a:round/>
      </a:ln>
    </cs:spPr>
  </cs:dataPointMarker>
  <cs:dataPointMarkerLayout symbol="circle" size="4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  <a:alpha val="33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>
        <a:solidFill>
          <a:schemeClr val="dk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  <cs:spPr>
      <a:gradFill>
        <a:gsLst>
          <a:gs pos="100000">
            <a:schemeClr val="lt1">
              <a:lumMod val="95000"/>
            </a:schemeClr>
          </a:gs>
          <a:gs pos="0">
            <a:schemeClr val="lt1"/>
          </a:gs>
        </a:gsLst>
        <a:lin ang="5400000" scaled="0"/>
      </a:gradFill>
    </cs:spPr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dk1">
        <a:lumMod val="50000"/>
        <a:lumOff val="50000"/>
      </a:schemeClr>
    </cs:fontRef>
    <cs:defRPr sz="1400" kern="1200" cap="none" spc="2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 spc="20" baseline="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30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b="0" kern="1200" spc="20" baseline="0"/>
  </cs:categoryAxis>
  <cs:chartArea mods="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 cmpd="sng" algn="ctr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 cap="flat" cmpd="sng" algn="ctr">
        <a:solidFill>
          <a:schemeClr val="phClr"/>
        </a:solidFill>
        <a:round/>
      </a:ln>
    </cs:spPr>
  </cs:dataPointMarker>
  <cs:dataPointMarkerLayout symbol="circle" size="4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  <a:alpha val="33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>
        <a:solidFill>
          <a:schemeClr val="dk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  <cs:spPr>
      <a:gradFill>
        <a:gsLst>
          <a:gs pos="100000">
            <a:schemeClr val="lt1">
              <a:lumMod val="95000"/>
            </a:schemeClr>
          </a:gs>
          <a:gs pos="0">
            <a:schemeClr val="lt1"/>
          </a:gs>
        </a:gsLst>
        <a:lin ang="5400000" scaled="0"/>
      </a:gradFill>
    </cs:spPr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dk1">
        <a:lumMod val="50000"/>
        <a:lumOff val="50000"/>
      </a:schemeClr>
    </cs:fontRef>
    <cs:defRPr sz="1400" kern="1200" cap="none" spc="2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 spc="20" baseline="0"/>
  </cs:valueAxis>
  <cs:wall>
    <cs:lnRef idx="0"/>
    <cs:fillRef idx="0"/>
    <cs:effectRef idx="0"/>
    <cs:fontRef idx="minor">
      <a:schemeClr val="dk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F541C8-3AEE-92D0-6BC7-43B9298F413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DB5853E-7624-0FE6-9FFF-82B092C161C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23" indent="0" algn="ctr">
              <a:buNone/>
              <a:defRPr sz="2000"/>
            </a:lvl2pPr>
            <a:lvl3pPr marL="914446" indent="0" algn="ctr">
              <a:buNone/>
              <a:defRPr sz="1800"/>
            </a:lvl3pPr>
            <a:lvl4pPr marL="1371669" indent="0" algn="ctr">
              <a:buNone/>
              <a:defRPr sz="1600"/>
            </a:lvl4pPr>
            <a:lvl5pPr marL="1828891" indent="0" algn="ctr">
              <a:buNone/>
              <a:defRPr sz="1600"/>
            </a:lvl5pPr>
            <a:lvl6pPr marL="2286114" indent="0" algn="ctr">
              <a:buNone/>
              <a:defRPr sz="1600"/>
            </a:lvl6pPr>
            <a:lvl7pPr marL="2743337" indent="0" algn="ctr">
              <a:buNone/>
              <a:defRPr sz="1600"/>
            </a:lvl7pPr>
            <a:lvl8pPr marL="3200560" indent="0" algn="ctr">
              <a:buNone/>
              <a:defRPr sz="1600"/>
            </a:lvl8pPr>
            <a:lvl9pPr marL="3657783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96A15C-33BA-109B-C718-857CACB995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3DBD1-BBC6-144F-BB04-668AE50EEAA2}" type="datetime1">
              <a:rPr lang="en-US" smtClean="0"/>
              <a:t>6/22/2025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FF34E3-512D-C7E8-C9A1-C78861BE73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Ādažu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27C26C-60F9-7124-6965-208FDD9097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73767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3CECC4-E968-3D5F-03A5-A4E8DD09E7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74C209E-3B70-2EEE-3172-85E0E4BC3A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E690F4-4792-117B-6615-1DA3855EC3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2B9F0-4552-AC48-AA4F-42211AD280FC}" type="datetime1">
              <a:rPr lang="en-US" smtClean="0"/>
              <a:t>6/22/2025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E5E789-7E16-BCEA-D165-29D3EA95E4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Ādažu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CCF779-A07C-29D5-7113-0D73DB7D8E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33043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1F72C63-D56C-29F1-9C66-0F53431B77F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6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3B5D915-09E9-64BF-214D-C4117A112E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6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E2A7ED-2898-66C5-8B14-CAF10E38CD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F4B85-EE1C-824B-90CF-74BDD2F38CBA}" type="datetime1">
              <a:rPr lang="en-US" smtClean="0"/>
              <a:t>6/22/2025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20F789-33AC-09E2-11AD-9629C78860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Ādažu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ED5682-811F-8F9D-7DA1-21B71EA85A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53391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AE5D27-CFB8-6153-AFDF-92C8AF72B9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323432-3351-EE92-DC29-797117BD9D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366F2B-CBAE-511B-DF3A-726E8FE20A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8FE41-FDFF-8047-B79B-356A78FD3E08}" type="datetime1">
              <a:rPr lang="en-US" smtClean="0"/>
              <a:t>6/22/2025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F8B86A-7330-3189-51EC-BC8929C528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Ādažu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C7A196-DFA2-AAF7-EC91-6BC8AA594F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73214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DA6080-85A1-2BCE-DD4A-744EDE6742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DCFDBD-BC6E-47B5-E97C-F392EFE330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4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23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4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6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9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11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33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56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78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7650B6-31BE-D0E5-FBBD-D6C76947F5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B4E0E-0A54-0C4A-A6CD-2D1CE1D43E84}" type="datetime1">
              <a:rPr lang="en-US" smtClean="0"/>
              <a:t>6/22/2025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73D1AE-D253-228A-7B9E-C7AC2A9434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Ādažu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A522A7-AC36-79E5-5420-725C999A14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0949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58E326-4237-8C99-A138-C1AD8BB9E3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963024-7751-26EA-428C-2497E4D11A3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6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2FAC09D-1B7E-3147-32EF-ED6BCB15D32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6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38949EF-83E8-87AD-CBA1-DAC812DA59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80C60-2641-914D-8720-24CB9E1544F8}" type="datetime1">
              <a:rPr lang="en-US" smtClean="0"/>
              <a:t>6/22/2025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2D8BB95-20DC-906F-19A8-2F37569E0F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Ādažu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0908B5-0AAB-EE31-068F-43822183CD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9374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33844F-BA58-53F9-0B1E-A3AE12488D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6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5BB852-EB59-4733-F019-52D320C33E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23" indent="0">
              <a:buNone/>
              <a:defRPr sz="2000" b="1"/>
            </a:lvl2pPr>
            <a:lvl3pPr marL="914446" indent="0">
              <a:buNone/>
              <a:defRPr sz="1800" b="1"/>
            </a:lvl3pPr>
            <a:lvl4pPr marL="1371669" indent="0">
              <a:buNone/>
              <a:defRPr sz="1600" b="1"/>
            </a:lvl4pPr>
            <a:lvl5pPr marL="1828891" indent="0">
              <a:buNone/>
              <a:defRPr sz="1600" b="1"/>
            </a:lvl5pPr>
            <a:lvl6pPr marL="2286114" indent="0">
              <a:buNone/>
              <a:defRPr sz="1600" b="1"/>
            </a:lvl6pPr>
            <a:lvl7pPr marL="2743337" indent="0">
              <a:buNone/>
              <a:defRPr sz="1600" b="1"/>
            </a:lvl7pPr>
            <a:lvl8pPr marL="3200560" indent="0">
              <a:buNone/>
              <a:defRPr sz="1600" b="1"/>
            </a:lvl8pPr>
            <a:lvl9pPr marL="3657783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F41A709-738A-0ACA-8E91-C7EAE6E69E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DE12C7B-5E80-8DB1-4700-6C29C2D72B5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23" indent="0">
              <a:buNone/>
              <a:defRPr sz="2000" b="1"/>
            </a:lvl2pPr>
            <a:lvl3pPr marL="914446" indent="0">
              <a:buNone/>
              <a:defRPr sz="1800" b="1"/>
            </a:lvl3pPr>
            <a:lvl4pPr marL="1371669" indent="0">
              <a:buNone/>
              <a:defRPr sz="1600" b="1"/>
            </a:lvl4pPr>
            <a:lvl5pPr marL="1828891" indent="0">
              <a:buNone/>
              <a:defRPr sz="1600" b="1"/>
            </a:lvl5pPr>
            <a:lvl6pPr marL="2286114" indent="0">
              <a:buNone/>
              <a:defRPr sz="1600" b="1"/>
            </a:lvl6pPr>
            <a:lvl7pPr marL="2743337" indent="0">
              <a:buNone/>
              <a:defRPr sz="1600" b="1"/>
            </a:lvl7pPr>
            <a:lvl8pPr marL="3200560" indent="0">
              <a:buNone/>
              <a:defRPr sz="1600" b="1"/>
            </a:lvl8pPr>
            <a:lvl9pPr marL="3657783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401D052-34EE-7525-5892-BA95E22BEDE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B8A356C-9086-F788-A384-04A08B8727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1618D-AFDF-4441-B6AC-AB7256007DBD}" type="datetime1">
              <a:rPr lang="en-US" smtClean="0"/>
              <a:t>6/22/2025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45E61E3-D88C-E4D3-B411-2D18686FF5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Ādažu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3AF31C9-BBD9-6921-93CF-46488A8114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68701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90E216-8084-B633-9437-CBA62A0AA5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691758F-5162-D689-4336-005E6C00DA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D66EA-52B9-B847-AD9B-694F049B33E6}" type="datetime1">
              <a:rPr lang="en-US" smtClean="0"/>
              <a:t>6/22/2025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80B3810-4CF9-82A3-8E86-847DD431FD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Ādažu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23C755D-5FC6-111E-7F40-7D49247886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3634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733EF83-3619-4F9B-E568-FE7EED1321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9F490-1998-4A44-A624-42F54DBDC226}" type="datetime1">
              <a:rPr lang="en-US" smtClean="0"/>
              <a:t>6/22/2025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242AA65-086E-6BC2-BF9E-C82C5EEA62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Ādažu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4E7080E-3244-9936-7994-24FEB990A3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272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6556D6-553C-1328-806D-78813C4F0A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9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BA23D2-74A7-7103-2CEB-12001FA2E5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2E10250-889D-60F7-4147-A5FED3A2641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9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23" indent="0">
              <a:buNone/>
              <a:defRPr sz="1400"/>
            </a:lvl2pPr>
            <a:lvl3pPr marL="914446" indent="0">
              <a:buNone/>
              <a:defRPr sz="1200"/>
            </a:lvl3pPr>
            <a:lvl4pPr marL="1371669" indent="0">
              <a:buNone/>
              <a:defRPr sz="1000"/>
            </a:lvl4pPr>
            <a:lvl5pPr marL="1828891" indent="0">
              <a:buNone/>
              <a:defRPr sz="1000"/>
            </a:lvl5pPr>
            <a:lvl6pPr marL="2286114" indent="0">
              <a:buNone/>
              <a:defRPr sz="1000"/>
            </a:lvl6pPr>
            <a:lvl7pPr marL="2743337" indent="0">
              <a:buNone/>
              <a:defRPr sz="1000"/>
            </a:lvl7pPr>
            <a:lvl8pPr marL="3200560" indent="0">
              <a:buNone/>
              <a:defRPr sz="1000"/>
            </a:lvl8pPr>
            <a:lvl9pPr marL="3657783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7086620-40C3-9948-9875-F0890D7559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BFAB0-4578-A449-A906-ABE38DB7018B}" type="datetime1">
              <a:rPr lang="en-US" smtClean="0"/>
              <a:t>6/22/2025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5BE6BF5-E51A-4DAF-8676-D9C8C961F0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Ādažu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BDB26A9-C2C1-690A-C2BC-BF3517804B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78729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1927AA-DC63-A17E-AC4E-58AA75E6EA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9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719806E-8F6B-C676-3F01-A45287EFF5E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23" indent="0">
              <a:buNone/>
              <a:defRPr sz="2800"/>
            </a:lvl2pPr>
            <a:lvl3pPr marL="914446" indent="0">
              <a:buNone/>
              <a:defRPr sz="2400"/>
            </a:lvl3pPr>
            <a:lvl4pPr marL="1371669" indent="0">
              <a:buNone/>
              <a:defRPr sz="2000"/>
            </a:lvl4pPr>
            <a:lvl5pPr marL="1828891" indent="0">
              <a:buNone/>
              <a:defRPr sz="2000"/>
            </a:lvl5pPr>
            <a:lvl6pPr marL="2286114" indent="0">
              <a:buNone/>
              <a:defRPr sz="2000"/>
            </a:lvl6pPr>
            <a:lvl7pPr marL="2743337" indent="0">
              <a:buNone/>
              <a:defRPr sz="2000"/>
            </a:lvl7pPr>
            <a:lvl8pPr marL="3200560" indent="0">
              <a:buNone/>
              <a:defRPr sz="2000"/>
            </a:lvl8pPr>
            <a:lvl9pPr marL="3657783" indent="0">
              <a:buNone/>
              <a:defRPr sz="2000"/>
            </a:lvl9pPr>
          </a:lstStyle>
          <a:p>
            <a:endParaRPr lang="x-non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2C2FCF3-9663-C5C5-FA78-B176809D058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9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23" indent="0">
              <a:buNone/>
              <a:defRPr sz="1400"/>
            </a:lvl2pPr>
            <a:lvl3pPr marL="914446" indent="0">
              <a:buNone/>
              <a:defRPr sz="1200"/>
            </a:lvl3pPr>
            <a:lvl4pPr marL="1371669" indent="0">
              <a:buNone/>
              <a:defRPr sz="1000"/>
            </a:lvl4pPr>
            <a:lvl5pPr marL="1828891" indent="0">
              <a:buNone/>
              <a:defRPr sz="1000"/>
            </a:lvl5pPr>
            <a:lvl6pPr marL="2286114" indent="0">
              <a:buNone/>
              <a:defRPr sz="1000"/>
            </a:lvl6pPr>
            <a:lvl7pPr marL="2743337" indent="0">
              <a:buNone/>
              <a:defRPr sz="1000"/>
            </a:lvl7pPr>
            <a:lvl8pPr marL="3200560" indent="0">
              <a:buNone/>
              <a:defRPr sz="1000"/>
            </a:lvl8pPr>
            <a:lvl9pPr marL="3657783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430C00F-2371-269C-218C-4EB909E1DA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F1D72-1054-794F-87B7-D0056D5203D5}" type="datetime1">
              <a:rPr lang="en-US" smtClean="0"/>
              <a:t>6/22/2025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F46921E-EAFD-D74A-0F32-ED7C19A8ED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Ādažu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CB1CAB2-07BA-9CE5-EC9C-2236DBE1EC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7517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E0916EE-EC74-18A7-E5A4-4504273772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D49A7A5-BDBE-5F10-6794-A795F3BF66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6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EF1445-A891-5DDD-B88C-909AC5DB637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3800B1-4C03-4D41-B773-165D95B0D0CA}" type="datetime1">
              <a:rPr lang="en-US" smtClean="0"/>
              <a:t>6/22/2025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9F3E9B-179C-D21C-7EF0-0D4601B5451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Ādažu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6E1A7A-0032-9C2B-8E90-115F829F0D5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4270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hf sldNum="0" hdr="0" dt="0"/>
  <p:txStyles>
    <p:titleStyle>
      <a:lvl1pPr algn="l" defTabSz="914446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11" indent="-228611" algn="l" defTabSz="914446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34" indent="-228611" algn="l" defTabSz="91444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57" indent="-228611" algn="l" defTabSz="91444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80" indent="-228611" algn="l" defTabSz="91444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503" indent="-228611" algn="l" defTabSz="91444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726" indent="-228611" algn="l" defTabSz="91444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949" indent="-228611" algn="l" defTabSz="91444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171" indent="-228611" algn="l" defTabSz="91444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394" indent="-228611" algn="l" defTabSz="91444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x-none"/>
      </a:defPPr>
      <a:lvl1pPr marL="0" algn="l" defTabSz="9144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23" algn="l" defTabSz="9144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46" algn="l" defTabSz="9144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69" algn="l" defTabSz="9144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91" algn="l" defTabSz="9144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114" algn="l" defTabSz="9144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337" algn="l" defTabSz="9144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560" algn="l" defTabSz="9144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783" algn="l" defTabSz="9144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395A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3"/>
          <p:cNvSpPr/>
          <p:nvPr/>
        </p:nvSpPr>
        <p:spPr>
          <a:xfrm rot="1789">
            <a:off x="-3176" y="6326505"/>
            <a:ext cx="12198351" cy="0"/>
          </a:xfrm>
          <a:prstGeom prst="line">
            <a:avLst/>
          </a:prstGeom>
          <a:ln w="9525" cap="rnd">
            <a:solidFill>
              <a:srgbClr val="FFFFFF"/>
            </a:solidFill>
            <a:prstDash val="solid"/>
            <a:headEnd type="none" w="sm" len="sm"/>
            <a:tailEnd type="none" w="sm" len="sm"/>
          </a:ln>
        </p:spPr>
        <p:txBody>
          <a:bodyPr/>
          <a:lstStyle/>
          <a:p>
            <a:endParaRPr lang="lv-LV"/>
          </a:p>
        </p:txBody>
      </p:sp>
      <p:sp>
        <p:nvSpPr>
          <p:cNvPr id="11" name="TextBox 4">
            <a:extLst>
              <a:ext uri="{FF2B5EF4-FFF2-40B4-BE49-F238E27FC236}">
                <a16:creationId xmlns:a16="http://schemas.microsoft.com/office/drawing/2014/main" id="{06254985-7120-C57B-662F-36B1141C0B14}"/>
              </a:ext>
            </a:extLst>
          </p:cNvPr>
          <p:cNvSpPr txBox="1"/>
          <p:nvPr/>
        </p:nvSpPr>
        <p:spPr>
          <a:xfrm>
            <a:off x="0" y="2695411"/>
            <a:ext cx="12195180" cy="268137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 defTabSz="609630">
              <a:lnSpc>
                <a:spcPts val="5280"/>
              </a:lnSpc>
            </a:pPr>
            <a:r>
              <a:rPr lang="lv-LV" sz="4400" b="1" cap="all" dirty="0">
                <a:solidFill>
                  <a:srgbClr val="FFFFFF"/>
                </a:solidFill>
                <a:latin typeface="Montserrat" panose="00000500000000000000" pitchFamily="2" charset="-70"/>
              </a:rPr>
              <a:t>Atkritumu </a:t>
            </a:r>
            <a:r>
              <a:rPr lang="lv-LV" sz="4400" b="1" cap="all" dirty="0" err="1">
                <a:solidFill>
                  <a:srgbClr val="FFFFFF"/>
                </a:solidFill>
                <a:latin typeface="Montserrat" panose="00000500000000000000" pitchFamily="2" charset="-70"/>
              </a:rPr>
              <a:t>apsaimniekotāja</a:t>
            </a:r>
            <a:r>
              <a:rPr lang="lv-LV" sz="4400" b="1" cap="all" dirty="0">
                <a:solidFill>
                  <a:srgbClr val="FFFFFF"/>
                </a:solidFill>
                <a:latin typeface="Montserrat" panose="00000500000000000000" pitchFamily="2" charset="-70"/>
              </a:rPr>
              <a:t> maiņa</a:t>
            </a:r>
          </a:p>
          <a:p>
            <a:pPr algn="ctr" defTabSz="609630">
              <a:lnSpc>
                <a:spcPts val="5280"/>
              </a:lnSpc>
            </a:pPr>
            <a:r>
              <a:rPr lang="lv-LV" sz="4400" b="1" cap="all" dirty="0">
                <a:solidFill>
                  <a:srgbClr val="FFFFFF"/>
                </a:solidFill>
                <a:latin typeface="Montserrat" panose="00000500000000000000" pitchFamily="2" charset="-70"/>
              </a:rPr>
              <a:t>un</a:t>
            </a:r>
          </a:p>
          <a:p>
            <a:pPr algn="ctr" defTabSz="609630">
              <a:lnSpc>
                <a:spcPts val="5280"/>
              </a:lnSpc>
            </a:pPr>
            <a:r>
              <a:rPr lang="lv-LV" sz="4400" b="1" cap="all" dirty="0">
                <a:solidFill>
                  <a:srgbClr val="FFFFFF"/>
                </a:solidFill>
                <a:latin typeface="Montserrat" panose="00000500000000000000" pitchFamily="2" charset="-70"/>
              </a:rPr>
              <a:t>Atkritumu apsaimniekošanas tarifa izmaiņas </a:t>
            </a:r>
          </a:p>
        </p:txBody>
      </p:sp>
      <p:sp>
        <p:nvSpPr>
          <p:cNvPr id="12" name="TextBox 2">
            <a:extLst>
              <a:ext uri="{FF2B5EF4-FFF2-40B4-BE49-F238E27FC236}">
                <a16:creationId xmlns:a16="http://schemas.microsoft.com/office/drawing/2014/main" id="{38DEB83C-A5E3-EA35-A943-63321E881E12}"/>
              </a:ext>
            </a:extLst>
          </p:cNvPr>
          <p:cNvSpPr txBox="1"/>
          <p:nvPr/>
        </p:nvSpPr>
        <p:spPr>
          <a:xfrm>
            <a:off x="60960" y="6380480"/>
            <a:ext cx="12070080" cy="15388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 defTabSz="609630">
              <a:lnSpc>
                <a:spcPts val="1200"/>
              </a:lnSpc>
            </a:pPr>
            <a:r>
              <a:rPr lang="lv-LV" sz="1000" dirty="0">
                <a:solidFill>
                  <a:srgbClr val="FFFFFF"/>
                </a:solidFill>
                <a:latin typeface="Montserrat" pitchFamily="2" charset="77"/>
              </a:rPr>
              <a:t>CARNIKAVAS KOMUNĀLSERVISS I 18.06.2025. </a:t>
            </a:r>
            <a:endParaRPr lang="en-US" sz="1000" dirty="0">
              <a:solidFill>
                <a:srgbClr val="FFFFFF"/>
              </a:solidFill>
              <a:latin typeface="Montserrat" pitchFamily="2" charset="77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1DB2A215-8386-9EDE-5A19-F94513F13ED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8376" y="380401"/>
            <a:ext cx="5160684" cy="2523466"/>
          </a:xfrm>
          <a:prstGeom prst="rect">
            <a:avLst/>
          </a:prstGeom>
        </p:spPr>
      </p:pic>
      <p:sp>
        <p:nvSpPr>
          <p:cNvPr id="4" name="TextBox 2">
            <a:extLst>
              <a:ext uri="{FF2B5EF4-FFF2-40B4-BE49-F238E27FC236}">
                <a16:creationId xmlns:a16="http://schemas.microsoft.com/office/drawing/2014/main" id="{8FA00259-3D75-FF10-AC69-FE8BE6C00890}"/>
              </a:ext>
            </a:extLst>
          </p:cNvPr>
          <p:cNvSpPr txBox="1"/>
          <p:nvPr/>
        </p:nvSpPr>
        <p:spPr>
          <a:xfrm>
            <a:off x="8041341" y="5996186"/>
            <a:ext cx="3765176" cy="169662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 defTabSz="609630">
              <a:lnSpc>
                <a:spcPts val="1200"/>
              </a:lnSpc>
            </a:pPr>
            <a:r>
              <a:rPr lang="lv-LV" dirty="0">
                <a:solidFill>
                  <a:srgbClr val="FFFFFF"/>
                </a:solidFill>
                <a:latin typeface="Montserrat" pitchFamily="2" charset="77"/>
              </a:rPr>
              <a:t>Sagatavoja DACE BIRNBAUMA </a:t>
            </a:r>
            <a:endParaRPr lang="en-US" dirty="0">
              <a:solidFill>
                <a:srgbClr val="FFFFFF"/>
              </a:solidFill>
              <a:latin typeface="Montserrat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31195567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4213"/>
            <a:lum/>
          </a:blip>
          <a:srcRect/>
          <a:stretch>
            <a:fillRect t="-7000" b="-3000"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8E50138F-BAE5-60A9-9AE9-789CF11D8AE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3">
            <a:extLst>
              <a:ext uri="{FF2B5EF4-FFF2-40B4-BE49-F238E27FC236}">
                <a16:creationId xmlns:a16="http://schemas.microsoft.com/office/drawing/2014/main" id="{FAA93B4A-089C-3C64-BB51-7B542C36BB96}"/>
              </a:ext>
            </a:extLst>
          </p:cNvPr>
          <p:cNvSpPr/>
          <p:nvPr/>
        </p:nvSpPr>
        <p:spPr>
          <a:xfrm rot="1789">
            <a:off x="-3176" y="6326505"/>
            <a:ext cx="12198351" cy="0"/>
          </a:xfrm>
          <a:prstGeom prst="line">
            <a:avLst/>
          </a:prstGeom>
          <a:ln w="9525" cap="rnd">
            <a:solidFill>
              <a:schemeClr val="tx1">
                <a:lumMod val="65000"/>
                <a:lumOff val="35000"/>
              </a:schemeClr>
            </a:solidFill>
            <a:prstDash val="solid"/>
            <a:headEnd type="none" w="sm" len="sm"/>
            <a:tailEnd type="none" w="sm" len="sm"/>
          </a:ln>
        </p:spPr>
        <p:txBody>
          <a:bodyPr/>
          <a:lstStyle/>
          <a:p>
            <a:endParaRPr lang="lv-LV"/>
          </a:p>
        </p:txBody>
      </p:sp>
      <p:sp>
        <p:nvSpPr>
          <p:cNvPr id="6" name="TextBox 2">
            <a:extLst>
              <a:ext uri="{FF2B5EF4-FFF2-40B4-BE49-F238E27FC236}">
                <a16:creationId xmlns:a16="http://schemas.microsoft.com/office/drawing/2014/main" id="{1FC2582F-00CE-E163-A98C-1683C201B15D}"/>
              </a:ext>
            </a:extLst>
          </p:cNvPr>
          <p:cNvSpPr txBox="1"/>
          <p:nvPr/>
        </p:nvSpPr>
        <p:spPr>
          <a:xfrm>
            <a:off x="-3176" y="6346005"/>
            <a:ext cx="12070080" cy="15388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 defTabSz="609630">
              <a:lnSpc>
                <a:spcPts val="1200"/>
              </a:lnSpc>
            </a:pPr>
            <a:r>
              <a:rPr lang="lv-LV" sz="1000" dirty="0">
                <a:solidFill>
                  <a:prstClr val="black">
                    <a:lumMod val="65000"/>
                    <a:lumOff val="35000"/>
                  </a:prstClr>
                </a:solidFill>
                <a:latin typeface="Montserrat" pitchFamily="2" charset="77"/>
              </a:rPr>
              <a:t>CARNIKAVAS KOMUNĀLSERVISS   </a:t>
            </a:r>
            <a:endParaRPr lang="en-US" sz="1000" dirty="0">
              <a:solidFill>
                <a:prstClr val="black">
                  <a:lumMod val="65000"/>
                  <a:lumOff val="35000"/>
                </a:prstClr>
              </a:solidFill>
              <a:latin typeface="Montserrat" pitchFamily="2" charset="77"/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ECEA874C-4088-B8BC-2610-D751035924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11875" y="398689"/>
            <a:ext cx="8831889" cy="1325563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defRPr/>
            </a:pPr>
            <a:r>
              <a:rPr lang="lv-LV" sz="3200" b="1" cap="all" dirty="0">
                <a:solidFill>
                  <a:schemeClr val="tx1">
                    <a:lumMod val="65000"/>
                    <a:lumOff val="35000"/>
                  </a:schemeClr>
                </a:solidFill>
                <a:latin typeface="Montserrat" panose="00000500000000000000" pitchFamily="2" charset="-70"/>
              </a:rPr>
              <a:t>Atkritumu </a:t>
            </a:r>
            <a:r>
              <a:rPr lang="lv-LV" sz="3200" b="1" cap="all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Montserrat" panose="00000500000000000000" pitchFamily="2" charset="-70"/>
              </a:rPr>
              <a:t>apsaimniekotāja</a:t>
            </a:r>
            <a:r>
              <a:rPr lang="lv-LV" sz="3200" b="1" cap="all" dirty="0">
                <a:solidFill>
                  <a:schemeClr val="tx1">
                    <a:lumMod val="65000"/>
                    <a:lumOff val="35000"/>
                  </a:schemeClr>
                </a:solidFill>
                <a:latin typeface="Montserrat" panose="00000500000000000000" pitchFamily="2" charset="-70"/>
              </a:rPr>
              <a:t> maiņa</a:t>
            </a:r>
            <a:endParaRPr lang="en-US" sz="3200" b="1" cap="all" dirty="0">
              <a:solidFill>
                <a:schemeClr val="tx1">
                  <a:lumMod val="65000"/>
                  <a:lumOff val="35000"/>
                </a:schemeClr>
              </a:solidFill>
              <a:latin typeface="Montserrat" panose="00000500000000000000" pitchFamily="2" charset="-70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A6A2051-EF7C-541E-7BB7-234CFBD9F9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11875" y="1593415"/>
            <a:ext cx="9064971" cy="4694540"/>
          </a:xfrm>
          <a:noFill/>
        </p:spPr>
        <p:txBody>
          <a:bodyPr>
            <a:normAutofit/>
          </a:bodyPr>
          <a:lstStyle/>
          <a:p>
            <a:pPr marL="0" indent="0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lv-LV" sz="2400" b="1" dirty="0">
                <a:latin typeface="Montserrat" panose="00000500000000000000" pitchFamily="2" charset="-70"/>
              </a:rPr>
              <a:t>22.05.2018. tika noslēgts līgums Nr. 2018/55 par sadzīves atkritumu apsaimniekošanu Carnikavas pagasta administratīvajā teritorijā ar SIA „</a:t>
            </a:r>
            <a:r>
              <a:rPr lang="lv-LV" sz="2400" b="1" dirty="0" err="1">
                <a:latin typeface="Montserrat" panose="00000500000000000000" pitchFamily="2" charset="-70"/>
              </a:rPr>
              <a:t>Clean</a:t>
            </a:r>
            <a:r>
              <a:rPr lang="lv-LV" sz="2400" b="1" dirty="0">
                <a:latin typeface="Montserrat" panose="00000500000000000000" pitchFamily="2" charset="-70"/>
              </a:rPr>
              <a:t> R”, uz 7 gadiem, t.i., līdz 31.05.2025.</a:t>
            </a:r>
          </a:p>
          <a:p>
            <a:pPr marL="0" indent="0" algn="just">
              <a:spcBef>
                <a:spcPts val="600"/>
              </a:spcBef>
              <a:spcAft>
                <a:spcPts val="600"/>
              </a:spcAft>
              <a:buNone/>
            </a:pPr>
            <a:endParaRPr lang="lv-LV" sz="2400" b="1" dirty="0">
              <a:latin typeface="Montserrat" panose="00000500000000000000" pitchFamily="2" charset="-70"/>
            </a:endParaRPr>
          </a:p>
          <a:p>
            <a:pPr marL="0" indent="0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lv-LV" sz="2400" b="1" dirty="0">
                <a:latin typeface="Montserrat" panose="00000500000000000000" pitchFamily="2" charset="-70"/>
              </a:rPr>
              <a:t>13.02.2025. Aģentūra izsludināja iepirkumu “Atkritumu apsaimniekošana Ādažu novadā” un par saimnieciski izdevīgāko tika atzīts SIA “Eco </a:t>
            </a:r>
            <a:r>
              <a:rPr lang="lv-LV" sz="2400" b="1" dirty="0" err="1">
                <a:latin typeface="Montserrat" panose="00000500000000000000" pitchFamily="2" charset="-70"/>
              </a:rPr>
              <a:t>Baltia</a:t>
            </a:r>
            <a:r>
              <a:rPr lang="lv-LV" sz="2400" b="1" dirty="0">
                <a:latin typeface="Montserrat" panose="00000500000000000000" pitchFamily="2" charset="-70"/>
              </a:rPr>
              <a:t> vide” piedāvājums.</a:t>
            </a:r>
          </a:p>
          <a:p>
            <a:pPr marL="0" indent="0" algn="just">
              <a:spcBef>
                <a:spcPts val="600"/>
              </a:spcBef>
              <a:spcAft>
                <a:spcPts val="600"/>
              </a:spcAft>
              <a:buNone/>
            </a:pPr>
            <a:endParaRPr lang="lv-LV" sz="2200" b="1" dirty="0">
              <a:latin typeface="Montserrat" panose="00000500000000000000" pitchFamily="2" charset="-70"/>
            </a:endParaRPr>
          </a:p>
          <a:p>
            <a:pPr marL="0" indent="0" algn="just">
              <a:spcBef>
                <a:spcPts val="600"/>
              </a:spcBef>
              <a:spcAft>
                <a:spcPts val="600"/>
              </a:spcAft>
              <a:buNone/>
            </a:pPr>
            <a:endParaRPr lang="lv-LV" sz="1800" b="1" dirty="0">
              <a:latin typeface="Montserrat" panose="00000500000000000000" pitchFamily="2" charset="-70"/>
            </a:endParaRPr>
          </a:p>
        </p:txBody>
      </p:sp>
    </p:spTree>
    <p:extLst>
      <p:ext uri="{BB962C8B-B14F-4D97-AF65-F5344CB8AC3E}">
        <p14:creationId xmlns:p14="http://schemas.microsoft.com/office/powerpoint/2010/main" val="5370870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4213"/>
            <a:lum/>
          </a:blip>
          <a:srcRect/>
          <a:stretch>
            <a:fillRect t="-7000" b="-3000"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7E03B6BF-C592-043F-556F-DA947A8D83E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3">
            <a:extLst>
              <a:ext uri="{FF2B5EF4-FFF2-40B4-BE49-F238E27FC236}">
                <a16:creationId xmlns:a16="http://schemas.microsoft.com/office/drawing/2014/main" id="{51D191DB-9698-C794-F34E-A36131F777BD}"/>
              </a:ext>
            </a:extLst>
          </p:cNvPr>
          <p:cNvSpPr/>
          <p:nvPr/>
        </p:nvSpPr>
        <p:spPr>
          <a:xfrm rot="1789">
            <a:off x="-3176" y="6326505"/>
            <a:ext cx="12198351" cy="0"/>
          </a:xfrm>
          <a:prstGeom prst="line">
            <a:avLst/>
          </a:prstGeom>
          <a:ln w="9525" cap="rnd">
            <a:solidFill>
              <a:schemeClr val="tx1">
                <a:lumMod val="65000"/>
                <a:lumOff val="35000"/>
              </a:schemeClr>
            </a:solidFill>
            <a:prstDash val="solid"/>
            <a:headEnd type="none" w="sm" len="sm"/>
            <a:tailEnd type="none" w="sm" len="sm"/>
          </a:ln>
        </p:spPr>
        <p:txBody>
          <a:bodyPr/>
          <a:lstStyle/>
          <a:p>
            <a:endParaRPr lang="lv-LV"/>
          </a:p>
        </p:txBody>
      </p:sp>
      <p:sp>
        <p:nvSpPr>
          <p:cNvPr id="6" name="TextBox 2">
            <a:extLst>
              <a:ext uri="{FF2B5EF4-FFF2-40B4-BE49-F238E27FC236}">
                <a16:creationId xmlns:a16="http://schemas.microsoft.com/office/drawing/2014/main" id="{3C3575B7-8741-3153-9AFA-D8352309CEAD}"/>
              </a:ext>
            </a:extLst>
          </p:cNvPr>
          <p:cNvSpPr txBox="1"/>
          <p:nvPr/>
        </p:nvSpPr>
        <p:spPr>
          <a:xfrm>
            <a:off x="-3176" y="6346005"/>
            <a:ext cx="12070080" cy="15388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 defTabSz="609630">
              <a:lnSpc>
                <a:spcPts val="1200"/>
              </a:lnSpc>
            </a:pPr>
            <a:r>
              <a:rPr lang="lv-LV" sz="1000" dirty="0">
                <a:solidFill>
                  <a:prstClr val="black">
                    <a:lumMod val="65000"/>
                    <a:lumOff val="35000"/>
                  </a:prstClr>
                </a:solidFill>
                <a:latin typeface="Montserrat" pitchFamily="2" charset="77"/>
              </a:rPr>
              <a:t>CARNIKAVAS KOMUNĀLSERVISS   </a:t>
            </a:r>
            <a:endParaRPr lang="en-US" sz="1000" dirty="0">
              <a:solidFill>
                <a:prstClr val="black">
                  <a:lumMod val="65000"/>
                  <a:lumOff val="35000"/>
                </a:prstClr>
              </a:solidFill>
              <a:latin typeface="Montserrat" pitchFamily="2" charset="77"/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DF189180-A953-90A6-5223-A01F70E58D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95408" y="358107"/>
            <a:ext cx="9449459" cy="1325563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defRPr/>
            </a:pPr>
            <a:r>
              <a:rPr lang="lv-LV" sz="3200" b="1" cap="all" dirty="0">
                <a:solidFill>
                  <a:schemeClr val="tx1">
                    <a:lumMod val="65000"/>
                    <a:lumOff val="35000"/>
                  </a:schemeClr>
                </a:solidFill>
                <a:latin typeface="Montserrat" panose="00000500000000000000" pitchFamily="2" charset="-70"/>
              </a:rPr>
              <a:t>Atkritumu </a:t>
            </a:r>
            <a:r>
              <a:rPr lang="lv-LV" sz="3200" b="1" cap="all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Montserrat" panose="00000500000000000000" pitchFamily="2" charset="-70"/>
              </a:rPr>
              <a:t>apsaimniekotāja</a:t>
            </a:r>
            <a:r>
              <a:rPr lang="lv-LV" sz="3200" b="1" cap="all" dirty="0">
                <a:solidFill>
                  <a:schemeClr val="tx1">
                    <a:lumMod val="65000"/>
                    <a:lumOff val="35000"/>
                  </a:schemeClr>
                </a:solidFill>
                <a:latin typeface="Montserrat" panose="00000500000000000000" pitchFamily="2" charset="-70"/>
              </a:rPr>
              <a:t> maiņa (2)</a:t>
            </a:r>
            <a:endParaRPr lang="en-US" sz="3200" b="1" cap="all" dirty="0">
              <a:solidFill>
                <a:schemeClr val="tx1">
                  <a:lumMod val="65000"/>
                  <a:lumOff val="35000"/>
                </a:schemeClr>
              </a:solidFill>
              <a:latin typeface="Montserrat" panose="00000500000000000000" pitchFamily="2" charset="-70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43BD857-1F44-CFEA-A267-3B9B391BEB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11875" y="1593415"/>
            <a:ext cx="9064971" cy="4694540"/>
          </a:xfrm>
          <a:noFill/>
        </p:spPr>
        <p:txBody>
          <a:bodyPr>
            <a:normAutofit/>
          </a:bodyPr>
          <a:lstStyle/>
          <a:p>
            <a:pPr marL="0" indent="0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lv-LV" sz="2400" b="1" dirty="0">
                <a:latin typeface="Montserrat" panose="00000500000000000000" pitchFamily="2" charset="-70"/>
              </a:rPr>
              <a:t>Saskaņā ar iepirkuma līgumu starp </a:t>
            </a:r>
            <a:r>
              <a:rPr lang="lv-LV" sz="2400" b="1" dirty="0" err="1">
                <a:latin typeface="Montserrat" panose="00000500000000000000" pitchFamily="2" charset="-70"/>
              </a:rPr>
              <a:t>Apsaimniekotāju</a:t>
            </a:r>
            <a:r>
              <a:rPr lang="lv-LV" sz="2400" b="1" dirty="0">
                <a:latin typeface="Montserrat" panose="00000500000000000000" pitchFamily="2" charset="-70"/>
              </a:rPr>
              <a:t> un Aģentūru, Pakalpojuma izpilde tiks uzsākta:</a:t>
            </a:r>
          </a:p>
          <a:p>
            <a:pPr lvl="1" algn="just">
              <a:spcBef>
                <a:spcPts val="600"/>
              </a:spcBef>
              <a:spcAft>
                <a:spcPts val="600"/>
              </a:spcAft>
            </a:pPr>
            <a:r>
              <a:rPr lang="lv-LV" b="1" dirty="0">
                <a:latin typeface="Montserrat" panose="00000500000000000000" pitchFamily="2" charset="-70"/>
              </a:rPr>
              <a:t> Carnikavas pagastā 2025. gada 1. septembrī; </a:t>
            </a:r>
          </a:p>
          <a:p>
            <a:pPr lvl="1" algn="just">
              <a:spcBef>
                <a:spcPts val="600"/>
              </a:spcBef>
              <a:spcAft>
                <a:spcPts val="600"/>
              </a:spcAft>
            </a:pPr>
            <a:r>
              <a:rPr lang="lv-LV" b="1" dirty="0">
                <a:latin typeface="Montserrat" panose="00000500000000000000" pitchFamily="2" charset="-70"/>
              </a:rPr>
              <a:t>Ādažu pagastā un Ādažu pilsētā – 2026. gada 2. jūnijā.</a:t>
            </a:r>
          </a:p>
          <a:p>
            <a:pPr marL="457223" lvl="1" indent="0" algn="just">
              <a:spcBef>
                <a:spcPts val="600"/>
              </a:spcBef>
              <a:spcAft>
                <a:spcPts val="600"/>
              </a:spcAft>
              <a:buNone/>
            </a:pPr>
            <a:endParaRPr lang="lv-LV" b="1" dirty="0">
              <a:latin typeface="Montserrat" panose="00000500000000000000" pitchFamily="2" charset="-70"/>
            </a:endParaRPr>
          </a:p>
          <a:p>
            <a:pPr marL="0" indent="0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lv-LV" sz="2400" b="1" dirty="0">
                <a:latin typeface="Montserrat" panose="00000500000000000000" pitchFamily="2" charset="-70"/>
              </a:rPr>
              <a:t>Carnikavas pagastā tika pagarināts līgums ar SIA «</a:t>
            </a:r>
            <a:r>
              <a:rPr lang="lv-LV" sz="2400" b="1" dirty="0" err="1">
                <a:latin typeface="Montserrat" panose="00000500000000000000" pitchFamily="2" charset="-70"/>
              </a:rPr>
              <a:t>Clean</a:t>
            </a:r>
            <a:r>
              <a:rPr lang="lv-LV" sz="2400" b="1" dirty="0">
                <a:latin typeface="Montserrat" panose="00000500000000000000" pitchFamily="2" charset="-70"/>
              </a:rPr>
              <a:t> R» līdz 2025. gada 31. augustam.</a:t>
            </a:r>
          </a:p>
          <a:p>
            <a:pPr marL="0" indent="0" algn="just">
              <a:spcBef>
                <a:spcPts val="600"/>
              </a:spcBef>
              <a:spcAft>
                <a:spcPts val="600"/>
              </a:spcAft>
              <a:buNone/>
            </a:pPr>
            <a:endParaRPr lang="lv-LV" sz="2200" b="1" dirty="0">
              <a:latin typeface="Montserrat" panose="00000500000000000000" pitchFamily="2" charset="-70"/>
            </a:endParaRPr>
          </a:p>
          <a:p>
            <a:pPr marL="0" indent="0" algn="just">
              <a:spcBef>
                <a:spcPts val="600"/>
              </a:spcBef>
              <a:spcAft>
                <a:spcPts val="600"/>
              </a:spcAft>
              <a:buNone/>
            </a:pPr>
            <a:endParaRPr lang="lv-LV" sz="1800" b="1" dirty="0">
              <a:latin typeface="Montserrat" panose="00000500000000000000" pitchFamily="2" charset="-70"/>
            </a:endParaRPr>
          </a:p>
        </p:txBody>
      </p:sp>
    </p:spTree>
    <p:extLst>
      <p:ext uri="{BB962C8B-B14F-4D97-AF65-F5344CB8AC3E}">
        <p14:creationId xmlns:p14="http://schemas.microsoft.com/office/powerpoint/2010/main" val="8594373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4213"/>
            <a:lum/>
          </a:blip>
          <a:srcRect/>
          <a:stretch>
            <a:fillRect t="-7000" b="-3000"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EFAFDAF0-5D6B-5C19-0973-E0795AC4417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3">
            <a:extLst>
              <a:ext uri="{FF2B5EF4-FFF2-40B4-BE49-F238E27FC236}">
                <a16:creationId xmlns:a16="http://schemas.microsoft.com/office/drawing/2014/main" id="{B2DCFD7F-4968-775B-D182-98F4FBB6D7EE}"/>
              </a:ext>
            </a:extLst>
          </p:cNvPr>
          <p:cNvSpPr/>
          <p:nvPr/>
        </p:nvSpPr>
        <p:spPr>
          <a:xfrm rot="1789">
            <a:off x="-3176" y="6326505"/>
            <a:ext cx="12198351" cy="0"/>
          </a:xfrm>
          <a:prstGeom prst="line">
            <a:avLst/>
          </a:prstGeom>
          <a:ln w="9525" cap="rnd">
            <a:solidFill>
              <a:schemeClr val="tx1">
                <a:lumMod val="65000"/>
                <a:lumOff val="35000"/>
              </a:schemeClr>
            </a:solidFill>
            <a:prstDash val="solid"/>
            <a:headEnd type="none" w="sm" len="sm"/>
            <a:tailEnd type="none" w="sm" len="sm"/>
          </a:ln>
        </p:spPr>
        <p:txBody>
          <a:bodyPr/>
          <a:lstStyle/>
          <a:p>
            <a:endParaRPr lang="lv-LV"/>
          </a:p>
        </p:txBody>
      </p:sp>
      <p:sp>
        <p:nvSpPr>
          <p:cNvPr id="6" name="TextBox 2">
            <a:extLst>
              <a:ext uri="{FF2B5EF4-FFF2-40B4-BE49-F238E27FC236}">
                <a16:creationId xmlns:a16="http://schemas.microsoft.com/office/drawing/2014/main" id="{48EEF9CB-9AC9-81BF-CACB-A97DA638CC1D}"/>
              </a:ext>
            </a:extLst>
          </p:cNvPr>
          <p:cNvSpPr txBox="1"/>
          <p:nvPr/>
        </p:nvSpPr>
        <p:spPr>
          <a:xfrm>
            <a:off x="-3176" y="6346005"/>
            <a:ext cx="12070080" cy="15388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 defTabSz="609630">
              <a:lnSpc>
                <a:spcPts val="1200"/>
              </a:lnSpc>
            </a:pPr>
            <a:r>
              <a:rPr lang="lv-LV" sz="1000" dirty="0">
                <a:solidFill>
                  <a:prstClr val="black">
                    <a:lumMod val="65000"/>
                    <a:lumOff val="35000"/>
                  </a:prstClr>
                </a:solidFill>
                <a:latin typeface="Montserrat" pitchFamily="2" charset="77"/>
              </a:rPr>
              <a:t>CARNIKAVAS KOMUNĀLSERVISS   </a:t>
            </a:r>
            <a:endParaRPr lang="en-US" sz="1000" dirty="0">
              <a:solidFill>
                <a:prstClr val="black">
                  <a:lumMod val="65000"/>
                  <a:lumOff val="35000"/>
                </a:prstClr>
              </a:solidFill>
              <a:latin typeface="Montserrat" pitchFamily="2" charset="77"/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AB6F7B69-B7E3-31F2-EF91-C7403EF021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7846" y="492506"/>
            <a:ext cx="10515599" cy="1325563"/>
          </a:xfrm>
        </p:spPr>
        <p:txBody>
          <a:bodyPr>
            <a:noAutofit/>
          </a:bodyPr>
          <a:lstStyle/>
          <a:p>
            <a:pPr algn="ctr">
              <a:spcBef>
                <a:spcPts val="0"/>
              </a:spcBef>
              <a:defRPr/>
            </a:pPr>
            <a:r>
              <a:rPr lang="lv-LV" sz="3200" b="1" cap="all" dirty="0">
                <a:solidFill>
                  <a:schemeClr val="tx1">
                    <a:lumMod val="65000"/>
                    <a:lumOff val="35000"/>
                  </a:schemeClr>
                </a:solidFill>
                <a:latin typeface="Montserrat" panose="00000500000000000000" pitchFamily="2" charset="-70"/>
              </a:rPr>
              <a:t>Par atkritumu apsaimniekošanas tarifu izmaiņām</a:t>
            </a:r>
            <a:endParaRPr lang="en-US" sz="3200" b="1" cap="all" dirty="0">
              <a:solidFill>
                <a:schemeClr val="tx1">
                  <a:lumMod val="65000"/>
                  <a:lumOff val="35000"/>
                </a:schemeClr>
              </a:solidFill>
              <a:latin typeface="Montserrat" panose="00000500000000000000" pitchFamily="2" charset="-70"/>
            </a:endParaRPr>
          </a:p>
        </p:txBody>
      </p:sp>
      <p:graphicFrame>
        <p:nvGraphicFramePr>
          <p:cNvPr id="2" name="Content Placeholder 1">
            <a:extLst>
              <a:ext uri="{FF2B5EF4-FFF2-40B4-BE49-F238E27FC236}">
                <a16:creationId xmlns:a16="http://schemas.microsoft.com/office/drawing/2014/main" id="{0C7FA710-81A9-23DF-D4D5-2C71D85C7A6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33490871"/>
              </p:ext>
            </p:extLst>
          </p:nvPr>
        </p:nvGraphicFramePr>
        <p:xfrm>
          <a:off x="927847" y="2489013"/>
          <a:ext cx="10515600" cy="23212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3120">
                  <a:extLst>
                    <a:ext uri="{9D8B030D-6E8A-4147-A177-3AD203B41FA5}">
                      <a16:colId xmlns:a16="http://schemas.microsoft.com/office/drawing/2014/main" val="3041435780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2878284404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3906843195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971148648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53192228"/>
                    </a:ext>
                  </a:extLst>
                </a:gridCol>
              </a:tblGrid>
              <a:tr h="425766">
                <a:tc>
                  <a:txBody>
                    <a:bodyPr/>
                    <a:lstStyle/>
                    <a:p>
                      <a:endParaRPr lang="lv-LV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lv-LV" dirty="0"/>
                        <a:t>ESOŠIE TARIFI ar PVN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lv-LV" dirty="0"/>
                        <a:t>TARIFI ar PVN NO 01.09.2025.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0165760"/>
                  </a:ext>
                </a:extLst>
              </a:tr>
              <a:tr h="734883">
                <a:tc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dirty="0"/>
                        <a:t>ĀDAŽU PILSĒTA, PAGASTS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dirty="0"/>
                        <a:t>CARNIKAVAS PAGASTS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4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dirty="0"/>
                        <a:t>ĀDAŽU PILSĒTA, PAGASTS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4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dirty="0"/>
                        <a:t>CARNIKAVAS PAGASTS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5254319"/>
                  </a:ext>
                </a:extLst>
              </a:tr>
              <a:tr h="734883">
                <a:tc>
                  <a:txBody>
                    <a:bodyPr/>
                    <a:lstStyle/>
                    <a:p>
                      <a:r>
                        <a:rPr lang="lv-LV" dirty="0"/>
                        <a:t>SADZĪVES ATKRITUMI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dirty="0"/>
                        <a:t>42,00 EUR/m3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dirty="0"/>
                        <a:t>35,15 EUR/m3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dirty="0"/>
                        <a:t>42,00 EUR/m3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dirty="0"/>
                        <a:t>41,82 EUR/m3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4116616"/>
                  </a:ext>
                </a:extLst>
              </a:tr>
              <a:tr h="425766">
                <a:tc>
                  <a:txBody>
                    <a:bodyPr/>
                    <a:lstStyle/>
                    <a:p>
                      <a:r>
                        <a:rPr lang="lv-LV" dirty="0"/>
                        <a:t>BIO ATKRITUMI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dirty="0"/>
                        <a:t>25,20 EUR/m3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dirty="0"/>
                        <a:t>21,09 EUR/m3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dirty="0"/>
                        <a:t>25,20 EUR/m3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dirty="0"/>
                        <a:t>25,04 EUR/m3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20719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827856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4213"/>
            <a:lum/>
          </a:blip>
          <a:srcRect/>
          <a:stretch>
            <a:fillRect t="-7000" b="-3000"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2B542EB2-5C97-7847-9F92-F63F72DC50B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3">
            <a:extLst>
              <a:ext uri="{FF2B5EF4-FFF2-40B4-BE49-F238E27FC236}">
                <a16:creationId xmlns:a16="http://schemas.microsoft.com/office/drawing/2014/main" id="{3FC1B2B0-3F42-641E-C645-6B894D7A87BB}"/>
              </a:ext>
            </a:extLst>
          </p:cNvPr>
          <p:cNvSpPr/>
          <p:nvPr/>
        </p:nvSpPr>
        <p:spPr>
          <a:xfrm rot="1789">
            <a:off x="-3176" y="6326505"/>
            <a:ext cx="12198351" cy="0"/>
          </a:xfrm>
          <a:prstGeom prst="line">
            <a:avLst/>
          </a:prstGeom>
          <a:ln w="9525" cap="rnd">
            <a:solidFill>
              <a:schemeClr val="tx1">
                <a:lumMod val="65000"/>
                <a:lumOff val="35000"/>
              </a:schemeClr>
            </a:solidFill>
            <a:prstDash val="solid"/>
            <a:headEnd type="none" w="sm" len="sm"/>
            <a:tailEnd type="none" w="sm" len="sm"/>
          </a:ln>
        </p:spPr>
        <p:txBody>
          <a:bodyPr/>
          <a:lstStyle/>
          <a:p>
            <a:endParaRPr lang="lv-LV"/>
          </a:p>
        </p:txBody>
      </p:sp>
      <p:sp>
        <p:nvSpPr>
          <p:cNvPr id="6" name="TextBox 2">
            <a:extLst>
              <a:ext uri="{FF2B5EF4-FFF2-40B4-BE49-F238E27FC236}">
                <a16:creationId xmlns:a16="http://schemas.microsoft.com/office/drawing/2014/main" id="{84A69E0E-2690-0B6E-DD50-437604AED7CC}"/>
              </a:ext>
            </a:extLst>
          </p:cNvPr>
          <p:cNvSpPr txBox="1"/>
          <p:nvPr/>
        </p:nvSpPr>
        <p:spPr>
          <a:xfrm>
            <a:off x="-3176" y="6346005"/>
            <a:ext cx="12070080" cy="15388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 defTabSz="609630">
              <a:lnSpc>
                <a:spcPts val="1200"/>
              </a:lnSpc>
            </a:pPr>
            <a:r>
              <a:rPr lang="lv-LV" sz="1000" dirty="0">
                <a:solidFill>
                  <a:prstClr val="black">
                    <a:lumMod val="65000"/>
                    <a:lumOff val="35000"/>
                  </a:prstClr>
                </a:solidFill>
                <a:latin typeface="Montserrat" pitchFamily="2" charset="77"/>
              </a:rPr>
              <a:t>CARNIKAVAS KOMUNĀLSERVISS   </a:t>
            </a:r>
            <a:endParaRPr lang="en-US" sz="1000" dirty="0">
              <a:solidFill>
                <a:prstClr val="black">
                  <a:lumMod val="65000"/>
                  <a:lumOff val="35000"/>
                </a:prstClr>
              </a:solidFill>
              <a:latin typeface="Montserrat" pitchFamily="2" charset="77"/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6AE74DB9-DD56-E919-C4B8-173981BCA8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7846" y="492506"/>
            <a:ext cx="10515599" cy="1325563"/>
          </a:xfrm>
        </p:spPr>
        <p:txBody>
          <a:bodyPr>
            <a:noAutofit/>
          </a:bodyPr>
          <a:lstStyle/>
          <a:p>
            <a:pPr algn="ctr">
              <a:spcBef>
                <a:spcPts val="0"/>
              </a:spcBef>
              <a:defRPr/>
            </a:pPr>
            <a:r>
              <a:rPr lang="lv-LV" sz="3200" b="1" cap="all" dirty="0">
                <a:solidFill>
                  <a:schemeClr val="tx1">
                    <a:lumMod val="65000"/>
                    <a:lumOff val="35000"/>
                  </a:schemeClr>
                </a:solidFill>
                <a:latin typeface="Montserrat" panose="00000500000000000000" pitchFamily="2" charset="-70"/>
              </a:rPr>
              <a:t>Par atkritumu apsaimniekošanas tarifu izmaiņām </a:t>
            </a:r>
            <a:r>
              <a:rPr lang="lv-LV" sz="3200" b="1" cap="all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Montserrat" panose="00000500000000000000" pitchFamily="2" charset="-70"/>
              </a:rPr>
              <a:t>ādažu</a:t>
            </a:r>
            <a:r>
              <a:rPr lang="lv-LV" sz="3200" b="1" cap="all" dirty="0">
                <a:solidFill>
                  <a:schemeClr val="tx1">
                    <a:lumMod val="65000"/>
                    <a:lumOff val="35000"/>
                  </a:schemeClr>
                </a:solidFill>
                <a:latin typeface="Montserrat" panose="00000500000000000000" pitchFamily="2" charset="-70"/>
              </a:rPr>
              <a:t> pilsētā un pagastā</a:t>
            </a:r>
            <a:endParaRPr lang="en-US" sz="3200" b="1" cap="all" dirty="0">
              <a:solidFill>
                <a:schemeClr val="tx1">
                  <a:lumMod val="65000"/>
                  <a:lumOff val="35000"/>
                </a:schemeClr>
              </a:solidFill>
              <a:latin typeface="Montserrat" panose="00000500000000000000" pitchFamily="2" charset="-70"/>
            </a:endParaRPr>
          </a:p>
        </p:txBody>
      </p:sp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38C4719F-A2C6-0971-5A93-6E030FDA96D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29608448"/>
              </p:ext>
            </p:extLst>
          </p:nvPr>
        </p:nvGraphicFramePr>
        <p:xfrm>
          <a:off x="2946399" y="1896533"/>
          <a:ext cx="6231467" cy="41084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6840709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4213"/>
            <a:lum/>
          </a:blip>
          <a:srcRect/>
          <a:stretch>
            <a:fillRect t="-7000" b="-3000"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290ECE82-A230-C8EB-10F2-39A7958D125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3">
            <a:extLst>
              <a:ext uri="{FF2B5EF4-FFF2-40B4-BE49-F238E27FC236}">
                <a16:creationId xmlns:a16="http://schemas.microsoft.com/office/drawing/2014/main" id="{1A5588EE-99F5-58CF-EBF4-441197A497BF}"/>
              </a:ext>
            </a:extLst>
          </p:cNvPr>
          <p:cNvSpPr/>
          <p:nvPr/>
        </p:nvSpPr>
        <p:spPr>
          <a:xfrm rot="1789">
            <a:off x="-3176" y="6326505"/>
            <a:ext cx="12198351" cy="0"/>
          </a:xfrm>
          <a:prstGeom prst="line">
            <a:avLst/>
          </a:prstGeom>
          <a:ln w="9525" cap="rnd">
            <a:solidFill>
              <a:schemeClr val="tx1">
                <a:lumMod val="65000"/>
                <a:lumOff val="35000"/>
              </a:schemeClr>
            </a:solidFill>
            <a:prstDash val="solid"/>
            <a:headEnd type="none" w="sm" len="sm"/>
            <a:tailEnd type="none" w="sm" len="sm"/>
          </a:ln>
        </p:spPr>
        <p:txBody>
          <a:bodyPr/>
          <a:lstStyle/>
          <a:p>
            <a:endParaRPr lang="lv-LV"/>
          </a:p>
        </p:txBody>
      </p:sp>
      <p:sp>
        <p:nvSpPr>
          <p:cNvPr id="6" name="TextBox 2">
            <a:extLst>
              <a:ext uri="{FF2B5EF4-FFF2-40B4-BE49-F238E27FC236}">
                <a16:creationId xmlns:a16="http://schemas.microsoft.com/office/drawing/2014/main" id="{9A7485B0-A00B-D1BC-D042-887A6F9CAB60}"/>
              </a:ext>
            </a:extLst>
          </p:cNvPr>
          <p:cNvSpPr txBox="1"/>
          <p:nvPr/>
        </p:nvSpPr>
        <p:spPr>
          <a:xfrm>
            <a:off x="-3176" y="6346005"/>
            <a:ext cx="12070080" cy="15388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 defTabSz="609630">
              <a:lnSpc>
                <a:spcPts val="1200"/>
              </a:lnSpc>
            </a:pPr>
            <a:r>
              <a:rPr lang="lv-LV" sz="1000" dirty="0">
                <a:solidFill>
                  <a:prstClr val="black">
                    <a:lumMod val="65000"/>
                    <a:lumOff val="35000"/>
                  </a:prstClr>
                </a:solidFill>
                <a:latin typeface="Montserrat" pitchFamily="2" charset="77"/>
              </a:rPr>
              <a:t>CARNIKAVAS KOMUNĀLSERVISS   </a:t>
            </a:r>
            <a:endParaRPr lang="en-US" sz="1000" dirty="0">
              <a:solidFill>
                <a:prstClr val="black">
                  <a:lumMod val="65000"/>
                  <a:lumOff val="35000"/>
                </a:prstClr>
              </a:solidFill>
              <a:latin typeface="Montserrat" pitchFamily="2" charset="77"/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D4533E14-BB07-568E-E4E4-48C028E8A9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7846" y="492506"/>
            <a:ext cx="10515599" cy="1325563"/>
          </a:xfrm>
        </p:spPr>
        <p:txBody>
          <a:bodyPr>
            <a:noAutofit/>
          </a:bodyPr>
          <a:lstStyle/>
          <a:p>
            <a:pPr algn="ctr">
              <a:spcBef>
                <a:spcPts val="0"/>
              </a:spcBef>
              <a:defRPr/>
            </a:pPr>
            <a:r>
              <a:rPr lang="lv-LV" sz="3200" b="1" cap="all" dirty="0">
                <a:solidFill>
                  <a:schemeClr val="tx1">
                    <a:lumMod val="65000"/>
                    <a:lumOff val="35000"/>
                  </a:schemeClr>
                </a:solidFill>
                <a:latin typeface="Montserrat" panose="00000500000000000000" pitchFamily="2" charset="-70"/>
              </a:rPr>
              <a:t>Par atkritumu apsaimniekošanas tarifu izmaiņām </a:t>
            </a:r>
            <a:r>
              <a:rPr lang="lv-LV" sz="3200" b="1" cap="all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Montserrat" panose="00000500000000000000" pitchFamily="2" charset="-70"/>
              </a:rPr>
              <a:t>carnikavas</a:t>
            </a:r>
            <a:r>
              <a:rPr lang="lv-LV" sz="3200" b="1" cap="all" dirty="0">
                <a:solidFill>
                  <a:schemeClr val="tx1">
                    <a:lumMod val="65000"/>
                    <a:lumOff val="35000"/>
                  </a:schemeClr>
                </a:solidFill>
                <a:latin typeface="Montserrat" panose="00000500000000000000" pitchFamily="2" charset="-70"/>
              </a:rPr>
              <a:t> pagastā</a:t>
            </a:r>
            <a:endParaRPr lang="en-US" sz="3200" b="1" cap="all" dirty="0">
              <a:solidFill>
                <a:schemeClr val="tx1">
                  <a:lumMod val="65000"/>
                  <a:lumOff val="35000"/>
                </a:schemeClr>
              </a:solidFill>
              <a:latin typeface="Montserrat" panose="00000500000000000000" pitchFamily="2" charset="-70"/>
            </a:endParaRPr>
          </a:p>
        </p:txBody>
      </p:sp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A10DA7C5-73EF-F9C1-A054-397A019671C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24614248"/>
              </p:ext>
            </p:extLst>
          </p:nvPr>
        </p:nvGraphicFramePr>
        <p:xfrm>
          <a:off x="3038897" y="1724327"/>
          <a:ext cx="5985933" cy="4183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0284351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4213"/>
            <a:lum/>
          </a:blip>
          <a:srcRect/>
          <a:stretch>
            <a:fillRect t="-7000" b="-3000"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011D8C22-A056-D768-5396-5274AA5E2D0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3">
            <a:extLst>
              <a:ext uri="{FF2B5EF4-FFF2-40B4-BE49-F238E27FC236}">
                <a16:creationId xmlns:a16="http://schemas.microsoft.com/office/drawing/2014/main" id="{AA02CDA0-9B9A-C4F3-EED9-5DB74B0A54E0}"/>
              </a:ext>
            </a:extLst>
          </p:cNvPr>
          <p:cNvSpPr/>
          <p:nvPr/>
        </p:nvSpPr>
        <p:spPr>
          <a:xfrm rot="1789">
            <a:off x="-3176" y="6326505"/>
            <a:ext cx="12198351" cy="0"/>
          </a:xfrm>
          <a:prstGeom prst="line">
            <a:avLst/>
          </a:prstGeom>
          <a:ln w="9525" cap="rnd">
            <a:solidFill>
              <a:schemeClr val="tx1">
                <a:lumMod val="65000"/>
                <a:lumOff val="35000"/>
              </a:schemeClr>
            </a:solidFill>
            <a:prstDash val="solid"/>
            <a:headEnd type="none" w="sm" len="sm"/>
            <a:tailEnd type="none" w="sm" len="sm"/>
          </a:ln>
        </p:spPr>
        <p:txBody>
          <a:bodyPr/>
          <a:lstStyle/>
          <a:p>
            <a:endParaRPr lang="lv-LV"/>
          </a:p>
        </p:txBody>
      </p:sp>
      <p:sp>
        <p:nvSpPr>
          <p:cNvPr id="6" name="TextBox 2">
            <a:extLst>
              <a:ext uri="{FF2B5EF4-FFF2-40B4-BE49-F238E27FC236}">
                <a16:creationId xmlns:a16="http://schemas.microsoft.com/office/drawing/2014/main" id="{4209FC9B-6FF1-D34C-37E0-9F25574930E8}"/>
              </a:ext>
            </a:extLst>
          </p:cNvPr>
          <p:cNvSpPr txBox="1"/>
          <p:nvPr/>
        </p:nvSpPr>
        <p:spPr>
          <a:xfrm>
            <a:off x="-3176" y="6346005"/>
            <a:ext cx="12070080" cy="15388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 defTabSz="609630">
              <a:lnSpc>
                <a:spcPts val="1200"/>
              </a:lnSpc>
            </a:pPr>
            <a:r>
              <a:rPr lang="lv-LV" sz="1000" dirty="0">
                <a:solidFill>
                  <a:prstClr val="black">
                    <a:lumMod val="65000"/>
                    <a:lumOff val="35000"/>
                  </a:prstClr>
                </a:solidFill>
                <a:latin typeface="Montserrat" pitchFamily="2" charset="77"/>
              </a:rPr>
              <a:t>CARNIKAVAS KOMUNĀLSERVISS   </a:t>
            </a:r>
            <a:endParaRPr lang="en-US" sz="1000" dirty="0">
              <a:solidFill>
                <a:prstClr val="black">
                  <a:lumMod val="65000"/>
                  <a:lumOff val="35000"/>
                </a:prstClr>
              </a:solidFill>
              <a:latin typeface="Montserrat" pitchFamily="2" charset="77"/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6618927B-21AF-FD6F-1AE2-A0C58A75A4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7846" y="492506"/>
            <a:ext cx="10515599" cy="1325563"/>
          </a:xfrm>
        </p:spPr>
        <p:txBody>
          <a:bodyPr>
            <a:noAutofit/>
          </a:bodyPr>
          <a:lstStyle/>
          <a:p>
            <a:pPr algn="ctr">
              <a:spcBef>
                <a:spcPts val="0"/>
              </a:spcBef>
              <a:defRPr/>
            </a:pPr>
            <a:r>
              <a:rPr lang="lv-LV" sz="3200" b="1" cap="all" dirty="0">
                <a:solidFill>
                  <a:schemeClr val="tx1">
                    <a:lumMod val="65000"/>
                    <a:lumOff val="35000"/>
                  </a:schemeClr>
                </a:solidFill>
                <a:latin typeface="Montserrat" panose="00000500000000000000" pitchFamily="2" charset="-70"/>
              </a:rPr>
              <a:t>Tarifu salīdzinājums pirms/pēc atkritumu apsaimniekošanas pakalpojuma jaunākās iepirkuma procedūras</a:t>
            </a:r>
            <a:endParaRPr lang="en-US" sz="3200" b="1" cap="all" dirty="0">
              <a:solidFill>
                <a:schemeClr val="tx1">
                  <a:lumMod val="65000"/>
                  <a:lumOff val="35000"/>
                </a:schemeClr>
              </a:solidFill>
              <a:latin typeface="Montserrat" panose="00000500000000000000" pitchFamily="2" charset="-70"/>
            </a:endParaRP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A9B757A6-449A-4BF7-00B5-D69A683B347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3170820"/>
              </p:ext>
            </p:extLst>
          </p:nvPr>
        </p:nvGraphicFramePr>
        <p:xfrm>
          <a:off x="2345267" y="2277533"/>
          <a:ext cx="8373532" cy="314748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47565">
                  <a:extLst>
                    <a:ext uri="{9D8B030D-6E8A-4147-A177-3AD203B41FA5}">
                      <a16:colId xmlns:a16="http://schemas.microsoft.com/office/drawing/2014/main" val="3759835016"/>
                    </a:ext>
                  </a:extLst>
                </a:gridCol>
                <a:gridCol w="2068749">
                  <a:extLst>
                    <a:ext uri="{9D8B030D-6E8A-4147-A177-3AD203B41FA5}">
                      <a16:colId xmlns:a16="http://schemas.microsoft.com/office/drawing/2014/main" val="3852880786"/>
                    </a:ext>
                  </a:extLst>
                </a:gridCol>
                <a:gridCol w="941638">
                  <a:extLst>
                    <a:ext uri="{9D8B030D-6E8A-4147-A177-3AD203B41FA5}">
                      <a16:colId xmlns:a16="http://schemas.microsoft.com/office/drawing/2014/main" val="4242388193"/>
                    </a:ext>
                  </a:extLst>
                </a:gridCol>
                <a:gridCol w="909536">
                  <a:extLst>
                    <a:ext uri="{9D8B030D-6E8A-4147-A177-3AD203B41FA5}">
                      <a16:colId xmlns:a16="http://schemas.microsoft.com/office/drawing/2014/main" val="671845636"/>
                    </a:ext>
                  </a:extLst>
                </a:gridCol>
                <a:gridCol w="1134245">
                  <a:extLst>
                    <a:ext uri="{9D8B030D-6E8A-4147-A177-3AD203B41FA5}">
                      <a16:colId xmlns:a16="http://schemas.microsoft.com/office/drawing/2014/main" val="2403413480"/>
                    </a:ext>
                  </a:extLst>
                </a:gridCol>
                <a:gridCol w="1134245">
                  <a:extLst>
                    <a:ext uri="{9D8B030D-6E8A-4147-A177-3AD203B41FA5}">
                      <a16:colId xmlns:a16="http://schemas.microsoft.com/office/drawing/2014/main" val="758152309"/>
                    </a:ext>
                  </a:extLst>
                </a:gridCol>
                <a:gridCol w="1337554">
                  <a:extLst>
                    <a:ext uri="{9D8B030D-6E8A-4147-A177-3AD203B41FA5}">
                      <a16:colId xmlns:a16="http://schemas.microsoft.com/office/drawing/2014/main" val="2041598169"/>
                    </a:ext>
                  </a:extLst>
                </a:gridCol>
              </a:tblGrid>
              <a:tr h="652704">
                <a:tc>
                  <a:txBody>
                    <a:bodyPr/>
                    <a:lstStyle/>
                    <a:p>
                      <a:pPr algn="l" fontAlgn="b"/>
                      <a:r>
                        <a:rPr lang="lv-LV" sz="1100" u="none" strike="noStrike">
                          <a:effectLst/>
                        </a:rPr>
                        <a:t> </a:t>
                      </a:r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100" u="none" strike="noStrike">
                          <a:effectLst/>
                        </a:rPr>
                        <a:t> </a:t>
                      </a:r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lv-LV" sz="1100" u="none" strike="noStrike">
                          <a:effectLst/>
                        </a:rPr>
                        <a:t>IEPRIEKŠ</a:t>
                      </a:r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lv-LV" sz="1100" u="none" strike="noStrike">
                          <a:effectLst/>
                        </a:rPr>
                        <a:t>PĒC APSAIMNIEKOTĀJA MAIŅAS</a:t>
                      </a:r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100" u="none" strike="noStrike">
                          <a:effectLst/>
                        </a:rPr>
                        <a:t> </a:t>
                      </a:r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728854218"/>
                  </a:ext>
                </a:extLst>
              </a:tr>
              <a:tr h="348109">
                <a:tc>
                  <a:txBody>
                    <a:bodyPr/>
                    <a:lstStyle/>
                    <a:p>
                      <a:pPr algn="l" fontAlgn="b"/>
                      <a:r>
                        <a:rPr lang="lv-LV" sz="1100" u="none" strike="noStrike">
                          <a:effectLst/>
                        </a:rPr>
                        <a:t> </a:t>
                      </a:r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100" u="none" strike="noStrike">
                          <a:effectLst/>
                        </a:rPr>
                        <a:t> </a:t>
                      </a:r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100" u="none" strike="noStrike">
                          <a:effectLst/>
                        </a:rPr>
                        <a:t>SA</a:t>
                      </a:r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100" u="none" strike="noStrike">
                          <a:effectLst/>
                        </a:rPr>
                        <a:t>BIO</a:t>
                      </a:r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100" u="none" strike="noStrike">
                          <a:effectLst/>
                        </a:rPr>
                        <a:t>SA</a:t>
                      </a:r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100" u="none" strike="noStrike">
                          <a:effectLst/>
                        </a:rPr>
                        <a:t>BIO</a:t>
                      </a:r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100" u="none" strike="noStrike">
                          <a:effectLst/>
                        </a:rPr>
                        <a:t> </a:t>
                      </a:r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193311859"/>
                  </a:ext>
                </a:extLst>
              </a:tr>
              <a:tr h="348109">
                <a:tc rowSpan="2">
                  <a:txBody>
                    <a:bodyPr/>
                    <a:lstStyle/>
                    <a:p>
                      <a:pPr algn="ctr" fontAlgn="b"/>
                      <a:r>
                        <a:rPr lang="lv-LV" sz="1100" u="none" strike="noStrike">
                          <a:effectLst/>
                        </a:rPr>
                        <a:t>Ādažu novads</a:t>
                      </a:r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100" u="none" strike="noStrike" dirty="0">
                          <a:effectLst/>
                        </a:rPr>
                        <a:t>Ādažu pilsēta, pagasts</a:t>
                      </a:r>
                      <a:endParaRPr lang="lv-LV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100" u="none" strike="noStrike">
                          <a:effectLst/>
                        </a:rPr>
                        <a:t>42.00</a:t>
                      </a:r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100" u="none" strike="noStrike">
                          <a:effectLst/>
                        </a:rPr>
                        <a:t>25.20</a:t>
                      </a:r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41.82</a:t>
                      </a:r>
                    </a:p>
                  </a:txBody>
                  <a:tcPr marL="7620" marR="7620" marT="762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25.04</a:t>
                      </a:r>
                    </a:p>
                  </a:txBody>
                  <a:tcPr marL="7620" marR="7620" marT="762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lv-LV" sz="1100" u="none" strike="noStrike" dirty="0">
                          <a:effectLst/>
                        </a:rPr>
                        <a:t>SIA Eco </a:t>
                      </a:r>
                      <a:r>
                        <a:rPr lang="lv-LV" sz="1100" u="none" strike="noStrike" dirty="0" err="1">
                          <a:effectLst/>
                        </a:rPr>
                        <a:t>baltia</a:t>
                      </a:r>
                      <a:r>
                        <a:rPr lang="lv-LV" sz="1100" u="none" strike="noStrike" dirty="0">
                          <a:effectLst/>
                        </a:rPr>
                        <a:t> vide</a:t>
                      </a:r>
                      <a:endParaRPr lang="lv-LV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2311547"/>
                  </a:ext>
                </a:extLst>
              </a:tr>
              <a:tr h="348109">
                <a:tc v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100" u="none" strike="noStrike">
                          <a:effectLst/>
                        </a:rPr>
                        <a:t>Carnikavas pagasts</a:t>
                      </a:r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100" u="none" strike="noStrike">
                          <a:effectLst/>
                        </a:rPr>
                        <a:t>35.15</a:t>
                      </a:r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100" u="none" strike="noStrike">
                          <a:effectLst/>
                        </a:rPr>
                        <a:t>21.09</a:t>
                      </a:r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100" u="none" strike="noStrike">
                          <a:effectLst/>
                        </a:rPr>
                        <a:t>41.82</a:t>
                      </a:r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100" u="none" strike="noStrike" dirty="0">
                          <a:effectLst/>
                        </a:rPr>
                        <a:t>25.04</a:t>
                      </a:r>
                      <a:endParaRPr lang="lv-LV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3292381"/>
                  </a:ext>
                </a:extLst>
              </a:tr>
              <a:tr h="406126">
                <a:tc rowSpan="2">
                  <a:txBody>
                    <a:bodyPr/>
                    <a:lstStyle/>
                    <a:p>
                      <a:pPr algn="ctr" fontAlgn="b"/>
                      <a:r>
                        <a:rPr lang="lv-LV" sz="1100" u="none" strike="noStrike">
                          <a:effectLst/>
                        </a:rPr>
                        <a:t>Ķekavas novads</a:t>
                      </a:r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100" u="none" strike="noStrike">
                          <a:effectLst/>
                        </a:rPr>
                        <a:t>Ķekava</a:t>
                      </a:r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100" u="none" strike="noStrike" dirty="0">
                          <a:effectLst/>
                        </a:rPr>
                        <a:t>33.66</a:t>
                      </a:r>
                      <a:endParaRPr lang="lv-LV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100" u="none" strike="noStrike" dirty="0">
                          <a:effectLst/>
                        </a:rPr>
                        <a:t>20.19</a:t>
                      </a:r>
                      <a:endParaRPr lang="lv-LV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100" u="none" strike="noStrike" dirty="0">
                          <a:effectLst/>
                        </a:rPr>
                        <a:t>40.12</a:t>
                      </a:r>
                      <a:endParaRPr lang="lv-LV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100" u="none" strike="noStrike">
                          <a:effectLst/>
                        </a:rPr>
                        <a:t>24.09</a:t>
                      </a:r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lv-LV" sz="1100" u="none" strike="noStrike" dirty="0">
                          <a:effectLst/>
                        </a:rPr>
                        <a:t>SIA </a:t>
                      </a:r>
                      <a:r>
                        <a:rPr lang="lv-LV" sz="1100" u="none" strike="noStrike" dirty="0" err="1">
                          <a:effectLst/>
                        </a:rPr>
                        <a:t>Clean</a:t>
                      </a:r>
                      <a:r>
                        <a:rPr lang="lv-LV" sz="1100" u="none" strike="noStrike" dirty="0">
                          <a:effectLst/>
                        </a:rPr>
                        <a:t> R</a:t>
                      </a:r>
                      <a:endParaRPr lang="lv-LV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646445320"/>
                  </a:ext>
                </a:extLst>
              </a:tr>
              <a:tr h="348109">
                <a:tc v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100" u="none" strike="noStrike">
                          <a:effectLst/>
                        </a:rPr>
                        <a:t>Baldone</a:t>
                      </a:r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100" u="none" strike="noStrike">
                          <a:effectLst/>
                        </a:rPr>
                        <a:t>27.31</a:t>
                      </a:r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100" u="none" strike="noStrike">
                          <a:effectLst/>
                        </a:rPr>
                        <a:t>16.99</a:t>
                      </a:r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100" u="none" strike="noStrike">
                          <a:effectLst/>
                        </a:rPr>
                        <a:t>40.12</a:t>
                      </a:r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100" u="none" strike="noStrike">
                          <a:effectLst/>
                        </a:rPr>
                        <a:t>24.09</a:t>
                      </a:r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 v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798542"/>
                  </a:ext>
                </a:extLst>
              </a:tr>
              <a:tr h="348109">
                <a:tc rowSpan="2">
                  <a:txBody>
                    <a:bodyPr/>
                    <a:lstStyle/>
                    <a:p>
                      <a:pPr algn="ctr" fontAlgn="b"/>
                      <a:r>
                        <a:rPr lang="lv-LV" sz="1100" u="none" strike="noStrike" dirty="0">
                          <a:effectLst/>
                        </a:rPr>
                        <a:t>Mārupes novads</a:t>
                      </a:r>
                      <a:endParaRPr lang="lv-LV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100" u="none" strike="noStrike">
                          <a:effectLst/>
                        </a:rPr>
                        <a:t>Mārupes pilsēta, pagasts</a:t>
                      </a:r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100" u="none" strike="noStrike">
                          <a:effectLst/>
                        </a:rPr>
                        <a:t>21.99</a:t>
                      </a:r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100" u="none" strike="noStrike">
                          <a:effectLst/>
                        </a:rPr>
                        <a:t>13.19</a:t>
                      </a:r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100" u="none" strike="noStrike">
                          <a:effectLst/>
                        </a:rPr>
                        <a:t>36.42</a:t>
                      </a:r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100" u="none" strike="noStrike">
                          <a:effectLst/>
                        </a:rPr>
                        <a:t>21.57</a:t>
                      </a:r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lv-LV" sz="1100" u="none" strike="noStrike" dirty="0">
                          <a:effectLst/>
                        </a:rPr>
                        <a:t>SIA Eco </a:t>
                      </a:r>
                      <a:r>
                        <a:rPr lang="lv-LV" sz="1100" u="none" strike="noStrike" dirty="0" err="1">
                          <a:effectLst/>
                        </a:rPr>
                        <a:t>baltia</a:t>
                      </a:r>
                      <a:r>
                        <a:rPr lang="lv-LV" sz="1100" u="none" strike="noStrike" dirty="0">
                          <a:effectLst/>
                        </a:rPr>
                        <a:t> vide</a:t>
                      </a:r>
                      <a:endParaRPr lang="lv-LV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150660"/>
                  </a:ext>
                </a:extLst>
              </a:tr>
              <a:tr h="348109">
                <a:tc v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100" u="none" strike="noStrike">
                          <a:effectLst/>
                        </a:rPr>
                        <a:t>Babītes, Salas pagasts</a:t>
                      </a:r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100" u="none" strike="noStrike">
                          <a:effectLst/>
                        </a:rPr>
                        <a:t>28.54</a:t>
                      </a:r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100" u="none" strike="noStrike">
                          <a:effectLst/>
                        </a:rPr>
                        <a:t>17.13</a:t>
                      </a:r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100" u="none" strike="noStrike">
                          <a:effectLst/>
                        </a:rPr>
                        <a:t>41.76</a:t>
                      </a:r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100" u="none" strike="noStrike" dirty="0">
                          <a:effectLst/>
                        </a:rPr>
                        <a:t>24.91</a:t>
                      </a:r>
                      <a:endParaRPr lang="lv-LV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39679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435741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4213"/>
            <a:lum/>
          </a:blip>
          <a:srcRect/>
          <a:stretch>
            <a:fillRect t="-7000" b="-3000"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4BD0C427-21EE-EDB5-CC33-79B5EEF29FA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3">
            <a:extLst>
              <a:ext uri="{FF2B5EF4-FFF2-40B4-BE49-F238E27FC236}">
                <a16:creationId xmlns:a16="http://schemas.microsoft.com/office/drawing/2014/main" id="{56D16BBC-F840-EF12-F178-1ED45D63DCAE}"/>
              </a:ext>
            </a:extLst>
          </p:cNvPr>
          <p:cNvSpPr/>
          <p:nvPr/>
        </p:nvSpPr>
        <p:spPr>
          <a:xfrm rot="1789">
            <a:off x="-3176" y="6326505"/>
            <a:ext cx="12198351" cy="0"/>
          </a:xfrm>
          <a:prstGeom prst="line">
            <a:avLst/>
          </a:prstGeom>
          <a:ln w="9525" cap="rnd">
            <a:solidFill>
              <a:schemeClr val="tx1">
                <a:lumMod val="65000"/>
                <a:lumOff val="35000"/>
              </a:schemeClr>
            </a:solidFill>
            <a:prstDash val="solid"/>
            <a:headEnd type="none" w="sm" len="sm"/>
            <a:tailEnd type="none" w="sm" len="sm"/>
          </a:ln>
        </p:spPr>
        <p:txBody>
          <a:bodyPr/>
          <a:lstStyle/>
          <a:p>
            <a:endParaRPr lang="lv-LV"/>
          </a:p>
        </p:txBody>
      </p:sp>
      <p:sp>
        <p:nvSpPr>
          <p:cNvPr id="6" name="TextBox 2">
            <a:extLst>
              <a:ext uri="{FF2B5EF4-FFF2-40B4-BE49-F238E27FC236}">
                <a16:creationId xmlns:a16="http://schemas.microsoft.com/office/drawing/2014/main" id="{3186C4FD-9054-D984-C588-124AAAE9A57C}"/>
              </a:ext>
            </a:extLst>
          </p:cNvPr>
          <p:cNvSpPr txBox="1"/>
          <p:nvPr/>
        </p:nvSpPr>
        <p:spPr>
          <a:xfrm>
            <a:off x="-3176" y="6346005"/>
            <a:ext cx="12070080" cy="15388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 defTabSz="609630">
              <a:lnSpc>
                <a:spcPts val="1200"/>
              </a:lnSpc>
            </a:pPr>
            <a:r>
              <a:rPr lang="lv-LV" sz="1000" dirty="0">
                <a:solidFill>
                  <a:prstClr val="black">
                    <a:lumMod val="65000"/>
                    <a:lumOff val="35000"/>
                  </a:prstClr>
                </a:solidFill>
                <a:latin typeface="Montserrat" pitchFamily="2" charset="77"/>
              </a:rPr>
              <a:t>CARNIKAVAS KOMUNĀLSERVISS   </a:t>
            </a:r>
            <a:endParaRPr lang="en-US" sz="1000" dirty="0">
              <a:solidFill>
                <a:prstClr val="black">
                  <a:lumMod val="65000"/>
                  <a:lumOff val="35000"/>
                </a:prstClr>
              </a:solidFill>
              <a:latin typeface="Montserrat" pitchFamily="2" charset="77"/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9EA2DAC1-F4A0-C2E2-097A-4410CD0AE5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245120"/>
            <a:ext cx="10515599" cy="1325563"/>
          </a:xfrm>
        </p:spPr>
        <p:txBody>
          <a:bodyPr>
            <a:noAutofit/>
          </a:bodyPr>
          <a:lstStyle/>
          <a:p>
            <a:pPr algn="ctr">
              <a:spcBef>
                <a:spcPts val="0"/>
              </a:spcBef>
              <a:defRPr/>
            </a:pPr>
            <a:r>
              <a:rPr lang="lv-LV" sz="3200" b="1" cap="all" dirty="0">
                <a:solidFill>
                  <a:schemeClr val="tx1">
                    <a:lumMod val="65000"/>
                    <a:lumOff val="35000"/>
                  </a:schemeClr>
                </a:solidFill>
                <a:latin typeface="Montserrat" panose="00000500000000000000" pitchFamily="2" charset="-70"/>
              </a:rPr>
              <a:t>Tuvāko novadu Atkritumu apsaimniekošanas Tarifu salīdzinājums </a:t>
            </a:r>
            <a:endParaRPr lang="en-US" sz="3200" b="1" cap="all" dirty="0">
              <a:solidFill>
                <a:schemeClr val="tx1">
                  <a:lumMod val="65000"/>
                  <a:lumOff val="35000"/>
                </a:schemeClr>
              </a:solidFill>
              <a:latin typeface="Montserrat" panose="00000500000000000000" pitchFamily="2" charset="-70"/>
            </a:endParaRP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C200B55B-C778-FCDA-A757-43319127757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7145707"/>
              </p:ext>
            </p:extLst>
          </p:nvPr>
        </p:nvGraphicFramePr>
        <p:xfrm>
          <a:off x="2943147" y="1595290"/>
          <a:ext cx="7491038" cy="4354808"/>
        </p:xfrm>
        <a:graphic>
          <a:graphicData uri="http://schemas.openxmlformats.org/drawingml/2006/table">
            <a:tbl>
              <a:tblPr/>
              <a:tblGrid>
                <a:gridCol w="1280995">
                  <a:extLst>
                    <a:ext uri="{9D8B030D-6E8A-4147-A177-3AD203B41FA5}">
                      <a16:colId xmlns:a16="http://schemas.microsoft.com/office/drawing/2014/main" val="2266509013"/>
                    </a:ext>
                  </a:extLst>
                </a:gridCol>
                <a:gridCol w="1949340">
                  <a:extLst>
                    <a:ext uri="{9D8B030D-6E8A-4147-A177-3AD203B41FA5}">
                      <a16:colId xmlns:a16="http://schemas.microsoft.com/office/drawing/2014/main" val="2351286859"/>
                    </a:ext>
                  </a:extLst>
                </a:gridCol>
                <a:gridCol w="735180">
                  <a:extLst>
                    <a:ext uri="{9D8B030D-6E8A-4147-A177-3AD203B41FA5}">
                      <a16:colId xmlns:a16="http://schemas.microsoft.com/office/drawing/2014/main" val="2193725078"/>
                    </a:ext>
                  </a:extLst>
                </a:gridCol>
                <a:gridCol w="710117">
                  <a:extLst>
                    <a:ext uri="{9D8B030D-6E8A-4147-A177-3AD203B41FA5}">
                      <a16:colId xmlns:a16="http://schemas.microsoft.com/office/drawing/2014/main" val="3758511585"/>
                    </a:ext>
                  </a:extLst>
                </a:gridCol>
                <a:gridCol w="885558">
                  <a:extLst>
                    <a:ext uri="{9D8B030D-6E8A-4147-A177-3AD203B41FA5}">
                      <a16:colId xmlns:a16="http://schemas.microsoft.com/office/drawing/2014/main" val="1217976914"/>
                    </a:ext>
                  </a:extLst>
                </a:gridCol>
                <a:gridCol w="885558">
                  <a:extLst>
                    <a:ext uri="{9D8B030D-6E8A-4147-A177-3AD203B41FA5}">
                      <a16:colId xmlns:a16="http://schemas.microsoft.com/office/drawing/2014/main" val="3936147365"/>
                    </a:ext>
                  </a:extLst>
                </a:gridCol>
                <a:gridCol w="1044290">
                  <a:extLst>
                    <a:ext uri="{9D8B030D-6E8A-4147-A177-3AD203B41FA5}">
                      <a16:colId xmlns:a16="http://schemas.microsoft.com/office/drawing/2014/main" val="1371566890"/>
                    </a:ext>
                  </a:extLst>
                </a:gridCol>
              </a:tblGrid>
              <a:tr h="339359">
                <a:tc>
                  <a:txBody>
                    <a:bodyPr/>
                    <a:lstStyle/>
                    <a:p>
                      <a:pPr algn="l" fontAlgn="b"/>
                      <a:r>
                        <a:rPr lang="lv-L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41" marR="7541" marT="75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41" marR="7541" marT="75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lv-L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IEPRIEKŠ</a:t>
                      </a:r>
                    </a:p>
                  </a:txBody>
                  <a:tcPr marL="7541" marR="7541" marT="75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lv-L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PĒC APSAIMNIEKOTĀJA MAIŅAS</a:t>
                      </a:r>
                    </a:p>
                  </a:txBody>
                  <a:tcPr marL="7541" marR="7541" marT="75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41" marR="7541" marT="75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94654554"/>
                  </a:ext>
                </a:extLst>
              </a:tr>
              <a:tr h="180992">
                <a:tc>
                  <a:txBody>
                    <a:bodyPr/>
                    <a:lstStyle/>
                    <a:p>
                      <a:pPr algn="l" fontAlgn="b"/>
                      <a:r>
                        <a:rPr lang="lv-L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41" marR="7541" marT="75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41" marR="7541" marT="75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</a:t>
                      </a:r>
                    </a:p>
                  </a:txBody>
                  <a:tcPr marL="7541" marR="7541" marT="75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BIO</a:t>
                      </a:r>
                    </a:p>
                  </a:txBody>
                  <a:tcPr marL="7541" marR="7541" marT="75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</a:t>
                      </a:r>
                    </a:p>
                  </a:txBody>
                  <a:tcPr marL="7541" marR="7541" marT="75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BIO</a:t>
                      </a:r>
                    </a:p>
                  </a:txBody>
                  <a:tcPr marL="7541" marR="7541" marT="75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41" marR="7541" marT="75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76836788"/>
                  </a:ext>
                </a:extLst>
              </a:tr>
              <a:tr h="180992">
                <a:tc rowSpan="2">
                  <a:txBody>
                    <a:bodyPr/>
                    <a:lstStyle/>
                    <a:p>
                      <a:pPr algn="ctr" fontAlgn="b"/>
                      <a:r>
                        <a:rPr lang="lv-L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Ādažu novads</a:t>
                      </a:r>
                    </a:p>
                  </a:txBody>
                  <a:tcPr marL="7541" marR="7541" marT="75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Ādažu pilsēta, pagasts</a:t>
                      </a:r>
                    </a:p>
                  </a:txBody>
                  <a:tcPr marL="7541" marR="7541" marT="75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42.00</a:t>
                      </a:r>
                    </a:p>
                  </a:txBody>
                  <a:tcPr marL="7541" marR="7541" marT="75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25.20</a:t>
                      </a:r>
                    </a:p>
                  </a:txBody>
                  <a:tcPr marL="7541" marR="7541" marT="75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41.82</a:t>
                      </a:r>
                    </a:p>
                  </a:txBody>
                  <a:tcPr marL="7541" marR="7541" marT="75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25.04</a:t>
                      </a:r>
                    </a:p>
                  </a:txBody>
                  <a:tcPr marL="7541" marR="7541" marT="75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 rowSpan="10">
                  <a:txBody>
                    <a:bodyPr/>
                    <a:lstStyle/>
                    <a:p>
                      <a:pPr algn="ctr" fontAlgn="ctr"/>
                      <a:r>
                        <a:rPr lang="lv-L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SIA Eco baltia vide</a:t>
                      </a:r>
                    </a:p>
                  </a:txBody>
                  <a:tcPr marL="7541" marR="7541" marT="75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43174168"/>
                  </a:ext>
                </a:extLst>
              </a:tr>
              <a:tr h="180992">
                <a:tc v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Carnikavas pagasts</a:t>
                      </a:r>
                    </a:p>
                  </a:txBody>
                  <a:tcPr marL="7541" marR="7541" marT="75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35.15</a:t>
                      </a:r>
                    </a:p>
                  </a:txBody>
                  <a:tcPr marL="7541" marR="7541" marT="75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21.09</a:t>
                      </a:r>
                    </a:p>
                  </a:txBody>
                  <a:tcPr marL="7541" marR="7541" marT="75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41.82</a:t>
                      </a:r>
                    </a:p>
                  </a:txBody>
                  <a:tcPr marL="7541" marR="7541" marT="75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25.04</a:t>
                      </a:r>
                    </a:p>
                  </a:txBody>
                  <a:tcPr marL="7541" marR="7541" marT="75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9128639"/>
                  </a:ext>
                </a:extLst>
              </a:tr>
              <a:tr h="211157">
                <a:tc rowSpan="2">
                  <a:txBody>
                    <a:bodyPr/>
                    <a:lstStyle/>
                    <a:p>
                      <a:pPr algn="ctr" fontAlgn="b"/>
                      <a:r>
                        <a:rPr lang="lv-L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Ķekavas novads</a:t>
                      </a:r>
                    </a:p>
                  </a:txBody>
                  <a:tcPr marL="7541" marR="7541" marT="75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Ķekava</a:t>
                      </a:r>
                    </a:p>
                  </a:txBody>
                  <a:tcPr marL="7541" marR="7541" marT="75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33.66</a:t>
                      </a:r>
                    </a:p>
                  </a:txBody>
                  <a:tcPr marL="7541" marR="7541" marT="75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20.19</a:t>
                      </a:r>
                    </a:p>
                  </a:txBody>
                  <a:tcPr marL="7541" marR="7541" marT="75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40.12</a:t>
                      </a:r>
                    </a:p>
                  </a:txBody>
                  <a:tcPr marL="7541" marR="7541" marT="75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24.09</a:t>
                      </a:r>
                    </a:p>
                  </a:txBody>
                  <a:tcPr marL="7541" marR="7541" marT="75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0054759"/>
                  </a:ext>
                </a:extLst>
              </a:tr>
              <a:tr h="180992">
                <a:tc v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Baldone</a:t>
                      </a:r>
                    </a:p>
                  </a:txBody>
                  <a:tcPr marL="7541" marR="7541" marT="75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27.31</a:t>
                      </a:r>
                    </a:p>
                  </a:txBody>
                  <a:tcPr marL="7541" marR="7541" marT="75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16.99</a:t>
                      </a:r>
                    </a:p>
                  </a:txBody>
                  <a:tcPr marL="7541" marR="7541" marT="75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40.12</a:t>
                      </a:r>
                    </a:p>
                  </a:txBody>
                  <a:tcPr marL="7541" marR="7541" marT="75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24.09</a:t>
                      </a:r>
                    </a:p>
                  </a:txBody>
                  <a:tcPr marL="7541" marR="7541" marT="75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74866584"/>
                  </a:ext>
                </a:extLst>
              </a:tr>
              <a:tr h="180992">
                <a:tc rowSpan="2">
                  <a:txBody>
                    <a:bodyPr/>
                    <a:lstStyle/>
                    <a:p>
                      <a:pPr algn="ctr" fontAlgn="b"/>
                      <a:r>
                        <a:rPr lang="lv-L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Mārupes novads</a:t>
                      </a:r>
                    </a:p>
                  </a:txBody>
                  <a:tcPr marL="7541" marR="7541" marT="75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Mārupes pilsēta, pagasts</a:t>
                      </a:r>
                    </a:p>
                  </a:txBody>
                  <a:tcPr marL="7541" marR="7541" marT="75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21.99</a:t>
                      </a:r>
                    </a:p>
                  </a:txBody>
                  <a:tcPr marL="7541" marR="7541" marT="75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13.19</a:t>
                      </a:r>
                    </a:p>
                  </a:txBody>
                  <a:tcPr marL="7541" marR="7541" marT="75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36.42</a:t>
                      </a:r>
                    </a:p>
                  </a:txBody>
                  <a:tcPr marL="7541" marR="7541" marT="75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21.57</a:t>
                      </a:r>
                    </a:p>
                  </a:txBody>
                  <a:tcPr marL="7541" marR="7541" marT="75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6223007"/>
                  </a:ext>
                </a:extLst>
              </a:tr>
              <a:tr h="180992">
                <a:tc v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Babītes, Salas pagasts</a:t>
                      </a:r>
                    </a:p>
                  </a:txBody>
                  <a:tcPr marL="7541" marR="7541" marT="75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28.54</a:t>
                      </a:r>
                    </a:p>
                  </a:txBody>
                  <a:tcPr marL="7541" marR="7541" marT="75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17.13</a:t>
                      </a:r>
                    </a:p>
                  </a:txBody>
                  <a:tcPr marL="7541" marR="7541" marT="75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41.76</a:t>
                      </a:r>
                    </a:p>
                  </a:txBody>
                  <a:tcPr marL="7541" marR="7541" marT="75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24.91</a:t>
                      </a:r>
                    </a:p>
                  </a:txBody>
                  <a:tcPr marL="7541" marR="7541" marT="75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8137005"/>
                  </a:ext>
                </a:extLst>
              </a:tr>
              <a:tr h="180992">
                <a:tc>
                  <a:txBody>
                    <a:bodyPr/>
                    <a:lstStyle/>
                    <a:p>
                      <a:pPr algn="l" fontAlgn="b"/>
                      <a:r>
                        <a:rPr lang="lv-L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Saldus novads</a:t>
                      </a:r>
                    </a:p>
                  </a:txBody>
                  <a:tcPr marL="7541" marR="7541" marT="75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Brocēni</a:t>
                      </a:r>
                    </a:p>
                  </a:txBody>
                  <a:tcPr marL="7541" marR="7541" marT="75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42.37</a:t>
                      </a:r>
                    </a:p>
                  </a:txBody>
                  <a:tcPr marL="7541" marR="7541" marT="75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25.42</a:t>
                      </a:r>
                    </a:p>
                  </a:txBody>
                  <a:tcPr marL="7541" marR="7541" marT="75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lv-LV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41" marR="7541" marT="75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41" marR="7541" marT="75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68201700"/>
                  </a:ext>
                </a:extLst>
              </a:tr>
              <a:tr h="361983">
                <a:tc>
                  <a:txBody>
                    <a:bodyPr/>
                    <a:lstStyle/>
                    <a:p>
                      <a:pPr algn="l" fontAlgn="b"/>
                      <a:r>
                        <a:rPr lang="lv-L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Salaspils novads</a:t>
                      </a:r>
                    </a:p>
                  </a:txBody>
                  <a:tcPr marL="7541" marR="7541" marT="75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41" marR="7541" marT="75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31.73</a:t>
                      </a:r>
                    </a:p>
                  </a:txBody>
                  <a:tcPr marL="7541" marR="7541" marT="75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19.03</a:t>
                      </a:r>
                    </a:p>
                  </a:txBody>
                  <a:tcPr marL="7541" marR="7541" marT="75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lv-LV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41" marR="7541" marT="75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41" marR="7541" marT="75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7180391"/>
                  </a:ext>
                </a:extLst>
              </a:tr>
              <a:tr h="180992">
                <a:tc>
                  <a:txBody>
                    <a:bodyPr/>
                    <a:lstStyle/>
                    <a:p>
                      <a:pPr algn="l" fontAlgn="b"/>
                      <a:r>
                        <a:rPr lang="lv-L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41" marR="7541" marT="75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Rīga</a:t>
                      </a:r>
                    </a:p>
                  </a:txBody>
                  <a:tcPr marL="7541" marR="7541" marT="75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32.09</a:t>
                      </a:r>
                    </a:p>
                  </a:txBody>
                  <a:tcPr marL="7541" marR="7541" marT="75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19.25</a:t>
                      </a:r>
                    </a:p>
                  </a:txBody>
                  <a:tcPr marL="7541" marR="7541" marT="75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lv-LV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41" marR="7541" marT="75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41" marR="7541" marT="75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1541555"/>
                  </a:ext>
                </a:extLst>
              </a:tr>
              <a:tr h="361983">
                <a:tc>
                  <a:txBody>
                    <a:bodyPr/>
                    <a:lstStyle/>
                    <a:p>
                      <a:pPr algn="l" fontAlgn="b"/>
                      <a:r>
                        <a:rPr lang="lv-L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Aizkraukles novads</a:t>
                      </a:r>
                    </a:p>
                  </a:txBody>
                  <a:tcPr marL="7541" marR="7541" marT="75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Pļaviņas, Aiviekstes un Vietalvas pagasts</a:t>
                      </a:r>
                    </a:p>
                  </a:txBody>
                  <a:tcPr marL="7541" marR="7541" marT="75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31.85</a:t>
                      </a:r>
                    </a:p>
                  </a:txBody>
                  <a:tcPr marL="7541" marR="7541" marT="75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16.01</a:t>
                      </a:r>
                    </a:p>
                  </a:txBody>
                  <a:tcPr marL="7541" marR="7541" marT="75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41" marR="7541" marT="75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lv-LV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41" marR="7541" marT="75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7546818"/>
                  </a:ext>
                </a:extLst>
              </a:tr>
              <a:tr h="18099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lv-L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Ķekavas novads</a:t>
                      </a:r>
                    </a:p>
                  </a:txBody>
                  <a:tcPr marL="7541" marR="7541" marT="75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Baložu pilsēta</a:t>
                      </a:r>
                    </a:p>
                  </a:txBody>
                  <a:tcPr marL="7541" marR="7541" marT="75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40.12</a:t>
                      </a:r>
                    </a:p>
                  </a:txBody>
                  <a:tcPr marL="7541" marR="7541" marT="75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24.08</a:t>
                      </a:r>
                    </a:p>
                  </a:txBody>
                  <a:tcPr marL="7541" marR="7541" marT="75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41" marR="7541" marT="75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lv-LV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41" marR="7541" marT="75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9">
                  <a:txBody>
                    <a:bodyPr/>
                    <a:lstStyle/>
                    <a:p>
                      <a:pPr algn="ctr" fontAlgn="ctr"/>
                      <a:r>
                        <a:rPr lang="lv-L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SIA Clean R</a:t>
                      </a:r>
                    </a:p>
                  </a:txBody>
                  <a:tcPr marL="7541" marR="7541" marT="75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67690917"/>
                  </a:ext>
                </a:extLst>
              </a:tr>
              <a:tr h="180992">
                <a:tc v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Daugmales pagasts</a:t>
                      </a:r>
                    </a:p>
                  </a:txBody>
                  <a:tcPr marL="7541" marR="7541" marT="75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40.12</a:t>
                      </a:r>
                    </a:p>
                  </a:txBody>
                  <a:tcPr marL="7541" marR="7541" marT="75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24.08</a:t>
                      </a:r>
                    </a:p>
                  </a:txBody>
                  <a:tcPr marL="7541" marR="7541" marT="75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41" marR="7541" marT="75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lv-LV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41" marR="7541" marT="75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953981"/>
                  </a:ext>
                </a:extLst>
              </a:tr>
              <a:tr h="180992">
                <a:tc>
                  <a:txBody>
                    <a:bodyPr/>
                    <a:lstStyle/>
                    <a:p>
                      <a:pPr algn="l" fontAlgn="b"/>
                      <a:r>
                        <a:rPr lang="lv-L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41" marR="7541" marT="75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Rīgas centrs</a:t>
                      </a:r>
                    </a:p>
                  </a:txBody>
                  <a:tcPr marL="7541" marR="7541" marT="75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32.74</a:t>
                      </a:r>
                    </a:p>
                  </a:txBody>
                  <a:tcPr marL="7541" marR="7541" marT="75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19.65</a:t>
                      </a:r>
                    </a:p>
                  </a:txBody>
                  <a:tcPr marL="7541" marR="7541" marT="75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41" marR="7541" marT="75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41" marR="7541" marT="75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9386390"/>
                  </a:ext>
                </a:extLst>
              </a:tr>
              <a:tr h="180992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lv-L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Ropažu novads</a:t>
                      </a:r>
                    </a:p>
                  </a:txBody>
                  <a:tcPr marL="7541" marR="7541" marT="75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Stopiņu pagasts</a:t>
                      </a:r>
                    </a:p>
                  </a:txBody>
                  <a:tcPr marL="7541" marR="7541" marT="75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31.9</a:t>
                      </a:r>
                    </a:p>
                  </a:txBody>
                  <a:tcPr marL="7541" marR="7541" marT="75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19.14</a:t>
                      </a:r>
                    </a:p>
                  </a:txBody>
                  <a:tcPr marL="7541" marR="7541" marT="75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41" marR="7541" marT="75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lv-LV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41" marR="7541" marT="75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23290230"/>
                  </a:ext>
                </a:extLst>
              </a:tr>
              <a:tr h="180992">
                <a:tc v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Vangaži</a:t>
                      </a:r>
                    </a:p>
                  </a:txBody>
                  <a:tcPr marL="7541" marR="7541" marT="75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32.65</a:t>
                      </a:r>
                    </a:p>
                  </a:txBody>
                  <a:tcPr marL="7541" marR="7541" marT="75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19.59</a:t>
                      </a:r>
                    </a:p>
                  </a:txBody>
                  <a:tcPr marL="7541" marR="7541" marT="75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41" marR="7541" marT="75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41" marR="7541" marT="75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11925288"/>
                  </a:ext>
                </a:extLst>
              </a:tr>
              <a:tr h="180992">
                <a:tc v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Garkalnes pagasts</a:t>
                      </a:r>
                    </a:p>
                  </a:txBody>
                  <a:tcPr marL="7541" marR="7541" marT="75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32.44</a:t>
                      </a:r>
                    </a:p>
                  </a:txBody>
                  <a:tcPr marL="7541" marR="7541" marT="75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19.47</a:t>
                      </a:r>
                    </a:p>
                  </a:txBody>
                  <a:tcPr marL="7541" marR="7541" marT="75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41" marR="7541" marT="75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lv-LV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41" marR="7541" marT="75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099015"/>
                  </a:ext>
                </a:extLst>
              </a:tr>
              <a:tr h="180992">
                <a:tc v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Ropažu pagasts</a:t>
                      </a:r>
                    </a:p>
                  </a:txBody>
                  <a:tcPr marL="7541" marR="7541" marT="75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32.44</a:t>
                      </a:r>
                    </a:p>
                  </a:txBody>
                  <a:tcPr marL="7541" marR="7541" marT="75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19.47</a:t>
                      </a:r>
                    </a:p>
                  </a:txBody>
                  <a:tcPr marL="7541" marR="7541" marT="75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41" marR="7541" marT="75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lv-LV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41" marR="7541" marT="75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8441614"/>
                  </a:ext>
                </a:extLst>
              </a:tr>
              <a:tr h="180992">
                <a:tc>
                  <a:txBody>
                    <a:bodyPr/>
                    <a:lstStyle/>
                    <a:p>
                      <a:pPr algn="l" fontAlgn="b"/>
                      <a:r>
                        <a:rPr lang="lv-L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Siguldas novads</a:t>
                      </a:r>
                    </a:p>
                  </a:txBody>
                  <a:tcPr marL="7541" marR="7541" marT="75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Inčukalna pagasts</a:t>
                      </a:r>
                    </a:p>
                  </a:txBody>
                  <a:tcPr marL="7541" marR="7541" marT="75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35.65</a:t>
                      </a:r>
                    </a:p>
                  </a:txBody>
                  <a:tcPr marL="7541" marR="7541" marT="75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21.39</a:t>
                      </a:r>
                    </a:p>
                  </a:txBody>
                  <a:tcPr marL="7541" marR="7541" marT="75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41" marR="7541" marT="75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lv-LV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41" marR="7541" marT="75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38211612"/>
                  </a:ext>
                </a:extLst>
              </a:tr>
              <a:tr h="180992">
                <a:tc>
                  <a:txBody>
                    <a:bodyPr/>
                    <a:lstStyle/>
                    <a:p>
                      <a:pPr algn="l" fontAlgn="b"/>
                      <a:r>
                        <a:rPr lang="lv-L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Ogres novads</a:t>
                      </a:r>
                    </a:p>
                  </a:txBody>
                  <a:tcPr marL="7541" marR="7541" marT="75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Ikšķiles pilsēta, Tīnūžu pagasts</a:t>
                      </a:r>
                    </a:p>
                  </a:txBody>
                  <a:tcPr marL="7541" marR="7541" marT="75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41.24</a:t>
                      </a:r>
                    </a:p>
                  </a:txBody>
                  <a:tcPr marL="7541" marR="7541" marT="75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24.74</a:t>
                      </a:r>
                    </a:p>
                  </a:txBody>
                  <a:tcPr marL="7541" marR="7541" marT="75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41" marR="7541" marT="75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lv-LV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41" marR="7541" marT="75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5611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377252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4213"/>
            <a:lum/>
          </a:blip>
          <a:srcRect/>
          <a:stretch>
            <a:fillRect t="-7000" b="-3000"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9EFE4C0E-CA00-DB04-13DE-C6ECCD4EB7F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3">
            <a:extLst>
              <a:ext uri="{FF2B5EF4-FFF2-40B4-BE49-F238E27FC236}">
                <a16:creationId xmlns:a16="http://schemas.microsoft.com/office/drawing/2014/main" id="{60B61D55-7809-37F1-4C95-3B3CFB214A24}"/>
              </a:ext>
            </a:extLst>
          </p:cNvPr>
          <p:cNvSpPr/>
          <p:nvPr/>
        </p:nvSpPr>
        <p:spPr>
          <a:xfrm rot="1789">
            <a:off x="-3176" y="6326505"/>
            <a:ext cx="12198351" cy="0"/>
          </a:xfrm>
          <a:prstGeom prst="line">
            <a:avLst/>
          </a:prstGeom>
          <a:ln w="9525" cap="rnd">
            <a:solidFill>
              <a:schemeClr val="tx1">
                <a:lumMod val="65000"/>
                <a:lumOff val="35000"/>
              </a:schemeClr>
            </a:solidFill>
            <a:prstDash val="solid"/>
            <a:headEnd type="none" w="sm" len="sm"/>
            <a:tailEnd type="none" w="sm" len="sm"/>
          </a:ln>
        </p:spPr>
        <p:txBody>
          <a:bodyPr/>
          <a:lstStyle/>
          <a:p>
            <a:endParaRPr lang="lv-LV"/>
          </a:p>
        </p:txBody>
      </p:sp>
      <p:sp>
        <p:nvSpPr>
          <p:cNvPr id="6" name="TextBox 2">
            <a:extLst>
              <a:ext uri="{FF2B5EF4-FFF2-40B4-BE49-F238E27FC236}">
                <a16:creationId xmlns:a16="http://schemas.microsoft.com/office/drawing/2014/main" id="{ABB35E9E-63B8-4140-3E4D-14251B0E5284}"/>
              </a:ext>
            </a:extLst>
          </p:cNvPr>
          <p:cNvSpPr txBox="1"/>
          <p:nvPr/>
        </p:nvSpPr>
        <p:spPr>
          <a:xfrm>
            <a:off x="-3176" y="6346005"/>
            <a:ext cx="12070080" cy="15388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 defTabSz="609630">
              <a:lnSpc>
                <a:spcPts val="1200"/>
              </a:lnSpc>
            </a:pPr>
            <a:r>
              <a:rPr lang="lv-LV" sz="1000" dirty="0">
                <a:solidFill>
                  <a:prstClr val="black">
                    <a:lumMod val="65000"/>
                    <a:lumOff val="35000"/>
                  </a:prstClr>
                </a:solidFill>
                <a:latin typeface="Montserrat" pitchFamily="2" charset="77"/>
              </a:rPr>
              <a:t>CARNIKAVAS KOMUNĀLSERVISS   </a:t>
            </a:r>
            <a:endParaRPr lang="en-US" sz="1000" dirty="0">
              <a:solidFill>
                <a:prstClr val="black">
                  <a:lumMod val="65000"/>
                  <a:lumOff val="35000"/>
                </a:prstClr>
              </a:solidFill>
              <a:latin typeface="Montserrat" pitchFamily="2" charset="77"/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C87325B1-E12A-AE53-8805-0D4A7A7D0D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05466" y="38115"/>
            <a:ext cx="8200712" cy="1325563"/>
          </a:xfrm>
        </p:spPr>
        <p:txBody>
          <a:bodyPr>
            <a:noAutofit/>
          </a:bodyPr>
          <a:lstStyle/>
          <a:p>
            <a:pPr algn="ctr">
              <a:spcBef>
                <a:spcPts val="0"/>
              </a:spcBef>
              <a:defRPr/>
            </a:pPr>
            <a:br>
              <a:rPr lang="lv-LV" sz="3200" b="1" cap="all" dirty="0">
                <a:solidFill>
                  <a:schemeClr val="tx1">
                    <a:lumMod val="65000"/>
                    <a:lumOff val="35000"/>
                  </a:schemeClr>
                </a:solidFill>
                <a:latin typeface="Montserrat" panose="00000500000000000000" pitchFamily="2" charset="-70"/>
              </a:rPr>
            </a:br>
            <a:r>
              <a:rPr lang="lv-LV" sz="3200" b="1" cap="all" dirty="0">
                <a:solidFill>
                  <a:schemeClr val="tx1">
                    <a:lumMod val="65000"/>
                    <a:lumOff val="35000"/>
                  </a:schemeClr>
                </a:solidFill>
                <a:latin typeface="Montserrat" panose="00000500000000000000" pitchFamily="2" charset="-70"/>
              </a:rPr>
              <a:t>par tālāko rīcību</a:t>
            </a:r>
            <a:endParaRPr lang="en-US" sz="3200" b="1" cap="all" dirty="0">
              <a:solidFill>
                <a:schemeClr val="tx1">
                  <a:lumMod val="65000"/>
                  <a:lumOff val="35000"/>
                </a:schemeClr>
              </a:solidFill>
              <a:latin typeface="Montserrat" panose="00000500000000000000" pitchFamily="2" charset="-70"/>
            </a:endParaRPr>
          </a:p>
        </p:txBody>
      </p:sp>
      <p:sp>
        <p:nvSpPr>
          <p:cNvPr id="2" name="Content Placeholder 4">
            <a:extLst>
              <a:ext uri="{FF2B5EF4-FFF2-40B4-BE49-F238E27FC236}">
                <a16:creationId xmlns:a16="http://schemas.microsoft.com/office/drawing/2014/main" id="{ABE0DC2F-F2E4-8366-99B7-ABA0515B06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11875" y="1593415"/>
            <a:ext cx="9064971" cy="4694540"/>
          </a:xfrm>
          <a:noFill/>
        </p:spPr>
        <p:txBody>
          <a:bodyPr>
            <a:normAutofit/>
          </a:bodyPr>
          <a:lstStyle/>
          <a:p>
            <a:pPr marL="0" indent="0" algn="just">
              <a:spcBef>
                <a:spcPts val="600"/>
              </a:spcBef>
              <a:spcAft>
                <a:spcPts val="600"/>
              </a:spcAft>
              <a:buNone/>
            </a:pPr>
            <a:endParaRPr lang="lv-LV" sz="2200" b="1" dirty="0">
              <a:latin typeface="Montserrat" panose="00000500000000000000" pitchFamily="2" charset="-70"/>
            </a:endParaRPr>
          </a:p>
          <a:p>
            <a:pPr marL="0" indent="0" algn="just">
              <a:spcBef>
                <a:spcPts val="600"/>
              </a:spcBef>
              <a:spcAft>
                <a:spcPts val="600"/>
              </a:spcAft>
              <a:buNone/>
            </a:pPr>
            <a:endParaRPr lang="lv-LV" sz="1800" b="1" dirty="0">
              <a:latin typeface="Montserrat" panose="00000500000000000000" pitchFamily="2" charset="-7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DDB97B8-DBCE-F360-5036-97DA7F010C3C}"/>
              </a:ext>
            </a:extLst>
          </p:cNvPr>
          <p:cNvSpPr txBox="1"/>
          <p:nvPr/>
        </p:nvSpPr>
        <p:spPr>
          <a:xfrm>
            <a:off x="3184126" y="1655170"/>
            <a:ext cx="7610874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lv-LV" sz="2400" b="1" dirty="0">
                <a:latin typeface="Montserrat" panose="00000500000000000000" pitchFamily="50" charset="-70"/>
              </a:rPr>
              <a:t>Lūdzam deputātus atbalstīt paredzētās atkritumu apsaimniekošanas tarifa izmaiņas un virzīt lēmumprojektu «Par atkritumu apsaimniekošanas maksu» uz pašvaldības domes sēdi 26.06.2025.</a:t>
            </a:r>
          </a:p>
        </p:txBody>
      </p:sp>
    </p:spTree>
    <p:extLst>
      <p:ext uri="{BB962C8B-B14F-4D97-AF65-F5344CB8AC3E}">
        <p14:creationId xmlns:p14="http://schemas.microsoft.com/office/powerpoint/2010/main" val="1898408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A0D9C60C813EB46BBE1E60110B66861" ma:contentTypeVersion="0" ma:contentTypeDescription="Create a new document." ma:contentTypeScope="" ma:versionID="163c06e50924a046c8042680f44ce54a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36844c0d118ff8ded165e2b3180cbee9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5E24B9D-5AC3-47BF-8984-DF5B96A0563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78FE4A25-CD11-48C2-9E01-67275D5F21C4}">
  <ds:schemaRefs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dcmitype/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66404388-E8D1-49A5-893B-E0BB1C4FF72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16931</TotalTime>
  <Words>509</Words>
  <Application>Microsoft Office PowerPoint</Application>
  <PresentationFormat>Widescreen</PresentationFormat>
  <Paragraphs>194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Montserrat</vt:lpstr>
      <vt:lpstr>Office Theme</vt:lpstr>
      <vt:lpstr>PowerPoint Presentation</vt:lpstr>
      <vt:lpstr>Atkritumu apsaimniekotāja maiņa</vt:lpstr>
      <vt:lpstr>Atkritumu apsaimniekotāja maiņa (2)</vt:lpstr>
      <vt:lpstr>Par atkritumu apsaimniekošanas tarifu izmaiņām</vt:lpstr>
      <vt:lpstr>Par atkritumu apsaimniekošanas tarifu izmaiņām ādažu pilsētā un pagastā</vt:lpstr>
      <vt:lpstr>Par atkritumu apsaimniekošanas tarifu izmaiņām carnikavas pagastā</vt:lpstr>
      <vt:lpstr>Tarifu salīdzinājums pirms/pēc atkritumu apsaimniekošanas pakalpojuma jaunākās iepirkuma procedūras</vt:lpstr>
      <vt:lpstr>Tuvāko novadu Atkritumu apsaimniekošanas Tarifu salīdzinājums </vt:lpstr>
      <vt:lpstr> par tālāko rīcību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Siltumapgādes tarifs</dc:title>
  <dc:creator>CND Office10</dc:creator>
  <cp:lastModifiedBy>Sintija Tenisa</cp:lastModifiedBy>
  <cp:revision>356</cp:revision>
  <cp:lastPrinted>2023-05-10T06:23:10Z</cp:lastPrinted>
  <dcterms:created xsi:type="dcterms:W3CDTF">2016-05-19T10:18:40Z</dcterms:created>
  <dcterms:modified xsi:type="dcterms:W3CDTF">2025-06-22T18:07:08Z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0x0101001A0D9C60C813EB46BBE1E60110B66861</vt:lpwstr>
  </property>
</Properties>
</file>