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85" r:id="rId4"/>
  </p:sldMasterIdLst>
  <p:sldIdLst>
    <p:sldId id="431" r:id="rId5"/>
    <p:sldId id="510" r:id="rId6"/>
    <p:sldId id="524" r:id="rId7"/>
    <p:sldId id="521" r:id="rId8"/>
    <p:sldId id="522" r:id="rId9"/>
    <p:sldId id="523" r:id="rId10"/>
    <p:sldId id="525" r:id="rId11"/>
    <p:sldId id="526" r:id="rId12"/>
    <p:sldId id="528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FF33"/>
    <a:srgbClr val="595959"/>
    <a:srgbClr val="77A4BE"/>
    <a:srgbClr val="993300"/>
    <a:srgbClr val="AA4839"/>
    <a:srgbClr val="CDC847"/>
    <a:srgbClr val="F3DEA0"/>
    <a:srgbClr val="99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ĀDA</a:t>
            </a:r>
            <a:r>
              <a:rPr lang="lv-LV"/>
              <a:t>ŽU PILSĒTAS UN PAGASTA ATKRITUMU TARIFU IZMAIŅAS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025371828521434E-2"/>
          <c:y val="0.25025517643627881"/>
          <c:w val="0.90286351706036749"/>
          <c:h val="0.5358639545056868"/>
        </c:manualLayout>
      </c:layout>
      <c:lineChart>
        <c:grouping val="standard"/>
        <c:varyColors val="0"/>
        <c:ser>
          <c:idx val="0"/>
          <c:order val="0"/>
          <c:tx>
            <c:strRef>
              <c:f>Sheet1!$C$10</c:f>
              <c:strCache>
                <c:ptCount val="1"/>
                <c:pt idx="0">
                  <c:v>SADZĪVES ATKRITUMI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Sheet1!$D$9:$J$9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Sheet1!$D$10:$J$10</c:f>
              <c:numCache>
                <c:formatCode>General</c:formatCode>
                <c:ptCount val="7"/>
                <c:pt idx="0">
                  <c:v>32.450000000000003</c:v>
                </c:pt>
                <c:pt idx="1">
                  <c:v>32.909999999999997</c:v>
                </c:pt>
                <c:pt idx="2">
                  <c:v>35.36</c:v>
                </c:pt>
                <c:pt idx="3">
                  <c:v>39.11</c:v>
                </c:pt>
                <c:pt idx="4">
                  <c:v>41.09</c:v>
                </c:pt>
                <c:pt idx="5" formatCode="0.00">
                  <c:v>42</c:v>
                </c:pt>
                <c:pt idx="6" formatCode="0.00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A8-477B-AB28-5C450BCE5416}"/>
            </c:ext>
          </c:extLst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BIO ATKRITUMI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Sheet1!$D$9:$J$9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Sheet1!$D$11:$J$11</c:f>
              <c:numCache>
                <c:formatCode>General</c:formatCode>
                <c:ptCount val="7"/>
                <c:pt idx="0">
                  <c:v>25.95</c:v>
                </c:pt>
                <c:pt idx="1">
                  <c:v>26.33</c:v>
                </c:pt>
                <c:pt idx="2">
                  <c:v>21.22</c:v>
                </c:pt>
                <c:pt idx="3">
                  <c:v>23.46</c:v>
                </c:pt>
                <c:pt idx="4">
                  <c:v>24.66</c:v>
                </c:pt>
                <c:pt idx="5" formatCode="0.00">
                  <c:v>25.2</c:v>
                </c:pt>
                <c:pt idx="6" formatCode="0.00">
                  <c:v>25.2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A8-477B-AB28-5C450BCE541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120516528"/>
        <c:axId val="2120517008"/>
      </c:lineChart>
      <c:catAx>
        <c:axId val="212051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517008"/>
        <c:crosses val="autoZero"/>
        <c:auto val="1"/>
        <c:lblAlgn val="ctr"/>
        <c:lblOffset val="100"/>
        <c:noMultiLvlLbl val="0"/>
      </c:catAx>
      <c:valAx>
        <c:axId val="21205170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/>
                  <a:t>EUR/m3 </a:t>
                </a:r>
              </a:p>
              <a:p>
                <a:pPr>
                  <a:defRPr/>
                </a:pPr>
                <a:r>
                  <a:rPr lang="lv-LV"/>
                  <a:t>ar PVN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3.703703703703703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51652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CARNIKAVAS PAGASTA ATKRITUMU TARIFU IZMAIŅAS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8.8055460458746987E-2"/>
          <c:y val="0.23333333333333334"/>
          <c:w val="0.88006048157023853"/>
          <c:h val="0.48041974404362248"/>
        </c:manualLayout>
      </c:layout>
      <c:lineChart>
        <c:grouping val="standard"/>
        <c:varyColors val="0"/>
        <c:ser>
          <c:idx val="0"/>
          <c:order val="0"/>
          <c:tx>
            <c:strRef>
              <c:f>Sheet1!$C$32</c:f>
              <c:strCache>
                <c:ptCount val="1"/>
                <c:pt idx="0">
                  <c:v>SADZĪVES ATKRITUMI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Sheet1!$D$31:$J$31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Sheet1!$D$32:$J$32</c:f>
              <c:numCache>
                <c:formatCode>General</c:formatCode>
                <c:ptCount val="7"/>
                <c:pt idx="0">
                  <c:v>30.46</c:v>
                </c:pt>
                <c:pt idx="1">
                  <c:v>30.46</c:v>
                </c:pt>
                <c:pt idx="2" formatCode="0.00">
                  <c:v>32.200000000000003</c:v>
                </c:pt>
                <c:pt idx="3" formatCode="0.00">
                  <c:v>32.200000000000003</c:v>
                </c:pt>
                <c:pt idx="4">
                  <c:v>34.33</c:v>
                </c:pt>
                <c:pt idx="5">
                  <c:v>35.15</c:v>
                </c:pt>
                <c:pt idx="6">
                  <c:v>41.82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1D-429F-A2E3-450FAB33A3F3}"/>
            </c:ext>
          </c:extLst>
        </c:ser>
        <c:ser>
          <c:idx val="1"/>
          <c:order val="1"/>
          <c:tx>
            <c:strRef>
              <c:f>Sheet1!$C$33</c:f>
              <c:strCache>
                <c:ptCount val="1"/>
                <c:pt idx="0">
                  <c:v>BIO ATKRITUMI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Sheet1!$D$31:$J$31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Sheet1!$D$33:$J$33</c:f>
              <c:numCache>
                <c:formatCode>General</c:formatCode>
                <c:ptCount val="7"/>
                <c:pt idx="0">
                  <c:v>24.37</c:v>
                </c:pt>
                <c:pt idx="1">
                  <c:v>24.37</c:v>
                </c:pt>
                <c:pt idx="2">
                  <c:v>19.309999999999999</c:v>
                </c:pt>
                <c:pt idx="3">
                  <c:v>19.309999999999999</c:v>
                </c:pt>
                <c:pt idx="4">
                  <c:v>20.59</c:v>
                </c:pt>
                <c:pt idx="5">
                  <c:v>21.09</c:v>
                </c:pt>
                <c:pt idx="6">
                  <c:v>25.04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1D-429F-A2E3-450FAB33A3F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120493008"/>
        <c:axId val="2120490608"/>
      </c:lineChart>
      <c:catAx>
        <c:axId val="212049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490608"/>
        <c:crosses val="autoZero"/>
        <c:auto val="0"/>
        <c:lblAlgn val="ctr"/>
        <c:lblOffset val="100"/>
        <c:noMultiLvlLbl val="0"/>
      </c:catAx>
      <c:valAx>
        <c:axId val="21204906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EUR/m3 </a:t>
                </a:r>
                <a:endParaRPr lang="lv-LV"/>
              </a:p>
              <a:p>
                <a:pPr>
                  <a:defRPr/>
                </a:pPr>
                <a:r>
                  <a:rPr lang="en-US"/>
                  <a:t>ar PVN</a:t>
                </a:r>
              </a:p>
            </c:rich>
          </c:tx>
          <c:layout>
            <c:manualLayout>
              <c:xMode val="edge"/>
              <c:yMode val="edge"/>
              <c:x val="3.9162387310281857E-3"/>
              <c:y val="2.917692458985262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49300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5435353189547"/>
          <c:y val="0.86272558953386635"/>
          <c:w val="0.63755061052151085"/>
          <c:h val="7.26749272619992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0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9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3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7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7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5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0" y="2695411"/>
            <a:ext cx="12195180" cy="2681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Atkritumu </a:t>
            </a:r>
            <a:r>
              <a:rPr lang="lv-LV" sz="4400" b="1" cap="all" dirty="0" err="1">
                <a:solidFill>
                  <a:srgbClr val="FFFFFF"/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 maiņa</a:t>
            </a:r>
          </a:p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un</a:t>
            </a:r>
          </a:p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Atkritumu apsaimniekošanas tarifa izmaiņas 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CARNIKAVAS KOMUNĀLSERVISS I 18.06.2025. </a:t>
            </a:r>
            <a:endParaRPr lang="en-US" sz="1000" dirty="0">
              <a:solidFill>
                <a:srgbClr val="FFFFFF"/>
              </a:solidFill>
              <a:latin typeface="Montserrat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8FA00259-3D75-FF10-AC69-FE8BE6C00890}"/>
              </a:ext>
            </a:extLst>
          </p:cNvPr>
          <p:cNvSpPr txBox="1"/>
          <p:nvPr/>
        </p:nvSpPr>
        <p:spPr>
          <a:xfrm>
            <a:off x="8041341" y="5996186"/>
            <a:ext cx="3765176" cy="169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dirty="0">
                <a:solidFill>
                  <a:srgbClr val="FFFFFF"/>
                </a:solidFill>
                <a:latin typeface="Montserrat" pitchFamily="2" charset="77"/>
              </a:rPr>
              <a:t>Sagatavoja DACE BIRNBAUMA </a:t>
            </a:r>
            <a:endParaRPr lang="en-US" dirty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50138F-BAE5-60A9-9AE9-789CF11D8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FAA93B4A-089C-3C64-BB51-7B542C36BB96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FC2582F-00CE-E163-A98C-1683C201B15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EA874C-4088-B8BC-2610-D75103592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1875" y="398689"/>
            <a:ext cx="8831889" cy="13255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Atkritumu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maiņa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6A2051-EF7C-541E-7BB7-234CFBD9F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22.05.2018. tika noslēgts līgums Nr. 2018/55 par sadzīves atkritumu apsaimniekošanu Carnikavas pagasta administratīvajā teritorijā ar SIA „</a:t>
            </a:r>
            <a:r>
              <a:rPr lang="lv-LV" sz="2400" b="1" dirty="0" err="1">
                <a:latin typeface="Montserrat" panose="00000500000000000000" pitchFamily="2" charset="-70"/>
              </a:rPr>
              <a:t>Clean</a:t>
            </a:r>
            <a:r>
              <a:rPr lang="lv-LV" sz="2400" b="1" dirty="0">
                <a:latin typeface="Montserrat" panose="00000500000000000000" pitchFamily="2" charset="-70"/>
              </a:rPr>
              <a:t> R”, uz 7 gadiem, t.i., līdz 31.05.2025.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4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13.02.2025. Aģentūra izsludināja iepirkumu “Atkritumu apsaimniekošana Ādažu novadā” un par saimnieciski izdevīgāko tika atzīts SIA “Eco </a:t>
            </a:r>
            <a:r>
              <a:rPr lang="lv-LV" sz="2400" b="1" dirty="0" err="1">
                <a:latin typeface="Montserrat" panose="00000500000000000000" pitchFamily="2" charset="-70"/>
              </a:rPr>
              <a:t>Baltia</a:t>
            </a:r>
            <a:r>
              <a:rPr lang="lv-LV" sz="2400" b="1" dirty="0">
                <a:latin typeface="Montserrat" panose="00000500000000000000" pitchFamily="2" charset="-70"/>
              </a:rPr>
              <a:t> vide” piedāvājums.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53708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03B6BF-C592-043F-556F-DA947A8D8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1D191DB-9698-C794-F34E-A36131F777BD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C3575B7-8741-3153-9AFA-D8352309CEA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189180-A953-90A6-5223-A01F70E58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408" y="358107"/>
            <a:ext cx="9449459" cy="13255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Atkritumu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maiņa (2)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3BD857-1F44-CFEA-A267-3B9B391BE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Saskaņā ar iepirkuma līgumu starp </a:t>
            </a:r>
            <a:r>
              <a:rPr lang="lv-LV" sz="2400" b="1" dirty="0" err="1">
                <a:latin typeface="Montserrat" panose="00000500000000000000" pitchFamily="2" charset="-70"/>
              </a:rPr>
              <a:t>Apsaimniekotāju</a:t>
            </a:r>
            <a:r>
              <a:rPr lang="lv-LV" sz="2400" b="1" dirty="0">
                <a:latin typeface="Montserrat" panose="00000500000000000000" pitchFamily="2" charset="-70"/>
              </a:rPr>
              <a:t> un Aģentūru, Pakalpojuma izpilde tiks uzsākta: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lv-LV" b="1" dirty="0">
                <a:latin typeface="Montserrat" panose="00000500000000000000" pitchFamily="2" charset="-70"/>
              </a:rPr>
              <a:t> Carnikavas pagastā 2025. gada 1. septembrī;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lv-LV" b="1" dirty="0">
                <a:latin typeface="Montserrat" panose="00000500000000000000" pitchFamily="2" charset="-70"/>
              </a:rPr>
              <a:t>Ādažu pagastā un Ādažu pilsētā – 2026. gada 2. jūnijā.</a:t>
            </a:r>
          </a:p>
          <a:p>
            <a:pPr marL="457223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Carnikavas pagastā tika pagarināts līgums ar SIA «</a:t>
            </a:r>
            <a:r>
              <a:rPr lang="lv-LV" sz="2400" b="1" dirty="0" err="1">
                <a:latin typeface="Montserrat" panose="00000500000000000000" pitchFamily="2" charset="-70"/>
              </a:rPr>
              <a:t>Clean</a:t>
            </a:r>
            <a:r>
              <a:rPr lang="lv-LV" sz="2400" b="1" dirty="0">
                <a:latin typeface="Montserrat" panose="00000500000000000000" pitchFamily="2" charset="-70"/>
              </a:rPr>
              <a:t> R» līdz 2025. gada 31. augustam.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85943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AFDAF0-5D6B-5C19-0973-E0795AC4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2DCFD7F-4968-775B-D182-98F4FBB6D7EE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8EEF9CB-9AC9-81BF-CACB-A97DA638CC1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6F7B69-B7E3-31F2-EF91-C7403EF0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C7FA710-81A9-23DF-D4D5-2C71D85C7A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490871"/>
              </p:ext>
            </p:extLst>
          </p:nvPr>
        </p:nvGraphicFramePr>
        <p:xfrm>
          <a:off x="927847" y="2489013"/>
          <a:ext cx="10515600" cy="232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04143578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7828440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068431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711486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3192228"/>
                    </a:ext>
                  </a:extLst>
                </a:gridCol>
              </a:tblGrid>
              <a:tr h="425766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ESOŠIE TARIFI ar PVN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TARIFI ar PVN NO 01.09.2025.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165760"/>
                  </a:ext>
                </a:extLst>
              </a:tr>
              <a:tr h="734883"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ĀDAŽU PILSĒTA,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CARNIKAVAS PAGASTS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ĀDAŽU PILSĒTA,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CARNIKAVAS PAGASTS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254319"/>
                  </a:ext>
                </a:extLst>
              </a:tr>
              <a:tr h="734883">
                <a:tc>
                  <a:txBody>
                    <a:bodyPr/>
                    <a:lstStyle/>
                    <a:p>
                      <a:r>
                        <a:rPr lang="lv-LV" dirty="0"/>
                        <a:t>SADZĪVES ATKRITUMI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42,00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35,15 EUR/m3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42,00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41,82 EUR/m3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116616"/>
                  </a:ext>
                </a:extLst>
              </a:tr>
              <a:tr h="425766">
                <a:tc>
                  <a:txBody>
                    <a:bodyPr/>
                    <a:lstStyle/>
                    <a:p>
                      <a:r>
                        <a:rPr lang="lv-LV" dirty="0"/>
                        <a:t>BIO ATKRITUMI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25,20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21,09 EUR/m3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25,20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25,04 EUR/m3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071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78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542EB2-5C97-7847-9F92-F63F72DC5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3FC1B2B0-3F42-641E-C645-6B894D7A87BB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84A69E0E-2690-0B6E-DD50-437604AED7CC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E74DB9-DD56-E919-C4B8-173981BCA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ādažu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pilsētā un pagastā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8C4719F-A2C6-0971-5A93-6E030FDA9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608448"/>
              </p:ext>
            </p:extLst>
          </p:nvPr>
        </p:nvGraphicFramePr>
        <p:xfrm>
          <a:off x="2946399" y="1896533"/>
          <a:ext cx="6231467" cy="4108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4070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0ECE82-A230-C8EB-10F2-39A7958D1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1A5588EE-99F5-58CF-EBF4-441197A497B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A7485B0-A00B-D1BC-D042-887A6F9CAB60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533E14-BB07-568E-E4E4-48C028E8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carnikavas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pagastā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10DA7C5-73EF-F9C1-A054-397A019671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614248"/>
              </p:ext>
            </p:extLst>
          </p:nvPr>
        </p:nvGraphicFramePr>
        <p:xfrm>
          <a:off x="3038897" y="1724327"/>
          <a:ext cx="5985933" cy="4183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43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1D8C22-A056-D768-5396-5274AA5E2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AA02CDA0-9B9A-C4F3-EED9-5DB74B0A54E0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209FC9B-6FF1-D34C-37E0-9F25574930E8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18927B-21AF-FD6F-1AE2-A0C58A75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Tarifu salīdzinājums pirms/pēc atkritumu apsaimniekošanas pakalpojuma jaunākās iepirkuma procedūras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9B757A6-449A-4BF7-00B5-D69A683B3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70820"/>
              </p:ext>
            </p:extLst>
          </p:nvPr>
        </p:nvGraphicFramePr>
        <p:xfrm>
          <a:off x="2345267" y="2277533"/>
          <a:ext cx="8373532" cy="3147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7565">
                  <a:extLst>
                    <a:ext uri="{9D8B030D-6E8A-4147-A177-3AD203B41FA5}">
                      <a16:colId xmlns:a16="http://schemas.microsoft.com/office/drawing/2014/main" val="3759835016"/>
                    </a:ext>
                  </a:extLst>
                </a:gridCol>
                <a:gridCol w="2068749">
                  <a:extLst>
                    <a:ext uri="{9D8B030D-6E8A-4147-A177-3AD203B41FA5}">
                      <a16:colId xmlns:a16="http://schemas.microsoft.com/office/drawing/2014/main" val="3852880786"/>
                    </a:ext>
                  </a:extLst>
                </a:gridCol>
                <a:gridCol w="941638">
                  <a:extLst>
                    <a:ext uri="{9D8B030D-6E8A-4147-A177-3AD203B41FA5}">
                      <a16:colId xmlns:a16="http://schemas.microsoft.com/office/drawing/2014/main" val="4242388193"/>
                    </a:ext>
                  </a:extLst>
                </a:gridCol>
                <a:gridCol w="909536">
                  <a:extLst>
                    <a:ext uri="{9D8B030D-6E8A-4147-A177-3AD203B41FA5}">
                      <a16:colId xmlns:a16="http://schemas.microsoft.com/office/drawing/2014/main" val="671845636"/>
                    </a:ext>
                  </a:extLst>
                </a:gridCol>
                <a:gridCol w="1134245">
                  <a:extLst>
                    <a:ext uri="{9D8B030D-6E8A-4147-A177-3AD203B41FA5}">
                      <a16:colId xmlns:a16="http://schemas.microsoft.com/office/drawing/2014/main" val="2403413480"/>
                    </a:ext>
                  </a:extLst>
                </a:gridCol>
                <a:gridCol w="1134245">
                  <a:extLst>
                    <a:ext uri="{9D8B030D-6E8A-4147-A177-3AD203B41FA5}">
                      <a16:colId xmlns:a16="http://schemas.microsoft.com/office/drawing/2014/main" val="758152309"/>
                    </a:ext>
                  </a:extLst>
                </a:gridCol>
                <a:gridCol w="1337554">
                  <a:extLst>
                    <a:ext uri="{9D8B030D-6E8A-4147-A177-3AD203B41FA5}">
                      <a16:colId xmlns:a16="http://schemas.microsoft.com/office/drawing/2014/main" val="2041598169"/>
                    </a:ext>
                  </a:extLst>
                </a:gridCol>
              </a:tblGrid>
              <a:tr h="652704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IEPRIEKŠ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PĒC APSAIMNIEKOTĀJA MAIŅAS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28854218"/>
                  </a:ext>
                </a:extLst>
              </a:tr>
              <a:tr h="34810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BIO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BIO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3311859"/>
                  </a:ext>
                </a:extLst>
              </a:tr>
              <a:tr h="34810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Ādažu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Ādažu pilsēta, pagasts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42.00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25.20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Eco </a:t>
                      </a:r>
                      <a:r>
                        <a:rPr lang="lv-LV" sz="1100" u="none" strike="noStrike" dirty="0" err="1">
                          <a:effectLst/>
                        </a:rPr>
                        <a:t>baltia</a:t>
                      </a:r>
                      <a:r>
                        <a:rPr lang="lv-LV" sz="1100" u="none" strike="noStrike" dirty="0">
                          <a:effectLst/>
                        </a:rPr>
                        <a:t> vide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11547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Carnikavas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35.15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41.82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25.04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92381"/>
                  </a:ext>
                </a:extLst>
              </a:tr>
              <a:tr h="40612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Ķekavas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Ķekava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33.66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20.19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40.12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24.09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</a:t>
                      </a:r>
                      <a:r>
                        <a:rPr lang="lv-LV" sz="1100" u="none" strike="noStrike" dirty="0" err="1">
                          <a:effectLst/>
                        </a:rPr>
                        <a:t>Clean</a:t>
                      </a:r>
                      <a:r>
                        <a:rPr lang="lv-LV" sz="1100" u="none" strike="noStrike" dirty="0">
                          <a:effectLst/>
                        </a:rPr>
                        <a:t> R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6445320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Baldone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27.31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16.99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40.12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24.09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8542"/>
                  </a:ext>
                </a:extLst>
              </a:tr>
              <a:tr h="34810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Mārupes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Mārupes pilsēta,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21.99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13.19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36.42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21.57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Eco </a:t>
                      </a:r>
                      <a:r>
                        <a:rPr lang="lv-LV" sz="1100" u="none" strike="noStrike" dirty="0" err="1">
                          <a:effectLst/>
                        </a:rPr>
                        <a:t>baltia</a:t>
                      </a:r>
                      <a:r>
                        <a:rPr lang="lv-LV" sz="1100" u="none" strike="noStrike" dirty="0">
                          <a:effectLst/>
                        </a:rPr>
                        <a:t> vide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50660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Babītes, Salas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28.54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17.13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41.76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24.91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96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57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0C427-21EE-EDB5-CC33-79B5EEF29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6D16BBC-F840-EF12-F178-1ED45D63DCAE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186C4FD-9054-D984-C588-124AAAE9A57C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A2DAC1-F4A0-C2E2-097A-4410CD0AE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45120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Tuvāko novadu Atkritumu apsaimniekošanas Tarifu salīdzinājums 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200B55B-C778-FCDA-A757-433191277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145707"/>
              </p:ext>
            </p:extLst>
          </p:nvPr>
        </p:nvGraphicFramePr>
        <p:xfrm>
          <a:off x="2943147" y="1595290"/>
          <a:ext cx="7491038" cy="4354808"/>
        </p:xfrm>
        <a:graphic>
          <a:graphicData uri="http://schemas.openxmlformats.org/drawingml/2006/table">
            <a:tbl>
              <a:tblPr/>
              <a:tblGrid>
                <a:gridCol w="1280995">
                  <a:extLst>
                    <a:ext uri="{9D8B030D-6E8A-4147-A177-3AD203B41FA5}">
                      <a16:colId xmlns:a16="http://schemas.microsoft.com/office/drawing/2014/main" val="2266509013"/>
                    </a:ext>
                  </a:extLst>
                </a:gridCol>
                <a:gridCol w="1949340">
                  <a:extLst>
                    <a:ext uri="{9D8B030D-6E8A-4147-A177-3AD203B41FA5}">
                      <a16:colId xmlns:a16="http://schemas.microsoft.com/office/drawing/2014/main" val="2351286859"/>
                    </a:ext>
                  </a:extLst>
                </a:gridCol>
                <a:gridCol w="735180">
                  <a:extLst>
                    <a:ext uri="{9D8B030D-6E8A-4147-A177-3AD203B41FA5}">
                      <a16:colId xmlns:a16="http://schemas.microsoft.com/office/drawing/2014/main" val="2193725078"/>
                    </a:ext>
                  </a:extLst>
                </a:gridCol>
                <a:gridCol w="710117">
                  <a:extLst>
                    <a:ext uri="{9D8B030D-6E8A-4147-A177-3AD203B41FA5}">
                      <a16:colId xmlns:a16="http://schemas.microsoft.com/office/drawing/2014/main" val="3758511585"/>
                    </a:ext>
                  </a:extLst>
                </a:gridCol>
                <a:gridCol w="885558">
                  <a:extLst>
                    <a:ext uri="{9D8B030D-6E8A-4147-A177-3AD203B41FA5}">
                      <a16:colId xmlns:a16="http://schemas.microsoft.com/office/drawing/2014/main" val="1217976914"/>
                    </a:ext>
                  </a:extLst>
                </a:gridCol>
                <a:gridCol w="885558">
                  <a:extLst>
                    <a:ext uri="{9D8B030D-6E8A-4147-A177-3AD203B41FA5}">
                      <a16:colId xmlns:a16="http://schemas.microsoft.com/office/drawing/2014/main" val="3936147365"/>
                    </a:ext>
                  </a:extLst>
                </a:gridCol>
                <a:gridCol w="1044290">
                  <a:extLst>
                    <a:ext uri="{9D8B030D-6E8A-4147-A177-3AD203B41FA5}">
                      <a16:colId xmlns:a16="http://schemas.microsoft.com/office/drawing/2014/main" val="1371566890"/>
                    </a:ext>
                  </a:extLst>
                </a:gridCol>
              </a:tblGrid>
              <a:tr h="33935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IEPRIEKŠ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PĒC APSAIMNIEKOTĀJA MAIŅAS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654554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836788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Ādažu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Ādažu pilsēta,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Eco baltia vide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174168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Carnikavas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128639"/>
                  </a:ext>
                </a:extLst>
              </a:tr>
              <a:tr h="21115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33.66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054759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Baldone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866584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Mārupes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Mārupes pilsēta,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223007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Babītes, Salas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41.76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137005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Saldus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Brocēni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42.37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01700"/>
                  </a:ext>
                </a:extLst>
              </a:tr>
              <a:tr h="361983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Salaspils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180391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Rīga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41555"/>
                  </a:ext>
                </a:extLst>
              </a:tr>
              <a:tr h="361983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Aizkraukles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Pļaviņas, Aiviekstes un Vietalvas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546818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Ķekavas novads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Baložu pilsēta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Clean R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690917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Daugmales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53981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Rīgas centrs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386390"/>
                  </a:ext>
                </a:extLst>
              </a:tr>
              <a:tr h="18099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Ropažu novads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Stopiņu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290230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Vangaži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925288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Garkalnes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99015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Ropažu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41614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Siguldas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Inčukalna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211612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Ogres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Ikšķiles pilsēta, Tīnūžu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72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E4C0E-CA00-DB04-13DE-C6ECCD4EB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60B61D55-7809-37F1-4C95-3B3CFB214A2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BB35E9E-63B8-4140-3E4D-14251B0E5284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7325B1-E12A-AE53-8805-0D4A7A7D0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466" y="38115"/>
            <a:ext cx="8200712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b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</a:b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tālāko rīcību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ABE0DC2F-F2E4-8366-99B7-ABA0515B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DB97B8-DBCE-F360-5036-97DA7F010C3C}"/>
              </a:ext>
            </a:extLst>
          </p:cNvPr>
          <p:cNvSpPr txBox="1"/>
          <p:nvPr/>
        </p:nvSpPr>
        <p:spPr>
          <a:xfrm>
            <a:off x="3184126" y="1655170"/>
            <a:ext cx="76108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2400" b="1" dirty="0">
                <a:latin typeface="Montserrat" panose="00000500000000000000" pitchFamily="50" charset="-70"/>
              </a:rPr>
              <a:t>Lūdzam deputātus atbalstīt paredzētās atkritumu apsaimniekošanas tarifa izmaiņas un virzīt lēmumprojektu «Par atkritumu apsaimniekošanas maksu» uz pašvaldības domes sēdi 26.06.2025.</a:t>
            </a:r>
          </a:p>
        </p:txBody>
      </p:sp>
    </p:spTree>
    <p:extLst>
      <p:ext uri="{BB962C8B-B14F-4D97-AF65-F5344CB8AC3E}">
        <p14:creationId xmlns:p14="http://schemas.microsoft.com/office/powerpoint/2010/main" val="18984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0D9C60C813EB46BBE1E60110B66861" ma:contentTypeVersion="0" ma:contentTypeDescription="Create a new document." ma:contentTypeScope="" ma:versionID="163c06e50924a046c8042680f44ce54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6844c0d118ff8ded165e2b3180cbe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E24B9D-5AC3-47BF-8984-DF5B96A05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FE4A25-CD11-48C2-9E01-67275D5F21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6404388-E8D1-49A5-893B-E0BB1C4FF7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16931</TotalTime>
  <Words>509</Words>
  <Application>Microsoft Office PowerPoint</Application>
  <PresentationFormat>Widescreen</PresentationFormat>
  <Paragraphs>194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Montserrat</vt:lpstr>
      <vt:lpstr>Office Theme</vt:lpstr>
      <vt:lpstr>PowerPoint Presentation</vt:lpstr>
      <vt:lpstr>Atkritumu apsaimniekotāja maiņa</vt:lpstr>
      <vt:lpstr>Atkritumu apsaimniekotāja maiņa (2)</vt:lpstr>
      <vt:lpstr>Par atkritumu apsaimniekošanas tarifu izmaiņām</vt:lpstr>
      <vt:lpstr>Par atkritumu apsaimniekošanas tarifu izmaiņām ādažu pilsētā un pagastā</vt:lpstr>
      <vt:lpstr>Par atkritumu apsaimniekošanas tarifu izmaiņām carnikavas pagastā</vt:lpstr>
      <vt:lpstr>Tarifu salīdzinājums pirms/pēc atkritumu apsaimniekošanas pakalpojuma jaunākās iepirkuma procedūras</vt:lpstr>
      <vt:lpstr>Tuvāko novadu Atkritumu apsaimniekošanas Tarifu salīdzinājums </vt:lpstr>
      <vt:lpstr> par tālāko rīcību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Siltumapgādes tarifs</dc:title>
  <dc:creator>CND Office10</dc:creator>
  <cp:lastModifiedBy>Sintija Tenisa</cp:lastModifiedBy>
  <cp:revision>356</cp:revision>
  <cp:lastPrinted>2023-05-10T06:23:10Z</cp:lastPrinted>
  <dcterms:created xsi:type="dcterms:W3CDTF">2016-05-19T10:18:40Z</dcterms:created>
  <dcterms:modified xsi:type="dcterms:W3CDTF">2025-06-22T18:07:08Z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0x0101001A0D9C60C813EB46BBE1E60110B66861</vt:lpwstr>
  </property>
</Properties>
</file>