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4" r:id="rId4"/>
    <p:sldId id="280" r:id="rId5"/>
    <p:sldId id="285" r:id="rId6"/>
    <p:sldId id="300" r:id="rId7"/>
    <p:sldId id="338" r:id="rId8"/>
    <p:sldId id="339"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Švarce" initials="IŠ" lastIdx="1" clrIdx="0">
    <p:extLst>
      <p:ext uri="{19B8F6BF-5375-455C-9EA6-DF929625EA0E}">
        <p15:presenceInfo xmlns:p15="http://schemas.microsoft.com/office/powerpoint/2012/main" userId="S::inga.svarce@Adazi.lv::a97de39a-48f0-474f-9f5a-e92faff91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C3DA-7358-7BD7-CB93-36062045A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498C43F-56DE-63A5-E86A-9D777731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2199A73-2AC2-9146-F3F1-A203A243CAC6}"/>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FEC8B40C-6882-F333-BFC5-ED0B317F89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679C52C-1410-F725-3975-38FD948A8B7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142688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CDB-AE3F-0FD5-ADAD-B87476257CB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79DE9E6-825D-77AE-F297-E2CADFAE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A99AE20-0526-2A1D-87C3-F0FAEE3F6E27}"/>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A36BA1DA-7884-3B6A-E61D-71BD1FDFAF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DD7CED-7926-4F0F-4718-BF13D8BE2E28}"/>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724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A5EE-DD3B-A816-A5E9-DF831E447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A66EA21-BB12-68F0-8696-42F29E2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9A5E38-D1C2-369D-695E-5CA775CAF86C}"/>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FE7C273B-4F87-872F-B450-DA9C19A360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5CB5FB-DB51-78C9-F479-0396E69B730C}"/>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412193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7F5C-5509-59B4-1236-05F9FCA0BE9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D3C21A-4191-082E-2C0F-C70C6586B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CB87AD-CFC8-B0F3-AE93-3827AB513166}"/>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764CC5C6-98F9-CE1B-612C-F10DEF9BCFB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658E326-4809-3EAD-A063-BF89056724A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614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35B-B7FC-4AFA-A63F-AF9B61513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3CA0FBE-24E3-398B-403E-530030DE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8C275-F57E-7720-977A-A7D08CAFBC19}"/>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E42FC501-7265-F6C2-949F-B2EC44F9700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BF9EFA2-B7E9-C92E-AB19-DF00E36B947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0221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8BFD-C3CC-0600-0720-C0E1DD81B8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AF8B530-63AF-7F33-98F3-41E29E332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EB1BB78-740E-6AE0-D55D-B70C030F1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BA4D5E5-415F-BC74-E39C-F40EB80F38F3}"/>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6" name="Footer Placeholder 5">
            <a:extLst>
              <a:ext uri="{FF2B5EF4-FFF2-40B4-BE49-F238E27FC236}">
                <a16:creationId xmlns:a16="http://schemas.microsoft.com/office/drawing/2014/main" id="{2572B200-75E2-F985-CF80-944D8944DD0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CF1A75A-5577-126F-E162-8D45AF142F0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1833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5B9-F789-CD0D-1AD3-19E5055F6A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5B99D77-4403-0825-BF79-6DD1F9F84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98481-798E-D0D5-BA8D-6C77FE177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D611589-123E-FAA1-50D1-53C83F47E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E55FF-B382-6BE3-9034-116311B5C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AEB8D25-A6F1-4C66-DC21-34CBE2A11ADB}"/>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8" name="Footer Placeholder 7">
            <a:extLst>
              <a:ext uri="{FF2B5EF4-FFF2-40B4-BE49-F238E27FC236}">
                <a16:creationId xmlns:a16="http://schemas.microsoft.com/office/drawing/2014/main" id="{5C57BA40-BF44-A3B3-88B3-0BA6129583C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03E9337-74C5-BAEC-ECEF-814B18EDCA4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8934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B6D-F017-5437-80F2-125FA851155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9704B8F-5456-FEB7-0F85-D2EC9C8AC6CB}"/>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4" name="Footer Placeholder 3">
            <a:extLst>
              <a:ext uri="{FF2B5EF4-FFF2-40B4-BE49-F238E27FC236}">
                <a16:creationId xmlns:a16="http://schemas.microsoft.com/office/drawing/2014/main" id="{287A4887-7DD1-F092-3A44-E9E6DDD110E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BA58778-B334-CFBB-9064-06C82FA9FC2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62804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DB9B4-6AA9-4E36-D93F-89BCD2080DF4}"/>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3" name="Footer Placeholder 2">
            <a:extLst>
              <a:ext uri="{FF2B5EF4-FFF2-40B4-BE49-F238E27FC236}">
                <a16:creationId xmlns:a16="http://schemas.microsoft.com/office/drawing/2014/main" id="{21F955E8-5BC9-4C0C-409D-5997CB56647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F97C373-5843-F866-CC1B-B6D513193DB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189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DD56-EFA0-30A4-050C-30CA4ED88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9B23F70-61D9-BFFD-37B6-0BCD2098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FD1C7F5-59DD-435F-6A31-C879CABCA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BFE2A-DA8F-C485-F5C5-12A7660D1616}"/>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6" name="Footer Placeholder 5">
            <a:extLst>
              <a:ext uri="{FF2B5EF4-FFF2-40B4-BE49-F238E27FC236}">
                <a16:creationId xmlns:a16="http://schemas.microsoft.com/office/drawing/2014/main" id="{56A72E1A-3228-AE01-0B66-488209E7738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1735268-84AA-53F0-B972-A96889DA88D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62679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D221-295B-84F8-0900-5DB395657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B789E2C-D7B6-6C25-3117-4EFA29DDC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0BD284F-E071-7867-9F7B-607BC308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5A654-4B98-3D13-B8A5-2C0DEC789FA1}"/>
              </a:ext>
            </a:extLst>
          </p:cNvPr>
          <p:cNvSpPr>
            <a:spLocks noGrp="1"/>
          </p:cNvSpPr>
          <p:nvPr>
            <p:ph type="dt" sz="half" idx="10"/>
          </p:nvPr>
        </p:nvSpPr>
        <p:spPr/>
        <p:txBody>
          <a:bodyPr/>
          <a:lstStyle/>
          <a:p>
            <a:fld id="{944DBC85-DEB6-40FC-A99C-C75B02F0BB41}" type="datetimeFigureOut">
              <a:rPr lang="lv-LV" smtClean="0"/>
              <a:t>22.06.2025</a:t>
            </a:fld>
            <a:endParaRPr lang="lv-LV"/>
          </a:p>
        </p:txBody>
      </p:sp>
      <p:sp>
        <p:nvSpPr>
          <p:cNvPr id="6" name="Footer Placeholder 5">
            <a:extLst>
              <a:ext uri="{FF2B5EF4-FFF2-40B4-BE49-F238E27FC236}">
                <a16:creationId xmlns:a16="http://schemas.microsoft.com/office/drawing/2014/main" id="{7DBB47D4-3131-80C5-4E61-057590D30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6D91208-82FC-2568-348E-8E3F4117AAE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759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3A47F-BC2E-0933-12CA-FF6DA98A6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198EC8B-8A09-BDBA-8085-9B2BAD669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8FAE8F-57CA-6309-ACF1-376A01F21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DBC85-DEB6-40FC-A99C-C75B02F0BB41}" type="datetimeFigureOut">
              <a:rPr lang="lv-LV" smtClean="0"/>
              <a:t>22.06.2025</a:t>
            </a:fld>
            <a:endParaRPr lang="lv-LV"/>
          </a:p>
        </p:txBody>
      </p:sp>
      <p:sp>
        <p:nvSpPr>
          <p:cNvPr id="5" name="Footer Placeholder 4">
            <a:extLst>
              <a:ext uri="{FF2B5EF4-FFF2-40B4-BE49-F238E27FC236}">
                <a16:creationId xmlns:a16="http://schemas.microsoft.com/office/drawing/2014/main" id="{699F0B3B-DE30-7D77-CA96-19F6D4F4B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CAD57BA-0430-FE9F-58F2-B01761C07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C890-54E7-47AF-9EFF-ADC3FEAB4F62}" type="slidenum">
              <a:rPr lang="lv-LV" smtClean="0"/>
              <a:t>‹#›</a:t>
            </a:fld>
            <a:endParaRPr lang="lv-LV"/>
          </a:p>
        </p:txBody>
      </p:sp>
    </p:spTree>
    <p:extLst>
      <p:ext uri="{BB962C8B-B14F-4D97-AF65-F5344CB8AC3E}">
        <p14:creationId xmlns:p14="http://schemas.microsoft.com/office/powerpoint/2010/main" val="85874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7F2F-F93C-3A1D-D204-B49474978920}"/>
              </a:ext>
            </a:extLst>
          </p:cNvPr>
          <p:cNvSpPr>
            <a:spLocks noGrp="1"/>
          </p:cNvSpPr>
          <p:nvPr>
            <p:ph type="ctrTitle"/>
          </p:nvPr>
        </p:nvSpPr>
        <p:spPr>
          <a:xfrm>
            <a:off x="1419420" y="2895599"/>
            <a:ext cx="9818914" cy="1436331"/>
          </a:xfrm>
        </p:spPr>
        <p:txBody>
          <a:bodyPr>
            <a:normAutofit/>
          </a:bodyPr>
          <a:lstStyle/>
          <a:p>
            <a:r>
              <a:rPr lang="lv-LV" sz="2800" b="1" dirty="0">
                <a:solidFill>
                  <a:schemeClr val="accent6">
                    <a:lumMod val="50000"/>
                  </a:schemeClr>
                </a:solidFill>
                <a:latin typeface="Arial" panose="020B0604020202020204" pitchFamily="34" charset="0"/>
                <a:cs typeface="Arial" panose="020B0604020202020204" pitchFamily="34" charset="0"/>
              </a:rPr>
              <a:t>PAR FINANŠU IZLIETOJUMU</a:t>
            </a:r>
            <a:br>
              <a:rPr lang="lv-LV" sz="2800" b="1" dirty="0">
                <a:solidFill>
                  <a:schemeClr val="accent6">
                    <a:lumMod val="50000"/>
                  </a:schemeClr>
                </a:solidFill>
                <a:latin typeface="Arial" panose="020B0604020202020204" pitchFamily="34" charset="0"/>
                <a:cs typeface="Arial" panose="020B0604020202020204" pitchFamily="34" charset="0"/>
              </a:rPr>
            </a:br>
            <a:r>
              <a:rPr lang="lv-LV" sz="2800" b="1" dirty="0">
                <a:solidFill>
                  <a:schemeClr val="accent6">
                    <a:lumMod val="50000"/>
                  </a:schemeClr>
                </a:solidFill>
                <a:latin typeface="Arial" panose="020B0604020202020204" pitchFamily="34" charset="0"/>
                <a:cs typeface="Arial" panose="020B0604020202020204" pitchFamily="34" charset="0"/>
              </a:rPr>
              <a:t>ĀDAŽU NOVADA TERITORIJAS PLĀNOJUMA IZSTRĀDEI</a:t>
            </a:r>
            <a:br>
              <a:rPr lang="lv-LV" sz="2800" b="1" dirty="0">
                <a:solidFill>
                  <a:schemeClr val="accent6">
                    <a:lumMod val="50000"/>
                  </a:schemeClr>
                </a:solidFill>
                <a:latin typeface="Arial" panose="020B0604020202020204" pitchFamily="34" charset="0"/>
                <a:cs typeface="Arial" panose="020B0604020202020204" pitchFamily="34" charset="0"/>
              </a:rPr>
            </a:br>
            <a:r>
              <a:rPr lang="lv-LV" sz="2800" b="1" dirty="0">
                <a:solidFill>
                  <a:schemeClr val="accent6">
                    <a:lumMod val="50000"/>
                  </a:schemeClr>
                </a:solidFill>
                <a:latin typeface="Arial" panose="020B0604020202020204" pitchFamily="34" charset="0"/>
                <a:cs typeface="Arial" panose="020B0604020202020204" pitchFamily="34" charset="0"/>
              </a:rPr>
              <a:t>NO 2025.GADA 1.PUSGADĀ</a:t>
            </a:r>
          </a:p>
        </p:txBody>
      </p:sp>
      <p:pic>
        <p:nvPicPr>
          <p:cNvPr id="5" name="Picture 4">
            <a:extLst>
              <a:ext uri="{FF2B5EF4-FFF2-40B4-BE49-F238E27FC236}">
                <a16:creationId xmlns:a16="http://schemas.microsoft.com/office/drawing/2014/main" id="{8A4DFB01-2A7F-374F-7173-BC307C0C7D3B}"/>
              </a:ext>
            </a:extLst>
          </p:cNvPr>
          <p:cNvPicPr>
            <a:picLocks noChangeAspect="1"/>
          </p:cNvPicPr>
          <p:nvPr/>
        </p:nvPicPr>
        <p:blipFill rotWithShape="1">
          <a:blip r:embed="rId2">
            <a:alphaModFix amt="50000"/>
          </a:blip>
          <a:srcRect b="7172"/>
          <a:stretch/>
        </p:blipFill>
        <p:spPr>
          <a:xfrm>
            <a:off x="0" y="0"/>
            <a:ext cx="12192000" cy="6858000"/>
          </a:xfrm>
          <a:prstGeom prst="rect">
            <a:avLst/>
          </a:prstGeom>
        </p:spPr>
      </p:pic>
      <p:sp>
        <p:nvSpPr>
          <p:cNvPr id="3" name="Subtitle 2">
            <a:extLst>
              <a:ext uri="{FF2B5EF4-FFF2-40B4-BE49-F238E27FC236}">
                <a16:creationId xmlns:a16="http://schemas.microsoft.com/office/drawing/2014/main" id="{2DC4EBD9-C5AA-21EB-BE8B-B74B6DAFD8D5}"/>
              </a:ext>
            </a:extLst>
          </p:cNvPr>
          <p:cNvSpPr>
            <a:spLocks noGrp="1"/>
          </p:cNvSpPr>
          <p:nvPr>
            <p:ph type="subTitle" idx="1"/>
          </p:nvPr>
        </p:nvSpPr>
        <p:spPr>
          <a:xfrm>
            <a:off x="1886145" y="1981428"/>
            <a:ext cx="9144000" cy="654276"/>
          </a:xfrm>
        </p:spPr>
        <p:txBody>
          <a:bodyPr>
            <a:noAutofit/>
          </a:bodyPr>
          <a:lstStyle/>
          <a:p>
            <a:r>
              <a:rPr lang="lv-LV" sz="4800" b="1" dirty="0">
                <a:solidFill>
                  <a:schemeClr val="accent6">
                    <a:lumMod val="50000"/>
                  </a:schemeClr>
                </a:solidFill>
                <a:latin typeface="Arial" panose="020B0604020202020204" pitchFamily="34" charset="0"/>
                <a:cs typeface="Arial" panose="020B0604020202020204" pitchFamily="34" charset="0"/>
              </a:rPr>
              <a:t>INFORMATĪVAIS ZIŅOJUMS</a:t>
            </a:r>
          </a:p>
        </p:txBody>
      </p:sp>
      <p:sp>
        <p:nvSpPr>
          <p:cNvPr id="6" name="Subtitle 2">
            <a:extLst>
              <a:ext uri="{FF2B5EF4-FFF2-40B4-BE49-F238E27FC236}">
                <a16:creationId xmlns:a16="http://schemas.microsoft.com/office/drawing/2014/main" id="{432FC204-4F44-670C-0E47-FE4FADE0BC01}"/>
              </a:ext>
            </a:extLst>
          </p:cNvPr>
          <p:cNvSpPr txBox="1">
            <a:spLocks/>
          </p:cNvSpPr>
          <p:nvPr/>
        </p:nvSpPr>
        <p:spPr>
          <a:xfrm>
            <a:off x="8599713" y="5536164"/>
            <a:ext cx="3592287" cy="615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800" b="1" dirty="0">
                <a:solidFill>
                  <a:schemeClr val="accent6">
                    <a:lumMod val="50000"/>
                  </a:schemeClr>
                </a:solidFill>
                <a:latin typeface="Arial" panose="020B0604020202020204" pitchFamily="34" charset="0"/>
                <a:cs typeface="Arial" panose="020B0604020202020204" pitchFamily="34" charset="0"/>
              </a:rPr>
              <a:t>FINANŠU KOMITEJA</a:t>
            </a:r>
          </a:p>
          <a:p>
            <a:r>
              <a:rPr lang="lv-LV" sz="1800" b="1" dirty="0">
                <a:solidFill>
                  <a:schemeClr val="accent6">
                    <a:lumMod val="50000"/>
                  </a:schemeClr>
                </a:solidFill>
                <a:latin typeface="Arial" panose="020B0604020202020204" pitchFamily="34" charset="0"/>
                <a:cs typeface="Arial" panose="020B0604020202020204" pitchFamily="34" charset="0"/>
              </a:rPr>
              <a:t>18.06.2025.</a:t>
            </a:r>
          </a:p>
          <a:p>
            <a:r>
              <a:rPr lang="lv-LV" sz="1400" b="1" dirty="0">
                <a:solidFill>
                  <a:schemeClr val="accent6">
                    <a:lumMod val="50000"/>
                  </a:schemeClr>
                </a:solidFill>
                <a:latin typeface="Arial" panose="020B0604020202020204" pitchFamily="34" charset="0"/>
                <a:cs typeface="Arial" panose="020B0604020202020204" pitchFamily="34" charset="0"/>
              </a:rPr>
              <a:t>Indra Murziņa, TPN</a:t>
            </a:r>
          </a:p>
        </p:txBody>
      </p:sp>
    </p:spTree>
    <p:extLst>
      <p:ext uri="{BB962C8B-B14F-4D97-AF65-F5344CB8AC3E}">
        <p14:creationId xmlns:p14="http://schemas.microsoft.com/office/powerpoint/2010/main" val="422150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latin typeface="+mn-lt"/>
              </a:rPr>
              <a:t>PAMATOJUMS</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800" dirty="0">
                <a:solidFill>
                  <a:schemeClr val="accent6">
                    <a:lumMod val="50000"/>
                  </a:schemeClr>
                </a:solidFill>
                <a:effectLst/>
                <a:ea typeface="Calibri" panose="020F0502020204030204" pitchFamily="34" charset="0"/>
                <a:cs typeface="Calibri" panose="020F0502020204030204" pitchFamily="34" charset="0"/>
              </a:rPr>
              <a:t>Ādažu novada pašvaldības domes 23.11.2022. lēmums Nr. 558 «Par Ādažu novada teritorijas plānojuma izstrādes uzsākšanu», apstiprināts Darba uzdevums un izstrādes grafiks, ieplānoti līdzekļi Teritorijas plānošanas nodaļas (TPN) budžetā piemaksām TPN darbiniekiem </a:t>
            </a:r>
            <a:r>
              <a:rPr lang="lv-LV" sz="1800" dirty="0">
                <a:solidFill>
                  <a:schemeClr val="accent6">
                    <a:lumMod val="50000"/>
                  </a:schemeClr>
                </a:solidFill>
                <a:effectLst/>
                <a:ea typeface="Calibri" panose="020F0502020204030204" pitchFamily="34" charset="0"/>
              </a:rPr>
              <a:t>par papildu darbu pie teritorijas plānojuma izstrādes.</a:t>
            </a:r>
            <a:endParaRPr lang="lv-LV" sz="1800" dirty="0">
              <a:solidFill>
                <a:schemeClr val="accent6">
                  <a:lumMod val="50000"/>
                </a:schemeClr>
              </a:solidFill>
              <a:effectLst/>
              <a:ea typeface="Calibri" panose="020F0502020204030204" pitchFamily="34" charset="0"/>
              <a:cs typeface="Calibri" panose="020F0502020204030204" pitchFamily="34" charset="0"/>
            </a:endParaRPr>
          </a:p>
          <a:p>
            <a:pPr marL="0" indent="0">
              <a:buFont typeface="Arial" panose="020B0604020202020204" pitchFamily="34" charset="0"/>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2023. un 2024.gadā reizi pusgadā sniegti starpziņojumi par </a:t>
            </a:r>
            <a:r>
              <a:rPr lang="lv-LV" sz="1800" dirty="0">
                <a:solidFill>
                  <a:schemeClr val="accent6">
                    <a:lumMod val="50000"/>
                  </a:schemeClr>
                </a:solidFill>
                <a:effectLst/>
                <a:ea typeface="Calibri" panose="020F0502020204030204" pitchFamily="34" charset="0"/>
                <a:cs typeface="Calibri" panose="020F0502020204030204" pitchFamily="34" charset="0"/>
              </a:rPr>
              <a:t>Ādažu novada teritorijas plānojuma izstrādes progresu</a:t>
            </a:r>
            <a:r>
              <a:rPr lang="lv-LV" sz="1800" dirty="0">
                <a:solidFill>
                  <a:schemeClr val="accent6">
                    <a:lumMod val="50000"/>
                  </a:schemeClr>
                </a:solidFill>
                <a:ea typeface="Calibri" panose="020F0502020204030204" pitchFamily="34" charset="0"/>
                <a:cs typeface="Calibri" panose="020F0502020204030204" pitchFamily="34" charset="0"/>
              </a:rPr>
              <a:t> un </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darbinieku papildu pienākumu faktiskās izpildes apjomu, rezultātiem un piemaksas atbilstību tās mērķim.</a:t>
            </a:r>
          </a:p>
          <a:p>
            <a:pPr marL="0" indent="0">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Ādažu novada domes 27.12.2025. sēdes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protokollēmuma</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(protokols Nr. 31, 38.§) </a:t>
            </a:r>
            <a:r>
              <a:rPr lang="lv-LV" sz="1800" dirty="0">
                <a:solidFill>
                  <a:schemeClr val="accent6">
                    <a:lumMod val="50000"/>
                  </a:schemeClr>
                </a:solidFill>
                <a:effectLst/>
                <a:ea typeface="Calibri" panose="020F0502020204030204" pitchFamily="34" charset="0"/>
                <a:cs typeface="Calibri" panose="020F0502020204030204" pitchFamily="34" charset="0"/>
              </a:rPr>
              <a:t>"</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Par piemaksu Centrālās pārvaldes Teritorijas plānošanas nodaļas darbiniekiem</a:t>
            </a:r>
            <a:r>
              <a:rPr lang="lv-LV" sz="1800" dirty="0">
                <a:solidFill>
                  <a:schemeClr val="accent6">
                    <a:lumMod val="50000"/>
                  </a:schemeClr>
                </a:solidFill>
                <a:effectLst/>
                <a:ea typeface="Calibri" panose="020F0502020204030204" pitchFamily="34" charset="0"/>
                <a:cs typeface="Calibri" panose="020F0502020204030204" pitchFamily="34" charset="0"/>
              </a:rPr>
              <a:t>"</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1.punktā noteiktas piemaksas no 2025. gada 1. janvāra līdz 30. jūnijam 20 % apmērā no mēnešalgas par nozīmīgu ieguldījumu pašvaldības stratēģisko mērķu sasniegšanā visiem nodaļas darbiniekiem.</a:t>
            </a:r>
          </a:p>
          <a:p>
            <a:pPr marL="0" indent="0">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Minētā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protokollēmuma</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2.punktā uzdots pašvaldības Centrālās pārvaldes vecākajai teritorijas plānotajai Indrai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Murziņai</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sniegt ziņojumu Finanšu komitejai 2025. gada 18. jūnija sēdē par noteikto darbinieku papildu pienākumu izpildes apjomu un rezultātiem.</a:t>
            </a:r>
          </a:p>
          <a:p>
            <a:pPr marL="0" indent="0">
              <a:buFont typeface="Arial" panose="020B0604020202020204" pitchFamily="34" charset="0"/>
              <a:buNone/>
            </a:pPr>
            <a:endParaRPr lang="lv-LV"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55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8688-C49A-58CF-60F9-51D0DA930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8DA91-05B0-3516-704A-BB57BC0B458E}"/>
              </a:ext>
            </a:extLst>
          </p:cNvPr>
          <p:cNvSpPr>
            <a:spLocks noGrp="1"/>
          </p:cNvSpPr>
          <p:nvPr>
            <p:ph type="title"/>
          </p:nvPr>
        </p:nvSpPr>
        <p:spPr>
          <a:xfrm>
            <a:off x="912845" y="234819"/>
            <a:ext cx="10515600" cy="1325563"/>
          </a:xfrm>
        </p:spPr>
        <p:txBody>
          <a:bodyPr>
            <a:normAutofit/>
          </a:bodyPr>
          <a:lstStyle/>
          <a:p>
            <a:r>
              <a:rPr lang="lv-LV" sz="2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2025.gada 1.pusgadā Teritorijas plānošanas nodaļas (turpmāk – TPN) darbinieku veiktie papildus pienākumi Ādažu novada teritorijas plānojuma izstrādes ietvaros</a:t>
            </a:r>
          </a:p>
        </p:txBody>
      </p:sp>
      <p:cxnSp>
        <p:nvCxnSpPr>
          <p:cNvPr id="6" name="Straight Connector 5">
            <a:extLst>
              <a:ext uri="{FF2B5EF4-FFF2-40B4-BE49-F238E27FC236}">
                <a16:creationId xmlns:a16="http://schemas.microsoft.com/office/drawing/2014/main" id="{2A5C0A7A-AEB8-B4F1-83F8-60C95D570C2B}"/>
              </a:ext>
            </a:extLst>
          </p:cNvPr>
          <p:cNvCxnSpPr>
            <a:cxnSpLocks/>
          </p:cNvCxnSpPr>
          <p:nvPr/>
        </p:nvCxnSpPr>
        <p:spPr>
          <a:xfrm>
            <a:off x="838200" y="1662338"/>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8FCD15A7-4354-74B7-7B0F-B7FB92767D92}"/>
              </a:ext>
            </a:extLst>
          </p:cNvPr>
          <p:cNvSpPr txBox="1">
            <a:spLocks/>
          </p:cNvSpPr>
          <p:nvPr/>
        </p:nvSpPr>
        <p:spPr>
          <a:xfrm>
            <a:off x="838200" y="1886952"/>
            <a:ext cx="10515599" cy="47362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lv-LV" sz="1800" dirty="0">
                <a:solidFill>
                  <a:schemeClr val="accent6">
                    <a:lumMod val="50000"/>
                  </a:schemeClr>
                </a:solidFill>
                <a:effectLst/>
                <a:ea typeface="Calibri" panose="020F0502020204030204" pitchFamily="34" charset="0"/>
                <a:cs typeface="Calibri" panose="020F0502020204030204" pitchFamily="34" charset="0"/>
              </a:rPr>
              <a:t> apkopoti un izvērtēti 34 rakstiski saņemtie fizisku un juridisku personu priekšlikumi teritorijas plānojuma izstrādei;</a:t>
            </a:r>
          </a:p>
          <a:p>
            <a:pPr algn="just">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 saņemta papildu informācija un nosacījumi no divām institūcijām, izvērtēta un iestrādāta teritorijas plānojuma redakcijā:</a:t>
            </a:r>
          </a:p>
          <a:p>
            <a:pPr marL="457200" lvl="1" indent="0" algn="just">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no Nacionālās kultūras mantojuma pārvaldes par divu valsts aizsargājamo kultūras pieminekļu statusu, aizsardzības zonām un aizsargjoslām – Carnikavas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Siguļu</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baznīcu un kulta vietu «Baltgalvju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Upurkalni</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Kalngalē</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a:p>
            <a:pPr lvl="1" algn="just">
              <a:buFontTx/>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no Satiksmes ministrijas par plānotajiem transporta mezgliem, teritorijām ar īpašiem noteikumiem, pirms tam organizēta tikšanās ar Satiksmes ministrijas un VSIA «Latvijas valsts ceļi» pārstāvjiem – vairs netiek plānots Baltezera apvedceļš, ir jāsaglabā Jaunciema gatves Rīgā savienojums ar A1 autoceļu un autoceļa A1 paplašināšanai rezervētā TIN7 teritorija jāsamazina no 100 uz 40 m, plānots transporta mezgls A 1 un P1 krustojumā;</a:t>
            </a:r>
          </a:p>
          <a:p>
            <a:pPr algn="just">
              <a:buFont typeface="Wingdings" panose="05000000000000000000" pitchFamily="2" charset="2"/>
              <a:buChar char="q"/>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turpinājušās diskusijas ar Klimata un enerģētikas ministriju par grozījumiem normatīvajos aktos un datiem par applūstošajām teritorijām  - VSIA «Latvijas vides, ģeoloģijas un meteoroloģijas centrs» jaunākos datu par Ādažu novadu nodos pašvaldībai izvērtēšanai ne ātrāk kā 2025.gada 3.ceturksnī.</a:t>
            </a:r>
          </a:p>
          <a:p>
            <a:pPr algn="just">
              <a:buFont typeface="Wingdings" panose="05000000000000000000" pitchFamily="2" charset="2"/>
              <a:buChar char="q"/>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pabeigts darbs pie Ādažu novada Transporta attīstības plāna – apstiprināts 29.05.2025. Domes sēdē.</a:t>
            </a:r>
          </a:p>
          <a:p>
            <a:pPr algn="just">
              <a:buFont typeface="Wingdings" panose="05000000000000000000" pitchFamily="2" charset="2"/>
              <a:buChar char="q"/>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pašvaldības nekustamo īpašumu izvērtēšanas darba grupā 28.04.2025. izskatīti jautājumi par vairāku pašvaldības īpašumu funkcionālā zonējuma precizēšanu un pašvaldības ierosinātu detālplānojumu izvērtēšanu.</a:t>
            </a:r>
          </a:p>
        </p:txBody>
      </p:sp>
    </p:spTree>
    <p:extLst>
      <p:ext uri="{BB962C8B-B14F-4D97-AF65-F5344CB8AC3E}">
        <p14:creationId xmlns:p14="http://schemas.microsoft.com/office/powerpoint/2010/main" val="242975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ABC0A-D24E-2A2B-E516-55C34A1D78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DEA131-195C-EA71-E2FD-26CFF92D30C8}"/>
              </a:ext>
            </a:extLst>
          </p:cNvPr>
          <p:cNvSpPr txBox="1">
            <a:spLocks/>
          </p:cNvSpPr>
          <p:nvPr/>
        </p:nvSpPr>
        <p:spPr>
          <a:xfrm>
            <a:off x="510851" y="711293"/>
            <a:ext cx="5843296" cy="59507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lv-LV" sz="1800" kern="100" dirty="0">
                <a:solidFill>
                  <a:schemeClr val="accent6">
                    <a:lumMod val="50000"/>
                  </a:schemeClr>
                </a:solidFill>
                <a:effectLst/>
                <a:latin typeface="Times New Roman" panose="02020603050405020304" pitchFamily="18" charset="0"/>
                <a:ea typeface="Calibri" panose="020F0502020204030204" pitchFamily="34" charset="0"/>
                <a:cs typeface="Calibri" panose="020F0502020204030204" pitchFamily="34" charset="0"/>
              </a:rPr>
              <a:t> </a:t>
            </a:r>
            <a:r>
              <a:rPr lang="lv-LV" sz="2000" b="1" kern="100" dirty="0">
                <a:solidFill>
                  <a:schemeClr val="accent6">
                    <a:lumMod val="50000"/>
                  </a:schemeClr>
                </a:solidFill>
                <a:effectLst/>
                <a:ea typeface="Calibri" panose="020F0502020204030204" pitchFamily="34" charset="0"/>
                <a:cs typeface="Calibri" panose="020F0502020204030204" pitchFamily="34" charset="0"/>
              </a:rPr>
              <a:t>t</a:t>
            </a:r>
            <a:r>
              <a:rPr lang="lv-LV" sz="2000" b="1" dirty="0">
                <a:solidFill>
                  <a:schemeClr val="accent6">
                    <a:lumMod val="50000"/>
                  </a:schemeClr>
                </a:solidFill>
                <a:effectLst/>
                <a:ea typeface="Calibri" panose="020F0502020204030204" pitchFamily="34" charset="0"/>
                <a:cs typeface="Calibri" panose="020F0502020204030204" pitchFamily="34" charset="0"/>
              </a:rPr>
              <a:t>urpināts un pabeigts darbs pie Teritorijas izmantošanas un apbūves noteikumu (TIAN) sagatavošanas</a:t>
            </a:r>
            <a:r>
              <a:rPr lang="lv-LV" sz="2000" b="1" dirty="0">
                <a:solidFill>
                  <a:schemeClr val="accent6">
                    <a:lumMod val="50000"/>
                  </a:schemeClr>
                </a:solidFill>
              </a:rPr>
              <a:t>:</a:t>
            </a:r>
          </a:p>
          <a:p>
            <a:pPr lvl="1" algn="just">
              <a:buFont typeface="Wingdings" panose="05000000000000000000" pitchFamily="2" charset="2"/>
              <a:buChar char="ü"/>
            </a:pPr>
            <a:r>
              <a:rPr lang="lv-LV" sz="1800" b="0" i="0" u="none" strike="noStrike" baseline="0" dirty="0">
                <a:solidFill>
                  <a:schemeClr val="accent6">
                    <a:lumMod val="50000"/>
                  </a:schemeClr>
                </a:solidFill>
                <a:ea typeface="Calibri" panose="020F0502020204030204" pitchFamily="34" charset="0"/>
                <a:cs typeface="Calibri" panose="020F0502020204030204" pitchFamily="34" charset="0"/>
              </a:rPr>
              <a:t>izveidota funkcionālā zonējuma pārejas tabula no</a:t>
            </a:r>
            <a:r>
              <a:rPr lang="lv-LV" sz="1800" dirty="0">
                <a:solidFill>
                  <a:schemeClr val="accent6">
                    <a:lumMod val="50000"/>
                  </a:schemeClr>
                </a:solidFill>
                <a:ea typeface="Calibri" panose="020F0502020204030204" pitchFamily="34" charset="0"/>
                <a:cs typeface="Calibri" panose="020F0502020204030204" pitchFamily="34" charset="0"/>
              </a:rPr>
              <a:t> abu spēkā esošo teritorijas plānojumu zonējumiem uz jauno;</a:t>
            </a:r>
          </a:p>
          <a:p>
            <a:pPr lvl="1" algn="just">
              <a:buFont typeface="Wingdings" panose="05000000000000000000" pitchFamily="2" charset="2"/>
              <a:buChar char="ü"/>
            </a:pPr>
            <a:r>
              <a:rPr lang="lv-LV" sz="1800" dirty="0">
                <a:solidFill>
                  <a:schemeClr val="accent6">
                    <a:lumMod val="50000"/>
                  </a:schemeClr>
                </a:solidFill>
              </a:rPr>
              <a:t>s</a:t>
            </a:r>
            <a:r>
              <a:rPr lang="lv-LV" sz="1800" b="0" i="0" u="none" strike="noStrike" baseline="0" dirty="0">
                <a:solidFill>
                  <a:schemeClr val="accent6">
                    <a:lumMod val="50000"/>
                  </a:schemeClr>
                </a:solidFill>
              </a:rPr>
              <a:t>alāgoti zonējumi, veiktas korekcijas MK 240 noteiktajā pakalpojumu «grozā»​, precizētas dažādas papildu prasības zonējumos;</a:t>
            </a:r>
          </a:p>
          <a:p>
            <a:pPr lvl="1" algn="just">
              <a:buFont typeface="Wingdings" panose="05000000000000000000" pitchFamily="2" charset="2"/>
              <a:buChar char="ü"/>
            </a:pPr>
            <a:r>
              <a:rPr lang="lv-LV" sz="1800" dirty="0">
                <a:solidFill>
                  <a:schemeClr val="accent6">
                    <a:lumMod val="50000"/>
                  </a:schemeClr>
                </a:solidFill>
              </a:rPr>
              <a:t>p</a:t>
            </a:r>
            <a:r>
              <a:rPr lang="lv-LV" sz="1800" b="0" i="0" u="none" strike="noStrike" baseline="0" dirty="0">
                <a:solidFill>
                  <a:schemeClr val="accent6">
                    <a:lumMod val="50000"/>
                  </a:schemeClr>
                </a:solidFill>
              </a:rPr>
              <a:t>ārskatītas, precizētas, papildinātas Teritorijas ar īpašiem noteikumiem (TIN), t.sk. izveidotas jaunas:</a:t>
            </a:r>
          </a:p>
          <a:p>
            <a:pPr marL="914400" lvl="2" indent="0" fontAlgn="base">
              <a:lnSpc>
                <a:spcPts val="1500"/>
              </a:lnSpc>
              <a:buNone/>
            </a:pPr>
            <a:r>
              <a:rPr lang="lv-LV" sz="1000" dirty="0">
                <a:solidFill>
                  <a:schemeClr val="accent6">
                    <a:lumMod val="50000"/>
                  </a:schemeClr>
                </a:solidFill>
              </a:rPr>
              <a:t>- </a:t>
            </a:r>
            <a:r>
              <a:rPr lang="lv-LV" sz="1400" dirty="0">
                <a:solidFill>
                  <a:schemeClr val="accent6">
                    <a:lumMod val="50000"/>
                  </a:schemeClr>
                </a:solidFill>
                <a:latin typeface="Calibri" panose="020F0502020204030204" pitchFamily="34" charset="0"/>
              </a:rPr>
              <a:t>Ādažu militārās aviācijas zonas;</a:t>
            </a:r>
            <a:endParaRPr lang="en-US" sz="1400" dirty="0">
              <a:solidFill>
                <a:schemeClr val="accent6">
                  <a:lumMod val="50000"/>
                </a:schemeClr>
              </a:solidFill>
              <a:latin typeface="Arial" panose="020B0604020202020204" pitchFamily="34" charset="0"/>
            </a:endParaRPr>
          </a:p>
          <a:p>
            <a:pPr marL="914400" lvl="2" indent="0" fontAlgn="base">
              <a:lnSpc>
                <a:spcPts val="1500"/>
              </a:lnSpc>
              <a:buNone/>
            </a:pPr>
            <a:r>
              <a:rPr lang="lv-LV" sz="1400" dirty="0">
                <a:solidFill>
                  <a:schemeClr val="accent6">
                    <a:lumMod val="50000"/>
                  </a:schemeClr>
                </a:solidFill>
                <a:latin typeface="Calibri" panose="020F0502020204030204" pitchFamily="34" charset="0"/>
              </a:rPr>
              <a:t>- detālplānojumi ārpus ciemiem;</a:t>
            </a:r>
          </a:p>
          <a:p>
            <a:pPr marL="914400" lvl="2" indent="0" fontAlgn="base">
              <a:lnSpc>
                <a:spcPts val="1500"/>
              </a:lnSpc>
              <a:buNone/>
            </a:pPr>
            <a:r>
              <a:rPr lang="lv-LV" sz="1400" dirty="0">
                <a:solidFill>
                  <a:schemeClr val="accent6">
                    <a:lumMod val="50000"/>
                  </a:schemeClr>
                </a:solidFill>
                <a:latin typeface="Calibri" panose="020F0502020204030204" pitchFamily="34" charset="0"/>
              </a:rPr>
              <a:t>- ainaviski vērtīgi ceļa posmi;</a:t>
            </a:r>
          </a:p>
          <a:p>
            <a:pPr marL="914400" lvl="2" indent="0" fontAlgn="base">
              <a:lnSpc>
                <a:spcPts val="1500"/>
              </a:lnSpc>
              <a:buNone/>
            </a:pPr>
            <a:r>
              <a:rPr lang="lv-LV" sz="1400" dirty="0">
                <a:solidFill>
                  <a:schemeClr val="accent6">
                    <a:lumMod val="50000"/>
                  </a:schemeClr>
                </a:solidFill>
                <a:latin typeface="Arial" panose="020B0604020202020204" pitchFamily="34" charset="0"/>
              </a:rPr>
              <a:t>- </a:t>
            </a:r>
            <a:r>
              <a:rPr lang="lv-LV" sz="1400" dirty="0">
                <a:solidFill>
                  <a:schemeClr val="accent6">
                    <a:lumMod val="50000"/>
                  </a:schemeClr>
                </a:solidFill>
                <a:latin typeface="Calibri" panose="020F0502020204030204" pitchFamily="34" charset="0"/>
              </a:rPr>
              <a:t>teritorijas ar centralizētas ūdensapgādes un kanalizācijas sistēmām, kurās ir vai perspektīvā tiek plānota centralizētā ūdensapgādes un kanalizācijas sistēma;</a:t>
            </a:r>
          </a:p>
          <a:p>
            <a:pPr marL="914400" lvl="2" indent="0" fontAlgn="base">
              <a:lnSpc>
                <a:spcPts val="1500"/>
              </a:lnSpc>
              <a:buNone/>
            </a:pPr>
            <a:r>
              <a:rPr lang="lv-LV" sz="1400" dirty="0">
                <a:solidFill>
                  <a:schemeClr val="accent6">
                    <a:lumMod val="50000"/>
                  </a:schemeClr>
                </a:solidFill>
                <a:latin typeface="Arial" panose="020B0604020202020204" pitchFamily="34" charset="0"/>
              </a:rPr>
              <a:t>- </a:t>
            </a:r>
            <a:r>
              <a:rPr lang="lv-LV" sz="1400" dirty="0">
                <a:solidFill>
                  <a:schemeClr val="accent6">
                    <a:lumMod val="50000"/>
                  </a:schemeClr>
                </a:solidFill>
                <a:latin typeface="Calibri" panose="020F0502020204030204" pitchFamily="34" charset="0"/>
                <a:ea typeface="Calibri" panose="020F0502020204030204" pitchFamily="34" charset="0"/>
              </a:rPr>
              <a:t>teritorija ar paaugstinātu trokšņa līmeni;</a:t>
            </a:r>
            <a:endParaRPr lang="lv-LV" sz="1800" b="0" i="0" u="none" strike="noStrike" baseline="0" dirty="0">
              <a:solidFill>
                <a:schemeClr val="accent6">
                  <a:lumMod val="50000"/>
                </a:schemeClr>
              </a:solidFill>
            </a:endParaRPr>
          </a:p>
          <a:p>
            <a:pPr lvl="1" algn="just">
              <a:buFont typeface="Wingdings" panose="05000000000000000000" pitchFamily="2" charset="2"/>
              <a:buChar char="ü"/>
            </a:pPr>
            <a:r>
              <a:rPr lang="lv-LV" sz="1800" dirty="0">
                <a:solidFill>
                  <a:schemeClr val="accent6">
                    <a:lumMod val="50000"/>
                  </a:schemeClr>
                </a:solidFill>
                <a:effectLst/>
                <a:ea typeface="Calibri" panose="020F0502020204030204" pitchFamily="34" charset="0"/>
                <a:cs typeface="Calibri" panose="020F0502020204030204" pitchFamily="34" charset="0"/>
              </a:rPr>
              <a:t>Ainavu plāna un Transporta attīstības plāna rekomendāciju iestrādāšana TIAN</a:t>
            </a:r>
            <a:r>
              <a:rPr lang="lv-LV" sz="1800" dirty="0">
                <a:solidFill>
                  <a:schemeClr val="accent6">
                    <a:lumMod val="50000"/>
                  </a:schemeClr>
                </a:solidFill>
                <a:ea typeface="Calibri" panose="020F0502020204030204" pitchFamily="34" charset="0"/>
                <a:cs typeface="Calibri" panose="020F0502020204030204" pitchFamily="34" charset="0"/>
              </a:rPr>
              <a:t>;</a:t>
            </a:r>
          </a:p>
          <a:p>
            <a:pPr lvl="1" algn="just">
              <a:buFont typeface="Wingdings" panose="05000000000000000000" pitchFamily="2" charset="2"/>
              <a:buChar char="ü"/>
            </a:pPr>
            <a:r>
              <a:rPr lang="lv-LV" sz="1800" dirty="0">
                <a:solidFill>
                  <a:schemeClr val="accent6">
                    <a:lumMod val="50000"/>
                  </a:schemeClr>
                </a:solidFill>
                <a:effectLst/>
                <a:ea typeface="Calibri" panose="020F0502020204030204" pitchFamily="34" charset="0"/>
                <a:cs typeface="Calibri" panose="020F0502020204030204" pitchFamily="34" charset="0"/>
              </a:rPr>
              <a:t>citi risinājumi – kādos gadījumos nepieciešams izstrādāt detālplānojumus, veikt publisko apspriešanu, </a:t>
            </a:r>
            <a:r>
              <a:rPr lang="lv-LV"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p</a:t>
            </a:r>
            <a:r>
              <a:rPr lang="lv-LV" sz="1800" dirty="0">
                <a:solidFill>
                  <a:schemeClr val="accent6">
                    <a:lumMod val="50000"/>
                  </a:schemeClr>
                </a:solidFill>
                <a:latin typeface="Calibri" panose="020F0502020204030204" pitchFamily="34" charset="0"/>
              </a:rPr>
              <a:t>rasības biotopu aizsardzībai, ainavām, dabas aizsardzībai, saules parkiem u.c.</a:t>
            </a:r>
          </a:p>
        </p:txBody>
      </p:sp>
      <p:pic>
        <p:nvPicPr>
          <p:cNvPr id="2" name="Picture 5">
            <a:extLst>
              <a:ext uri="{FF2B5EF4-FFF2-40B4-BE49-F238E27FC236}">
                <a16:creationId xmlns:a16="http://schemas.microsoft.com/office/drawing/2014/main" id="{03DA34C6-D635-657F-8438-0A0B08AE1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22001">
            <a:off x="7150542" y="1026662"/>
            <a:ext cx="4253235" cy="26672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a:extLst>
              <a:ext uri="{FF2B5EF4-FFF2-40B4-BE49-F238E27FC236}">
                <a16:creationId xmlns:a16="http://schemas.microsoft.com/office/drawing/2014/main" id="{6DA5977C-FB0C-2A01-2522-12E621506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50025">
            <a:off x="8286902" y="632164"/>
            <a:ext cx="3367886" cy="2033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699D72E-BA31-25C1-1FEE-A0905CB69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855" y="3686675"/>
            <a:ext cx="5494729" cy="288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4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0CA4A-8B51-9F15-3DFD-4288DA27E2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B2C49-186B-AC65-8857-0DB54DED9D1E}"/>
              </a:ext>
            </a:extLst>
          </p:cNvPr>
          <p:cNvSpPr txBox="1">
            <a:spLocks/>
          </p:cNvSpPr>
          <p:nvPr/>
        </p:nvSpPr>
        <p:spPr>
          <a:xfrm>
            <a:off x="510851" y="711293"/>
            <a:ext cx="5843296" cy="59507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lv-LV" sz="1800" kern="100" dirty="0">
                <a:solidFill>
                  <a:schemeClr val="accent6">
                    <a:lumMod val="50000"/>
                  </a:schemeClr>
                </a:solidFill>
                <a:effectLst/>
                <a:latin typeface="Times New Roman" panose="02020603050405020304" pitchFamily="18" charset="0"/>
                <a:ea typeface="Calibri" panose="020F0502020204030204" pitchFamily="34" charset="0"/>
                <a:cs typeface="Calibri" panose="020F0502020204030204" pitchFamily="34" charset="0"/>
              </a:rPr>
              <a:t> </a:t>
            </a:r>
            <a:r>
              <a:rPr lang="lv-LV" sz="1800" kern="100" dirty="0">
                <a:solidFill>
                  <a:schemeClr val="accent6">
                    <a:lumMod val="50000"/>
                  </a:schemeClr>
                </a:solidFill>
                <a:effectLst/>
                <a:ea typeface="Calibri" panose="020F0502020204030204" pitchFamily="34" charset="0"/>
                <a:cs typeface="Calibri" panose="020F0502020204030204" pitchFamily="34" charset="0"/>
              </a:rPr>
              <a:t>transporta jomā</a:t>
            </a:r>
            <a:r>
              <a:rPr lang="lv-LV" sz="1800" dirty="0">
                <a:solidFill>
                  <a:schemeClr val="accent6">
                    <a:lumMod val="50000"/>
                  </a:schemeClr>
                </a:solidFill>
              </a:rPr>
              <a:t>:</a:t>
            </a:r>
          </a:p>
          <a:p>
            <a:pPr lvl="1" algn="just">
              <a:buFont typeface="Wingdings" panose="05000000000000000000" pitchFamily="2" charset="2"/>
              <a:buChar char="ü"/>
            </a:pPr>
            <a:r>
              <a:rPr lang="lv-LV" sz="1800" dirty="0">
                <a:solidFill>
                  <a:schemeClr val="accent6">
                    <a:lumMod val="50000"/>
                  </a:schemeClr>
                </a:solidFill>
                <a:ea typeface="Calibri" panose="020F0502020204030204" pitchFamily="34" charset="0"/>
                <a:cs typeface="Calibri" panose="020F0502020204030204" pitchFamily="34" charset="0"/>
              </a:rPr>
              <a:t>p</a:t>
            </a:r>
            <a:r>
              <a:rPr lang="lv-LV" sz="1800" b="0" i="0" u="none" strike="noStrike" baseline="0" dirty="0">
                <a:solidFill>
                  <a:schemeClr val="accent6">
                    <a:lumMod val="50000"/>
                  </a:schemeClr>
                </a:solidFill>
                <a:ea typeface="Calibri" panose="020F0502020204030204" pitchFamily="34" charset="0"/>
                <a:cs typeface="Calibri" panose="020F0502020204030204" pitchFamily="34" charset="0"/>
              </a:rPr>
              <a:t>recizēts sarkano līniju risinājums ap A1 autoceļu;</a:t>
            </a:r>
          </a:p>
          <a:p>
            <a:pPr lvl="1" algn="just">
              <a:buFont typeface="Wingdings" panose="05000000000000000000" pitchFamily="2" charset="2"/>
              <a:buChar char="ü"/>
            </a:pPr>
            <a:r>
              <a:rPr lang="lv-LV" sz="1800" dirty="0">
                <a:solidFill>
                  <a:schemeClr val="accent6">
                    <a:lumMod val="50000"/>
                  </a:schemeClr>
                </a:solidFill>
                <a:ea typeface="Calibri" panose="020F0502020204030204" pitchFamily="34" charset="0"/>
                <a:cs typeface="Calibri" panose="020F0502020204030204" pitchFamily="34" charset="0"/>
              </a:rPr>
              <a:t>ielu sarkanās līnijas tiek attēlotas visām pašvaldības ielām, kā arī visām izbūvētām ielām, bet plānotās ielas noteiktas kā TIN72 teritorijas;</a:t>
            </a:r>
          </a:p>
          <a:p>
            <a:pPr lvl="1" algn="just">
              <a:buFont typeface="Wingdings" panose="05000000000000000000" pitchFamily="2" charset="2"/>
              <a:buChar char="ü"/>
            </a:pPr>
            <a:r>
              <a:rPr lang="lv-LV" sz="1800" dirty="0">
                <a:solidFill>
                  <a:schemeClr val="accent6">
                    <a:lumMod val="50000"/>
                  </a:schemeClr>
                </a:solidFill>
                <a:ea typeface="Calibri" panose="020F0502020204030204" pitchFamily="34" charset="0"/>
                <a:cs typeface="Calibri" panose="020F0502020204030204" pitchFamily="34" charset="0"/>
              </a:rPr>
              <a:t>valsts autoceļu saraksts, to nodalījuma joslas un aizsargjoslas, ielu saraksts un sarkano līniju platumi noteikti TIAN 1. un 7.pielikumā;</a:t>
            </a:r>
          </a:p>
          <a:p>
            <a:pPr algn="just">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 notikušas divas darba grupas sanāksmes ūdenssaimniecības aglomerāciju robežu precizēšanai;</a:t>
            </a:r>
          </a:p>
          <a:p>
            <a:pPr algn="just">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 pabeigts darbs pie pilsētas un ciemu robežu grozījumiem;</a:t>
            </a:r>
          </a:p>
          <a:p>
            <a:pPr algn="just">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 </a:t>
            </a:r>
            <a:r>
              <a:rPr lang="lv-LV" sz="1800" b="1" dirty="0">
                <a:solidFill>
                  <a:schemeClr val="accent6">
                    <a:lumMod val="50000"/>
                  </a:schemeClr>
                </a:solidFill>
                <a:ea typeface="Calibri" panose="020F0502020204030204" pitchFamily="34" charset="0"/>
                <a:cs typeface="Calibri" panose="020F0502020204030204" pitchFamily="34" charset="0"/>
              </a:rPr>
              <a:t>pabeigts darbs  pie Grafiskās daļas sagatavošanas</a:t>
            </a:r>
            <a:r>
              <a:rPr lang="lv-LV" sz="1800" dirty="0">
                <a:solidFill>
                  <a:schemeClr val="accent6">
                    <a:lumMod val="50000"/>
                  </a:schemeClr>
                </a:solidFill>
                <a:ea typeface="Calibri" panose="020F0502020204030204" pitchFamily="34" charset="0"/>
                <a:cs typeface="Calibri" panose="020F0502020204030204" pitchFamily="34" charset="0"/>
              </a:rPr>
              <a:t>, t.sk.:</a:t>
            </a:r>
          </a:p>
          <a:p>
            <a:pPr lvl="1" algn="just">
              <a:buFont typeface="Wingdings" panose="05000000000000000000" pitchFamily="2" charset="2"/>
              <a:buChar char="ü"/>
            </a:pPr>
            <a:r>
              <a:rPr lang="lv-LV" sz="1400" dirty="0">
                <a:solidFill>
                  <a:schemeClr val="accent6">
                    <a:lumMod val="50000"/>
                  </a:schemeClr>
                </a:solidFill>
              </a:rPr>
              <a:t>Integrēti detālplānojumi un </a:t>
            </a:r>
            <a:r>
              <a:rPr lang="lv-LV" sz="1400" dirty="0" err="1">
                <a:solidFill>
                  <a:schemeClr val="accent6">
                    <a:lumMod val="50000"/>
                  </a:schemeClr>
                </a:solidFill>
              </a:rPr>
              <a:t>lokālplānojumi</a:t>
            </a:r>
            <a:r>
              <a:rPr lang="lv-LV" sz="1400" dirty="0">
                <a:solidFill>
                  <a:schemeClr val="accent6">
                    <a:lumMod val="50000"/>
                  </a:schemeClr>
                </a:solidFill>
              </a:rPr>
              <a:t>;</a:t>
            </a:r>
          </a:p>
          <a:p>
            <a:pPr lvl="1" algn="just">
              <a:buFont typeface="Wingdings" panose="05000000000000000000" pitchFamily="2" charset="2"/>
              <a:buChar char="ü"/>
            </a:pPr>
            <a:r>
              <a:rPr lang="lv-LV" sz="1400" dirty="0">
                <a:solidFill>
                  <a:schemeClr val="accent6">
                    <a:lumMod val="50000"/>
                  </a:schemeClr>
                </a:solidFill>
              </a:rPr>
              <a:t>novērstas neprecizitātes (lauksaimniecības apbūves zeme, zonējums ārpus kadastra robežām, labota topoloģija un tml.);</a:t>
            </a:r>
          </a:p>
          <a:p>
            <a:pPr lvl="1" algn="just">
              <a:buFont typeface="Wingdings" panose="05000000000000000000" pitchFamily="2" charset="2"/>
              <a:buChar char="ü"/>
            </a:pPr>
            <a:r>
              <a:rPr lang="lv-LV" sz="1400" dirty="0">
                <a:solidFill>
                  <a:schemeClr val="accent6">
                    <a:lumMod val="50000"/>
                  </a:schemeClr>
                </a:solidFill>
              </a:rPr>
              <a:t>precizēts zonējums ārpus ciemu robežām lauku teritorijās;</a:t>
            </a:r>
          </a:p>
          <a:p>
            <a:pPr lvl="1" algn="just">
              <a:buFont typeface="Wingdings" panose="05000000000000000000" pitchFamily="2" charset="2"/>
              <a:buChar char="ü"/>
            </a:pPr>
            <a:r>
              <a:rPr lang="lv-LV" sz="1400" dirty="0">
                <a:solidFill>
                  <a:schemeClr val="accent6">
                    <a:lumMod val="50000"/>
                  </a:schemeClr>
                </a:solidFill>
              </a:rPr>
              <a:t>veikta sarkano līniju pārskatīšana un labošana, izveidojot vienotu pieeju Carnikavas pagastam un Ādažu pagastam;</a:t>
            </a:r>
          </a:p>
          <a:p>
            <a:pPr lvl="1" algn="just">
              <a:buFont typeface="Wingdings" panose="05000000000000000000" pitchFamily="2" charset="2"/>
              <a:buChar char="ü"/>
            </a:pPr>
            <a:r>
              <a:rPr lang="lv-LV" sz="1400" dirty="0">
                <a:solidFill>
                  <a:schemeClr val="accent6">
                    <a:lumMod val="50000"/>
                  </a:schemeClr>
                </a:solidFill>
              </a:rPr>
              <a:t>plānotās ielas attēlotas kā TIN;</a:t>
            </a:r>
          </a:p>
          <a:p>
            <a:pPr lvl="1" algn="just">
              <a:buFont typeface="Wingdings" panose="05000000000000000000" pitchFamily="2" charset="2"/>
              <a:buChar char="ü"/>
            </a:pPr>
            <a:r>
              <a:rPr lang="lv-LV" sz="1400" dirty="0">
                <a:solidFill>
                  <a:schemeClr val="accent6">
                    <a:lumMod val="50000"/>
                  </a:schemeClr>
                </a:solidFill>
              </a:rPr>
              <a:t>precizētas kultūras pieminekļu aizsargjoslas atbilstoši no NKMP jūnija sākumā saņemtajai informācijai;</a:t>
            </a:r>
          </a:p>
          <a:p>
            <a:pPr lvl="1" algn="just">
              <a:buFont typeface="Wingdings" panose="05000000000000000000" pitchFamily="2" charset="2"/>
              <a:buChar char="ü"/>
            </a:pPr>
            <a:r>
              <a:rPr lang="lv-LV" sz="1400" dirty="0">
                <a:solidFill>
                  <a:schemeClr val="accent6">
                    <a:lumMod val="50000"/>
                  </a:schemeClr>
                </a:solidFill>
              </a:rPr>
              <a:t>izveidota Grafiskās daļas karte un tās interaktīvā darba versija;</a:t>
            </a:r>
          </a:p>
          <a:p>
            <a:pPr lvl="1" algn="just">
              <a:buFont typeface="Wingdings" panose="05000000000000000000" pitchFamily="2" charset="2"/>
              <a:buChar char="ü"/>
            </a:pPr>
            <a:r>
              <a:rPr lang="lv-LV" sz="1400" dirty="0">
                <a:solidFill>
                  <a:schemeClr val="accent6">
                    <a:lumMod val="50000"/>
                  </a:schemeClr>
                </a:solidFill>
              </a:rPr>
              <a:t>u.c.</a:t>
            </a:r>
          </a:p>
          <a:p>
            <a:pPr lvl="1" algn="just">
              <a:buFont typeface="Wingdings" panose="05000000000000000000" pitchFamily="2" charset="2"/>
              <a:buChar char="ü"/>
            </a:pPr>
            <a:endParaRPr lang="lv-LV" sz="1400" dirty="0"/>
          </a:p>
          <a:p>
            <a:pPr lvl="1" algn="just">
              <a:buFont typeface="Wingdings" panose="05000000000000000000" pitchFamily="2" charset="2"/>
              <a:buChar char="ü"/>
            </a:pPr>
            <a:endParaRPr lang="lv-LV" sz="1400" dirty="0"/>
          </a:p>
          <a:p>
            <a:pPr lvl="1" algn="just">
              <a:buFont typeface="Wingdings" panose="05000000000000000000" pitchFamily="2" charset="2"/>
              <a:buChar char="ü"/>
            </a:pPr>
            <a:endParaRPr lang="lv-LV" sz="1400" dirty="0">
              <a:solidFill>
                <a:schemeClr val="accent6">
                  <a:lumMod val="50000"/>
                </a:schemeClr>
              </a:solidFill>
              <a:ea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ED4432C-9BA9-3A7C-8BE8-24A799760883}"/>
              </a:ext>
            </a:extLst>
          </p:cNvPr>
          <p:cNvGrpSpPr/>
          <p:nvPr/>
        </p:nvGrpSpPr>
        <p:grpSpPr>
          <a:xfrm>
            <a:off x="7483151" y="3359020"/>
            <a:ext cx="3344343" cy="3106128"/>
            <a:chOff x="1056868" y="365125"/>
            <a:chExt cx="4048532" cy="3756298"/>
          </a:xfrm>
        </p:grpSpPr>
        <p:pic>
          <p:nvPicPr>
            <p:cNvPr id="7" name="Picture 6">
              <a:extLst>
                <a:ext uri="{FF2B5EF4-FFF2-40B4-BE49-F238E27FC236}">
                  <a16:creationId xmlns:a16="http://schemas.microsoft.com/office/drawing/2014/main" id="{E42A704A-68CF-3EE3-2B56-0DE9CE22621D}"/>
                </a:ext>
              </a:extLst>
            </p:cNvPr>
            <p:cNvPicPr>
              <a:picLocks noChangeAspect="1"/>
            </p:cNvPicPr>
            <p:nvPr/>
          </p:nvPicPr>
          <p:blipFill>
            <a:blip r:embed="rId2"/>
            <a:stretch>
              <a:fillRect/>
            </a:stretch>
          </p:blipFill>
          <p:spPr>
            <a:xfrm>
              <a:off x="1056868" y="365125"/>
              <a:ext cx="4048531" cy="358880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419A355-E503-74BD-200B-2FEAA13938E3}"/>
                </a:ext>
              </a:extLst>
            </p:cNvPr>
            <p:cNvSpPr txBox="1"/>
            <p:nvPr/>
          </p:nvSpPr>
          <p:spPr>
            <a:xfrm>
              <a:off x="1345299" y="3786443"/>
              <a:ext cx="3760101" cy="334980"/>
            </a:xfrm>
            <a:prstGeom prst="rect">
              <a:avLst/>
            </a:prstGeom>
            <a:solidFill>
              <a:schemeClr val="bg1"/>
            </a:solidFill>
          </p:spPr>
          <p:txBody>
            <a:bodyPr wrap="square" rtlCol="0">
              <a:spAutoFit/>
            </a:bodyPr>
            <a:lstStyle/>
            <a:p>
              <a:r>
                <a:rPr lang="lv-LV" sz="1200" b="1" dirty="0"/>
                <a:t>Carnikavas (Siguļu)baznīcas vieta</a:t>
              </a:r>
            </a:p>
          </p:txBody>
        </p:sp>
      </p:grpSp>
      <p:pic>
        <p:nvPicPr>
          <p:cNvPr id="19" name="Picture 18">
            <a:extLst>
              <a:ext uri="{FF2B5EF4-FFF2-40B4-BE49-F238E27FC236}">
                <a16:creationId xmlns:a16="http://schemas.microsoft.com/office/drawing/2014/main" id="{C345768F-6961-A810-BD7B-34B3ACE619F0}"/>
              </a:ext>
            </a:extLst>
          </p:cNvPr>
          <p:cNvPicPr>
            <a:picLocks noChangeAspect="1"/>
          </p:cNvPicPr>
          <p:nvPr/>
        </p:nvPicPr>
        <p:blipFill>
          <a:blip r:embed="rId3"/>
          <a:stretch>
            <a:fillRect/>
          </a:stretch>
        </p:blipFill>
        <p:spPr>
          <a:xfrm>
            <a:off x="7392004" y="701036"/>
            <a:ext cx="3435489" cy="2486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646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0738B-6935-39F3-2466-56146D73B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A47C1-B487-5A9C-86A6-521B9A1B454C}"/>
              </a:ext>
            </a:extLst>
          </p:cNvPr>
          <p:cNvSpPr>
            <a:spLocks noGrp="1"/>
          </p:cNvSpPr>
          <p:nvPr>
            <p:ph type="title"/>
          </p:nvPr>
        </p:nvSpPr>
        <p:spPr>
          <a:xfrm>
            <a:off x="838200" y="325891"/>
            <a:ext cx="10515600" cy="1325563"/>
          </a:xfrm>
        </p:spPr>
        <p:txBody>
          <a:bodyPr>
            <a:normAutofit/>
          </a:bodyPr>
          <a:lstStyle/>
          <a:p>
            <a:r>
              <a:rPr lang="lv-LV" sz="4000" b="1" dirty="0">
                <a:solidFill>
                  <a:schemeClr val="accent6">
                    <a:lumMod val="50000"/>
                  </a:schemeClr>
                </a:solidFill>
                <a:latin typeface="+mn-lt"/>
              </a:rPr>
              <a:t>Stratēģija un sabiedrības līdzdalība </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2282098F-8506-1213-A8EA-E71B0BDB8F8F}"/>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4" name="Content Placeholder 2">
            <a:extLst>
              <a:ext uri="{FF2B5EF4-FFF2-40B4-BE49-F238E27FC236}">
                <a16:creationId xmlns:a16="http://schemas.microsoft.com/office/drawing/2014/main" id="{74B090BC-C87D-3DD5-C7C7-D59463637E5B}"/>
              </a:ext>
            </a:extLst>
          </p:cNvPr>
          <p:cNvSpPr txBox="1">
            <a:spLocks/>
          </p:cNvSpPr>
          <p:nvPr/>
        </p:nvSpPr>
        <p:spPr>
          <a:xfrm>
            <a:off x="838200" y="1347024"/>
            <a:ext cx="5906729" cy="4729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lv-LV"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Ādažu novada ilgtspējīgas attīstības stratēģijas aktualizācija skar Telpiskās attīstības perspektīvā iekļautās vadlīnijas teritorijas plānošanai, tāpēc 2025.gada 28.aprīlī tika rīkota sanāksme ar iedzīvotājiem, lai iepazīstinātu ar plānotajām izmaiņām </a:t>
            </a:r>
            <a:r>
              <a:rPr lang="lv-LV" sz="18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apdzīvojuma</a:t>
            </a:r>
            <a:r>
              <a:rPr lang="lv-LV"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struktūrā, turpmākajām vadlīnijām apbūves plānošanā, teritorijas plānojuma izstrādes ietvaros veikto detālplānojumu izvērtēšanu, transporta risinājumiem un izmaiņām funkcionālajā zonējumā;</a:t>
            </a:r>
          </a:p>
          <a:p>
            <a:pPr>
              <a:buFont typeface="Wingdings" panose="05000000000000000000" pitchFamily="2" charset="2"/>
              <a:buChar char="ü"/>
            </a:pPr>
            <a:r>
              <a:rPr lang="lv-LV" sz="1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sagatavoti priekšlikumi Stratēģijas grozījumiem - vadlīnijām teritorijas plānošanai (smagā rūpniecība, </a:t>
            </a:r>
            <a:r>
              <a:rPr lang="lv-LV" sz="1800" dirty="0" err="1">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apdzīvojuma</a:t>
            </a:r>
            <a:r>
              <a:rPr lang="lv-LV" sz="1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struktūra, prasības zaļo teritoriju saglabāšanai u.c.);</a:t>
            </a:r>
          </a:p>
          <a:p>
            <a:pPr>
              <a:buFont typeface="Wingdings" panose="05000000000000000000" pitchFamily="2" charset="2"/>
              <a:buChar char="ü"/>
            </a:pPr>
            <a:r>
              <a:rPr lang="lv-LV" sz="18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i</a:t>
            </a:r>
            <a:r>
              <a:rPr lang="lv-LV"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zvērtēta jaunā teritorijas plānojuma 1.redakcijas projekta atbilstība Stratēģijai (</a:t>
            </a:r>
            <a:r>
              <a:rPr lang="lv-LV" sz="18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izvērtējums</a:t>
            </a:r>
            <a:r>
              <a:rPr lang="lv-LV"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iekļauts Paskaidrojuma rakstā).</a:t>
            </a:r>
          </a:p>
        </p:txBody>
      </p:sp>
      <p:pic>
        <p:nvPicPr>
          <p:cNvPr id="9" name="Picture 8">
            <a:extLst>
              <a:ext uri="{FF2B5EF4-FFF2-40B4-BE49-F238E27FC236}">
                <a16:creationId xmlns:a16="http://schemas.microsoft.com/office/drawing/2014/main" id="{AC36BAB4-3D5B-D269-DD39-9E1BB869E449}"/>
              </a:ext>
            </a:extLst>
          </p:cNvPr>
          <p:cNvPicPr>
            <a:picLocks noChangeAspect="1"/>
          </p:cNvPicPr>
          <p:nvPr/>
        </p:nvPicPr>
        <p:blipFill>
          <a:blip r:embed="rId2"/>
          <a:stretch>
            <a:fillRect/>
          </a:stretch>
        </p:blipFill>
        <p:spPr>
          <a:xfrm>
            <a:off x="7039132" y="1286801"/>
            <a:ext cx="4238470" cy="2410712"/>
          </a:xfrm>
          <a:prstGeom prst="rect">
            <a:avLst/>
          </a:prstGeom>
        </p:spPr>
      </p:pic>
    </p:spTree>
    <p:extLst>
      <p:ext uri="{BB962C8B-B14F-4D97-AF65-F5344CB8AC3E}">
        <p14:creationId xmlns:p14="http://schemas.microsoft.com/office/powerpoint/2010/main" val="121633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E5A1-F9E4-26CC-E8EC-1258A87EE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A49AF-EEB7-6B94-F9C8-30FDA2B080DB}"/>
              </a:ext>
            </a:extLst>
          </p:cNvPr>
          <p:cNvSpPr>
            <a:spLocks noGrp="1"/>
          </p:cNvSpPr>
          <p:nvPr>
            <p:ph type="title"/>
          </p:nvPr>
        </p:nvSpPr>
        <p:spPr>
          <a:xfrm>
            <a:off x="838200" y="325891"/>
            <a:ext cx="10515600" cy="1376813"/>
          </a:xfrm>
        </p:spPr>
        <p:txBody>
          <a:bodyPr>
            <a:normAutofit/>
          </a:bodyPr>
          <a:lstStyle/>
          <a:p>
            <a:r>
              <a:rPr lang="lv-LV" sz="3600" b="1" dirty="0">
                <a:solidFill>
                  <a:schemeClr val="accent6">
                    <a:lumMod val="50000"/>
                  </a:schemeClr>
                </a:solidFill>
                <a:latin typeface="+mn-lt"/>
              </a:rPr>
              <a:t>Sagatavota Teritorijas plānojuma 1.redakcija</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BF59F7A4-0C08-337E-265F-074F3689A6C2}"/>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8" name="Rectangle 1">
            <a:extLst>
              <a:ext uri="{FF2B5EF4-FFF2-40B4-BE49-F238E27FC236}">
                <a16:creationId xmlns:a16="http://schemas.microsoft.com/office/drawing/2014/main" id="{62F5DAF3-A881-AA05-41C0-D59D6D94BC98}"/>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3E0146BF-EED5-863A-C422-490A34D21022}"/>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D140C67C-885A-0011-6D87-2C53DE1E2986}"/>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DB16964-B0F3-9302-C84F-84CF80A00DAE}"/>
              </a:ext>
            </a:extLst>
          </p:cNvPr>
          <p:cNvSpPr txBox="1"/>
          <p:nvPr/>
        </p:nvSpPr>
        <p:spPr>
          <a:xfrm>
            <a:off x="838200" y="1377071"/>
            <a:ext cx="5257800" cy="2628284"/>
          </a:xfrm>
          <a:prstGeom prst="rect">
            <a:avLst/>
          </a:prstGeom>
          <a:noFill/>
        </p:spPr>
        <p:txBody>
          <a:bodyPr wrap="square">
            <a:spAutoFit/>
          </a:bodyPr>
          <a:lstStyle/>
          <a:p>
            <a:r>
              <a:rPr lang="lv-LV" sz="2800" b="1" dirty="0">
                <a:solidFill>
                  <a:schemeClr val="accent6">
                    <a:lumMod val="50000"/>
                  </a:schemeClr>
                </a:solidFill>
              </a:rPr>
              <a:t>Ietver:</a:t>
            </a:r>
          </a:p>
          <a:p>
            <a:pPr marL="342900" indent="-342900">
              <a:buFont typeface="Wingdings" panose="05000000000000000000" pitchFamily="2" charset="2"/>
              <a:buChar char="ü"/>
            </a:pPr>
            <a:r>
              <a:rPr lang="lv-LV" sz="2000" dirty="0"/>
              <a:t>Paskaidrojuma raksts ar 8 pielikumiem</a:t>
            </a:r>
          </a:p>
          <a:p>
            <a:pPr marL="342900" indent="-342900">
              <a:buFont typeface="Wingdings" panose="05000000000000000000" pitchFamily="2" charset="2"/>
              <a:buChar char="ü"/>
            </a:pPr>
            <a:r>
              <a:rPr lang="lv-LV" sz="2000" dirty="0"/>
              <a:t>Teritorijas izmantošanas un apbūves noteikumi ar 7 pielikumiem</a:t>
            </a:r>
          </a:p>
          <a:p>
            <a:pPr marL="342900" indent="-342900">
              <a:buFont typeface="Wingdings" panose="05000000000000000000" pitchFamily="2" charset="2"/>
              <a:buChar char="ü"/>
            </a:pPr>
            <a:r>
              <a:rPr lang="lv-LV" sz="2000" dirty="0"/>
              <a:t>Grafiskā daļa – viena karte visam novadam, darba versija pieejama arī interaktīvas kartes veidā</a:t>
            </a:r>
            <a:endParaRPr lang="en-US" dirty="0"/>
          </a:p>
          <a:p>
            <a:pPr algn="l" rtl="0" fontAlgn="base">
              <a:lnSpc>
                <a:spcPts val="1500"/>
              </a:lnSpc>
            </a:pPr>
            <a:endParaRPr lang="en-US"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94666569-385E-42F4-C35E-E4D0189E8537}"/>
              </a:ext>
            </a:extLst>
          </p:cNvPr>
          <p:cNvPicPr>
            <a:picLocks noChangeAspect="1"/>
          </p:cNvPicPr>
          <p:nvPr/>
        </p:nvPicPr>
        <p:blipFill>
          <a:blip r:embed="rId2"/>
          <a:stretch>
            <a:fillRect/>
          </a:stretch>
        </p:blipFill>
        <p:spPr>
          <a:xfrm>
            <a:off x="6387403" y="1240232"/>
            <a:ext cx="4473575" cy="2385907"/>
          </a:xfrm>
          <a:prstGeom prst="rect">
            <a:avLst/>
          </a:prstGeom>
        </p:spPr>
      </p:pic>
      <p:pic>
        <p:nvPicPr>
          <p:cNvPr id="12" name="Picture 11">
            <a:extLst>
              <a:ext uri="{FF2B5EF4-FFF2-40B4-BE49-F238E27FC236}">
                <a16:creationId xmlns:a16="http://schemas.microsoft.com/office/drawing/2014/main" id="{FF0BC9E2-4EB5-F07C-41AC-C62426377A6D}"/>
              </a:ext>
            </a:extLst>
          </p:cNvPr>
          <p:cNvPicPr>
            <a:picLocks noChangeAspect="1"/>
          </p:cNvPicPr>
          <p:nvPr/>
        </p:nvPicPr>
        <p:blipFill>
          <a:blip r:embed="rId3"/>
          <a:stretch>
            <a:fillRect/>
          </a:stretch>
        </p:blipFill>
        <p:spPr>
          <a:xfrm>
            <a:off x="8813964" y="2433185"/>
            <a:ext cx="2539836" cy="3863629"/>
          </a:xfrm>
          <a:prstGeom prst="rect">
            <a:avLst/>
          </a:prstGeom>
        </p:spPr>
      </p:pic>
      <p:sp>
        <p:nvSpPr>
          <p:cNvPr id="3" name="TextBox 2">
            <a:extLst>
              <a:ext uri="{FF2B5EF4-FFF2-40B4-BE49-F238E27FC236}">
                <a16:creationId xmlns:a16="http://schemas.microsoft.com/office/drawing/2014/main" id="{BE6FC4DD-0AC2-A609-419A-181DF97ABF74}"/>
              </a:ext>
            </a:extLst>
          </p:cNvPr>
          <p:cNvSpPr txBox="1"/>
          <p:nvPr/>
        </p:nvSpPr>
        <p:spPr>
          <a:xfrm>
            <a:off x="838200" y="3812273"/>
            <a:ext cx="5257800" cy="2258952"/>
          </a:xfrm>
          <a:prstGeom prst="rect">
            <a:avLst/>
          </a:prstGeom>
          <a:noFill/>
        </p:spPr>
        <p:txBody>
          <a:bodyPr wrap="square">
            <a:spAutoFit/>
          </a:bodyPr>
          <a:lstStyle/>
          <a:p>
            <a:r>
              <a:rPr lang="lv-LV" sz="2800" b="1" dirty="0">
                <a:solidFill>
                  <a:schemeClr val="accent6">
                    <a:lumMod val="50000"/>
                  </a:schemeClr>
                </a:solidFill>
              </a:rPr>
              <a:t>Plānots:</a:t>
            </a:r>
          </a:p>
          <a:p>
            <a:pPr marL="342900" indent="-342900">
              <a:buFont typeface="Wingdings" panose="05000000000000000000" pitchFamily="2" charset="2"/>
              <a:buChar char="ü"/>
            </a:pPr>
            <a:r>
              <a:rPr lang="lv-LV" sz="2000" dirty="0"/>
              <a:t>jautājumu par Ādažu novada teritorijas plānojuma 1.redakcijas nodošanu publiskai apspriešanai un institūciju atzinumu saņemšanai izskatīt Attīstības komitejas ārkārtas sēdē 18.06.2025.</a:t>
            </a:r>
            <a:endParaRPr lang="en-US" dirty="0"/>
          </a:p>
          <a:p>
            <a:pPr algn="l" rtl="0" fontAlgn="base">
              <a:lnSpc>
                <a:spcPts val="1500"/>
              </a:lnSpc>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76928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7849-E523-FBAC-B6D5-C67C096DD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32A53-6EBF-16F0-9D73-314FE01AB4F4}"/>
              </a:ext>
            </a:extLst>
          </p:cNvPr>
          <p:cNvSpPr>
            <a:spLocks noGrp="1"/>
          </p:cNvSpPr>
          <p:nvPr>
            <p:ph type="title"/>
          </p:nvPr>
        </p:nvSpPr>
        <p:spPr>
          <a:xfrm>
            <a:off x="838200" y="325891"/>
            <a:ext cx="10515600" cy="1376813"/>
          </a:xfrm>
        </p:spPr>
        <p:txBody>
          <a:bodyPr>
            <a:normAutofit/>
          </a:bodyPr>
          <a:lstStyle/>
          <a:p>
            <a:r>
              <a:rPr lang="lv-LV" sz="3600" b="1" dirty="0">
                <a:solidFill>
                  <a:schemeClr val="accent6">
                    <a:lumMod val="50000"/>
                  </a:schemeClr>
                </a:solidFill>
                <a:latin typeface="+mn-lt"/>
              </a:rPr>
              <a:t>Turpmākais darbs pie teritorijas plānojuma</a:t>
            </a:r>
            <a:br>
              <a:rPr lang="lv-LV" b="1" dirty="0">
                <a:solidFill>
                  <a:schemeClr val="accent6">
                    <a:lumMod val="50000"/>
                  </a:schemeClr>
                </a:solidFill>
              </a:rPr>
            </a:br>
            <a:endParaRPr lang="lv-LV" b="1" dirty="0">
              <a:solidFill>
                <a:srgbClr val="FF0000"/>
              </a:solidFill>
            </a:endParaRPr>
          </a:p>
        </p:txBody>
      </p:sp>
      <p:cxnSp>
        <p:nvCxnSpPr>
          <p:cNvPr id="6" name="Straight Connector 5">
            <a:extLst>
              <a:ext uri="{FF2B5EF4-FFF2-40B4-BE49-F238E27FC236}">
                <a16:creationId xmlns:a16="http://schemas.microsoft.com/office/drawing/2014/main" id="{C52EA381-670C-1DE1-0F01-F87D5E8A4CC9}"/>
              </a:ext>
            </a:extLst>
          </p:cNvPr>
          <p:cNvCxnSpPr>
            <a:cxnSpLocks/>
          </p:cNvCxnSpPr>
          <p:nvPr/>
        </p:nvCxnSpPr>
        <p:spPr>
          <a:xfrm>
            <a:off x="838200" y="1089961"/>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8" name="Rectangle 1">
            <a:extLst>
              <a:ext uri="{FF2B5EF4-FFF2-40B4-BE49-F238E27FC236}">
                <a16:creationId xmlns:a16="http://schemas.microsoft.com/office/drawing/2014/main" id="{39803FEE-F7B0-3138-23EB-F26C3C0773EF}"/>
              </a:ext>
            </a:extLst>
          </p:cNvPr>
          <p:cNvSpPr>
            <a:spLocks noChangeArrowheads="1"/>
          </p:cNvSpPr>
          <p:nvPr/>
        </p:nvSpPr>
        <p:spPr bwMode="auto">
          <a:xfrm>
            <a:off x="2459037" y="1056373"/>
            <a:ext cx="15398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F01BE67C-62AE-111E-C437-401FA08AEFE3}"/>
              </a:ext>
            </a:extLst>
          </p:cNvPr>
          <p:cNvSpPr>
            <a:spLocks noChangeArrowheads="1"/>
          </p:cNvSpPr>
          <p:nvPr/>
        </p:nvSpPr>
        <p:spPr bwMode="auto">
          <a:xfrm>
            <a:off x="2973475" y="13770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CC48E6E3-6384-3F2A-7A79-B4BBF7E48E9E}"/>
              </a:ext>
            </a:extLst>
          </p:cNvPr>
          <p:cNvSpPr>
            <a:spLocks noChangeArrowheads="1"/>
          </p:cNvSpPr>
          <p:nvPr/>
        </p:nvSpPr>
        <p:spPr bwMode="auto">
          <a:xfrm>
            <a:off x="1622425" y="2757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lv-LV" altLang="lv-LV"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7735631-F142-D320-8253-4324F82B3EC3}"/>
              </a:ext>
            </a:extLst>
          </p:cNvPr>
          <p:cNvSpPr txBox="1"/>
          <p:nvPr/>
        </p:nvSpPr>
        <p:spPr>
          <a:xfrm>
            <a:off x="838199" y="1377071"/>
            <a:ext cx="9731375" cy="1754326"/>
          </a:xfrm>
          <a:prstGeom prst="rect">
            <a:avLst/>
          </a:prstGeom>
          <a:noFill/>
        </p:spPr>
        <p:txBody>
          <a:bodyPr wrap="square">
            <a:spAutoFit/>
          </a:bodyPr>
          <a:lstStyle/>
          <a:p>
            <a:r>
              <a:rPr lang="lv-LV" sz="2800" b="1" dirty="0">
                <a:solidFill>
                  <a:schemeClr val="accent6">
                    <a:lumMod val="50000"/>
                  </a:schemeClr>
                </a:solidFill>
              </a:rPr>
              <a:t>Publiskā apspriešana:</a:t>
            </a:r>
          </a:p>
          <a:p>
            <a:pPr marL="342900" indent="-342900">
              <a:buFont typeface="Wingdings" panose="05000000000000000000" pitchFamily="2" charset="2"/>
              <a:buChar char="ü"/>
            </a:pPr>
            <a:r>
              <a:rPr lang="lv-LV" sz="2000" dirty="0"/>
              <a:t>termiņš plānots 2 mēneši;</a:t>
            </a:r>
          </a:p>
          <a:p>
            <a:pPr marL="342900" indent="-342900">
              <a:buFont typeface="Wingdings" panose="05000000000000000000" pitchFamily="2" charset="2"/>
              <a:buChar char="ü"/>
            </a:pPr>
            <a:r>
              <a:rPr lang="lv-LV" sz="2000" dirty="0"/>
              <a:t>plānotas 2 sanāksmes – pa vienai Ādažos un Carnikavā;</a:t>
            </a:r>
          </a:p>
          <a:p>
            <a:pPr marL="342900" indent="-342900">
              <a:buFont typeface="Wingdings" panose="05000000000000000000" pitchFamily="2" charset="2"/>
              <a:buChar char="ü"/>
            </a:pPr>
            <a:r>
              <a:rPr lang="lv-LV" sz="2000" dirty="0"/>
              <a:t>rezultātu apkopošana un izvērtēšana;</a:t>
            </a:r>
          </a:p>
          <a:p>
            <a:pPr marL="342900" indent="-342900">
              <a:buFont typeface="Wingdings" panose="05000000000000000000" pitchFamily="2" charset="2"/>
              <a:buChar char="ü"/>
            </a:pPr>
            <a:r>
              <a:rPr lang="lv-LV" sz="2000" dirty="0"/>
              <a:t>pilnveidotās redakcijas sagatavošana.</a:t>
            </a:r>
          </a:p>
        </p:txBody>
      </p:sp>
      <p:sp>
        <p:nvSpPr>
          <p:cNvPr id="3" name="TextBox 2">
            <a:extLst>
              <a:ext uri="{FF2B5EF4-FFF2-40B4-BE49-F238E27FC236}">
                <a16:creationId xmlns:a16="http://schemas.microsoft.com/office/drawing/2014/main" id="{1D40D0BA-CE91-8372-62AC-675111FA8F78}"/>
              </a:ext>
            </a:extLst>
          </p:cNvPr>
          <p:cNvSpPr txBox="1"/>
          <p:nvPr/>
        </p:nvSpPr>
        <p:spPr>
          <a:xfrm>
            <a:off x="838199" y="5069626"/>
            <a:ext cx="8324851" cy="523220"/>
          </a:xfrm>
          <a:prstGeom prst="rect">
            <a:avLst/>
          </a:prstGeom>
          <a:noFill/>
        </p:spPr>
        <p:txBody>
          <a:bodyPr wrap="square">
            <a:spAutoFit/>
          </a:bodyPr>
          <a:lstStyle/>
          <a:p>
            <a:r>
              <a:rPr lang="lv-LV" sz="2800" b="1" dirty="0">
                <a:solidFill>
                  <a:schemeClr val="accent6">
                    <a:lumMod val="50000"/>
                  </a:schemeClr>
                </a:solidFill>
              </a:rPr>
              <a:t>Lūdzam pieņemt </a:t>
            </a:r>
            <a:r>
              <a:rPr lang="lv-LV" sz="2800" b="1">
                <a:solidFill>
                  <a:schemeClr val="accent6">
                    <a:lumMod val="50000"/>
                  </a:schemeClr>
                </a:solidFill>
              </a:rPr>
              <a:t>šo ziņojumu </a:t>
            </a:r>
            <a:r>
              <a:rPr lang="lv-LV" sz="2800" b="1" dirty="0">
                <a:solidFill>
                  <a:schemeClr val="accent6">
                    <a:lumMod val="50000"/>
                  </a:schemeClr>
                </a:solidFill>
              </a:rPr>
              <a:t>un informāciju zināšanai!</a:t>
            </a:r>
            <a:endParaRPr lang="en-US" b="0" i="0" dirty="0">
              <a:solidFill>
                <a:srgbClr val="0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9A4A0DB6-1CCD-25D1-C373-1D55F95B7504}"/>
              </a:ext>
            </a:extLst>
          </p:cNvPr>
          <p:cNvSpPr txBox="1"/>
          <p:nvPr/>
        </p:nvSpPr>
        <p:spPr>
          <a:xfrm>
            <a:off x="838199" y="3278812"/>
            <a:ext cx="9963153" cy="1643399"/>
          </a:xfrm>
          <a:prstGeom prst="rect">
            <a:avLst/>
          </a:prstGeom>
          <a:noFill/>
        </p:spPr>
        <p:txBody>
          <a:bodyPr wrap="square">
            <a:spAutoFit/>
          </a:bodyPr>
          <a:lstStyle/>
          <a:p>
            <a:r>
              <a:rPr lang="lv-LV" sz="2800" b="1" dirty="0">
                <a:solidFill>
                  <a:schemeClr val="accent6">
                    <a:lumMod val="50000"/>
                  </a:schemeClr>
                </a:solidFill>
              </a:rPr>
              <a:t>Finansējums:</a:t>
            </a:r>
          </a:p>
          <a:p>
            <a:pPr marL="342900" indent="-342900">
              <a:buFont typeface="Wingdings" panose="05000000000000000000" pitchFamily="2" charset="2"/>
              <a:buChar char="ü"/>
            </a:pPr>
            <a:r>
              <a:rPr lang="lv-LV" sz="2000" dirty="0"/>
              <a:t>darbinieku piemaksām piešķirtais finansējums izlietots atbilstoši mērķim un uzdevumiem;</a:t>
            </a:r>
          </a:p>
          <a:p>
            <a:pPr marL="342900" indent="-342900">
              <a:buFont typeface="Wingdings" panose="05000000000000000000" pitchFamily="2" charset="2"/>
              <a:buChar char="ü"/>
            </a:pPr>
            <a:r>
              <a:rPr lang="lv-LV" sz="2000" dirty="0"/>
              <a:t>2025.gada 2.pusgada budžetā nav plānots finansējums piemaksām par papildu darbu pie teritorijas plānojuma (publiskā apspriešana, pilnveidotās redakcijas sagatavošana).</a:t>
            </a:r>
            <a:endParaRPr lang="en-US" dirty="0"/>
          </a:p>
          <a:p>
            <a:pPr algn="l" rtl="0" fontAlgn="base">
              <a:lnSpc>
                <a:spcPts val="1500"/>
              </a:lnSpc>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93489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3433</TotalTime>
  <Words>1017</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PAR FINANŠU IZLIETOJUMU ĀDAŽU NOVADA TERITORIJAS PLĀNOJUMA IZSTRĀDEI NO 2025.GADA 1.PUSGADĀ</vt:lpstr>
      <vt:lpstr>PAMATOJUMS</vt:lpstr>
      <vt:lpstr>2025.gada 1.pusgadā Teritorijas plānošanas nodaļas (turpmāk – TPN) darbinieku veiktie papildus pienākumi Ādažu novada teritorijas plānojuma izstrādes ietvaros</vt:lpstr>
      <vt:lpstr>PowerPoint Presentation</vt:lpstr>
      <vt:lpstr>PowerPoint Presentation</vt:lpstr>
      <vt:lpstr>Stratēģija un sabiedrības līdzdalība  </vt:lpstr>
      <vt:lpstr>Sagatavota Teritorijas plānojuma 1.redakcija </vt:lpstr>
      <vt:lpstr>Turpmākais darbs pie teritorijas plānojuma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TERITORIJAS PLĀNOŠANAS NODAĻAS  PAVEIKTAIS UN PLĀNOTAIS</dc:title>
  <dc:creator>Indra Murzina</dc:creator>
  <cp:lastModifiedBy>Sintija Tenisa</cp:lastModifiedBy>
  <cp:revision>65</cp:revision>
  <dcterms:created xsi:type="dcterms:W3CDTF">2023-01-03T08:26:33Z</dcterms:created>
  <dcterms:modified xsi:type="dcterms:W3CDTF">2025-06-22T18:34:56Z</dcterms:modified>
</cp:coreProperties>
</file>