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0"/>
  </p:notesMasterIdLst>
  <p:sldIdLst>
    <p:sldId id="432" r:id="rId2"/>
    <p:sldId id="466" r:id="rId3"/>
    <p:sldId id="467" r:id="rId4"/>
    <p:sldId id="463" r:id="rId5"/>
    <p:sldId id="468" r:id="rId6"/>
    <p:sldId id="469" r:id="rId7"/>
    <p:sldId id="470" r:id="rId8"/>
    <p:sldId id="282" r:id="rId9"/>
  </p:sldIdLst>
  <p:sldSz cx="18288000" cy="10287000"/>
  <p:notesSz cx="6858000" cy="9144000"/>
  <p:embeddedFontLst>
    <p:embeddedFont>
      <p:font typeface="Montserrat" panose="00000500000000000000" pitchFamily="50" charset="-70"/>
      <p:regular r:id="rId11"/>
      <p:bold r:id="rId12"/>
      <p:italic r:id="rId13"/>
      <p:boldItalic r:id="rId14"/>
    </p:embeddedFont>
    <p:embeddedFont>
      <p:font typeface="Montserrat SemiBold" panose="00000700000000000000" pitchFamily="50" charset="-70"/>
      <p:bold r:id="rId15"/>
      <p:boldItalic r:id="rId16"/>
    </p:embeddedFont>
  </p:embeddedFontLst>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BC134-7B5B-B442-AA6C-8768B5ED0E5D}">
          <p14:sldIdLst>
            <p14:sldId id="432"/>
            <p14:sldId id="466"/>
            <p14:sldId id="467"/>
            <p14:sldId id="463"/>
            <p14:sldId id="468"/>
            <p14:sldId id="469"/>
            <p14:sldId id="470"/>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4839"/>
    <a:srgbClr val="4D4D4C"/>
    <a:srgbClr val="0F162B"/>
    <a:srgbClr val="C04900"/>
    <a:srgbClr val="CDC847"/>
    <a:srgbClr val="77A4BE"/>
    <a:srgbClr val="E1BF41"/>
    <a:srgbClr val="DBDE49"/>
    <a:srgbClr val="DBEB00"/>
    <a:srgbClr val="6E7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Vidējs stils 2 - izcēlum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95196" autoAdjust="0"/>
  </p:normalViewPr>
  <p:slideViewPr>
    <p:cSldViewPr>
      <p:cViewPr varScale="1">
        <p:scale>
          <a:sx n="52" d="100"/>
          <a:sy n="52" d="100"/>
        </p:scale>
        <p:origin x="1142" y="7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E5A0-D6E5-8549-9779-CFE680BF9E89}" type="datetimeFigureOut">
              <a:rPr lang="en-LV" smtClean="0"/>
              <a:t>06/24/2025</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E27AA-9BC7-E84F-8718-96696ED692D6}" type="slidenum">
              <a:rPr lang="en-LV" smtClean="0"/>
              <a:t>‹#›</a:t>
            </a:fld>
            <a:endParaRPr lang="en-LV"/>
          </a:p>
        </p:txBody>
      </p:sp>
    </p:spTree>
    <p:extLst>
      <p:ext uri="{BB962C8B-B14F-4D97-AF65-F5344CB8AC3E}">
        <p14:creationId xmlns:p14="http://schemas.microsoft.com/office/powerpoint/2010/main" val="42288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FAE27AA-9BC7-E84F-8718-96696ED692D6}" type="slidenum">
              <a:rPr lang="en-LV" smtClean="0"/>
              <a:t>2</a:t>
            </a:fld>
            <a:endParaRPr lang="en-LV"/>
          </a:p>
        </p:txBody>
      </p:sp>
    </p:spTree>
    <p:extLst>
      <p:ext uri="{BB962C8B-B14F-4D97-AF65-F5344CB8AC3E}">
        <p14:creationId xmlns:p14="http://schemas.microsoft.com/office/powerpoint/2010/main" val="240585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0F623-9775-0257-3334-98F4F377ADCF}"/>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04559438-2DB2-212F-DB03-268B1E1FEEBE}"/>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94DB536B-EED3-0EEB-3B59-73963053132F}"/>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EADE7FA9-48F9-FA19-A4BC-40571F7C89E3}"/>
              </a:ext>
            </a:extLst>
          </p:cNvPr>
          <p:cNvSpPr>
            <a:spLocks noGrp="1"/>
          </p:cNvSpPr>
          <p:nvPr>
            <p:ph type="sldNum" sz="quarter" idx="5"/>
          </p:nvPr>
        </p:nvSpPr>
        <p:spPr/>
        <p:txBody>
          <a:bodyPr/>
          <a:lstStyle/>
          <a:p>
            <a:fld id="{6FAE27AA-9BC7-E84F-8718-96696ED692D6}" type="slidenum">
              <a:rPr lang="en-LV" smtClean="0"/>
              <a:t>3</a:t>
            </a:fld>
            <a:endParaRPr lang="en-LV"/>
          </a:p>
        </p:txBody>
      </p:sp>
    </p:spTree>
    <p:extLst>
      <p:ext uri="{BB962C8B-B14F-4D97-AF65-F5344CB8AC3E}">
        <p14:creationId xmlns:p14="http://schemas.microsoft.com/office/powerpoint/2010/main" val="128546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FAE27AA-9BC7-E84F-8718-96696ED692D6}" type="slidenum">
              <a:rPr lang="en-LV" smtClean="0"/>
              <a:t>5</a:t>
            </a:fld>
            <a:endParaRPr lang="en-LV"/>
          </a:p>
        </p:txBody>
      </p:sp>
    </p:spTree>
    <p:extLst>
      <p:ext uri="{BB962C8B-B14F-4D97-AF65-F5344CB8AC3E}">
        <p14:creationId xmlns:p14="http://schemas.microsoft.com/office/powerpoint/2010/main" val="41256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LV"/>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6/24/2025</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2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6/24/2025</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59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6/24/2025</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65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6/24/2025</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107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6/24/2025</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587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6/24/2025</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79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1259682" y="547688"/>
            <a:ext cx="15773400" cy="1988345"/>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6/24/2025</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53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6/24/2025</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40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6/24/2025</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11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6/24/2025</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83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LV"/>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6/24/2025</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9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43800B1-4C03-4D41-B773-165D95B0D0CA}" type="datetime1">
              <a:rPr lang="en-US" smtClean="0"/>
              <a:t>6/24/2025</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49411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LV"/>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tapportals.mk.gov.lv/legal_acts/d885c003-3d78-45a7-8f30-28862356ca0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rgbClr val="FFFFFF"/>
            </a:solidFill>
            <a:prstDash val="solid"/>
            <a:headEnd type="none" w="sm" len="sm"/>
            <a:tailEnd type="none" w="sm" len="sm"/>
          </a:ln>
        </p:spPr>
      </p:sp>
      <p:pic>
        <p:nvPicPr>
          <p:cNvPr id="5" name="Picture 4">
            <a:extLst>
              <a:ext uri="{FF2B5EF4-FFF2-40B4-BE49-F238E27FC236}">
                <a16:creationId xmlns:a16="http://schemas.microsoft.com/office/drawing/2014/main" id="{EA0FD06E-0991-2162-A412-99693045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716" y="307765"/>
            <a:ext cx="6151798" cy="5999902"/>
          </a:xfrm>
          <a:prstGeom prst="rect">
            <a:avLst/>
          </a:prstGeom>
        </p:spPr>
      </p:pic>
      <p:sp>
        <p:nvSpPr>
          <p:cNvPr id="4" name="TextBox 4">
            <a:extLst>
              <a:ext uri="{FF2B5EF4-FFF2-40B4-BE49-F238E27FC236}">
                <a16:creationId xmlns:a16="http://schemas.microsoft.com/office/drawing/2014/main" id="{F0ABA4C5-EB5D-5532-6F5E-3B742DD37B8D}"/>
              </a:ext>
            </a:extLst>
          </p:cNvPr>
          <p:cNvSpPr txBox="1"/>
          <p:nvPr/>
        </p:nvSpPr>
        <p:spPr>
          <a:xfrm>
            <a:off x="-4770" y="6286500"/>
            <a:ext cx="18292770" cy="769441"/>
          </a:xfrm>
          <a:prstGeom prst="rect">
            <a:avLst/>
          </a:prstGeom>
        </p:spPr>
        <p:txBody>
          <a:bodyPr lIns="0" tIns="0" rIns="0" bIns="0" rtlCol="0" anchor="t">
            <a:spAutoFit/>
          </a:bodyPr>
          <a:lstStyle/>
          <a:p>
            <a:pPr algn="ctr"/>
            <a:r>
              <a:rPr lang="lv-LV" sz="5000" dirty="0">
                <a:solidFill>
                  <a:srgbClr val="FFFFFF"/>
                </a:solidFill>
                <a:latin typeface="Montserrat SemiBold" pitchFamily="2" charset="-70"/>
              </a:rPr>
              <a:t>Par Stacija 2.0 projekta aktualitātēm</a:t>
            </a:r>
            <a:endParaRPr lang="en-US" sz="5000" dirty="0">
              <a:solidFill>
                <a:srgbClr val="FFFFFF"/>
              </a:solidFill>
              <a:latin typeface="Montserrat SemiBold" pitchFamily="2" charset="-70"/>
            </a:endParaRPr>
          </a:p>
        </p:txBody>
      </p:sp>
      <p:sp>
        <p:nvSpPr>
          <p:cNvPr id="6" name="TextBox 2">
            <a:extLst>
              <a:ext uri="{FF2B5EF4-FFF2-40B4-BE49-F238E27FC236}">
                <a16:creationId xmlns:a16="http://schemas.microsoft.com/office/drawing/2014/main" id="{186E7448-3FE9-0C41-124B-BF2F778925EA}"/>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lv-LV" sz="1500" dirty="0">
                <a:solidFill>
                  <a:srgbClr val="FFFFFF"/>
                </a:solidFill>
                <a:latin typeface="Montserrat" pitchFamily="2" charset="77"/>
              </a:rPr>
              <a:t>ATTĪSTĪBAS UN PROJEKTU NODAĻA   </a:t>
            </a:r>
            <a:r>
              <a:rPr lang="en-US" sz="1500" dirty="0">
                <a:solidFill>
                  <a:srgbClr val="FFFFFF"/>
                </a:solidFill>
                <a:latin typeface="Montserrat" pitchFamily="2" charset="77"/>
              </a:rPr>
              <a:t>I  </a:t>
            </a:r>
            <a:r>
              <a:rPr lang="lv-LV" sz="1500" dirty="0">
                <a:solidFill>
                  <a:srgbClr val="FFFFFF"/>
                </a:solidFill>
                <a:latin typeface="Montserrat" pitchFamily="2" charset="77"/>
              </a:rPr>
              <a:t>17</a:t>
            </a:r>
            <a:r>
              <a:rPr lang="en-US" sz="1500" dirty="0">
                <a:solidFill>
                  <a:srgbClr val="FFFFFF"/>
                </a:solidFill>
                <a:latin typeface="Montserrat" pitchFamily="2" charset="77"/>
              </a:rPr>
              <a:t>.0</a:t>
            </a:r>
            <a:r>
              <a:rPr lang="lv-LV" sz="1500" dirty="0">
                <a:solidFill>
                  <a:srgbClr val="FFFFFF"/>
                </a:solidFill>
                <a:latin typeface="Montserrat" pitchFamily="2" charset="77"/>
              </a:rPr>
              <a:t>6</a:t>
            </a:r>
            <a:r>
              <a:rPr lang="en-US" sz="1500" dirty="0">
                <a:solidFill>
                  <a:srgbClr val="FFFFFF"/>
                </a:solidFill>
                <a:latin typeface="Montserrat" pitchFamily="2" charset="77"/>
              </a:rPr>
              <a:t>.202</a:t>
            </a:r>
            <a:r>
              <a:rPr lang="lv-LV" sz="1500" dirty="0">
                <a:solidFill>
                  <a:srgbClr val="FFFFFF"/>
                </a:solidFill>
                <a:latin typeface="Montserrat" pitchFamily="2" charset="77"/>
              </a:rPr>
              <a:t>5.</a:t>
            </a:r>
            <a:endParaRPr lang="en-US" sz="1500" dirty="0">
              <a:solidFill>
                <a:srgbClr val="FFFFFF"/>
              </a:solidFill>
              <a:latin typeface="Montserrat" pitchFamily="2" charset="77"/>
            </a:endParaRPr>
          </a:p>
        </p:txBody>
      </p:sp>
    </p:spTree>
    <p:extLst>
      <p:ext uri="{BB962C8B-B14F-4D97-AF65-F5344CB8AC3E}">
        <p14:creationId xmlns:p14="http://schemas.microsoft.com/office/powerpoint/2010/main" val="2456504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213"/>
            <a:lum/>
          </a:blip>
          <a:srcRect/>
          <a:stretch>
            <a:fillRect t="-7000" b="-3000"/>
          </a:stretch>
        </a:blipFill>
        <a:effectLst/>
      </p:bgPr>
    </p:bg>
    <p:spTree>
      <p:nvGrpSpPr>
        <p:cNvPr id="1" name="">
          <a:extLst>
            <a:ext uri="{FF2B5EF4-FFF2-40B4-BE49-F238E27FC236}">
              <a16:creationId xmlns:a16="http://schemas.microsoft.com/office/drawing/2014/main" id="{C26BB486-1187-275D-8183-1550FF82DC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A7D164-AC6C-31AC-5E37-0602EFC37B89}"/>
              </a:ext>
            </a:extLst>
          </p:cNvPr>
          <p:cNvSpPr>
            <a:spLocks noGrp="1"/>
          </p:cNvSpPr>
          <p:nvPr>
            <p:ph type="title"/>
          </p:nvPr>
        </p:nvSpPr>
        <p:spPr>
          <a:xfrm>
            <a:off x="4800600" y="547688"/>
            <a:ext cx="11963400" cy="1988345"/>
          </a:xfrm>
        </p:spPr>
        <p:txBody>
          <a:bodyPr>
            <a:normAutofit/>
          </a:bodyPr>
          <a:lstStyle/>
          <a:p>
            <a:pPr eaLnBrk="1" fontAlgn="auto" hangingPunct="1">
              <a:spcBef>
                <a:spcPts val="0"/>
              </a:spcBef>
              <a:spcAft>
                <a:spcPts val="0"/>
              </a:spcAft>
              <a:defRPr/>
            </a:pPr>
            <a:r>
              <a:rPr lang="lv-LV" sz="4800" b="1" dirty="0">
                <a:solidFill>
                  <a:schemeClr val="tx1">
                    <a:lumMod val="65000"/>
                    <a:lumOff val="35000"/>
                  </a:schemeClr>
                </a:solidFill>
                <a:latin typeface="Montserrat" pitchFamily="2" charset="77"/>
              </a:rPr>
              <a:t>Aktuālā informācija par grozījumiem</a:t>
            </a:r>
            <a:endParaRPr lang="en-US" sz="4800" b="1" dirty="0">
              <a:solidFill>
                <a:schemeClr val="tx1">
                  <a:lumMod val="65000"/>
                  <a:lumOff val="35000"/>
                </a:schemeClr>
              </a:solidFill>
              <a:latin typeface="Montserrat" pitchFamily="2" charset="77"/>
            </a:endParaRPr>
          </a:p>
        </p:txBody>
      </p:sp>
      <p:sp>
        <p:nvSpPr>
          <p:cNvPr id="12" name="TextBox 11">
            <a:extLst>
              <a:ext uri="{FF2B5EF4-FFF2-40B4-BE49-F238E27FC236}">
                <a16:creationId xmlns:a16="http://schemas.microsoft.com/office/drawing/2014/main" id="{7A7A1683-8CDE-F9C5-87B9-2DED89C242E4}"/>
              </a:ext>
            </a:extLst>
          </p:cNvPr>
          <p:cNvSpPr txBox="1"/>
          <p:nvPr/>
        </p:nvSpPr>
        <p:spPr>
          <a:xfrm>
            <a:off x="4572000" y="2324100"/>
            <a:ext cx="13106400" cy="6986528"/>
          </a:xfrm>
          <a:prstGeom prst="rect">
            <a:avLst/>
          </a:prstGeom>
          <a:noFill/>
        </p:spPr>
        <p:txBody>
          <a:bodyPr wrap="square" rtlCol="0">
            <a:spAutoFit/>
          </a:bodyPr>
          <a:lstStyle/>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MK noteikumu grozījumi (akceptu saņemšana līdz 19.06.2025.):</a:t>
            </a:r>
          </a:p>
          <a:p>
            <a:pPr algn="just"/>
            <a:r>
              <a:rPr lang="lv-LV" sz="2800" dirty="0">
                <a:solidFill>
                  <a:srgbClr val="000000"/>
                </a:solidFill>
                <a:latin typeface="Monsterrat"/>
                <a:cs typeface="Times New Roman" panose="02020603050405020304" pitchFamily="18" charset="0"/>
                <a:hlinkClick r:id="rId4"/>
              </a:rPr>
              <a:t>https://tapportals.mk.gov.lv/legal_acts/d885c003-3d78-45a7-8f30-28862356ca0a</a:t>
            </a:r>
            <a:endParaRPr lang="lv-LV" sz="2800" dirty="0">
              <a:solidFill>
                <a:srgbClr val="000000"/>
              </a:solidFill>
              <a:latin typeface="Monsterrat"/>
              <a:cs typeface="Times New Roman" panose="02020603050405020304" pitchFamily="18" charset="0"/>
            </a:endParaRPr>
          </a:p>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MK noteikumu grozījumi, kas attiecās uz mums:</a:t>
            </a:r>
          </a:p>
          <a:p>
            <a:r>
              <a:rPr lang="lv-LV" sz="2400" dirty="0"/>
              <a:t>"</a:t>
            </a:r>
            <a:r>
              <a:rPr lang="lv-LV" sz="2600" dirty="0"/>
              <a:t>27.8. ielu, ceļu, funkcionālo savienojumu un ar tiem saistītās infrastruktūras izbūves, pārbūves vai atjaunošanas izmaksas projekta iesniegumā noteiktajā projekta īstenošanas teritorijā. Funkcionālais savienojums ir ielas vai ceļa posms, kas nepārsniedz divus kilometrus līdz projekta īstenošanas teritorijai. Funkcionālā savienojuma izmaksas ir attiecināmas arī tad, ja starp projekta iesniedzēja noteikto projekta īstenošanas teritoriju un funkcionālo savienojumu ir ielas vai ceļa posms, k</a:t>
            </a:r>
            <a:r>
              <a:rPr lang="lv-LV" sz="2600" u="sng" dirty="0"/>
              <a:t>as nav garāks par 600 metriem</a:t>
            </a:r>
            <a:r>
              <a:rPr lang="lv-LV" sz="2600" dirty="0"/>
              <a:t>, izņemot gadījumu, ja funkcionālais savienojums ir vienīgā alternatīva nokļūšanai no projekta iesniedzēja noteiktās projekta īstenošanas teritorijas līdz publisko ceļu tīklam vai </a:t>
            </a:r>
            <a:r>
              <a:rPr lang="lv-LV" sz="2600" u="sng" dirty="0"/>
              <a:t>funkcionālais savienojums ir turpinājums tās pašas ielas vai tā paša ceļa posmam, kas nav garāks par 600 metriem nacionālas un reģionālas nozīmes attīstības centros (pilsētās) un 1500 metriem novadu teritorijā ārpus nacionālas un reģionālas nozīmes attīstības centriem[..]</a:t>
            </a:r>
            <a:br>
              <a:rPr lang="lv-LV" sz="2600" u="sng" dirty="0"/>
            </a:br>
            <a:endParaRPr lang="lv-LV" sz="2600" u="sng" dirty="0"/>
          </a:p>
          <a:p>
            <a:r>
              <a:rPr lang="lv-LV" sz="2600" dirty="0"/>
              <a:t>"27.8.</a:t>
            </a:r>
            <a:r>
              <a:rPr lang="lv-LV" sz="2600" baseline="30000" dirty="0"/>
              <a:t>1</a:t>
            </a:r>
            <a:r>
              <a:rPr lang="lv-LV" sz="2600" dirty="0"/>
              <a:t> </a:t>
            </a:r>
            <a:r>
              <a:rPr lang="lv-LV" sz="2600" u="sng" dirty="0"/>
              <a:t>velosipēdu un gājēju ceļu funkcionālo savienojumu izbūves, pārbūves vai atjaunošanas izmaksas, kas nepārsniedz četrus kilometrus no projekta īstenošanas teritorijas;".</a:t>
            </a:r>
            <a:endParaRPr lang="lv-LV" sz="2600" dirty="0">
              <a:solidFill>
                <a:schemeClr val="tx1">
                  <a:lumMod val="65000"/>
                  <a:lumOff val="35000"/>
                </a:schemeClr>
              </a:solidFill>
              <a:latin typeface="Montserrat" pitchFamily="2" charset="77"/>
            </a:endParaRPr>
          </a:p>
        </p:txBody>
      </p:sp>
    </p:spTree>
    <p:extLst>
      <p:ext uri="{BB962C8B-B14F-4D97-AF65-F5344CB8AC3E}">
        <p14:creationId xmlns:p14="http://schemas.microsoft.com/office/powerpoint/2010/main" val="2603010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213"/>
            <a:lum/>
          </a:blip>
          <a:srcRect/>
          <a:stretch>
            <a:fillRect t="-7000" b="-3000"/>
          </a:stretch>
        </a:blipFill>
        <a:effectLst/>
      </p:bgPr>
    </p:bg>
    <p:spTree>
      <p:nvGrpSpPr>
        <p:cNvPr id="1" name="">
          <a:extLst>
            <a:ext uri="{FF2B5EF4-FFF2-40B4-BE49-F238E27FC236}">
              <a16:creationId xmlns:a16="http://schemas.microsoft.com/office/drawing/2014/main" id="{4B2AEE7F-0584-D5A0-C402-391FC33AF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F4AE9F-FCA0-1871-D5E7-57998BBD590C}"/>
              </a:ext>
            </a:extLst>
          </p:cNvPr>
          <p:cNvSpPr>
            <a:spLocks noGrp="1"/>
          </p:cNvSpPr>
          <p:nvPr>
            <p:ph type="title"/>
          </p:nvPr>
        </p:nvSpPr>
        <p:spPr>
          <a:xfrm>
            <a:off x="4800600" y="547688"/>
            <a:ext cx="11963400" cy="1988345"/>
          </a:xfrm>
        </p:spPr>
        <p:txBody>
          <a:bodyPr>
            <a:normAutofit/>
          </a:bodyPr>
          <a:lstStyle/>
          <a:p>
            <a:pPr eaLnBrk="1" fontAlgn="auto" hangingPunct="1">
              <a:spcBef>
                <a:spcPts val="0"/>
              </a:spcBef>
              <a:spcAft>
                <a:spcPts val="0"/>
              </a:spcAft>
              <a:defRPr/>
            </a:pPr>
            <a:r>
              <a:rPr lang="lv-LV" sz="4800" b="1" dirty="0">
                <a:solidFill>
                  <a:schemeClr val="tx1">
                    <a:lumMod val="65000"/>
                    <a:lumOff val="35000"/>
                  </a:schemeClr>
                </a:solidFill>
                <a:latin typeface="Montserrat" pitchFamily="2" charset="77"/>
              </a:rPr>
              <a:t>Aktuālā informācija par termiņiem</a:t>
            </a:r>
            <a:endParaRPr lang="en-US" sz="4800" b="1" dirty="0">
              <a:solidFill>
                <a:schemeClr val="tx1">
                  <a:lumMod val="65000"/>
                  <a:lumOff val="35000"/>
                </a:schemeClr>
              </a:solidFill>
              <a:latin typeface="Montserrat" pitchFamily="2" charset="77"/>
            </a:endParaRPr>
          </a:p>
        </p:txBody>
      </p:sp>
      <p:sp>
        <p:nvSpPr>
          <p:cNvPr id="12" name="TextBox 11">
            <a:extLst>
              <a:ext uri="{FF2B5EF4-FFF2-40B4-BE49-F238E27FC236}">
                <a16:creationId xmlns:a16="http://schemas.microsoft.com/office/drawing/2014/main" id="{CABAE47F-7786-BE9A-45D4-B796C0FCEB6F}"/>
              </a:ext>
            </a:extLst>
          </p:cNvPr>
          <p:cNvSpPr txBox="1"/>
          <p:nvPr/>
        </p:nvSpPr>
        <p:spPr>
          <a:xfrm>
            <a:off x="4572000" y="2324100"/>
            <a:ext cx="13106400" cy="1569660"/>
          </a:xfrm>
          <a:prstGeom prst="rect">
            <a:avLst/>
          </a:prstGeom>
          <a:noFill/>
        </p:spPr>
        <p:txBody>
          <a:bodyPr wrap="square" rtlCol="0">
            <a:spAutoFit/>
          </a:bodyPr>
          <a:lstStyle/>
          <a:p>
            <a:pPr marL="457200" indent="-457200" algn="just">
              <a:buFont typeface="Arial" panose="020B0604020202020204" pitchFamily="34" charset="0"/>
              <a:buChar char="•"/>
            </a:pPr>
            <a:r>
              <a:rPr lang="lv-LV" sz="3200" dirty="0">
                <a:solidFill>
                  <a:srgbClr val="000000"/>
                </a:solidFill>
                <a:latin typeface="Monsterrat"/>
                <a:cs typeface="Times New Roman" panose="02020603050405020304" pitchFamily="18" charset="0"/>
              </a:rPr>
              <a:t>MK noteikumu grozījumus plāno apstiprināt jūnijā</a:t>
            </a:r>
          </a:p>
          <a:p>
            <a:pPr marL="457200" indent="-457200" algn="just">
              <a:buFont typeface="Arial" panose="020B0604020202020204" pitchFamily="34" charset="0"/>
              <a:buChar char="•"/>
            </a:pPr>
            <a:r>
              <a:rPr lang="lv-LV" sz="3200" dirty="0">
                <a:solidFill>
                  <a:srgbClr val="FF0000"/>
                </a:solidFill>
                <a:latin typeface="Monsterrat"/>
                <a:cs typeface="Times New Roman" panose="02020603050405020304" pitchFamily="18" charset="0"/>
              </a:rPr>
              <a:t>Atlases 2. kārtu plāno izsludināt jūlija pirmā nedēļā</a:t>
            </a:r>
          </a:p>
          <a:p>
            <a:pPr marL="457200" indent="-457200" algn="just">
              <a:buFont typeface="Arial" panose="020B0604020202020204" pitchFamily="34" charset="0"/>
              <a:buChar char="•"/>
            </a:pPr>
            <a:r>
              <a:rPr lang="lv-LV" sz="3200" dirty="0">
                <a:solidFill>
                  <a:srgbClr val="000000"/>
                </a:solidFill>
                <a:latin typeface="Monsterrat"/>
                <a:cs typeface="Times New Roman" panose="02020603050405020304" pitchFamily="18" charset="0"/>
              </a:rPr>
              <a:t>Projektu iesniegšana 3 mēneši -&gt; septembra beigas</a:t>
            </a:r>
            <a:endParaRPr lang="lv-LV" sz="2800" dirty="0">
              <a:solidFill>
                <a:schemeClr val="tx1">
                  <a:lumMod val="65000"/>
                  <a:lumOff val="35000"/>
                </a:schemeClr>
              </a:solidFill>
              <a:latin typeface="Montserrat" pitchFamily="2" charset="77"/>
            </a:endParaRPr>
          </a:p>
        </p:txBody>
      </p:sp>
    </p:spTree>
    <p:extLst>
      <p:ext uri="{BB962C8B-B14F-4D97-AF65-F5344CB8AC3E}">
        <p14:creationId xmlns:p14="http://schemas.microsoft.com/office/powerpoint/2010/main" val="4185604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a:extLst>
            <a:ext uri="{FF2B5EF4-FFF2-40B4-BE49-F238E27FC236}">
              <a16:creationId xmlns:a16="http://schemas.microsoft.com/office/drawing/2014/main" id="{96F12A6E-28AF-92B5-C771-962E362DF92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A0337D87-D1A9-50E6-ED72-C26B90990DE8}"/>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B6DBC1CA-55BF-EB5D-A83B-A31FE0C1F33B}"/>
              </a:ext>
            </a:extLst>
          </p:cNvPr>
          <p:cNvSpPr>
            <a:spLocks noGrp="1"/>
          </p:cNvSpPr>
          <p:nvPr>
            <p:ph type="title"/>
          </p:nvPr>
        </p:nvSpPr>
        <p:spPr>
          <a:xfrm>
            <a:off x="4800600" y="547688"/>
            <a:ext cx="12230100" cy="1988345"/>
          </a:xfrm>
        </p:spPr>
        <p:txBody>
          <a:bodyPr>
            <a:normAutofit/>
          </a:bodyPr>
          <a:lstStyle/>
          <a:p>
            <a:pPr eaLnBrk="1" fontAlgn="auto" hangingPunct="1">
              <a:spcBef>
                <a:spcPts val="0"/>
              </a:spcBef>
              <a:spcAft>
                <a:spcPts val="0"/>
              </a:spcAft>
              <a:defRPr/>
            </a:pPr>
            <a:r>
              <a:rPr lang="lv-LV" sz="4800" b="1" dirty="0">
                <a:solidFill>
                  <a:schemeClr val="tx1">
                    <a:lumMod val="65000"/>
                    <a:lumOff val="35000"/>
                  </a:schemeClr>
                </a:solidFill>
                <a:latin typeface="Montserrat" pitchFamily="2" charset="77"/>
              </a:rPr>
              <a:t>Ko nozīmē izmaiņas MK noteikumos: CARNIKAVA</a:t>
            </a:r>
            <a:endParaRPr lang="en-US" sz="4800" b="1" dirty="0">
              <a:solidFill>
                <a:schemeClr val="tx1">
                  <a:lumMod val="65000"/>
                  <a:lumOff val="35000"/>
                </a:schemeClr>
              </a:solidFill>
              <a:latin typeface="Montserrat" pitchFamily="2" charset="77"/>
            </a:endParaRPr>
          </a:p>
        </p:txBody>
      </p:sp>
      <p:sp>
        <p:nvSpPr>
          <p:cNvPr id="8" name="TextBox 7">
            <a:extLst>
              <a:ext uri="{FF2B5EF4-FFF2-40B4-BE49-F238E27FC236}">
                <a16:creationId xmlns:a16="http://schemas.microsoft.com/office/drawing/2014/main" id="{2BD46A2A-4BBB-D371-CB0A-910952DD73B5}"/>
              </a:ext>
            </a:extLst>
          </p:cNvPr>
          <p:cNvSpPr txBox="1"/>
          <p:nvPr/>
        </p:nvSpPr>
        <p:spPr>
          <a:xfrm>
            <a:off x="4572000" y="2324100"/>
            <a:ext cx="11049000" cy="6555641"/>
          </a:xfrm>
          <a:prstGeom prst="rect">
            <a:avLst/>
          </a:prstGeom>
          <a:noFill/>
        </p:spPr>
        <p:txBody>
          <a:bodyPr wrap="square" rtlCol="0">
            <a:spAutoFit/>
          </a:bodyPr>
          <a:lstStyle/>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Varam paredzēt </a:t>
            </a:r>
            <a:r>
              <a:rPr lang="lv-LV" sz="2800" dirty="0" err="1">
                <a:solidFill>
                  <a:srgbClr val="000000"/>
                </a:solidFill>
                <a:latin typeface="Monsterrat"/>
                <a:cs typeface="Times New Roman" panose="02020603050405020304" pitchFamily="18" charset="0"/>
              </a:rPr>
              <a:t>veloceļa</a:t>
            </a:r>
            <a:r>
              <a:rPr lang="lv-LV" sz="2800" dirty="0">
                <a:solidFill>
                  <a:srgbClr val="000000"/>
                </a:solidFill>
                <a:latin typeface="Monsterrat"/>
                <a:cs typeface="Times New Roman" panose="02020603050405020304" pitchFamily="18" charset="0"/>
              </a:rPr>
              <a:t> būvniecību no Carnikavas līdz A1:</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Posma garums 3km</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Potenciālās izmaksas 1,2 milj.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Varam paredzēt tuneli zem sliedēm:</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Potenciālās izmaksas 1 milj.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Projekts ir jāatjauno, risks:</a:t>
            </a:r>
          </a:p>
          <a:p>
            <a:pPr lvl="1" algn="just"/>
            <a:r>
              <a:rPr lang="lv-LV" sz="2800" dirty="0">
                <a:solidFill>
                  <a:srgbClr val="000000"/>
                </a:solidFill>
                <a:latin typeface="Monsterrat"/>
                <a:cs typeface="Times New Roman" panose="02020603050405020304" pitchFamily="18" charset="0"/>
              </a:rPr>
              <a:t>vai </a:t>
            </a:r>
            <a:r>
              <a:rPr lang="lv-LV" sz="2800" dirty="0" err="1">
                <a:solidFill>
                  <a:srgbClr val="000000"/>
                </a:solidFill>
                <a:latin typeface="Monsterrat"/>
                <a:cs typeface="Times New Roman" panose="02020603050405020304" pitchFamily="18" charset="0"/>
              </a:rPr>
              <a:t>LDz</a:t>
            </a:r>
            <a:r>
              <a:rPr lang="lv-LV" sz="2800" dirty="0">
                <a:solidFill>
                  <a:srgbClr val="000000"/>
                </a:solidFill>
                <a:latin typeface="Monsterrat"/>
                <a:cs typeface="Times New Roman" panose="02020603050405020304" pitchFamily="18" charset="0"/>
              </a:rPr>
              <a:t> neizvirzīs ko jaunu?</a:t>
            </a:r>
          </a:p>
          <a:p>
            <a:pPr algn="just"/>
            <a:endParaRPr lang="lv-LV" sz="2800" dirty="0">
              <a:solidFill>
                <a:srgbClr val="000000"/>
              </a:solidFill>
              <a:latin typeface="Monsterrat"/>
              <a:cs typeface="Times New Roman" panose="02020603050405020304" pitchFamily="18" charset="0"/>
            </a:endParaRPr>
          </a:p>
          <a:p>
            <a:pPr algn="just"/>
            <a:r>
              <a:rPr lang="lv-LV" sz="2800" dirty="0">
                <a:solidFill>
                  <a:srgbClr val="000000"/>
                </a:solidFill>
                <a:latin typeface="Monsterrat"/>
                <a:cs typeface="Times New Roman" panose="02020603050405020304" pitchFamily="18" charset="0"/>
              </a:rPr>
              <a:t>Šobrīd projekta izmaksas: 490 000 </a:t>
            </a:r>
            <a:r>
              <a:rPr lang="lv-LV" sz="2800" i="1" dirty="0" err="1">
                <a:solidFill>
                  <a:srgbClr val="000000"/>
                </a:solidFill>
                <a:latin typeface="Monsterrat"/>
                <a:cs typeface="Times New Roman" panose="02020603050405020304" pitchFamily="18" charset="0"/>
              </a:rPr>
              <a:t>euro</a:t>
            </a:r>
            <a:r>
              <a:rPr lang="lv-LV" sz="2800" dirty="0">
                <a:solidFill>
                  <a:srgbClr val="000000"/>
                </a:solidFill>
                <a:latin typeface="Monsterrat"/>
                <a:cs typeface="Times New Roman" panose="02020603050405020304" pitchFamily="18" charset="0"/>
              </a:rPr>
              <a:t>, t.sk.:</a:t>
            </a:r>
          </a:p>
          <a:p>
            <a:pPr algn="just"/>
            <a:r>
              <a:rPr lang="lv-LV" sz="2800" dirty="0">
                <a:solidFill>
                  <a:srgbClr val="000000"/>
                </a:solidFill>
                <a:latin typeface="Monsterrat"/>
                <a:cs typeface="Times New Roman" panose="02020603050405020304" pitchFamily="18" charset="0"/>
              </a:rPr>
              <a:t>	- pašvaldības: 122 549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algn="just"/>
            <a:r>
              <a:rPr lang="lv-LV" sz="2800" dirty="0">
                <a:solidFill>
                  <a:srgbClr val="000000"/>
                </a:solidFill>
                <a:latin typeface="Monsterrat"/>
                <a:cs typeface="Times New Roman" panose="02020603050405020304" pitchFamily="18" charset="0"/>
              </a:rPr>
              <a:t>	- ERAF: 367 451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algn="just"/>
            <a:endParaRPr lang="lv-LV" sz="2800" i="1" dirty="0">
              <a:solidFill>
                <a:srgbClr val="000000"/>
              </a:solidFill>
              <a:latin typeface="Monsterrat"/>
              <a:cs typeface="Times New Roman" panose="02020603050405020304" pitchFamily="18" charset="0"/>
            </a:endParaRPr>
          </a:p>
          <a:p>
            <a:pPr algn="just"/>
            <a:r>
              <a:rPr lang="lv-LV" sz="2800" dirty="0">
                <a:solidFill>
                  <a:srgbClr val="000000"/>
                </a:solidFill>
                <a:latin typeface="Monsterrat"/>
                <a:cs typeface="Times New Roman" panose="02020603050405020304" pitchFamily="18" charset="0"/>
              </a:rPr>
              <a:t>Kopā būtu: </a:t>
            </a:r>
            <a:r>
              <a:rPr lang="lv-LV" sz="2800" dirty="0">
                <a:solidFill>
                  <a:srgbClr val="FF0000"/>
                </a:solidFill>
                <a:latin typeface="Monsterrat"/>
                <a:cs typeface="Times New Roman" panose="02020603050405020304" pitchFamily="18" charset="0"/>
              </a:rPr>
              <a:t>2 690 000 </a:t>
            </a:r>
            <a:r>
              <a:rPr lang="lv-LV" sz="2800" i="1" dirty="0" err="1">
                <a:solidFill>
                  <a:srgbClr val="FF0000"/>
                </a:solidFill>
                <a:latin typeface="Monsterrat"/>
                <a:cs typeface="Times New Roman" panose="02020603050405020304" pitchFamily="18" charset="0"/>
              </a:rPr>
              <a:t>euro</a:t>
            </a:r>
            <a:r>
              <a:rPr lang="lv-LV" sz="2800" dirty="0">
                <a:solidFill>
                  <a:srgbClr val="FF0000"/>
                </a:solidFill>
                <a:latin typeface="Monsterrat"/>
                <a:cs typeface="Times New Roman" panose="02020603050405020304" pitchFamily="18" charset="0"/>
              </a:rPr>
              <a:t> (ERAF 2 milj. </a:t>
            </a:r>
            <a:r>
              <a:rPr lang="lv-LV" sz="2800" i="1" dirty="0" err="1">
                <a:solidFill>
                  <a:srgbClr val="FF0000"/>
                </a:solidFill>
                <a:latin typeface="Monsterrat"/>
                <a:cs typeface="Times New Roman" panose="02020603050405020304" pitchFamily="18" charset="0"/>
              </a:rPr>
              <a:t>euro</a:t>
            </a:r>
            <a:r>
              <a:rPr lang="lv-LV" sz="2800" dirty="0">
                <a:solidFill>
                  <a:srgbClr val="FF0000"/>
                </a:solidFill>
                <a:latin typeface="Monsterrat"/>
                <a:cs typeface="Times New Roman" panose="02020603050405020304" pitchFamily="18" charset="0"/>
              </a:rPr>
              <a:t>)</a:t>
            </a:r>
          </a:p>
          <a:p>
            <a:pPr algn="just"/>
            <a:r>
              <a:rPr lang="lv-LV" sz="2800" dirty="0">
                <a:solidFill>
                  <a:srgbClr val="FF0000"/>
                </a:solidFill>
                <a:latin typeface="Monsterrat"/>
                <a:cs typeface="Times New Roman" panose="02020603050405020304" pitchFamily="18" charset="0"/>
              </a:rPr>
              <a:t>+ Jāveic IIA (līdz 2500 </a:t>
            </a:r>
            <a:r>
              <a:rPr lang="lv-LV" sz="2800" dirty="0" err="1">
                <a:solidFill>
                  <a:srgbClr val="FF0000"/>
                </a:solidFill>
                <a:latin typeface="Monsterrat"/>
                <a:cs typeface="Times New Roman" panose="02020603050405020304" pitchFamily="18" charset="0"/>
              </a:rPr>
              <a:t>euro</a:t>
            </a:r>
            <a:r>
              <a:rPr lang="lv-LV" sz="2800" dirty="0">
                <a:solidFill>
                  <a:srgbClr val="FF0000"/>
                </a:solidFill>
                <a:latin typeface="Monsterrat"/>
                <a:cs typeface="Times New Roman" panose="02020603050405020304" pitchFamily="18" charset="0"/>
              </a:rPr>
              <a:t>)</a:t>
            </a:r>
            <a:endParaRPr lang="lv-LV" sz="2800" dirty="0">
              <a:solidFill>
                <a:srgbClr val="000000"/>
              </a:solidFill>
              <a:latin typeface="Monsterrat"/>
              <a:cs typeface="Times New Roman" panose="02020603050405020304" pitchFamily="18" charset="0"/>
            </a:endParaRPr>
          </a:p>
          <a:p>
            <a:pPr algn="just"/>
            <a:r>
              <a:rPr lang="lv-LV" sz="2800" dirty="0">
                <a:solidFill>
                  <a:srgbClr val="000000"/>
                </a:solidFill>
                <a:latin typeface="Monsterrat"/>
                <a:cs typeface="Times New Roman" panose="02020603050405020304" pitchFamily="18" charset="0"/>
              </a:rPr>
              <a:t>Carnikavai maksimāli pieejamais ERAF – 2 milj.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p:txBody>
      </p:sp>
      <p:pic>
        <p:nvPicPr>
          <p:cNvPr id="10" name="Attēls 9">
            <a:extLst>
              <a:ext uri="{FF2B5EF4-FFF2-40B4-BE49-F238E27FC236}">
                <a16:creationId xmlns:a16="http://schemas.microsoft.com/office/drawing/2014/main" id="{032FE87A-D153-31AC-F31E-18EFF21F8A60}"/>
              </a:ext>
            </a:extLst>
          </p:cNvPr>
          <p:cNvPicPr>
            <a:picLocks noChangeAspect="1"/>
          </p:cNvPicPr>
          <p:nvPr/>
        </p:nvPicPr>
        <p:blipFill>
          <a:blip r:embed="rId3"/>
          <a:stretch>
            <a:fillRect/>
          </a:stretch>
        </p:blipFill>
        <p:spPr>
          <a:xfrm>
            <a:off x="12344400" y="2853688"/>
            <a:ext cx="5603267" cy="5527361"/>
          </a:xfrm>
          <a:prstGeom prst="rect">
            <a:avLst/>
          </a:prstGeom>
        </p:spPr>
      </p:pic>
    </p:spTree>
    <p:extLst>
      <p:ext uri="{BB962C8B-B14F-4D97-AF65-F5344CB8AC3E}">
        <p14:creationId xmlns:p14="http://schemas.microsoft.com/office/powerpoint/2010/main" val="1279263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213"/>
            <a:lum/>
          </a:blip>
          <a:srcRect/>
          <a:stretch>
            <a:fillRect t="-7000" b="-3000"/>
          </a:stretch>
        </a:blipFill>
        <a:effectLst/>
      </p:bgPr>
    </p:bg>
    <p:spTree>
      <p:nvGrpSpPr>
        <p:cNvPr id="1" name="">
          <a:extLst>
            <a:ext uri="{FF2B5EF4-FFF2-40B4-BE49-F238E27FC236}">
              <a16:creationId xmlns:a16="http://schemas.microsoft.com/office/drawing/2014/main" id="{E82088B4-7454-BEDF-B54F-DEB83EBF60A3}"/>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589D81E4-1B13-5F51-FCE7-E9DD8DDDC887}"/>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BA460157-759A-92C7-34C4-AD8A35020BB8}"/>
              </a:ext>
            </a:extLst>
          </p:cNvPr>
          <p:cNvSpPr>
            <a:spLocks noGrp="1"/>
          </p:cNvSpPr>
          <p:nvPr>
            <p:ph type="title"/>
          </p:nvPr>
        </p:nvSpPr>
        <p:spPr>
          <a:xfrm>
            <a:off x="4800600" y="547688"/>
            <a:ext cx="12230100" cy="1988345"/>
          </a:xfrm>
        </p:spPr>
        <p:txBody>
          <a:bodyPr>
            <a:normAutofit/>
          </a:bodyPr>
          <a:lstStyle/>
          <a:p>
            <a:pPr eaLnBrk="1" fontAlgn="auto" hangingPunct="1">
              <a:spcBef>
                <a:spcPts val="0"/>
              </a:spcBef>
              <a:spcAft>
                <a:spcPts val="0"/>
              </a:spcAft>
              <a:defRPr/>
            </a:pPr>
            <a:r>
              <a:rPr lang="lv-LV" sz="4800" b="1" dirty="0">
                <a:solidFill>
                  <a:schemeClr val="tx1">
                    <a:lumMod val="65000"/>
                    <a:lumOff val="35000"/>
                  </a:schemeClr>
                </a:solidFill>
                <a:latin typeface="Montserrat" pitchFamily="2" charset="77"/>
              </a:rPr>
              <a:t>Papildus aktivitātes no iedzīvotāju puses: GAUJA</a:t>
            </a:r>
            <a:endParaRPr lang="en-US" sz="4800" b="1" dirty="0">
              <a:solidFill>
                <a:schemeClr val="tx1">
                  <a:lumMod val="65000"/>
                  <a:lumOff val="35000"/>
                </a:schemeClr>
              </a:solidFill>
              <a:latin typeface="Montserrat" pitchFamily="2" charset="77"/>
            </a:endParaRPr>
          </a:p>
        </p:txBody>
      </p:sp>
      <p:sp>
        <p:nvSpPr>
          <p:cNvPr id="8" name="TextBox 7">
            <a:extLst>
              <a:ext uri="{FF2B5EF4-FFF2-40B4-BE49-F238E27FC236}">
                <a16:creationId xmlns:a16="http://schemas.microsoft.com/office/drawing/2014/main" id="{52035FDB-1F56-16C0-D8D4-E8C612B335DD}"/>
              </a:ext>
            </a:extLst>
          </p:cNvPr>
          <p:cNvSpPr txBox="1"/>
          <p:nvPr/>
        </p:nvSpPr>
        <p:spPr>
          <a:xfrm>
            <a:off x="4572000" y="2324100"/>
            <a:ext cx="11049000" cy="6124754"/>
          </a:xfrm>
          <a:prstGeom prst="rect">
            <a:avLst/>
          </a:prstGeom>
          <a:noFill/>
        </p:spPr>
        <p:txBody>
          <a:bodyPr wrap="square" rtlCol="0">
            <a:spAutoFit/>
          </a:bodyPr>
          <a:lstStyle/>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Vēlama Skautu ielas pārbūve:</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Posma garums 1,1 km</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Potenciālās izmaksas 800 000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Vēlama </a:t>
            </a:r>
            <a:r>
              <a:rPr lang="lv-LV" sz="2800" dirty="0" err="1">
                <a:solidFill>
                  <a:srgbClr val="000000"/>
                </a:solidFill>
                <a:latin typeface="Monsterrat"/>
                <a:cs typeface="Times New Roman" panose="02020603050405020304" pitchFamily="18" charset="0"/>
              </a:rPr>
              <a:t>Jūraskrastu</a:t>
            </a:r>
            <a:r>
              <a:rPr lang="lv-LV" sz="2800" dirty="0">
                <a:solidFill>
                  <a:srgbClr val="000000"/>
                </a:solidFill>
                <a:latin typeface="Monsterrat"/>
                <a:cs typeface="Times New Roman" panose="02020603050405020304" pitchFamily="18" charset="0"/>
              </a:rPr>
              <a:t> ielas pārbūve:</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Posma garums 150 m</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Potenciālās izmaksas 65 000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algn="just"/>
            <a:endParaRPr lang="lv-LV" sz="2800" dirty="0">
              <a:solidFill>
                <a:srgbClr val="000000"/>
              </a:solidFill>
              <a:latin typeface="Monsterrat"/>
              <a:cs typeface="Times New Roman" panose="02020603050405020304" pitchFamily="18" charset="0"/>
            </a:endParaRPr>
          </a:p>
          <a:p>
            <a:pPr algn="just"/>
            <a:r>
              <a:rPr lang="lv-LV" sz="2800" dirty="0">
                <a:solidFill>
                  <a:srgbClr val="000000"/>
                </a:solidFill>
                <a:latin typeface="Monsterrat"/>
                <a:cs typeface="Times New Roman" panose="02020603050405020304" pitchFamily="18" charset="0"/>
              </a:rPr>
              <a:t>Šobrīd projekta izmaksas: 750 000 </a:t>
            </a:r>
            <a:r>
              <a:rPr lang="lv-LV" sz="2800" i="1" dirty="0" err="1">
                <a:solidFill>
                  <a:srgbClr val="000000"/>
                </a:solidFill>
                <a:latin typeface="Monsterrat"/>
                <a:cs typeface="Times New Roman" panose="02020603050405020304" pitchFamily="18" charset="0"/>
              </a:rPr>
              <a:t>euro</a:t>
            </a:r>
            <a:r>
              <a:rPr lang="lv-LV" sz="2800" dirty="0">
                <a:solidFill>
                  <a:srgbClr val="000000"/>
                </a:solidFill>
                <a:latin typeface="Monsterrat"/>
                <a:cs typeface="Times New Roman" panose="02020603050405020304" pitchFamily="18" charset="0"/>
              </a:rPr>
              <a:t>, t.sk.:</a:t>
            </a:r>
          </a:p>
          <a:p>
            <a:pPr algn="just"/>
            <a:r>
              <a:rPr lang="lv-LV" sz="2800" dirty="0">
                <a:solidFill>
                  <a:srgbClr val="000000"/>
                </a:solidFill>
                <a:latin typeface="Monsterrat"/>
                <a:cs typeface="Times New Roman" panose="02020603050405020304" pitchFamily="18" charset="0"/>
              </a:rPr>
              <a:t>	- pašvaldības: 187 575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algn="just"/>
            <a:r>
              <a:rPr lang="lv-LV" sz="2800" dirty="0">
                <a:solidFill>
                  <a:srgbClr val="000000"/>
                </a:solidFill>
                <a:latin typeface="Monsterrat"/>
                <a:cs typeface="Times New Roman" panose="02020603050405020304" pitchFamily="18" charset="0"/>
              </a:rPr>
              <a:t>	- ERAF: 562 425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algn="just"/>
            <a:endParaRPr lang="lv-LV" sz="2800" dirty="0">
              <a:solidFill>
                <a:srgbClr val="000000"/>
              </a:solidFill>
              <a:latin typeface="Monsterrat"/>
              <a:cs typeface="Times New Roman" panose="02020603050405020304" pitchFamily="18" charset="0"/>
            </a:endParaRPr>
          </a:p>
          <a:p>
            <a:pPr algn="just"/>
            <a:r>
              <a:rPr lang="lv-LV" sz="2800" dirty="0">
                <a:solidFill>
                  <a:srgbClr val="000000"/>
                </a:solidFill>
                <a:latin typeface="Monsterrat"/>
                <a:cs typeface="Times New Roman" panose="02020603050405020304" pitchFamily="18" charset="0"/>
              </a:rPr>
              <a:t>Kopā būtu: </a:t>
            </a:r>
            <a:r>
              <a:rPr lang="lv-LV" sz="2800" dirty="0">
                <a:solidFill>
                  <a:srgbClr val="FF0000"/>
                </a:solidFill>
                <a:latin typeface="Monsterrat"/>
                <a:cs typeface="Times New Roman" panose="02020603050405020304" pitchFamily="18" charset="0"/>
              </a:rPr>
              <a:t>1 615 000 </a:t>
            </a:r>
            <a:r>
              <a:rPr lang="lv-LV" sz="2800" i="1" dirty="0" err="1">
                <a:solidFill>
                  <a:srgbClr val="FF0000"/>
                </a:solidFill>
                <a:latin typeface="Monsterrat"/>
                <a:cs typeface="Times New Roman" panose="02020603050405020304" pitchFamily="18" charset="0"/>
              </a:rPr>
              <a:t>euro</a:t>
            </a:r>
            <a:r>
              <a:rPr lang="lv-LV" sz="2800" dirty="0">
                <a:solidFill>
                  <a:srgbClr val="FF0000"/>
                </a:solidFill>
                <a:latin typeface="Monsterrat"/>
                <a:cs typeface="Times New Roman" panose="02020603050405020304" pitchFamily="18" charset="0"/>
              </a:rPr>
              <a:t> (</a:t>
            </a:r>
            <a:r>
              <a:rPr lang="lv-LV" sz="2800">
                <a:solidFill>
                  <a:srgbClr val="FF0000"/>
                </a:solidFill>
                <a:latin typeface="Monsterrat"/>
                <a:cs typeface="Times New Roman" panose="02020603050405020304" pitchFamily="18" charset="0"/>
              </a:rPr>
              <a:t>ERAF 1 211 089 </a:t>
            </a:r>
            <a:r>
              <a:rPr lang="lv-LV" sz="2800" i="1" dirty="0" err="1">
                <a:solidFill>
                  <a:srgbClr val="FF0000"/>
                </a:solidFill>
                <a:latin typeface="Monsterrat"/>
                <a:cs typeface="Times New Roman" panose="02020603050405020304" pitchFamily="18" charset="0"/>
              </a:rPr>
              <a:t>euro</a:t>
            </a:r>
            <a:r>
              <a:rPr lang="lv-LV" sz="2800" dirty="0">
                <a:solidFill>
                  <a:srgbClr val="FF0000"/>
                </a:solidFill>
                <a:latin typeface="Monsterrat"/>
                <a:cs typeface="Times New Roman" panose="02020603050405020304" pitchFamily="18" charset="0"/>
              </a:rPr>
              <a:t>)</a:t>
            </a:r>
          </a:p>
          <a:p>
            <a:pPr algn="just"/>
            <a:r>
              <a:rPr lang="lv-LV" sz="2800" dirty="0">
                <a:solidFill>
                  <a:srgbClr val="FF0000"/>
                </a:solidFill>
                <a:latin typeface="Monsterrat"/>
                <a:cs typeface="Times New Roman" panose="02020603050405020304" pitchFamily="18" charset="0"/>
              </a:rPr>
              <a:t>+ Jāveic IIA (līdz 2500 </a:t>
            </a:r>
            <a:r>
              <a:rPr lang="lv-LV" sz="2800" dirty="0" err="1">
                <a:solidFill>
                  <a:srgbClr val="FF0000"/>
                </a:solidFill>
                <a:latin typeface="Monsterrat"/>
                <a:cs typeface="Times New Roman" panose="02020603050405020304" pitchFamily="18" charset="0"/>
              </a:rPr>
              <a:t>euro</a:t>
            </a:r>
            <a:r>
              <a:rPr lang="lv-LV" sz="2800" dirty="0">
                <a:solidFill>
                  <a:srgbClr val="FF0000"/>
                </a:solidFill>
                <a:latin typeface="Monsterrat"/>
                <a:cs typeface="Times New Roman" panose="02020603050405020304" pitchFamily="18" charset="0"/>
              </a:rPr>
              <a:t>)</a:t>
            </a:r>
            <a:endParaRPr lang="lv-LV" sz="2800" dirty="0">
              <a:solidFill>
                <a:srgbClr val="000000"/>
              </a:solidFill>
              <a:latin typeface="Monsterrat"/>
              <a:cs typeface="Times New Roman" panose="02020603050405020304" pitchFamily="18" charset="0"/>
            </a:endParaRPr>
          </a:p>
          <a:p>
            <a:pPr algn="just"/>
            <a:r>
              <a:rPr lang="lv-LV" sz="2800" dirty="0">
                <a:solidFill>
                  <a:srgbClr val="000000"/>
                </a:solidFill>
                <a:latin typeface="Monsterrat"/>
                <a:cs typeface="Times New Roman" panose="02020603050405020304" pitchFamily="18" charset="0"/>
              </a:rPr>
              <a:t>Gaujai maksimāli pieejamais ERAF – 2 milj.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p:txBody>
      </p:sp>
      <p:pic>
        <p:nvPicPr>
          <p:cNvPr id="5" name="Attēls 4">
            <a:extLst>
              <a:ext uri="{FF2B5EF4-FFF2-40B4-BE49-F238E27FC236}">
                <a16:creationId xmlns:a16="http://schemas.microsoft.com/office/drawing/2014/main" id="{91C0AD1F-1B4D-3AC2-0ADC-03C5F82F24AA}"/>
              </a:ext>
            </a:extLst>
          </p:cNvPr>
          <p:cNvPicPr>
            <a:picLocks noChangeAspect="1"/>
          </p:cNvPicPr>
          <p:nvPr/>
        </p:nvPicPr>
        <p:blipFill>
          <a:blip r:embed="rId4"/>
          <a:stretch>
            <a:fillRect/>
          </a:stretch>
        </p:blipFill>
        <p:spPr>
          <a:xfrm>
            <a:off x="12573000" y="2980413"/>
            <a:ext cx="5265876" cy="5243014"/>
          </a:xfrm>
          <a:prstGeom prst="rect">
            <a:avLst/>
          </a:prstGeom>
        </p:spPr>
      </p:pic>
    </p:spTree>
    <p:extLst>
      <p:ext uri="{BB962C8B-B14F-4D97-AF65-F5344CB8AC3E}">
        <p14:creationId xmlns:p14="http://schemas.microsoft.com/office/powerpoint/2010/main" val="2922375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a:extLst>
            <a:ext uri="{FF2B5EF4-FFF2-40B4-BE49-F238E27FC236}">
              <a16:creationId xmlns:a16="http://schemas.microsoft.com/office/drawing/2014/main" id="{B0E1FA9A-1050-F2D6-E661-2F42D5CFEBA0}"/>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50ABC06C-D8D0-DE23-DAAD-229A2B3703B3}"/>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509C5B5E-ACCE-F62F-47EA-D66E727037F7}"/>
              </a:ext>
            </a:extLst>
          </p:cNvPr>
          <p:cNvSpPr>
            <a:spLocks noGrp="1"/>
          </p:cNvSpPr>
          <p:nvPr>
            <p:ph type="title"/>
          </p:nvPr>
        </p:nvSpPr>
        <p:spPr>
          <a:xfrm>
            <a:off x="4800600" y="547688"/>
            <a:ext cx="12230100" cy="1988345"/>
          </a:xfrm>
        </p:spPr>
        <p:txBody>
          <a:bodyPr>
            <a:normAutofit/>
          </a:bodyPr>
          <a:lstStyle/>
          <a:p>
            <a:pPr eaLnBrk="1" fontAlgn="auto" hangingPunct="1">
              <a:spcBef>
                <a:spcPts val="0"/>
              </a:spcBef>
              <a:spcAft>
                <a:spcPts val="0"/>
              </a:spcAft>
              <a:defRPr/>
            </a:pPr>
            <a:r>
              <a:rPr lang="lv-LV" sz="4800" b="1" dirty="0">
                <a:solidFill>
                  <a:schemeClr val="tx1">
                    <a:lumMod val="65000"/>
                    <a:lumOff val="35000"/>
                  </a:schemeClr>
                </a:solidFill>
                <a:latin typeface="Montserrat" pitchFamily="2" charset="77"/>
              </a:rPr>
              <a:t>Papildus aktivitātes no iedzīvotāju puses: GAUJA – neietekmē budžetu</a:t>
            </a:r>
            <a:endParaRPr lang="en-US" sz="4800" b="1" dirty="0">
              <a:solidFill>
                <a:schemeClr val="tx1">
                  <a:lumMod val="65000"/>
                  <a:lumOff val="35000"/>
                </a:schemeClr>
              </a:solidFill>
              <a:latin typeface="Montserrat" pitchFamily="2" charset="77"/>
            </a:endParaRPr>
          </a:p>
        </p:txBody>
      </p:sp>
      <p:sp>
        <p:nvSpPr>
          <p:cNvPr id="8" name="TextBox 7">
            <a:extLst>
              <a:ext uri="{FF2B5EF4-FFF2-40B4-BE49-F238E27FC236}">
                <a16:creationId xmlns:a16="http://schemas.microsoft.com/office/drawing/2014/main" id="{2DCEAE40-899D-4976-0CA4-2347E5179EC7}"/>
              </a:ext>
            </a:extLst>
          </p:cNvPr>
          <p:cNvSpPr txBox="1"/>
          <p:nvPr/>
        </p:nvSpPr>
        <p:spPr>
          <a:xfrm>
            <a:off x="4572000" y="2324100"/>
            <a:ext cx="12725400" cy="3108543"/>
          </a:xfrm>
          <a:prstGeom prst="rect">
            <a:avLst/>
          </a:prstGeom>
          <a:noFill/>
        </p:spPr>
        <p:txBody>
          <a:bodyPr wrap="square" rtlCol="0">
            <a:spAutoFit/>
          </a:bodyPr>
          <a:lstStyle/>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Gar sliedēm </a:t>
            </a:r>
            <a:r>
              <a:rPr lang="lv-LV" sz="2800" dirty="0" err="1">
                <a:solidFill>
                  <a:srgbClr val="000000"/>
                </a:solidFill>
                <a:latin typeface="Monsterrat"/>
                <a:cs typeface="Times New Roman" panose="02020603050405020304" pitchFamily="18" charset="0"/>
              </a:rPr>
              <a:t>LDz</a:t>
            </a:r>
            <a:r>
              <a:rPr lang="lv-LV" sz="2800" dirty="0">
                <a:solidFill>
                  <a:srgbClr val="000000"/>
                </a:solidFill>
                <a:latin typeface="Monsterrat"/>
                <a:cs typeface="Times New Roman" panose="02020603050405020304" pitchFamily="18" charset="0"/>
              </a:rPr>
              <a:t> neļaus būvēt ietvi, un blakus ir liela kāpa (iezīmēts ar zaļu), risinājums izbūvēt ietvi gar Viršu ielu</a:t>
            </a:r>
          </a:p>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Vēlams savienojums no privātas </a:t>
            </a:r>
            <a:r>
              <a:rPr lang="lv-LV" sz="2800" dirty="0" err="1">
                <a:solidFill>
                  <a:srgbClr val="000000"/>
                </a:solidFill>
                <a:latin typeface="Monsterrat"/>
                <a:cs typeface="Times New Roman" panose="02020603050405020304" pitchFamily="18" charset="0"/>
              </a:rPr>
              <a:t>Vīnkalnu</a:t>
            </a:r>
            <a:r>
              <a:rPr lang="lv-LV" sz="2800" dirty="0">
                <a:solidFill>
                  <a:srgbClr val="000000"/>
                </a:solidFill>
                <a:latin typeface="Monsterrat"/>
                <a:cs typeface="Times New Roman" panose="02020603050405020304" pitchFamily="18" charset="0"/>
              </a:rPr>
              <a:t> ielas līdz Dzirnupes ielai – 60m ?</a:t>
            </a:r>
          </a:p>
          <a:p>
            <a:pPr marL="457200"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Savienojums gājējiem caur privāto zemi uz Mazā Stacijas iela &lt;40m:</a:t>
            </a:r>
          </a:p>
          <a:p>
            <a:pPr marL="914400" lvl="1" indent="-457200" algn="just">
              <a:buFont typeface="Arial" panose="020B0604020202020204" pitchFamily="34" charset="0"/>
              <a:buChar char="•"/>
            </a:pPr>
            <a:r>
              <a:rPr lang="lv-LV" sz="2800" dirty="0" err="1">
                <a:solidFill>
                  <a:srgbClr val="000000"/>
                </a:solidFill>
                <a:latin typeface="Monsterrat"/>
                <a:cs typeface="Times New Roman" panose="02020603050405020304" pitchFamily="18" charset="0"/>
              </a:rPr>
              <a:t>Kad.apz</a:t>
            </a:r>
            <a:r>
              <a:rPr lang="lv-LV" sz="2800" dirty="0">
                <a:solidFill>
                  <a:srgbClr val="000000"/>
                </a:solidFill>
                <a:latin typeface="Monsterrat"/>
                <a:cs typeface="Times New Roman" panose="02020603050405020304" pitchFamily="18" charset="0"/>
              </a:rPr>
              <a:t>. 80520020853</a:t>
            </a:r>
          </a:p>
          <a:p>
            <a:pPr marL="457200" indent="-457200" algn="just">
              <a:buFont typeface="Arial" panose="020B0604020202020204" pitchFamily="34" charset="0"/>
              <a:buChar char="•"/>
            </a:pPr>
            <a:endParaRPr lang="lv-LV" sz="2800" dirty="0">
              <a:solidFill>
                <a:srgbClr val="000000"/>
              </a:solidFill>
              <a:latin typeface="Monsterrat"/>
              <a:cs typeface="Times New Roman" panose="02020603050405020304" pitchFamily="18" charset="0"/>
            </a:endParaRPr>
          </a:p>
          <a:p>
            <a:pPr algn="just"/>
            <a:endParaRPr lang="lv-LV" sz="2800" dirty="0">
              <a:solidFill>
                <a:srgbClr val="000000"/>
              </a:solidFill>
              <a:latin typeface="Monsterrat"/>
              <a:cs typeface="Times New Roman" panose="02020603050405020304" pitchFamily="18" charset="0"/>
            </a:endParaRPr>
          </a:p>
        </p:txBody>
      </p:sp>
      <p:pic>
        <p:nvPicPr>
          <p:cNvPr id="6" name="Attēls 5">
            <a:extLst>
              <a:ext uri="{FF2B5EF4-FFF2-40B4-BE49-F238E27FC236}">
                <a16:creationId xmlns:a16="http://schemas.microsoft.com/office/drawing/2014/main" id="{DB99AA77-961E-E3D0-F3B4-D70CCD23D0AA}"/>
              </a:ext>
            </a:extLst>
          </p:cNvPr>
          <p:cNvPicPr>
            <a:picLocks noChangeAspect="1"/>
          </p:cNvPicPr>
          <p:nvPr/>
        </p:nvPicPr>
        <p:blipFill>
          <a:blip r:embed="rId3"/>
          <a:stretch>
            <a:fillRect/>
          </a:stretch>
        </p:blipFill>
        <p:spPr>
          <a:xfrm>
            <a:off x="11237218" y="4152900"/>
            <a:ext cx="6693113" cy="5144216"/>
          </a:xfrm>
          <a:prstGeom prst="rect">
            <a:avLst/>
          </a:prstGeom>
        </p:spPr>
      </p:pic>
    </p:spTree>
    <p:extLst>
      <p:ext uri="{BB962C8B-B14F-4D97-AF65-F5344CB8AC3E}">
        <p14:creationId xmlns:p14="http://schemas.microsoft.com/office/powerpoint/2010/main" val="1780435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a:extLst>
            <a:ext uri="{FF2B5EF4-FFF2-40B4-BE49-F238E27FC236}">
              <a16:creationId xmlns:a16="http://schemas.microsoft.com/office/drawing/2014/main" id="{0AFFCE18-FB2B-0C32-BBCD-F3990332D742}"/>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EB3A1827-B6CD-11A9-AE62-6853942C7250}"/>
              </a:ext>
            </a:extLst>
          </p:cNvPr>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5268804A-38DE-FB86-1980-51E28FAC992C}"/>
              </a:ext>
            </a:extLst>
          </p:cNvPr>
          <p:cNvSpPr>
            <a:spLocks noGrp="1"/>
          </p:cNvSpPr>
          <p:nvPr>
            <p:ph type="title"/>
          </p:nvPr>
        </p:nvSpPr>
        <p:spPr>
          <a:xfrm>
            <a:off x="4800600" y="547688"/>
            <a:ext cx="12230100" cy="1988345"/>
          </a:xfrm>
        </p:spPr>
        <p:txBody>
          <a:bodyPr>
            <a:normAutofit/>
          </a:bodyPr>
          <a:lstStyle/>
          <a:p>
            <a:pPr eaLnBrk="1" fontAlgn="auto" hangingPunct="1">
              <a:spcBef>
                <a:spcPts val="0"/>
              </a:spcBef>
              <a:spcAft>
                <a:spcPts val="0"/>
              </a:spcAft>
              <a:defRPr/>
            </a:pPr>
            <a:r>
              <a:rPr lang="lv-LV" sz="4800" b="1" dirty="0">
                <a:solidFill>
                  <a:schemeClr val="tx1">
                    <a:lumMod val="65000"/>
                    <a:lumOff val="35000"/>
                  </a:schemeClr>
                </a:solidFill>
                <a:latin typeface="Montserrat" pitchFamily="2" charset="77"/>
              </a:rPr>
              <a:t>Par niansēm Lilastē un </a:t>
            </a:r>
            <a:r>
              <a:rPr lang="lv-LV" sz="4800" b="1" dirty="0" err="1">
                <a:solidFill>
                  <a:schemeClr val="tx1">
                    <a:lumMod val="65000"/>
                    <a:lumOff val="35000"/>
                  </a:schemeClr>
                </a:solidFill>
                <a:latin typeface="Montserrat" pitchFamily="2" charset="77"/>
              </a:rPr>
              <a:t>Garciemā</a:t>
            </a:r>
            <a:r>
              <a:rPr lang="lv-LV" sz="4800" b="1" dirty="0">
                <a:solidFill>
                  <a:schemeClr val="tx1">
                    <a:lumMod val="65000"/>
                    <a:lumOff val="35000"/>
                  </a:schemeClr>
                </a:solidFill>
                <a:latin typeface="Montserrat" pitchFamily="2" charset="77"/>
              </a:rPr>
              <a:t>:</a:t>
            </a:r>
            <a:endParaRPr lang="en-US" sz="4800" b="1" dirty="0">
              <a:solidFill>
                <a:schemeClr val="tx1">
                  <a:lumMod val="65000"/>
                  <a:lumOff val="35000"/>
                </a:schemeClr>
              </a:solidFill>
              <a:latin typeface="Montserrat" pitchFamily="2" charset="77"/>
            </a:endParaRPr>
          </a:p>
        </p:txBody>
      </p:sp>
      <p:sp>
        <p:nvSpPr>
          <p:cNvPr id="8" name="TextBox 7">
            <a:extLst>
              <a:ext uri="{FF2B5EF4-FFF2-40B4-BE49-F238E27FC236}">
                <a16:creationId xmlns:a16="http://schemas.microsoft.com/office/drawing/2014/main" id="{FA8C9301-4455-93E4-5F88-EF6D6E24D0B9}"/>
              </a:ext>
            </a:extLst>
          </p:cNvPr>
          <p:cNvSpPr txBox="1"/>
          <p:nvPr/>
        </p:nvSpPr>
        <p:spPr>
          <a:xfrm>
            <a:off x="4572000" y="2324100"/>
            <a:ext cx="12725400" cy="5693866"/>
          </a:xfrm>
          <a:prstGeom prst="rect">
            <a:avLst/>
          </a:prstGeom>
          <a:noFill/>
        </p:spPr>
        <p:txBody>
          <a:bodyPr wrap="square" rtlCol="0">
            <a:spAutoFit/>
          </a:bodyPr>
          <a:lstStyle/>
          <a:p>
            <a:pPr marL="457200" indent="-457200" algn="just">
              <a:buFont typeface="Arial" panose="020B0604020202020204" pitchFamily="34" charset="0"/>
              <a:buChar char="•"/>
            </a:pPr>
            <a:r>
              <a:rPr lang="lv-LV" sz="2800" b="1" dirty="0">
                <a:solidFill>
                  <a:srgbClr val="000000"/>
                </a:solidFill>
                <a:latin typeface="Monsterrat"/>
                <a:cs typeface="Times New Roman" panose="02020603050405020304" pitchFamily="18" charset="0"/>
              </a:rPr>
              <a:t>Lilastē</a:t>
            </a:r>
            <a:r>
              <a:rPr lang="lv-LV" sz="2800" dirty="0">
                <a:solidFill>
                  <a:srgbClr val="000000"/>
                </a:solidFill>
                <a:latin typeface="Monsterrat"/>
                <a:cs typeface="Times New Roman" panose="02020603050405020304" pitchFamily="18" charset="0"/>
              </a:rPr>
              <a:t> par dzelzceļa gājēju pāreju: uzrakstīta vēstule dzelzceļa tehniskai inspekcijai, bet ko iesākt – likt jau summu projektā (+250 000 </a:t>
            </a:r>
            <a:r>
              <a:rPr lang="lv-LV" sz="2800" dirty="0" err="1">
                <a:solidFill>
                  <a:srgbClr val="000000"/>
                </a:solidFill>
                <a:latin typeface="Monsterrat"/>
                <a:cs typeface="Times New Roman" panose="02020603050405020304" pitchFamily="18" charset="0"/>
              </a:rPr>
              <a:t>euro</a:t>
            </a:r>
            <a:r>
              <a:rPr lang="lv-LV" sz="2800" dirty="0">
                <a:solidFill>
                  <a:srgbClr val="000000"/>
                </a:solidFill>
                <a:latin typeface="Monsterrat"/>
                <a:cs typeface="Times New Roman" panose="02020603050405020304" pitchFamily="18" charset="0"/>
              </a:rPr>
              <a:t>)?</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Šobrīd izmaksas ir 400 000 </a:t>
            </a:r>
            <a:r>
              <a:rPr lang="lv-LV" sz="2800" i="1" dirty="0" err="1">
                <a:solidFill>
                  <a:srgbClr val="000000"/>
                </a:solidFill>
                <a:latin typeface="Monsterrat"/>
                <a:cs typeface="Times New Roman" panose="02020603050405020304" pitchFamily="18" charset="0"/>
              </a:rPr>
              <a:t>euro</a:t>
            </a:r>
            <a:r>
              <a:rPr lang="lv-LV" sz="2800" dirty="0">
                <a:solidFill>
                  <a:srgbClr val="000000"/>
                </a:solidFill>
                <a:latin typeface="Monsterrat"/>
                <a:cs typeface="Times New Roman" panose="02020603050405020304" pitchFamily="18" charset="0"/>
              </a:rPr>
              <a:t>, t.sk.:</a:t>
            </a:r>
          </a:p>
          <a:p>
            <a:pPr marL="1371600" lvl="2"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pašvaldības 60 000 </a:t>
            </a:r>
            <a:r>
              <a:rPr lang="lv-LV" sz="2800" i="1" dirty="0" err="1">
                <a:solidFill>
                  <a:srgbClr val="000000"/>
                </a:solidFill>
                <a:latin typeface="Monsterrat"/>
                <a:cs typeface="Times New Roman" panose="02020603050405020304" pitchFamily="18" charset="0"/>
              </a:rPr>
              <a:t>euro</a:t>
            </a:r>
            <a:r>
              <a:rPr lang="lv-LV" sz="2800" dirty="0">
                <a:solidFill>
                  <a:srgbClr val="000000"/>
                </a:solidFill>
                <a:latin typeface="Monsterrat"/>
                <a:cs typeface="Times New Roman" panose="02020603050405020304" pitchFamily="18" charset="0"/>
              </a:rPr>
              <a:t> </a:t>
            </a:r>
          </a:p>
          <a:p>
            <a:pPr marL="1371600" lvl="2"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ERAF 340 000 </a:t>
            </a:r>
            <a:r>
              <a:rPr lang="lv-LV" sz="2800" i="1" dirty="0" err="1">
                <a:solidFill>
                  <a:srgbClr val="000000"/>
                </a:solidFill>
                <a:latin typeface="Monsterrat"/>
                <a:cs typeface="Times New Roman" panose="02020603050405020304" pitchFamily="18" charset="0"/>
              </a:rPr>
              <a:t>euro</a:t>
            </a:r>
            <a:endParaRPr lang="lv-LV" sz="2800" i="1" dirty="0">
              <a:solidFill>
                <a:srgbClr val="000000"/>
              </a:solidFill>
              <a:latin typeface="Monsterrat"/>
              <a:cs typeface="Times New Roman" panose="02020603050405020304" pitchFamily="18" charset="0"/>
            </a:endParaRPr>
          </a:p>
          <a:p>
            <a:pPr marL="457200" indent="-457200" algn="just">
              <a:buFont typeface="Arial" panose="020B0604020202020204" pitchFamily="34" charset="0"/>
              <a:buChar char="•"/>
            </a:pPr>
            <a:r>
              <a:rPr lang="lv-LV" sz="2800" b="1" dirty="0" err="1">
                <a:solidFill>
                  <a:srgbClr val="000000"/>
                </a:solidFill>
                <a:latin typeface="Monsterrat"/>
                <a:cs typeface="Times New Roman" panose="02020603050405020304" pitchFamily="18" charset="0"/>
              </a:rPr>
              <a:t>Garciemā</a:t>
            </a:r>
            <a:r>
              <a:rPr lang="lv-LV" sz="2800" dirty="0">
                <a:solidFill>
                  <a:srgbClr val="000000"/>
                </a:solidFill>
                <a:latin typeface="Monsterrat"/>
                <a:cs typeface="Times New Roman" panose="02020603050405020304" pitchFamily="18" charset="0"/>
              </a:rPr>
              <a:t> ūdens vada un kanalizācijas </a:t>
            </a:r>
            <a:r>
              <a:rPr lang="lv-LV" sz="2800" dirty="0" err="1">
                <a:solidFill>
                  <a:srgbClr val="000000"/>
                </a:solidFill>
                <a:latin typeface="Monsterrat"/>
                <a:cs typeface="Times New Roman" panose="02020603050405020304" pitchFamily="18" charset="0"/>
              </a:rPr>
              <a:t>pieslēgums</a:t>
            </a:r>
            <a:r>
              <a:rPr lang="lv-LV" sz="2800" dirty="0">
                <a:solidFill>
                  <a:srgbClr val="000000"/>
                </a:solidFill>
                <a:latin typeface="Monsterrat"/>
                <a:cs typeface="Times New Roman" panose="02020603050405020304" pitchFamily="18" charset="0"/>
              </a:rPr>
              <a:t> daudzdzīvokļu māju īpašumos:</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Kad. </a:t>
            </a:r>
            <a:r>
              <a:rPr lang="lv-LV" sz="2800" dirty="0" err="1">
                <a:solidFill>
                  <a:srgbClr val="000000"/>
                </a:solidFill>
                <a:latin typeface="Monsterrat"/>
                <a:cs typeface="Times New Roman" panose="02020603050405020304" pitchFamily="18" charset="0"/>
              </a:rPr>
              <a:t>apz</a:t>
            </a:r>
            <a:r>
              <a:rPr lang="lv-LV" sz="2800" dirty="0">
                <a:solidFill>
                  <a:srgbClr val="000000"/>
                </a:solidFill>
                <a:latin typeface="Monsterrat"/>
                <a:cs typeface="Times New Roman" panose="02020603050405020304" pitchFamily="18" charset="0"/>
              </a:rPr>
              <a:t>. 80520081297 (</a:t>
            </a:r>
            <a:r>
              <a:rPr lang="lv-LV" sz="2800" dirty="0" err="1">
                <a:solidFill>
                  <a:srgbClr val="000000"/>
                </a:solidFill>
                <a:latin typeface="Monsterrat"/>
                <a:cs typeface="Times New Roman" panose="02020603050405020304" pitchFamily="18" charset="0"/>
              </a:rPr>
              <a:t>Mežgarciema</a:t>
            </a:r>
            <a:r>
              <a:rPr lang="lv-LV" sz="2800" dirty="0">
                <a:solidFill>
                  <a:srgbClr val="000000"/>
                </a:solidFill>
                <a:latin typeface="Monsterrat"/>
                <a:cs typeface="Times New Roman" panose="02020603050405020304" pitchFamily="18" charset="0"/>
              </a:rPr>
              <a:t> 21)</a:t>
            </a:r>
          </a:p>
          <a:p>
            <a:pPr marL="914400" lvl="1" indent="-457200" algn="just">
              <a:buFont typeface="Arial" panose="020B0604020202020204" pitchFamily="34" charset="0"/>
              <a:buChar char="•"/>
            </a:pPr>
            <a:r>
              <a:rPr lang="lv-LV" sz="2800" dirty="0">
                <a:solidFill>
                  <a:srgbClr val="000000"/>
                </a:solidFill>
                <a:latin typeface="Monsterrat"/>
                <a:cs typeface="Times New Roman" panose="02020603050405020304" pitchFamily="18" charset="0"/>
              </a:rPr>
              <a:t>Kad. </a:t>
            </a:r>
            <a:r>
              <a:rPr lang="lv-LV" sz="2800" dirty="0" err="1">
                <a:solidFill>
                  <a:srgbClr val="000000"/>
                </a:solidFill>
                <a:latin typeface="Monsterrat"/>
                <a:cs typeface="Times New Roman" panose="02020603050405020304" pitchFamily="18" charset="0"/>
              </a:rPr>
              <a:t>apz</a:t>
            </a:r>
            <a:r>
              <a:rPr lang="lv-LV" sz="2800" dirty="0">
                <a:solidFill>
                  <a:srgbClr val="000000"/>
                </a:solidFill>
                <a:latin typeface="Monsterrat"/>
                <a:cs typeface="Times New Roman" panose="02020603050405020304" pitchFamily="18" charset="0"/>
              </a:rPr>
              <a:t>. 80520081299 (</a:t>
            </a:r>
            <a:r>
              <a:rPr lang="lv-LV" sz="2800" dirty="0" err="1">
                <a:solidFill>
                  <a:srgbClr val="000000"/>
                </a:solidFill>
                <a:latin typeface="Monsterrat"/>
                <a:cs typeface="Times New Roman" panose="02020603050405020304" pitchFamily="18" charset="0"/>
              </a:rPr>
              <a:t>Mežgarciema</a:t>
            </a:r>
            <a:r>
              <a:rPr lang="lv-LV" sz="2800" dirty="0">
                <a:solidFill>
                  <a:srgbClr val="000000"/>
                </a:solidFill>
                <a:latin typeface="Monsterrat"/>
                <a:cs typeface="Times New Roman" panose="02020603050405020304" pitchFamily="18" charset="0"/>
              </a:rPr>
              <a:t> 31)</a:t>
            </a:r>
          </a:p>
          <a:p>
            <a:pPr algn="just"/>
            <a:endParaRPr lang="lv-LV" sz="2800" dirty="0">
              <a:solidFill>
                <a:srgbClr val="000000"/>
              </a:solidFill>
              <a:latin typeface="Monsterrat"/>
              <a:cs typeface="Times New Roman" panose="02020603050405020304" pitchFamily="18" charset="0"/>
            </a:endParaRPr>
          </a:p>
          <a:p>
            <a:pPr algn="just"/>
            <a:r>
              <a:rPr lang="lv-LV" sz="2800" dirty="0">
                <a:solidFill>
                  <a:srgbClr val="FF0000"/>
                </a:solidFill>
                <a:latin typeface="Monsterrat"/>
                <a:cs typeface="Times New Roman" panose="02020603050405020304" pitchFamily="18" charset="0"/>
              </a:rPr>
              <a:t>Šobrīd stāv atvērts IIA (</a:t>
            </a:r>
            <a:r>
              <a:rPr lang="lv-LV" sz="2800" dirty="0" err="1">
                <a:solidFill>
                  <a:srgbClr val="FF0000"/>
                </a:solidFill>
                <a:latin typeface="Monsterrat"/>
                <a:cs typeface="Times New Roman" panose="02020603050405020304" pitchFamily="18" charset="0"/>
              </a:rPr>
              <a:t>Garciems</a:t>
            </a:r>
            <a:r>
              <a:rPr lang="lv-LV" sz="2800" dirty="0">
                <a:solidFill>
                  <a:srgbClr val="FF0000"/>
                </a:solidFill>
                <a:latin typeface="Monsterrat"/>
                <a:cs typeface="Times New Roman" panose="02020603050405020304" pitchFamily="18" charset="0"/>
              </a:rPr>
              <a:t>), bet nav paziņots rezultāts un noslēgts līgums – vai virzīt tālāk???</a:t>
            </a:r>
          </a:p>
          <a:p>
            <a:pPr marL="457200" indent="-457200" algn="just">
              <a:buFont typeface="Arial" panose="020B0604020202020204" pitchFamily="34" charset="0"/>
              <a:buChar char="•"/>
            </a:pPr>
            <a:endParaRPr lang="lv-LV" sz="2800" dirty="0">
              <a:solidFill>
                <a:srgbClr val="000000"/>
              </a:solidFill>
              <a:latin typeface="Monsterrat"/>
              <a:cs typeface="Times New Roman" panose="02020603050405020304" pitchFamily="18" charset="0"/>
            </a:endParaRPr>
          </a:p>
          <a:p>
            <a:pPr algn="just"/>
            <a:endParaRPr lang="lv-LV" sz="2800" dirty="0">
              <a:solidFill>
                <a:srgbClr val="000000"/>
              </a:solidFill>
              <a:latin typeface="Monsterrat"/>
              <a:cs typeface="Times New Roman" panose="02020603050405020304" pitchFamily="18" charset="0"/>
            </a:endParaRPr>
          </a:p>
        </p:txBody>
      </p:sp>
    </p:spTree>
    <p:extLst>
      <p:ext uri="{BB962C8B-B14F-4D97-AF65-F5344CB8AC3E}">
        <p14:creationId xmlns:p14="http://schemas.microsoft.com/office/powerpoint/2010/main" val="1262961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65149" y="2628900"/>
            <a:ext cx="11666262" cy="3009863"/>
          </a:xfrm>
          <a:prstGeom prst="rect">
            <a:avLst/>
          </a:prstGeom>
        </p:spPr>
        <p:txBody>
          <a:bodyPr wrap="square" lIns="0" tIns="0" rIns="0" bIns="0" rtlCol="0" anchor="t">
            <a:spAutoFit/>
          </a:bodyPr>
          <a:lstStyle/>
          <a:p>
            <a:pPr algn="ctr">
              <a:lnSpc>
                <a:spcPts val="11999"/>
              </a:lnSpc>
            </a:pPr>
            <a:r>
              <a:rPr lang="en-US" sz="9999" dirty="0">
                <a:solidFill>
                  <a:srgbClr val="FFFFFF"/>
                </a:solidFill>
                <a:latin typeface="Montserrat Classic Bold"/>
              </a:rPr>
              <a:t>PALDIES PAR</a:t>
            </a:r>
          </a:p>
          <a:p>
            <a:pPr algn="ctr">
              <a:lnSpc>
                <a:spcPts val="11999"/>
              </a:lnSpc>
            </a:pPr>
            <a:r>
              <a:rPr lang="en-US" sz="9999" dirty="0">
                <a:solidFill>
                  <a:srgbClr val="FFFFFF"/>
                </a:solidFill>
                <a:latin typeface="Montserrat Classic Bold"/>
              </a:rPr>
              <a:t>UZMANĪBU!</a:t>
            </a:r>
          </a:p>
        </p:txBody>
      </p:sp>
      <p:sp>
        <p:nvSpPr>
          <p:cNvPr id="7" name="AutoShape 2">
            <a:extLst>
              <a:ext uri="{FF2B5EF4-FFF2-40B4-BE49-F238E27FC236}">
                <a16:creationId xmlns:a16="http://schemas.microsoft.com/office/drawing/2014/main" id="{1EE81642-388E-15AB-5C11-BF85EC65150D}"/>
              </a:ext>
            </a:extLst>
          </p:cNvPr>
          <p:cNvSpPr/>
          <p:nvPr/>
        </p:nvSpPr>
        <p:spPr>
          <a:xfrm rot="1789">
            <a:off x="-1" y="9529765"/>
            <a:ext cx="18297527" cy="0"/>
          </a:xfrm>
          <a:prstGeom prst="line">
            <a:avLst/>
          </a:prstGeom>
          <a:ln w="9525" cap="rnd">
            <a:solidFill>
              <a:srgbClr val="58585B"/>
            </a:solidFill>
            <a:prstDash val="solid"/>
            <a:headEnd type="none" w="sm" len="sm"/>
            <a:tailEnd type="none" w="sm" len="sm"/>
          </a:ln>
        </p:spPr>
      </p:sp>
      <p:pic>
        <p:nvPicPr>
          <p:cNvPr id="9" name="Picture 8">
            <a:extLst>
              <a:ext uri="{FF2B5EF4-FFF2-40B4-BE49-F238E27FC236}">
                <a16:creationId xmlns:a16="http://schemas.microsoft.com/office/drawing/2014/main" id="{94D32B58-8EFF-EF87-6572-888CFF7EC34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96" t="51374" r="2169" b="-1228"/>
          <a:stretch/>
        </p:blipFill>
        <p:spPr>
          <a:xfrm>
            <a:off x="-1" y="0"/>
            <a:ext cx="18297525" cy="9459177"/>
          </a:xfrm>
          <a:prstGeom prst="rect">
            <a:avLst/>
          </a:prstGeom>
        </p:spPr>
      </p:pic>
      <p:pic>
        <p:nvPicPr>
          <p:cNvPr id="10" name="Picture 9">
            <a:extLst>
              <a:ext uri="{FF2B5EF4-FFF2-40B4-BE49-F238E27FC236}">
                <a16:creationId xmlns:a16="http://schemas.microsoft.com/office/drawing/2014/main" id="{C57F7279-450D-0BA4-CABE-A7011B9AB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826" y="4570630"/>
            <a:ext cx="3698347" cy="3607030"/>
          </a:xfrm>
          <a:prstGeom prst="rect">
            <a:avLst/>
          </a:prstGeom>
        </p:spPr>
      </p:pic>
      <p:sp>
        <p:nvSpPr>
          <p:cNvPr id="11" name="TextBox 4">
            <a:extLst>
              <a:ext uri="{FF2B5EF4-FFF2-40B4-BE49-F238E27FC236}">
                <a16:creationId xmlns:a16="http://schemas.microsoft.com/office/drawing/2014/main" id="{76936156-BC4B-E9A6-09EF-7279FFD73B9A}"/>
              </a:ext>
            </a:extLst>
          </p:cNvPr>
          <p:cNvSpPr txBox="1"/>
          <p:nvPr/>
        </p:nvSpPr>
        <p:spPr>
          <a:xfrm>
            <a:off x="-177437" y="3317396"/>
            <a:ext cx="18292770" cy="1013098"/>
          </a:xfrm>
          <a:prstGeom prst="rect">
            <a:avLst/>
          </a:prstGeom>
        </p:spPr>
        <p:txBody>
          <a:bodyPr lIns="0" tIns="0" rIns="0" bIns="0" rtlCol="0" anchor="t">
            <a:spAutoFit/>
          </a:bodyPr>
          <a:lstStyle/>
          <a:p>
            <a:pPr algn="ctr">
              <a:lnSpc>
                <a:spcPts val="7920"/>
              </a:lnSpc>
            </a:pPr>
            <a:r>
              <a:rPr lang="en-US" sz="6600" dirty="0">
                <a:solidFill>
                  <a:srgbClr val="FFFFFF"/>
                </a:solidFill>
                <a:latin typeface="Montserrat SemiBold" pitchFamily="2" charset="-70"/>
              </a:rPr>
              <a:t>PALDIES PAR UZMANĪBU!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1"/>
                                      </p:to>
                                    </p:set>
                                    <p:animEffect filter="image" prLst="opacity: 1">
                                      <p:cBhvr rctx="IE">
                                        <p:cTn id="1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22363</TotalTime>
  <Words>611</Words>
  <Application>Microsoft Office PowerPoint</Application>
  <PresentationFormat>Custom</PresentationFormat>
  <Paragraphs>64</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Monsterrat</vt:lpstr>
      <vt:lpstr>Montserrat</vt:lpstr>
      <vt:lpstr>Montserrat Classic Bold</vt:lpstr>
      <vt:lpstr>Montserrat SemiBold</vt:lpstr>
      <vt:lpstr>Calibri Light</vt:lpstr>
      <vt:lpstr>Office Theme</vt:lpstr>
      <vt:lpstr>PowerPoint Presentation</vt:lpstr>
      <vt:lpstr>Aktuālā informācija par grozījumiem</vt:lpstr>
      <vt:lpstr>Aktuālā informācija par termiņiem</vt:lpstr>
      <vt:lpstr>Ko nozīmē izmaiņas MK noteikumos: CARNIKAVA</vt:lpstr>
      <vt:lpstr>Papildus aktivitātes no iedzīvotāju puses: GAUJA</vt:lpstr>
      <vt:lpstr>Papildus aktivitātes no iedzīvotāju puses: GAUJA – neietekmē budžetu</vt:lpstr>
      <vt:lpstr>Par niansēm Lilastē un Garciemā:</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Jānis Galakrodznieks</dc:creator>
  <cp:lastModifiedBy>Sintija Tenisa</cp:lastModifiedBy>
  <cp:revision>51</cp:revision>
  <dcterms:created xsi:type="dcterms:W3CDTF">2006-08-16T00:00:00Z</dcterms:created>
  <dcterms:modified xsi:type="dcterms:W3CDTF">2025-06-24T12:45:04Z</dcterms:modified>
  <dc:identifier>DAFY3VwOX4w</dc:identifier>
</cp:coreProperties>
</file>