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22"/>
  </p:notesMasterIdLst>
  <p:sldIdLst>
    <p:sldId id="432" r:id="rId2"/>
    <p:sldId id="442" r:id="rId3"/>
    <p:sldId id="453" r:id="rId4"/>
    <p:sldId id="473" r:id="rId5"/>
    <p:sldId id="476" r:id="rId6"/>
    <p:sldId id="477" r:id="rId7"/>
    <p:sldId id="478" r:id="rId8"/>
    <p:sldId id="481" r:id="rId9"/>
    <p:sldId id="482" r:id="rId10"/>
    <p:sldId id="483" r:id="rId11"/>
    <p:sldId id="479" r:id="rId12"/>
    <p:sldId id="480" r:id="rId13"/>
    <p:sldId id="474" r:id="rId14"/>
    <p:sldId id="475" r:id="rId15"/>
    <p:sldId id="484" r:id="rId16"/>
    <p:sldId id="485" r:id="rId17"/>
    <p:sldId id="486" r:id="rId18"/>
    <p:sldId id="487" r:id="rId19"/>
    <p:sldId id="471" r:id="rId20"/>
    <p:sldId id="282" r:id="rId21"/>
  </p:sldIdLst>
  <p:sldSz cx="18288000" cy="10287000"/>
  <p:notesSz cx="6858000" cy="9144000"/>
  <p:embeddedFontLst>
    <p:embeddedFont>
      <p:font typeface="Montserrat" panose="00000500000000000000" pitchFamily="50" charset="-70"/>
      <p:regular r:id="rId23"/>
      <p:bold r:id="rId24"/>
      <p:italic r:id="rId25"/>
      <p:boldItalic r:id="rId26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BC134-7B5B-B442-AA6C-8768B5ED0E5D}">
          <p14:sldIdLst>
            <p14:sldId id="432"/>
            <p14:sldId id="442"/>
            <p14:sldId id="453"/>
            <p14:sldId id="473"/>
            <p14:sldId id="476"/>
            <p14:sldId id="477"/>
            <p14:sldId id="478"/>
            <p14:sldId id="481"/>
            <p14:sldId id="482"/>
            <p14:sldId id="483"/>
            <p14:sldId id="479"/>
            <p14:sldId id="480"/>
            <p14:sldId id="474"/>
            <p14:sldId id="475"/>
            <p14:sldId id="484"/>
            <p14:sldId id="485"/>
            <p14:sldId id="486"/>
            <p14:sldId id="487"/>
            <p14:sldId id="47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A5A5A5"/>
    <a:srgbClr val="70AD47"/>
    <a:srgbClr val="FFC000"/>
    <a:srgbClr val="FFFFFF"/>
    <a:srgbClr val="AA4839"/>
    <a:srgbClr val="0F162B"/>
    <a:srgbClr val="C04900"/>
    <a:srgbClr val="CDC847"/>
    <a:srgbClr val="77A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52" d="100"/>
          <a:sy n="52" d="100"/>
        </p:scale>
        <p:origin x="114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06/19/2025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20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89222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FD06E-0991-2162-A412-99693045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16" y="307765"/>
            <a:ext cx="6151798" cy="599990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0ABA4C5-EB5D-5532-6F5E-3B742DD37B8D}"/>
              </a:ext>
            </a:extLst>
          </p:cNvPr>
          <p:cNvSpPr txBox="1"/>
          <p:nvPr/>
        </p:nvSpPr>
        <p:spPr>
          <a:xfrm>
            <a:off x="685800" y="6076443"/>
            <a:ext cx="16611600" cy="135421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lv-LV" sz="4400" b="1" dirty="0">
                <a:solidFill>
                  <a:srgbClr val="FFFFFF"/>
                </a:solidFill>
                <a:latin typeface="Montserrat" pitchFamily="2" charset="-70"/>
              </a:rPr>
              <a:t>Labiekārtota publiskā </a:t>
            </a:r>
            <a:r>
              <a:rPr lang="lv-LV" sz="4400" b="1" dirty="0" err="1">
                <a:solidFill>
                  <a:srgbClr val="FFFFFF"/>
                </a:solidFill>
                <a:latin typeface="Montserrat" pitchFamily="2" charset="-70"/>
              </a:rPr>
              <a:t>ārtelpa</a:t>
            </a:r>
            <a:r>
              <a:rPr lang="lv-LV" sz="4400" b="1" dirty="0">
                <a:solidFill>
                  <a:srgbClr val="FFFFFF"/>
                </a:solidFill>
                <a:latin typeface="Montserrat" pitchFamily="2" charset="-70"/>
              </a:rPr>
              <a:t> ap Pirmo ielu 42, 42A (Ādaži) un Attekas ielas turpinājums līdz Pirmajai ielai </a:t>
            </a:r>
            <a:endParaRPr lang="en-US" sz="4400" b="1" dirty="0">
              <a:solidFill>
                <a:srgbClr val="FFFFFF"/>
              </a:solidFill>
              <a:latin typeface="Montserrat" pitchFamily="2" charset="-7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86E7448-3FE9-0C41-124B-BF2F778925E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JĀNIS GALAKRODZNIEKS 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I 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18.06.2025.</a:t>
            </a:r>
            <a:endParaRPr lang="en-US" sz="15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473B0-3205-853E-84F9-6612BCFDDE1C}"/>
              </a:ext>
            </a:extLst>
          </p:cNvPr>
          <p:cNvSpPr txBox="1"/>
          <p:nvPr/>
        </p:nvSpPr>
        <p:spPr>
          <a:xfrm>
            <a:off x="89055" y="7477859"/>
            <a:ext cx="18105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300" dirty="0">
                <a:solidFill>
                  <a:schemeClr val="bg1"/>
                </a:solidFill>
                <a:latin typeface="Montserrat" pitchFamily="2" charset="-70"/>
              </a:rPr>
              <a:t>Informatīvs ziņojums</a:t>
            </a:r>
          </a:p>
        </p:txBody>
      </p:sp>
    </p:spTree>
    <p:extLst>
      <p:ext uri="{BB962C8B-B14F-4D97-AF65-F5344CB8AC3E}">
        <p14:creationId xmlns:p14="http://schemas.microsoft.com/office/powerpoint/2010/main" val="245650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F16BE-343D-2C6E-6106-069C9756E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5A10EA1B-CC76-E8EC-F3DA-E92AA6CDEF5B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163A3F6-A8DB-2343-DF30-21B4C554283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90D484EE-8D7A-7E52-EF36-C2B51CC7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CITAS PRASĪBAS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2FD33B48-90CE-02ED-0891-E766B989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374250"/>
            <a:ext cx="12725400" cy="65270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Ņemt vērā iedzīvotāju viedokli, kas tiks noskaidrots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koprades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darbnīcā un precizēts vietējās rīcības grupā</a:t>
            </a:r>
          </a:p>
        </p:txBody>
      </p:sp>
    </p:spTree>
    <p:extLst>
      <p:ext uri="{BB962C8B-B14F-4D97-AF65-F5344CB8AC3E}">
        <p14:creationId xmlns:p14="http://schemas.microsoft.com/office/powerpoint/2010/main" val="1351341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36520A-70DA-2EC0-2574-D496F604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AA05F5B-2CB2-C4CD-E83E-E85B123C8BE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C453888-757C-B142-AAC9-40E5E67F0F3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B9AE21A9-830B-60C1-E077-5B269D73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PROJEKTA IZSTRĀDES UN SASKAŅOŠANAS LAIKS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Satura vietturis 1">
            <a:extLst>
              <a:ext uri="{FF2B5EF4-FFF2-40B4-BE49-F238E27FC236}">
                <a16:creationId xmlns:a16="http://schemas.microsoft.com/office/drawing/2014/main" id="{4CC6FE56-5D7E-B3BC-2701-1E998E084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623010"/>
              </p:ext>
            </p:extLst>
          </p:nvPr>
        </p:nvGraphicFramePr>
        <p:xfrm>
          <a:off x="4800600" y="2628900"/>
          <a:ext cx="11391900" cy="360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545191786"/>
                    </a:ext>
                  </a:extLst>
                </a:gridCol>
                <a:gridCol w="7277100">
                  <a:extLst>
                    <a:ext uri="{9D8B030D-6E8A-4147-A177-3AD203B41FA5}">
                      <a16:colId xmlns:a16="http://schemas.microsoft.com/office/drawing/2014/main" val="3452307999"/>
                    </a:ext>
                  </a:extLst>
                </a:gridCol>
              </a:tblGrid>
              <a:tr h="660000"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Termiņš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76942"/>
                  </a:ext>
                </a:extLst>
              </a:tr>
              <a:tr h="1200000"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2 mēneši (no līguma noslēgšanas dienas)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Ieceres tehniskais un vizuālais risinājums, un būvdarbu izmaksu aprēķins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596529"/>
                  </a:ext>
                </a:extLst>
              </a:tr>
              <a:tr h="1740000"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4 mēneši (no līguma noslēgšanas dienas)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Atzīme par būvniecības ieceres dokumentācijas saskaņošanu Būvniecības informācijas sistēmā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87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178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C53234-A0F9-4ECA-C083-9EC21CE31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12BF147E-DC98-F3D0-F7C7-CB5E952C26ED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62481B8F-A1CF-F879-19BC-7FCBBCC911B9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39828690-0AF3-CE95-0482-AC293AAE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PLĀNOTAIS BUDŽETS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Satura vietturis 1">
            <a:extLst>
              <a:ext uri="{FF2B5EF4-FFF2-40B4-BE49-F238E27FC236}">
                <a16:creationId xmlns:a16="http://schemas.microsoft.com/office/drawing/2014/main" id="{11478DFF-504E-D7A9-A217-399F96DAA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504201"/>
              </p:ext>
            </p:extLst>
          </p:nvPr>
        </p:nvGraphicFramePr>
        <p:xfrm>
          <a:off x="4800600" y="2628901"/>
          <a:ext cx="11391900" cy="2736000"/>
        </p:xfrm>
        <a:graphic>
          <a:graphicData uri="http://schemas.openxmlformats.org/drawingml/2006/table">
            <a:tbl>
              <a:tblPr firstRow="1" lastRow="1">
                <a:tableStyleId>{073A0DAA-6AF3-43AB-8588-CEC1D06C72B9}</a:tableStyleId>
              </a:tblPr>
              <a:tblGrid>
                <a:gridCol w="8839200">
                  <a:extLst>
                    <a:ext uri="{9D8B030D-6E8A-4147-A177-3AD203B41FA5}">
                      <a16:colId xmlns:a16="http://schemas.microsoft.com/office/drawing/2014/main" val="254519178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3452307999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Pozīcija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Summa, 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17694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Projektēšana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8 000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59652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Būvdarbi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80 000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8777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lv-LV" b="1" dirty="0">
                          <a:latin typeface="Montserrat" pitchFamily="2" charset="-70"/>
                        </a:rPr>
                        <a:t>KOPĀ: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b="1" dirty="0">
                          <a:latin typeface="Montserrat" pitchFamily="2" charset="-70"/>
                        </a:rPr>
                        <a:t>88 000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49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706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18B2FD-414B-3F1C-B909-1BCDC860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D48CD97B-DCF9-7070-497C-56A926B340F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8FB2ACE-0AB9-2B8E-E346-665A10B0EDB8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EF9C7-C3D1-810D-EBDB-D41340F61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866900"/>
            <a:ext cx="11125200" cy="9458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Labiekārtota publiskā </a:t>
            </a:r>
            <a:r>
              <a:rPr lang="lv-LV" sz="3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ārtelpa</a:t>
            </a: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Pirmajā ielā 42, 42A</a:t>
            </a:r>
            <a:endParaRPr lang="en-LV" sz="33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F068F1-0CAF-9397-72FA-4520A88E3551}"/>
              </a:ext>
            </a:extLst>
          </p:cNvPr>
          <p:cNvSpPr txBox="1"/>
          <p:nvPr/>
        </p:nvSpPr>
        <p:spPr>
          <a:xfrm>
            <a:off x="4999630" y="1954015"/>
            <a:ext cx="998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rgbClr val="4D4D4C"/>
                </a:solidFill>
                <a:latin typeface="Montserrat" pitchFamily="2" charset="-70"/>
              </a:rPr>
              <a:t>1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7AB59016-A1F0-5155-5FBB-68170197FC81}"/>
              </a:ext>
            </a:extLst>
          </p:cNvPr>
          <p:cNvSpPr txBox="1">
            <a:spLocks/>
          </p:cNvSpPr>
          <p:nvPr/>
        </p:nvSpPr>
        <p:spPr>
          <a:xfrm>
            <a:off x="6324600" y="2853121"/>
            <a:ext cx="10896600" cy="94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33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Attekas ielas turpinājums līdz Pirmajai ielai</a:t>
            </a:r>
            <a:endParaRPr lang="en-LV" sz="3300" b="1" u="sng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E2259B-EB91-CE80-5445-0364ED1C204E}"/>
              </a:ext>
            </a:extLst>
          </p:cNvPr>
          <p:cNvSpPr txBox="1"/>
          <p:nvPr/>
        </p:nvSpPr>
        <p:spPr>
          <a:xfrm>
            <a:off x="4999630" y="2940236"/>
            <a:ext cx="998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rgbClr val="4D4D4C"/>
                </a:solidFill>
                <a:latin typeface="Montserrat" pitchFamily="2" charset="-70"/>
              </a:rPr>
              <a:t>2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BEBE4868-EE77-E6A5-0A43-52172032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376" y="359430"/>
            <a:ext cx="12077700" cy="1431081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SATURS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375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E24A8-7382-7F96-C9B2-3769381A1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F455F4AC-1335-F9F2-1BEB-74BEE62B9ED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FDF0B76-0912-503E-76AE-4562605A0A87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44EEC2CB-441E-E89A-766B-2A94C8BB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45" y="190500"/>
            <a:ext cx="15756908" cy="1431081"/>
          </a:xfrm>
        </p:spPr>
        <p:txBody>
          <a:bodyPr>
            <a:normAutofit/>
          </a:bodyPr>
          <a:lstStyle/>
          <a:p>
            <a:pPr algn="ctr"/>
            <a:r>
              <a:rPr lang="lv-LV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PIRMĀS IELAS TURPINĀJUMS LĪDZ ATTEKAS IELAI</a:t>
            </a:r>
            <a:endParaRPr lang="en-LV" sz="4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A2F92661-813F-D6B1-1C46-978B1D50D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16" y="1363332"/>
            <a:ext cx="10691167" cy="756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87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06896-4EE2-F148-3B03-33FF5280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74F89FC4-2D09-CD0F-76DD-27DC3E1B3C2F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C184C25-6D63-FE2B-1CBE-2E793FD70E11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F4A36884-72F7-94C0-DC60-D7408EF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ĀRTELPAS RISINĀJUMI 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4787EA6C-C0D9-5FFE-B370-2FAB70F2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374250"/>
            <a:ext cx="12725400" cy="652700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b="1" dirty="0">
                <a:solidFill>
                  <a:srgbClr val="4D4D4C"/>
                </a:solidFill>
                <a:latin typeface="Montserrat" pitchFamily="2" charset="-70"/>
              </a:rPr>
              <a:t>Attekas ielas turpinājuma izbūve (~300 m)</a:t>
            </a:r>
          </a:p>
          <a:p>
            <a:pPr marL="685800" lvl="1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Divvirzienu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brauktuve ar stāvvietām, seguma konstrukcija kā esošajā posmā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b="1" dirty="0">
                <a:solidFill>
                  <a:srgbClr val="4D4D4C"/>
                </a:solidFill>
                <a:latin typeface="Montserrat" pitchFamily="2" charset="-70"/>
              </a:rPr>
              <a:t>Gājēju un </a:t>
            </a:r>
            <a:r>
              <a:rPr lang="lv-LV" b="1" dirty="0" err="1">
                <a:solidFill>
                  <a:srgbClr val="4D4D4C"/>
                </a:solidFill>
                <a:latin typeface="Montserrat" pitchFamily="2" charset="-70"/>
              </a:rPr>
              <a:t>veloinfrastruktūra</a:t>
            </a:r>
            <a:endParaRPr lang="lv-LV" b="1" dirty="0">
              <a:solidFill>
                <a:srgbClr val="4D4D4C"/>
              </a:solidFill>
              <a:latin typeface="Montserrat" pitchFamily="2" charset="-70"/>
            </a:endParaRPr>
          </a:p>
          <a:p>
            <a:pPr marL="685800" lvl="1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Apvienots gājēju–veloceliņš (platums 3,7 m) un atdalošā zaļā josla (1,6 m)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b="1" dirty="0">
                <a:solidFill>
                  <a:srgbClr val="4D4D4C"/>
                </a:solidFill>
                <a:latin typeface="Montserrat" pitchFamily="2" charset="-70"/>
              </a:rPr>
              <a:t>Ietvju un brauktuvju pārbūve Pirmajā ielā</a:t>
            </a:r>
          </a:p>
          <a:p>
            <a:pPr marL="685800" lvl="1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esošo segumu pārbūve,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pieslēgumu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precizēšana un pielāgošana projektētajam posmam</a:t>
            </a:r>
          </a:p>
        </p:txBody>
      </p:sp>
    </p:spTree>
    <p:extLst>
      <p:ext uri="{BB962C8B-B14F-4D97-AF65-F5344CB8AC3E}">
        <p14:creationId xmlns:p14="http://schemas.microsoft.com/office/powerpoint/2010/main" val="291960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262ECD-7D86-2674-7783-A742CEB7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4454B06-BAD9-BDB2-2B95-C63009591701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667A469D-A63F-0629-6F3A-755F4486FFD0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758A59E4-78E3-055A-B9D4-DE4D7FEC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ĀRTELPAS RISINĀJUMI 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8036B478-C114-7116-9F3D-1DFB2776D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374250"/>
            <a:ext cx="12725400" cy="652700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b="1" dirty="0">
                <a:solidFill>
                  <a:srgbClr val="4D4D4C"/>
                </a:solidFill>
                <a:latin typeface="Montserrat" pitchFamily="2" charset="-70"/>
              </a:rPr>
              <a:t>Esošo inženierkomunikāciju pārbūve</a:t>
            </a:r>
          </a:p>
          <a:p>
            <a:pPr marL="685800" lvl="1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ūdens, kanalizācijas,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elektro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, telekomunikāciju, apgaismojuma tīklu pielāgošana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b="1" dirty="0">
                <a:solidFill>
                  <a:srgbClr val="4D4D4C"/>
                </a:solidFill>
                <a:latin typeface="Montserrat" pitchFamily="2" charset="-70"/>
              </a:rPr>
              <a:t>Slēgtas lietus kanalizācijas izbūve</a:t>
            </a:r>
          </a:p>
          <a:p>
            <a:pPr marL="685800" lvl="1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ūdens novads no cietajiem segumiem, atbilstoši “Ūdens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novade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–2005” prasībām.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b="1" dirty="0">
                <a:solidFill>
                  <a:srgbClr val="4D4D4C"/>
                </a:solidFill>
                <a:latin typeface="Montserrat" pitchFamily="2" charset="-70"/>
              </a:rPr>
              <a:t>Virszemes ūdens </a:t>
            </a:r>
            <a:r>
              <a:rPr lang="lv-LV" b="1" dirty="0" err="1">
                <a:solidFill>
                  <a:srgbClr val="4D4D4C"/>
                </a:solidFill>
                <a:latin typeface="Montserrat" pitchFamily="2" charset="-70"/>
              </a:rPr>
              <a:t>atvade</a:t>
            </a:r>
            <a:r>
              <a:rPr lang="lv-LV" b="1" dirty="0">
                <a:solidFill>
                  <a:srgbClr val="4D4D4C"/>
                </a:solidFill>
                <a:latin typeface="Montserrat" pitchFamily="2" charset="-70"/>
              </a:rPr>
              <a:t> un segumu slīpumi</a:t>
            </a:r>
          </a:p>
          <a:p>
            <a:pPr marL="685800" lvl="1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Vertikālais plānojums ar normatīvu slīpumiem un komunikāciju dziļumu nodrošināšanu</a:t>
            </a:r>
          </a:p>
        </p:txBody>
      </p:sp>
    </p:spTree>
    <p:extLst>
      <p:ext uri="{BB962C8B-B14F-4D97-AF65-F5344CB8AC3E}">
        <p14:creationId xmlns:p14="http://schemas.microsoft.com/office/powerpoint/2010/main" val="21235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89D7E1-D19E-1D59-AD11-17E22D77E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60E3FF0F-5E27-B380-6779-48DEAEACF70F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73C5F70-CDC2-7835-5CA7-3AC1EC875238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CF95C3A6-C305-235B-2723-0167508E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ĀRTELPAS RISINĀJUMI 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1D6AC7C2-21B0-AC45-38BF-CAF76DA5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374250"/>
            <a:ext cx="12725400" cy="652700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b="1" dirty="0">
                <a:solidFill>
                  <a:srgbClr val="4D4D4C"/>
                </a:solidFill>
                <a:latin typeface="Montserrat" pitchFamily="2" charset="-70"/>
              </a:rPr>
              <a:t>Vides pieejamības risinājumi:</a:t>
            </a:r>
          </a:p>
          <a:p>
            <a:pPr marL="685800" lvl="1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pandusi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,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taktilais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bruģis, lūku novietošana ārpus brauktuves, pielāgojumi cilvēkiem ar FT.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b="1" dirty="0">
                <a:solidFill>
                  <a:srgbClr val="4D4D4C"/>
                </a:solidFill>
                <a:latin typeface="Montserrat" pitchFamily="2" charset="-70"/>
              </a:rPr>
              <a:t>Apgaismojuma sistēma:</a:t>
            </a:r>
          </a:p>
          <a:p>
            <a:pPr marL="685800" lvl="1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automātiska vadība, savietojama ar esošo sistēmu, jauni stabi, vizuāli neuzkrītoši skapji.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b="1" dirty="0">
                <a:solidFill>
                  <a:srgbClr val="4D4D4C"/>
                </a:solidFill>
                <a:latin typeface="Montserrat" pitchFamily="2" charset="-70"/>
              </a:rPr>
              <a:t>Labiekārtojums un apzaļumošana:</a:t>
            </a:r>
          </a:p>
          <a:p>
            <a:pPr marL="685800" lvl="1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koku izvērtēšana, celmu izņemšana, jauni stādījumi, ainaviska kvalitāte, soliņi, atkritumu urnas.</a:t>
            </a:r>
          </a:p>
        </p:txBody>
      </p:sp>
    </p:spTree>
    <p:extLst>
      <p:ext uri="{BB962C8B-B14F-4D97-AF65-F5344CB8AC3E}">
        <p14:creationId xmlns:p14="http://schemas.microsoft.com/office/powerpoint/2010/main" val="124504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571998-48C6-D08A-8AE0-4D105C027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88C96190-164A-E53C-BAD6-C930D9644846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9DB3197-D2C2-0610-B12E-5B9AA71C816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AA5AE7B0-5B15-EEA9-1DE1-120A7760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PROJEKTA IZSTRĀDES UN SASKAŅOŠANAS LAIKS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2" name="Satura vietturis 1">
            <a:extLst>
              <a:ext uri="{FF2B5EF4-FFF2-40B4-BE49-F238E27FC236}">
                <a16:creationId xmlns:a16="http://schemas.microsoft.com/office/drawing/2014/main" id="{07D67B5C-B6EC-475A-05C6-981C42E99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455721"/>
              </p:ext>
            </p:extLst>
          </p:nvPr>
        </p:nvGraphicFramePr>
        <p:xfrm>
          <a:off x="4800600" y="2628900"/>
          <a:ext cx="11391900" cy="534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545191786"/>
                    </a:ext>
                  </a:extLst>
                </a:gridCol>
                <a:gridCol w="7277100">
                  <a:extLst>
                    <a:ext uri="{9D8B030D-6E8A-4147-A177-3AD203B41FA5}">
                      <a16:colId xmlns:a16="http://schemas.microsoft.com/office/drawing/2014/main" val="3452307999"/>
                    </a:ext>
                  </a:extLst>
                </a:gridCol>
              </a:tblGrid>
              <a:tr h="660000">
                <a:tc>
                  <a:txBody>
                    <a:bodyPr/>
                    <a:lstStyle/>
                    <a:p>
                      <a:r>
                        <a:rPr lang="lv-LV">
                          <a:latin typeface="Montserrat" pitchFamily="2" charset="-70"/>
                        </a:rPr>
                        <a:t>Termiņš</a:t>
                      </a:r>
                      <a:endParaRPr lang="lv-LV" dirty="0">
                        <a:latin typeface="Montserrat" pitchFamily="2" charset="-7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>
                          <a:latin typeface="Montserrat" pitchFamily="2" charset="-70"/>
                        </a:rPr>
                        <a:t>Process</a:t>
                      </a:r>
                      <a:endParaRPr lang="lv-LV" dirty="0">
                        <a:latin typeface="Montserrat" pitchFamily="2" charset="-7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76942"/>
                  </a:ext>
                </a:extLst>
              </a:tr>
              <a:tr h="1200000"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30 dienas (no līguma noslēgšanas dienas)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Attekas ielas turpinājuma ceļu daļas (CD) un tīklu principiālos risinājumus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596529"/>
                  </a:ext>
                </a:extLst>
              </a:tr>
              <a:tr h="1740000"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3 mēneši (no līguma noslēgšanas dienas)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Atzīme par Būvprojekta minimālā sastāvā izpildi būvatļaujas saņemšanai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3087779"/>
                  </a:ext>
                </a:extLst>
              </a:tr>
              <a:tr h="1740000"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3 mēneši (no līguma noslēgšanas dienas)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latin typeface="Montserrat" pitchFamily="2" charset="-70"/>
                        </a:rPr>
                        <a:t>Atzīme par projektēšanas nosacījumu izpildi būvatļaujā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151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987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2C4B0B-56AE-2F5B-8AB6-A38F3769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84015DF-477A-E5CE-B55A-F44408442656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03A0564-D2F4-DEF4-051A-48FEA29C6853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BCF24AFB-DC1E-7AD4-E7DC-242BD834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482" y="571500"/>
            <a:ext cx="13525500" cy="1431081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PRIEKŠLIKUMI</a:t>
            </a:r>
            <a:endParaRPr lang="en-LV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2D934008-200D-E5E2-723D-4C6C5F477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2247900"/>
            <a:ext cx="12268200" cy="652700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Pieņemt informāciju zināšanai</a:t>
            </a:r>
          </a:p>
        </p:txBody>
      </p:sp>
    </p:spTree>
    <p:extLst>
      <p:ext uri="{BB962C8B-B14F-4D97-AF65-F5344CB8AC3E}">
        <p14:creationId xmlns:p14="http://schemas.microsoft.com/office/powerpoint/2010/main" val="4142703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4BB08B-AFCE-B7DC-7538-8B5E18B6B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5A99DABD-57DA-01BB-9B6C-D125D41CEFCE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124097D-5FA9-DEF8-0650-B0B8D55C201D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83F99F-8E37-743C-60DC-DF842812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547688"/>
            <a:ext cx="12077700" cy="198834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KONTEKSTS</a:t>
            </a: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05F55-B96B-584D-9A01-8DA10931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400300"/>
            <a:ext cx="12077700" cy="6527007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Publiskas </a:t>
            </a:r>
            <a:r>
              <a:rPr lang="lv-LV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ārtelpas</a:t>
            </a: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labiekārtošana ir projekta "</a:t>
            </a:r>
            <a:r>
              <a:rPr lang="lv-LV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LIFEBauhausingEurope</a:t>
            </a: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" aktivitāte;</a:t>
            </a:r>
          </a:p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Projektu uzraudzības komisija 2025. gada 20. janvārī lēma aktivitāti īstenot </a:t>
            </a:r>
            <a:r>
              <a:rPr lang="lv-LV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ārtelpā</a:t>
            </a: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ap ēku kompleksu Pirmajā ielā 42, 42A;</a:t>
            </a:r>
          </a:p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Attekas ielas turpinājums līdz Pirmajai ielai ir ietverts ĀNP Attīstības programmā 2021. – 2027. gadam Rīcības plānā aktivitātē "Ā3.1.4.4. Attekas ielas turpinājums"</a:t>
            </a:r>
            <a:endParaRPr lang="en-LV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1067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65149" y="2628900"/>
            <a:ext cx="11666262" cy="3009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PALDIES PAR</a:t>
            </a:r>
          </a:p>
          <a:p>
            <a:pPr algn="ctr">
              <a:lnSpc>
                <a:spcPts val="11999"/>
              </a:lnSpc>
            </a:pPr>
            <a:r>
              <a:rPr lang="en-US" sz="9999" dirty="0">
                <a:solidFill>
                  <a:srgbClr val="FFFFFF"/>
                </a:solidFill>
                <a:latin typeface="Montserrat Classic Bold"/>
              </a:rPr>
              <a:t>UZMANĪBU!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EE81642-388E-15AB-5C11-BF85EC65150D}"/>
              </a:ext>
            </a:extLst>
          </p:cNvPr>
          <p:cNvSpPr/>
          <p:nvPr/>
        </p:nvSpPr>
        <p:spPr>
          <a:xfrm rot="1789">
            <a:off x="-1" y="9529765"/>
            <a:ext cx="18297527" cy="0"/>
          </a:xfrm>
          <a:prstGeom prst="line">
            <a:avLst/>
          </a:prstGeom>
          <a:ln w="9525" cap="rnd">
            <a:solidFill>
              <a:srgbClr val="5858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E76409D-1064-DF4C-7B2C-E45B71666B14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32B58-8EFF-EF87-6572-888CFF7EC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51374" r="2169" b="-1228"/>
          <a:stretch/>
        </p:blipFill>
        <p:spPr>
          <a:xfrm>
            <a:off x="-1" y="0"/>
            <a:ext cx="18297525" cy="9459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7F7279-450D-0BA4-CABE-A7011B9AB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06" y="4523744"/>
            <a:ext cx="3698347" cy="3607030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76936156-BC4B-E9A6-09EF-7279FFD73B9A}"/>
              </a:ext>
            </a:extLst>
          </p:cNvPr>
          <p:cNvSpPr txBox="1"/>
          <p:nvPr/>
        </p:nvSpPr>
        <p:spPr>
          <a:xfrm>
            <a:off x="-177437" y="3317396"/>
            <a:ext cx="1829277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b="1" dirty="0">
                <a:solidFill>
                  <a:srgbClr val="FFFFFF"/>
                </a:solidFill>
                <a:latin typeface="Montserrat" pitchFamily="2" charset="-70"/>
              </a:rPr>
              <a:t>PALDIES PAR UZMANĪBU!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2B85627-ED02-4AA9-F3A4-3ADCFAD7ADF4}"/>
              </a:ext>
            </a:extLst>
          </p:cNvPr>
          <p:cNvSpPr txBox="1"/>
          <p:nvPr/>
        </p:nvSpPr>
        <p:spPr>
          <a:xfrm>
            <a:off x="29775" y="3798355"/>
            <a:ext cx="18292770" cy="864404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3300" b="1" dirty="0">
                <a:solidFill>
                  <a:srgbClr val="FFFFFF"/>
                </a:solidFill>
                <a:latin typeface="Montserrat" pitchFamily="2" charset="-70"/>
              </a:rPr>
              <a:t>laiks jautājumiem, komentāriem</a:t>
            </a:r>
            <a:endParaRPr lang="en-US" sz="3300" b="1" dirty="0">
              <a:solidFill>
                <a:srgbClr val="FFFFFF"/>
              </a:solidFill>
              <a:latin typeface="Montserrat" pitchFamily="2" charset="-7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59C2E-7AB2-FF2F-99C4-838FE900B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621D34E2-872E-C990-B11C-AB11CA5034EE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78D3D9B-F9EE-7124-BB60-A466854788D7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57BAFC-848A-4E6F-90BA-02D6EACD3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866900"/>
            <a:ext cx="11125200" cy="9458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33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Labiekārtota publiskā </a:t>
            </a:r>
            <a:r>
              <a:rPr lang="lv-LV" sz="33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ārtelpa</a:t>
            </a:r>
            <a:r>
              <a:rPr lang="lv-LV" sz="33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 Pirmajā ielā 42, 42A</a:t>
            </a:r>
            <a:endParaRPr lang="en-LV" sz="3300" b="1" u="sng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C7E32-445F-82EE-BDD9-63F841C82CE7}"/>
              </a:ext>
            </a:extLst>
          </p:cNvPr>
          <p:cNvSpPr txBox="1"/>
          <p:nvPr/>
        </p:nvSpPr>
        <p:spPr>
          <a:xfrm>
            <a:off x="4999630" y="1954015"/>
            <a:ext cx="998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rgbClr val="4D4D4C"/>
                </a:solidFill>
                <a:latin typeface="Montserrat" pitchFamily="2" charset="-70"/>
              </a:rPr>
              <a:t>1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B6BB7FD-10FF-987E-9026-EFA21A9EA6E7}"/>
              </a:ext>
            </a:extLst>
          </p:cNvPr>
          <p:cNvSpPr txBox="1">
            <a:spLocks/>
          </p:cNvSpPr>
          <p:nvPr/>
        </p:nvSpPr>
        <p:spPr>
          <a:xfrm>
            <a:off x="6324600" y="2853121"/>
            <a:ext cx="9563100" cy="94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Attekas ielas turpinājums līdz Pirmajai ielai</a:t>
            </a:r>
            <a:endParaRPr lang="en-LV" sz="3300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E32DDA-C4DB-52BF-C3FF-B9634A79F621}"/>
              </a:ext>
            </a:extLst>
          </p:cNvPr>
          <p:cNvSpPr txBox="1"/>
          <p:nvPr/>
        </p:nvSpPr>
        <p:spPr>
          <a:xfrm>
            <a:off x="4999630" y="2940236"/>
            <a:ext cx="998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>
                <a:solidFill>
                  <a:srgbClr val="4D4D4C"/>
                </a:solidFill>
                <a:latin typeface="Montserrat" pitchFamily="2" charset="-70"/>
              </a:rPr>
              <a:t>2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23164C74-9619-C3C8-3CB7-E165B933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376" y="359430"/>
            <a:ext cx="12077700" cy="1431081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SATURS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6507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CC25F-E176-3A52-125D-2BD37246C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C576530A-9AC9-2751-C164-65B546F51A5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286ADBD-C6F9-ABFE-1663-7780B52F58BD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60CBDAF0-3C6B-9729-89BD-4E889564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45" y="190500"/>
            <a:ext cx="15756908" cy="1431081"/>
          </a:xfrm>
        </p:spPr>
        <p:txBody>
          <a:bodyPr>
            <a:normAutofit/>
          </a:bodyPr>
          <a:lstStyle/>
          <a:p>
            <a:pPr algn="ctr"/>
            <a:r>
              <a:rPr lang="lv-LV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PUBLISKĀ ĀRTELPA</a:t>
            </a:r>
            <a:endParaRPr lang="en-LV" sz="4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C771B55E-0142-A643-70DF-16AE751C4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45" y="1362448"/>
            <a:ext cx="10693929" cy="7562103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6F2985E4-25C1-6162-A498-97BE09646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350506"/>
            <a:ext cx="6485469" cy="3648076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id="{B27AC9EC-A06E-0F64-50E5-79E2BCE70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218917"/>
            <a:ext cx="6485469" cy="3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0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CCE57-7F5E-8B24-D8D1-09A997661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38353CFA-5D9A-24E4-426A-9A37CDADDD3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8919E98-D081-06EC-98D7-99213FFE322B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31109D80-F833-9C35-99CD-4CD70C5B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ĀRTELPAS RISINĀJUMI 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B75EF385-B63A-95F3-A46F-7214382C4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374250"/>
            <a:ext cx="12725400" cy="652700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Vietu nelieliem publiskiem pasākumiem un/vai vieglas konstrukcijas būvi, kura sezonāli izmantojama iedzīvotāju organizētiem pasākumiem ar ietilpību līdz </a:t>
            </a:r>
            <a:r>
              <a:rPr lang="lv-LV">
                <a:solidFill>
                  <a:srgbClr val="4D4D4C"/>
                </a:solidFill>
                <a:latin typeface="Montserrat" pitchFamily="2" charset="-70"/>
              </a:rPr>
              <a:t>30 cilvēkiem</a:t>
            </a:r>
            <a:endParaRPr lang="lv-LV" dirty="0">
              <a:solidFill>
                <a:srgbClr val="4D4D4C"/>
              </a:solidFill>
              <a:latin typeface="Montserrat" pitchFamily="2" charset="-70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Ūdens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brīvkrānu</a:t>
            </a:r>
            <a:endParaRPr lang="lv-LV" dirty="0">
              <a:solidFill>
                <a:srgbClr val="4D4D4C"/>
              </a:solidFill>
              <a:latin typeface="Montserrat" pitchFamily="2" charset="-70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Atkritumu tvertnes ar iespēju dalīti šķirot atkritumus</a:t>
            </a:r>
          </a:p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Koku stādījumus, lai mazinātu pilsētas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siltumsalas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efektu, kā arī saglabāt vai pārstādīt esošos rododendrus iespēju robežās</a:t>
            </a:r>
          </a:p>
        </p:txBody>
      </p:sp>
    </p:spTree>
    <p:extLst>
      <p:ext uri="{BB962C8B-B14F-4D97-AF65-F5344CB8AC3E}">
        <p14:creationId xmlns:p14="http://schemas.microsoft.com/office/powerpoint/2010/main" val="109479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3AC130-54EE-492C-E2FD-3EB2D3CF3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6D8767F6-A972-F926-E0DD-73712121FDBC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35A94F4-D794-92B7-38DE-43ABF08BA60E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BE4073F8-9BF1-DCE8-75C6-1F7C9220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ĀRTELPAS RISINĀJUMI 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D92AD19F-8C17-A4DF-5BE6-487750F66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374250"/>
            <a:ext cx="12725400" cy="652700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Mikromobilitātes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punktu: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velonovietnes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,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novietnes mobilitātes rīkiem,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velosipēdu apkopes stendu;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Vietu informatīvo materiālu izvietošanai, kas skaidro aprites ekonomikas principus un to pielietojumu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ārtelpas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risinājumos;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Vides objektu aprites ekonomikas principu darbības demonstrēšanai pilsētvidē (piemēram, savākto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lietusūdeņu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atgriešana vidē)</a:t>
            </a:r>
          </a:p>
        </p:txBody>
      </p:sp>
    </p:spTree>
    <p:extLst>
      <p:ext uri="{BB962C8B-B14F-4D97-AF65-F5344CB8AC3E}">
        <p14:creationId xmlns:p14="http://schemas.microsoft.com/office/powerpoint/2010/main" val="39736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F1DFEB-63FF-CFC6-73F7-9EB73061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114AF3B7-F309-F5FC-12C8-949F09CB825E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2A786BC-50C5-FD66-D011-B46395453D78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0F7F65FF-5968-025C-9757-6041787E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ĀRTELPAS RISINĀJUMI 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6D0F135E-074B-9876-D328-FB4F01A76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374250"/>
            <a:ext cx="12725400" cy="652700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Projektēt atbilstoši </a:t>
            </a:r>
            <a:r>
              <a:rPr lang="lv-LV" i="1" dirty="0">
                <a:solidFill>
                  <a:srgbClr val="4D4D4C"/>
                </a:solidFill>
                <a:latin typeface="Montserrat" pitchFamily="2" charset="-70"/>
              </a:rPr>
              <a:t>Jaunā Eiropas </a:t>
            </a:r>
            <a:r>
              <a:rPr lang="lv-LV" i="1" dirty="0" err="1">
                <a:solidFill>
                  <a:srgbClr val="4D4D4C"/>
                </a:solidFill>
                <a:latin typeface="Montserrat" pitchFamily="2" charset="-70"/>
              </a:rPr>
              <a:t>Bauhaus</a:t>
            </a:r>
            <a:r>
              <a:rPr lang="lv-LV" i="1" dirty="0">
                <a:solidFill>
                  <a:srgbClr val="4D4D4C"/>
                </a:solidFill>
                <a:latin typeface="Montserrat" pitchFamily="2" charset="-70"/>
              </a:rPr>
              <a:t> 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principiem</a:t>
            </a:r>
          </a:p>
          <a:p>
            <a:pPr algn="just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Sadarboties ar projekta “Attekas ielas turpinājums līdz Pirmajai ielai” projektētājiem, lai salāgotu ielas novietojumu</a:t>
            </a:r>
          </a:p>
          <a:p>
            <a:pPr algn="just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Izvērtēt aprites ekonomikas principiem atbilstīgu risinājumu ieviešanu publiskajā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ārtelpā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(piemēram, ar Saules baterijām darbināmu apgaismojumu,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lietusūdens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savākšanas sistēmas u.tml.)</a:t>
            </a:r>
          </a:p>
        </p:txBody>
      </p:sp>
    </p:spTree>
    <p:extLst>
      <p:ext uri="{BB962C8B-B14F-4D97-AF65-F5344CB8AC3E}">
        <p14:creationId xmlns:p14="http://schemas.microsoft.com/office/powerpoint/2010/main" val="3553134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B5C62B-5A86-B401-F984-1DBC7A5AB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D8A4503-431B-E3E2-22D0-1F09DD55A0B6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944BCDD-127A-03CE-DF30-809EF8AF3A2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DAB4EF59-2D23-3017-448D-2242122E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ĀRTELPAS RISINĀJUMI 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24B78832-0C56-B2F1-D61B-EFA80E8CD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374250"/>
            <a:ext cx="12725400" cy="652700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Iespēju robežās paredzētajiem  projektētajiem labiekārtojuma elementiem jābūt projektētiem no otrreiz pārstrādātiem materiāliem  </a:t>
            </a:r>
          </a:p>
          <a:p>
            <a:pPr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40% no labiekārtojuma elementiem jābūt modulāriem un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multifunkcionāli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izmantojamiem</a:t>
            </a:r>
          </a:p>
          <a:p>
            <a:pPr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Labiekārtojuma elementiem jābūt viegli atjaunojamiem, neprasot būtiskas būvniecības prasmes, iemaņas un instrumentus</a:t>
            </a:r>
          </a:p>
          <a:p>
            <a:pPr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Projektā iekļaut risinājumus labiekārtojuma elementiem, ko būtu iespējams veidot kopā ar iedzīvotājiem, izmantojot viegli pieejamus materiālus</a:t>
            </a:r>
          </a:p>
        </p:txBody>
      </p:sp>
    </p:spTree>
    <p:extLst>
      <p:ext uri="{BB962C8B-B14F-4D97-AF65-F5344CB8AC3E}">
        <p14:creationId xmlns:p14="http://schemas.microsoft.com/office/powerpoint/2010/main" val="3058903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213"/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90E8D-98C6-63D4-066B-A54206DA0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FB6603D4-9036-1CE0-7182-9E062983F1CA}"/>
              </a:ext>
            </a:extLst>
          </p:cNvPr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16673AB-E24F-A5B4-C12A-8A6E3963A185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ĀDAŽU NOVADA PAŠVALDĪBA   I  JĀNIS GALAKRODZNIEKS I   18.06.2025.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DF2810BB-B80B-612B-F951-3E1932064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485448"/>
            <a:ext cx="12077700" cy="14310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lv-LV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ĀRTELPAS RISINĀJUMI </a:t>
            </a: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1EABD6FC-E8B6-A6BC-625E-2494A3C5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2374250"/>
            <a:ext cx="12725400" cy="65270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Paredzēt teritorijā esošo materiālu izmantošanu jaunu labiekārtojuma risinājumu izbūvē</a:t>
            </a:r>
          </a:p>
          <a:p>
            <a:pPr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</a:pP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Paredzēt vietu perspektīvam siltumtrases </a:t>
            </a:r>
            <a:r>
              <a:rPr lang="lv-LV" dirty="0" err="1">
                <a:solidFill>
                  <a:srgbClr val="4D4D4C"/>
                </a:solidFill>
                <a:latin typeface="Montserrat" pitchFamily="2" charset="-70"/>
              </a:rPr>
              <a:t>pieslēgumam</a:t>
            </a:r>
            <a:r>
              <a:rPr lang="lv-LV" dirty="0">
                <a:solidFill>
                  <a:srgbClr val="4D4D4C"/>
                </a:solidFill>
                <a:latin typeface="Montserrat" pitchFamily="2" charset="-70"/>
              </a:rPr>
              <a:t> ēkai Pirmajā ielā 42A</a:t>
            </a:r>
          </a:p>
        </p:txBody>
      </p:sp>
    </p:spTree>
    <p:extLst>
      <p:ext uri="{BB962C8B-B14F-4D97-AF65-F5344CB8AC3E}">
        <p14:creationId xmlns:p14="http://schemas.microsoft.com/office/powerpoint/2010/main" val="214662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21846</TotalTime>
  <Words>842</Words>
  <Application>Microsoft Office PowerPoint</Application>
  <PresentationFormat>Custom</PresentationFormat>
  <Paragraphs>117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Montserrat</vt:lpstr>
      <vt:lpstr>Calibri</vt:lpstr>
      <vt:lpstr>Montserrat Classic Bold</vt:lpstr>
      <vt:lpstr>Calibri Light</vt:lpstr>
      <vt:lpstr>Arial</vt:lpstr>
      <vt:lpstr>Office Theme</vt:lpstr>
      <vt:lpstr>PowerPoint Presentation</vt:lpstr>
      <vt:lpstr>KONTEKSTS</vt:lpstr>
      <vt:lpstr>SATURS</vt:lpstr>
      <vt:lpstr>PUBLISKĀ ĀRTELPA</vt:lpstr>
      <vt:lpstr>ĀRTELPAS RISINĀJUMI </vt:lpstr>
      <vt:lpstr>ĀRTELPAS RISINĀJUMI </vt:lpstr>
      <vt:lpstr>ĀRTELPAS RISINĀJUMI </vt:lpstr>
      <vt:lpstr>ĀRTELPAS RISINĀJUMI </vt:lpstr>
      <vt:lpstr>ĀRTELPAS RISINĀJUMI </vt:lpstr>
      <vt:lpstr>CITAS PRASĪBAS</vt:lpstr>
      <vt:lpstr>PROJEKTA IZSTRĀDES UN SASKAŅOŠANAS LAIKS</vt:lpstr>
      <vt:lpstr>PLĀNOTAIS BUDŽETS</vt:lpstr>
      <vt:lpstr>SATURS</vt:lpstr>
      <vt:lpstr>PIRMĀS IELAS TURPINĀJUMS LĪDZ ATTEKAS IELAI</vt:lpstr>
      <vt:lpstr>ĀRTELPAS RISINĀJUMI </vt:lpstr>
      <vt:lpstr>ĀRTELPAS RISINĀJUMI </vt:lpstr>
      <vt:lpstr>ĀRTELPAS RISINĀJUMI </vt:lpstr>
      <vt:lpstr>PROJEKTA IZSTRĀDES UN SASKAŅOŠANAS LAIKS</vt:lpstr>
      <vt:lpstr>PRIEKŠLIKUMI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Sintija Tenisa</dc:creator>
  <cp:lastModifiedBy>Sintija Tenisa</cp:lastModifiedBy>
  <cp:revision>34</cp:revision>
  <dcterms:created xsi:type="dcterms:W3CDTF">2006-08-16T00:00:00Z</dcterms:created>
  <dcterms:modified xsi:type="dcterms:W3CDTF">2025-06-19T17:02:11Z</dcterms:modified>
  <dc:identifier>DAFY3VwOX4w</dc:identifier>
</cp:coreProperties>
</file>