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85" r:id="rId4"/>
  </p:sldMasterIdLst>
  <p:sldIdLst>
    <p:sldId id="431" r:id="rId5"/>
    <p:sldId id="510" r:id="rId6"/>
    <p:sldId id="524" r:id="rId7"/>
    <p:sldId id="521" r:id="rId8"/>
    <p:sldId id="522" r:id="rId9"/>
    <p:sldId id="523" r:id="rId10"/>
    <p:sldId id="525" r:id="rId11"/>
    <p:sldId id="526" r:id="rId12"/>
    <p:sldId id="528" r:id="rId1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66FF33"/>
    <a:srgbClr val="595959"/>
    <a:srgbClr val="77A4BE"/>
    <a:srgbClr val="993300"/>
    <a:srgbClr val="AA4839"/>
    <a:srgbClr val="CDC847"/>
    <a:srgbClr val="F3DEA0"/>
    <a:srgbClr val="99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ĀDA</a:t>
            </a:r>
            <a:r>
              <a:rPr lang="lv-LV"/>
              <a:t>ŽU PILSĒTAS UN PAGASTA ATKRITUMU TARIFU IZMAIŅAS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1025371828521434E-2"/>
          <c:y val="0.25025517643627881"/>
          <c:w val="0.90286351706036749"/>
          <c:h val="0.5358639545056868"/>
        </c:manualLayout>
      </c:layout>
      <c:lineChart>
        <c:grouping val="standard"/>
        <c:varyColors val="0"/>
        <c:ser>
          <c:idx val="0"/>
          <c:order val="0"/>
          <c:tx>
            <c:strRef>
              <c:f>Sheet1!$C$10</c:f>
              <c:strCache>
                <c:ptCount val="1"/>
                <c:pt idx="0">
                  <c:v>SADZĪVES ATKRITUMI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Sheet1!$D$9:$J$9</c:f>
              <c:strCache>
                <c:ptCount val="7"/>
                <c:pt idx="0">
                  <c:v>01.01.2023.</c:v>
                </c:pt>
                <c:pt idx="1">
                  <c:v>01.02.2023.</c:v>
                </c:pt>
                <c:pt idx="2">
                  <c:v>01.01.2024.</c:v>
                </c:pt>
                <c:pt idx="3">
                  <c:v>01.03.2024.</c:v>
                </c:pt>
                <c:pt idx="4">
                  <c:v>01.09.2024.</c:v>
                </c:pt>
                <c:pt idx="5">
                  <c:v>01.01.2025.</c:v>
                </c:pt>
                <c:pt idx="6">
                  <c:v>01.09.2025.</c:v>
                </c:pt>
              </c:strCache>
            </c:strRef>
          </c:cat>
          <c:val>
            <c:numRef>
              <c:f>Sheet1!$D$10:$J$10</c:f>
              <c:numCache>
                <c:formatCode>General</c:formatCode>
                <c:ptCount val="7"/>
                <c:pt idx="0">
                  <c:v>32.450000000000003</c:v>
                </c:pt>
                <c:pt idx="1">
                  <c:v>32.909999999999997</c:v>
                </c:pt>
                <c:pt idx="2">
                  <c:v>35.36</c:v>
                </c:pt>
                <c:pt idx="3">
                  <c:v>39.11</c:v>
                </c:pt>
                <c:pt idx="4">
                  <c:v>41.09</c:v>
                </c:pt>
                <c:pt idx="5" formatCode="0.00">
                  <c:v>42</c:v>
                </c:pt>
                <c:pt idx="6" formatCode="0.00">
                  <c:v>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0A8-477B-AB28-5C450BCE5416}"/>
            </c:ext>
          </c:extLst>
        </c:ser>
        <c:ser>
          <c:idx val="1"/>
          <c:order val="1"/>
          <c:tx>
            <c:strRef>
              <c:f>Sheet1!$C$11</c:f>
              <c:strCache>
                <c:ptCount val="1"/>
                <c:pt idx="0">
                  <c:v>BIO ATKRITUMI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Sheet1!$D$9:$J$9</c:f>
              <c:strCache>
                <c:ptCount val="7"/>
                <c:pt idx="0">
                  <c:v>01.01.2023.</c:v>
                </c:pt>
                <c:pt idx="1">
                  <c:v>01.02.2023.</c:v>
                </c:pt>
                <c:pt idx="2">
                  <c:v>01.01.2024.</c:v>
                </c:pt>
                <c:pt idx="3">
                  <c:v>01.03.2024.</c:v>
                </c:pt>
                <c:pt idx="4">
                  <c:v>01.09.2024.</c:v>
                </c:pt>
                <c:pt idx="5">
                  <c:v>01.01.2025.</c:v>
                </c:pt>
                <c:pt idx="6">
                  <c:v>01.09.2025.</c:v>
                </c:pt>
              </c:strCache>
            </c:strRef>
          </c:cat>
          <c:val>
            <c:numRef>
              <c:f>Sheet1!$D$11:$J$11</c:f>
              <c:numCache>
                <c:formatCode>General</c:formatCode>
                <c:ptCount val="7"/>
                <c:pt idx="0">
                  <c:v>25.95</c:v>
                </c:pt>
                <c:pt idx="1">
                  <c:v>26.33</c:v>
                </c:pt>
                <c:pt idx="2">
                  <c:v>21.22</c:v>
                </c:pt>
                <c:pt idx="3">
                  <c:v>23.46</c:v>
                </c:pt>
                <c:pt idx="4">
                  <c:v>24.66</c:v>
                </c:pt>
                <c:pt idx="5" formatCode="0.00">
                  <c:v>25.2</c:v>
                </c:pt>
                <c:pt idx="6" formatCode="0.00">
                  <c:v>25.2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0A8-477B-AB28-5C450BCE541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2120516528"/>
        <c:axId val="2120517008"/>
      </c:lineChart>
      <c:catAx>
        <c:axId val="2120516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120517008"/>
        <c:crosses val="autoZero"/>
        <c:auto val="1"/>
        <c:lblAlgn val="ctr"/>
        <c:lblOffset val="100"/>
        <c:noMultiLvlLbl val="0"/>
      </c:catAx>
      <c:valAx>
        <c:axId val="21205170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lv-LV"/>
                  <a:t>EUR/m3 </a:t>
                </a:r>
              </a:p>
              <a:p>
                <a:pPr>
                  <a:defRPr/>
                </a:pPr>
                <a:r>
                  <a:rPr lang="lv-LV"/>
                  <a:t>ar PVN</a:t>
                </a:r>
              </a:p>
            </c:rich>
          </c:tx>
          <c:layout>
            <c:manualLayout>
              <c:xMode val="edge"/>
              <c:yMode val="edge"/>
              <c:x val="2.7777777777777779E-3"/>
              <c:y val="3.703703703703703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120516528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/>
              <a:t>CARNIKAVAS PAGASTA ATKRITUMU TARIFU IZMAIŅAS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8.8055460458746987E-2"/>
          <c:y val="0.23333333333333334"/>
          <c:w val="0.88006048157023853"/>
          <c:h val="0.48041974404362248"/>
        </c:manualLayout>
      </c:layout>
      <c:lineChart>
        <c:grouping val="standard"/>
        <c:varyColors val="0"/>
        <c:ser>
          <c:idx val="0"/>
          <c:order val="0"/>
          <c:tx>
            <c:strRef>
              <c:f>Sheet1!$C$32</c:f>
              <c:strCache>
                <c:ptCount val="1"/>
                <c:pt idx="0">
                  <c:v>SADZĪVES ATKRITUMI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Sheet1!$D$31:$J$31</c:f>
              <c:strCache>
                <c:ptCount val="7"/>
                <c:pt idx="0">
                  <c:v>01.01.2023.</c:v>
                </c:pt>
                <c:pt idx="1">
                  <c:v>01.02.2023.</c:v>
                </c:pt>
                <c:pt idx="2">
                  <c:v>01.01.2024.</c:v>
                </c:pt>
                <c:pt idx="3">
                  <c:v>01.03.2024.</c:v>
                </c:pt>
                <c:pt idx="4">
                  <c:v>01.09.2024.</c:v>
                </c:pt>
                <c:pt idx="5">
                  <c:v>01.01.2025.</c:v>
                </c:pt>
                <c:pt idx="6">
                  <c:v>01.09.2025.</c:v>
                </c:pt>
              </c:strCache>
            </c:strRef>
          </c:cat>
          <c:val>
            <c:numRef>
              <c:f>Sheet1!$D$32:$J$32</c:f>
              <c:numCache>
                <c:formatCode>General</c:formatCode>
                <c:ptCount val="7"/>
                <c:pt idx="0">
                  <c:v>30.46</c:v>
                </c:pt>
                <c:pt idx="1">
                  <c:v>30.46</c:v>
                </c:pt>
                <c:pt idx="2" formatCode="0.00">
                  <c:v>32.200000000000003</c:v>
                </c:pt>
                <c:pt idx="3" formatCode="0.00">
                  <c:v>32.200000000000003</c:v>
                </c:pt>
                <c:pt idx="4">
                  <c:v>34.33</c:v>
                </c:pt>
                <c:pt idx="5">
                  <c:v>35.15</c:v>
                </c:pt>
                <c:pt idx="6">
                  <c:v>41.82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1D-429F-A2E3-450FAB33A3F3}"/>
            </c:ext>
          </c:extLst>
        </c:ser>
        <c:ser>
          <c:idx val="1"/>
          <c:order val="1"/>
          <c:tx>
            <c:strRef>
              <c:f>Sheet1!$C$33</c:f>
              <c:strCache>
                <c:ptCount val="1"/>
                <c:pt idx="0">
                  <c:v>BIO ATKRITUMI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Sheet1!$D$31:$J$31</c:f>
              <c:strCache>
                <c:ptCount val="7"/>
                <c:pt idx="0">
                  <c:v>01.01.2023.</c:v>
                </c:pt>
                <c:pt idx="1">
                  <c:v>01.02.2023.</c:v>
                </c:pt>
                <c:pt idx="2">
                  <c:v>01.01.2024.</c:v>
                </c:pt>
                <c:pt idx="3">
                  <c:v>01.03.2024.</c:v>
                </c:pt>
                <c:pt idx="4">
                  <c:v>01.09.2024.</c:v>
                </c:pt>
                <c:pt idx="5">
                  <c:v>01.01.2025.</c:v>
                </c:pt>
                <c:pt idx="6">
                  <c:v>01.09.2025.</c:v>
                </c:pt>
              </c:strCache>
            </c:strRef>
          </c:cat>
          <c:val>
            <c:numRef>
              <c:f>Sheet1!$D$33:$J$33</c:f>
              <c:numCache>
                <c:formatCode>General</c:formatCode>
                <c:ptCount val="7"/>
                <c:pt idx="0">
                  <c:v>24.37</c:v>
                </c:pt>
                <c:pt idx="1">
                  <c:v>24.37</c:v>
                </c:pt>
                <c:pt idx="2">
                  <c:v>19.309999999999999</c:v>
                </c:pt>
                <c:pt idx="3">
                  <c:v>19.309999999999999</c:v>
                </c:pt>
                <c:pt idx="4">
                  <c:v>20.59</c:v>
                </c:pt>
                <c:pt idx="5">
                  <c:v>21.09</c:v>
                </c:pt>
                <c:pt idx="6">
                  <c:v>25.04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1D-429F-A2E3-450FAB33A3F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2120493008"/>
        <c:axId val="2120490608"/>
      </c:lineChart>
      <c:catAx>
        <c:axId val="2120493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120490608"/>
        <c:crosses val="autoZero"/>
        <c:auto val="0"/>
        <c:lblAlgn val="ctr"/>
        <c:lblOffset val="100"/>
        <c:noMultiLvlLbl val="0"/>
      </c:catAx>
      <c:valAx>
        <c:axId val="21204906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EUR/m3 </a:t>
                </a:r>
                <a:endParaRPr lang="lv-LV"/>
              </a:p>
              <a:p>
                <a:pPr>
                  <a:defRPr/>
                </a:pPr>
                <a:r>
                  <a:rPr lang="en-US"/>
                  <a:t>ar PVN</a:t>
                </a:r>
              </a:p>
            </c:rich>
          </c:tx>
          <c:layout>
            <c:manualLayout>
              <c:xMode val="edge"/>
              <c:yMode val="edge"/>
              <c:x val="3.9162387310281857E-3"/>
              <c:y val="2.917692458985262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120493008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35435353189547"/>
          <c:y val="0.86272558953386635"/>
          <c:w val="0.63755061052151085"/>
          <c:h val="7.26749272619992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541C8-3AEE-92D0-6BC7-43B9298F4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B5853E-7624-0FE6-9FFF-82B092C16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6A15C-33BA-109B-C718-857CACB9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DBD1-BBC6-144F-BB04-668AE50EEAA2}" type="datetime1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F34E3-512D-C7E8-C9A1-C78861BE7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7C26C-60F9-7124-6965-208FDD90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76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ECC4-E968-3D5F-03A5-A4E8DD09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C209E-3B70-2EEE-3172-85E0E4BC3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90F4-4792-117B-6615-1DA3855E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B9F0-4552-AC48-AA4F-42211AD280FC}" type="datetime1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5E789-7E16-BCEA-D165-29D3EA95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CF779-A07C-29D5-7113-0D73DB7D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304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72C63-D56C-29F1-9C66-0F53431B7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5D915-09E9-64BF-214D-C4117A112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2A7ED-2898-66C5-8B14-CAF10E38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F4B85-EE1C-824B-90CF-74BDD2F38CBA}" type="datetime1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F789-33AC-09E2-11AD-9629C7886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D5682-811F-8F9D-7DA1-21B71EA8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339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E5D27-CFB8-6153-AFDF-92C8AF72B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23432-3351-EE92-DC29-797117BD9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66F2B-CBAE-511B-DF3A-726E8FE20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FE41-FDFF-8047-B79B-356A78FD3E08}" type="datetime1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8B86A-7330-3189-51EC-BC8929C52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7A196-DFA2-AAF7-EC91-6BC8AA59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2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6080-85A1-2BCE-DD4A-744EDE674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CFDBD-BC6E-47B5-E97C-F392EFE33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650B6-31BE-D0E5-FBBD-D6C76947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4E0E-0A54-0C4A-A6CD-2D1CE1D43E84}" type="datetime1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3D1AE-D253-228A-7B9E-C7AC2A94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22A7-AC36-79E5-5420-725C999A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094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8E326-4237-8C99-A138-C1AD8BB9E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3024-7751-26EA-428C-2497E4D11A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AC09D-1B7E-3147-32EF-ED6BCB15D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949EF-83E8-87AD-CBA1-DAC812DA5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80C60-2641-914D-8720-24CB9E1544F8}" type="datetime1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8BB95-20DC-906F-19A8-2F37569E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908B5-0AAB-EE31-068F-43822183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937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844F-BA58-53F9-0B1E-A3AE12488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B852-EB59-4733-F019-52D320C33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1A709-738A-0ACA-8E91-C7EAE6E69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12C7B-5E80-8DB1-4700-6C29C2D72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1D052-34EE-7525-5892-BA95E22BE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8A356C-9086-F788-A384-04A08B872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618D-AFDF-4441-B6AC-AB7256007DBD}" type="datetime1">
              <a:rPr lang="en-US" smtClean="0"/>
              <a:t>6/17/2025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5E61E3-D88C-E4D3-B411-2D18686F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AF31C9-BBD9-6921-93CF-46488A81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70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E216-8084-B633-9437-CBA62A0AA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1758F-5162-D689-4336-005E6C00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D66EA-52B9-B847-AD9B-694F049B33E6}" type="datetime1">
              <a:rPr lang="en-US" smtClean="0"/>
              <a:t>6/17/2025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0B3810-4CF9-82A3-8E86-847DD431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C755D-5FC6-111E-7F40-7D492478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3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33EF83-3619-4F9B-E568-FE7EED13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F490-1998-4A44-A624-42F54DBDC226}" type="datetime1">
              <a:rPr lang="en-US" smtClean="0"/>
              <a:t>6/17/2025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2AA65-086E-6BC2-BF9E-C82C5EEA6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7080E-3244-9936-7994-24FEB990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72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56D6-553C-1328-806D-78813C4F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A23D2-74A7-7103-2CEB-12001FA2E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0250-889D-60F7-4147-A5FED3A26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86620-40C3-9948-9875-F0890D755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FAB0-4578-A449-A906-ABE38DB7018B}" type="datetime1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E6BF5-E51A-4DAF-8676-D9C8C961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DB26A9-C2C1-690A-C2BC-BF351780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872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27AA-DC63-A17E-AC4E-58AA75E6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19806E-8F6B-C676-3F01-A45287EFF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2FCF3-9663-C5C5-FA78-B176809D0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0C00F-2371-269C-218C-4EB909E1D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D72-1054-794F-87B7-D0056D5203D5}" type="datetime1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6921E-EAFD-D74A-0F32-ED7C19A8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1CAB2-07BA-9CE5-EC9C-2236DBE1E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51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916EE-EC74-18A7-E5A4-45042737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9A7A5-BDBE-5F10-6794-A795F3BF6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F1445-A891-5DDD-B88C-909AC5DB6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800B1-4C03-4D41-B773-165D95B0D0CA}" type="datetime1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F3E9B-179C-D21C-7EF0-0D4601B5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E1A7A-0032-9C2B-8E90-115F829F0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27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sldNum="0" hdr="0" dt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91444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95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06254985-7120-C57B-662F-36B1141C0B14}"/>
              </a:ext>
            </a:extLst>
          </p:cNvPr>
          <p:cNvSpPr txBox="1"/>
          <p:nvPr/>
        </p:nvSpPr>
        <p:spPr>
          <a:xfrm>
            <a:off x="0" y="2695411"/>
            <a:ext cx="12195180" cy="2681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5280"/>
              </a:lnSpc>
            </a:pPr>
            <a:r>
              <a:rPr lang="lv-LV" sz="4400" b="1" cap="all" dirty="0">
                <a:solidFill>
                  <a:srgbClr val="FFFFFF"/>
                </a:solidFill>
                <a:latin typeface="Montserrat" panose="00000500000000000000" pitchFamily="2" charset="-70"/>
              </a:rPr>
              <a:t>Atkritumu </a:t>
            </a:r>
            <a:r>
              <a:rPr lang="lv-LV" sz="4400" b="1" cap="all" dirty="0" err="1">
                <a:solidFill>
                  <a:srgbClr val="FFFFFF"/>
                </a:solidFill>
                <a:latin typeface="Montserrat" panose="00000500000000000000" pitchFamily="2" charset="-70"/>
              </a:rPr>
              <a:t>apsaimniekotāja</a:t>
            </a:r>
            <a:r>
              <a:rPr lang="lv-LV" sz="4400" b="1" cap="all" dirty="0">
                <a:solidFill>
                  <a:srgbClr val="FFFFFF"/>
                </a:solidFill>
                <a:latin typeface="Montserrat" panose="00000500000000000000" pitchFamily="2" charset="-70"/>
              </a:rPr>
              <a:t> maiņa</a:t>
            </a:r>
          </a:p>
          <a:p>
            <a:pPr algn="ctr" defTabSz="609630">
              <a:lnSpc>
                <a:spcPts val="5280"/>
              </a:lnSpc>
            </a:pPr>
            <a:r>
              <a:rPr lang="lv-LV" sz="4400" b="1" cap="all" dirty="0">
                <a:solidFill>
                  <a:srgbClr val="FFFFFF"/>
                </a:solidFill>
                <a:latin typeface="Montserrat" panose="00000500000000000000" pitchFamily="2" charset="-70"/>
              </a:rPr>
              <a:t>un</a:t>
            </a:r>
          </a:p>
          <a:p>
            <a:pPr algn="ctr" defTabSz="609630">
              <a:lnSpc>
                <a:spcPts val="5280"/>
              </a:lnSpc>
            </a:pPr>
            <a:r>
              <a:rPr lang="lv-LV" sz="4400" b="1" cap="all" dirty="0">
                <a:solidFill>
                  <a:srgbClr val="FFFFFF"/>
                </a:solidFill>
                <a:latin typeface="Montserrat" panose="00000500000000000000" pitchFamily="2" charset="-70"/>
              </a:rPr>
              <a:t>Atkritumu apsaimniekošanas tarifa izmaiņas </a:t>
            </a:r>
          </a:p>
        </p:txBody>
      </p:sp>
      <p:sp>
        <p:nvSpPr>
          <p:cNvPr id="12" name="TextBox 2">
            <a:extLst>
              <a:ext uri="{FF2B5EF4-FFF2-40B4-BE49-F238E27FC236}">
                <a16:creationId xmlns:a16="http://schemas.microsoft.com/office/drawing/2014/main" id="{38DEB83C-A5E3-EA35-A943-63321E881E12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CARNIKAVAS KOMUNĀLSERVISS I 18.06.2025. </a:t>
            </a:r>
            <a:endParaRPr lang="en-US" sz="1000" dirty="0">
              <a:solidFill>
                <a:srgbClr val="FFFFFF"/>
              </a:solidFill>
              <a:latin typeface="Montserrat" pitchFamily="2" charset="77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B2A215-8386-9EDE-5A19-F94513F13E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376" y="380401"/>
            <a:ext cx="5160684" cy="2523466"/>
          </a:xfrm>
          <a:prstGeom prst="rect">
            <a:avLst/>
          </a:prstGeom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8FA00259-3D75-FF10-AC69-FE8BE6C00890}"/>
              </a:ext>
            </a:extLst>
          </p:cNvPr>
          <p:cNvSpPr txBox="1"/>
          <p:nvPr/>
        </p:nvSpPr>
        <p:spPr>
          <a:xfrm>
            <a:off x="8041341" y="5996186"/>
            <a:ext cx="3765176" cy="1696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dirty="0">
                <a:solidFill>
                  <a:srgbClr val="FFFFFF"/>
                </a:solidFill>
                <a:latin typeface="Montserrat" pitchFamily="2" charset="77"/>
              </a:rPr>
              <a:t>Sagatavoja DACE BIRNBAUMA </a:t>
            </a:r>
            <a:endParaRPr lang="en-US" dirty="0">
              <a:solidFill>
                <a:srgbClr val="FFFFFF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19556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50138F-BAE5-60A9-9AE9-789CF11D8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FAA93B4A-089C-3C64-BB51-7B542C36BB96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1FC2582F-00CE-E163-A98C-1683C201B15D}"/>
              </a:ext>
            </a:extLst>
          </p:cNvPr>
          <p:cNvSpPr txBox="1"/>
          <p:nvPr/>
        </p:nvSpPr>
        <p:spPr>
          <a:xfrm>
            <a:off x="-3176" y="6346005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  <a:latin typeface="Montserrat" pitchFamily="2" charset="77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CEA874C-4088-B8BC-2610-D75103592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1875" y="398689"/>
            <a:ext cx="8831889" cy="13255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Atkritumu </a:t>
            </a:r>
            <a:r>
              <a:rPr lang="lv-LV" sz="3200" b="1" cap="all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apsaimniekotāja</a:t>
            </a: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 maiņa</a:t>
            </a:r>
            <a:endParaRPr lang="en-US" sz="32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6A2051-EF7C-541E-7BB7-234CFBD9F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1875" y="1593415"/>
            <a:ext cx="9064971" cy="4694540"/>
          </a:xfrm>
          <a:noFill/>
        </p:spPr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2400" b="1" dirty="0">
                <a:latin typeface="Montserrat" panose="00000500000000000000" pitchFamily="2" charset="-70"/>
              </a:rPr>
              <a:t>22.05.2018. tika noslēgts līgums Nr. 2018/55 par sadzīves atkritumu apsaimniekošanu Carnikavas pagasta administratīvajā teritorijā ar SIA „</a:t>
            </a:r>
            <a:r>
              <a:rPr lang="lv-LV" sz="2400" b="1" dirty="0" err="1">
                <a:latin typeface="Montserrat" panose="00000500000000000000" pitchFamily="2" charset="-70"/>
              </a:rPr>
              <a:t>Clean</a:t>
            </a:r>
            <a:r>
              <a:rPr lang="lv-LV" sz="2400" b="1" dirty="0">
                <a:latin typeface="Montserrat" panose="00000500000000000000" pitchFamily="2" charset="-70"/>
              </a:rPr>
              <a:t> R”, uz 7 gadiem, t.i., līdz 31.05.2025.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lv-LV" sz="2400" b="1" dirty="0">
              <a:latin typeface="Montserrat" panose="00000500000000000000" pitchFamily="2" charset="-7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2400" b="1" dirty="0">
                <a:latin typeface="Montserrat" panose="00000500000000000000" pitchFamily="2" charset="-70"/>
              </a:rPr>
              <a:t>13.02.2025. Aģentūra izsludināja iepirkumu “Atkritumu apsaimniekošana Ādažu novadā” un par saimnieciski izdevīgāko tika atzīts SIA “Eco </a:t>
            </a:r>
            <a:r>
              <a:rPr lang="lv-LV" sz="2400" b="1" dirty="0" err="1">
                <a:latin typeface="Montserrat" panose="00000500000000000000" pitchFamily="2" charset="-70"/>
              </a:rPr>
              <a:t>Baltia</a:t>
            </a:r>
            <a:r>
              <a:rPr lang="lv-LV" sz="2400" b="1" dirty="0">
                <a:latin typeface="Montserrat" panose="00000500000000000000" pitchFamily="2" charset="-70"/>
              </a:rPr>
              <a:t> vide” piedāvājums.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lv-LV" sz="2200" b="1" dirty="0">
              <a:latin typeface="Montserrat" panose="00000500000000000000" pitchFamily="2" charset="-7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lv-LV" sz="1800" b="1" dirty="0">
              <a:latin typeface="Montserrat" panose="00000500000000000000" pitchFamily="2" charset="-70"/>
            </a:endParaRPr>
          </a:p>
        </p:txBody>
      </p:sp>
    </p:spTree>
    <p:extLst>
      <p:ext uri="{BB962C8B-B14F-4D97-AF65-F5344CB8AC3E}">
        <p14:creationId xmlns:p14="http://schemas.microsoft.com/office/powerpoint/2010/main" val="537087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03B6BF-C592-043F-556F-DA947A8D8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51D191DB-9698-C794-F34E-A36131F777BD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3C3575B7-8741-3153-9AFA-D8352309CEAD}"/>
              </a:ext>
            </a:extLst>
          </p:cNvPr>
          <p:cNvSpPr txBox="1"/>
          <p:nvPr/>
        </p:nvSpPr>
        <p:spPr>
          <a:xfrm>
            <a:off x="-3176" y="6346005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  <a:latin typeface="Montserrat" pitchFamily="2" charset="77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F189180-A953-90A6-5223-A01F70E58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5408" y="358107"/>
            <a:ext cx="9449459" cy="13255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Atkritumu </a:t>
            </a:r>
            <a:r>
              <a:rPr lang="lv-LV" sz="3200" b="1" cap="all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apsaimniekotāja</a:t>
            </a: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 maiņa (2)</a:t>
            </a:r>
            <a:endParaRPr lang="en-US" sz="32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43BD857-1F44-CFEA-A267-3B9B391BE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1875" y="1593415"/>
            <a:ext cx="9064971" cy="4694540"/>
          </a:xfrm>
          <a:noFill/>
        </p:spPr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2400" b="1" dirty="0">
                <a:latin typeface="Montserrat" panose="00000500000000000000" pitchFamily="2" charset="-70"/>
              </a:rPr>
              <a:t>Saskaņā ar iepirkuma līgumu starp </a:t>
            </a:r>
            <a:r>
              <a:rPr lang="lv-LV" sz="2400" b="1" dirty="0" err="1">
                <a:latin typeface="Montserrat" panose="00000500000000000000" pitchFamily="2" charset="-70"/>
              </a:rPr>
              <a:t>Apsaimniekotāju</a:t>
            </a:r>
            <a:r>
              <a:rPr lang="lv-LV" sz="2400" b="1" dirty="0">
                <a:latin typeface="Montserrat" panose="00000500000000000000" pitchFamily="2" charset="-70"/>
              </a:rPr>
              <a:t> un Aģentūru, Pakalpojuma izpilde tiks uzsākta: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lv-LV" b="1" dirty="0">
                <a:latin typeface="Montserrat" panose="00000500000000000000" pitchFamily="2" charset="-70"/>
              </a:rPr>
              <a:t> Carnikavas pagastā 2025. gada 1. septembrī;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lv-LV" b="1" dirty="0">
                <a:latin typeface="Montserrat" panose="00000500000000000000" pitchFamily="2" charset="-70"/>
              </a:rPr>
              <a:t>Ādažu pagastā un Ādažu pilsētā – 2026. gada 2. jūnijā.</a:t>
            </a:r>
          </a:p>
          <a:p>
            <a:pPr marL="457223" lvl="1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lv-LV" b="1" dirty="0">
              <a:latin typeface="Montserrat" panose="00000500000000000000" pitchFamily="2" charset="-7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2400" b="1" dirty="0">
                <a:latin typeface="Montserrat" panose="00000500000000000000" pitchFamily="2" charset="-70"/>
              </a:rPr>
              <a:t>Carnikavas pagastā tika pagarināts līgums ar SIA «</a:t>
            </a:r>
            <a:r>
              <a:rPr lang="lv-LV" sz="2400" b="1" dirty="0" err="1">
                <a:latin typeface="Montserrat" panose="00000500000000000000" pitchFamily="2" charset="-70"/>
              </a:rPr>
              <a:t>Clean</a:t>
            </a:r>
            <a:r>
              <a:rPr lang="lv-LV" sz="2400" b="1" dirty="0">
                <a:latin typeface="Montserrat" panose="00000500000000000000" pitchFamily="2" charset="-70"/>
              </a:rPr>
              <a:t> R» līdz 2025. gada 31. augustam.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lv-LV" sz="2200" b="1" dirty="0">
              <a:latin typeface="Montserrat" panose="00000500000000000000" pitchFamily="2" charset="-7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lv-LV" sz="1800" b="1" dirty="0">
              <a:latin typeface="Montserrat" panose="00000500000000000000" pitchFamily="2" charset="-70"/>
            </a:endParaRPr>
          </a:p>
        </p:txBody>
      </p:sp>
    </p:spTree>
    <p:extLst>
      <p:ext uri="{BB962C8B-B14F-4D97-AF65-F5344CB8AC3E}">
        <p14:creationId xmlns:p14="http://schemas.microsoft.com/office/powerpoint/2010/main" val="859437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AFDAF0-5D6B-5C19-0973-E0795AC44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B2DCFD7F-4968-775B-D182-98F4FBB6D7EE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48EEF9CB-9AC9-81BF-CACB-A97DA638CC1D}"/>
              </a:ext>
            </a:extLst>
          </p:cNvPr>
          <p:cNvSpPr txBox="1"/>
          <p:nvPr/>
        </p:nvSpPr>
        <p:spPr>
          <a:xfrm>
            <a:off x="-3176" y="6346005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  <a:latin typeface="Montserrat" pitchFamily="2" charset="77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B6F7B69-B7E3-31F2-EF91-C7403EF0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846" y="492506"/>
            <a:ext cx="10515599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Par atkritumu apsaimniekošanas tarifu izmaiņām</a:t>
            </a:r>
            <a:endParaRPr lang="en-US" sz="32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0C7FA710-81A9-23DF-D4D5-2C71D85C7A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3490871"/>
              </p:ext>
            </p:extLst>
          </p:nvPr>
        </p:nvGraphicFramePr>
        <p:xfrm>
          <a:off x="927847" y="2489013"/>
          <a:ext cx="10515600" cy="2321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04143578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87828440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90684319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97114864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3192228"/>
                    </a:ext>
                  </a:extLst>
                </a:gridCol>
              </a:tblGrid>
              <a:tr h="425766"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v-LV" dirty="0"/>
                        <a:t>ESOŠIE TARIFI ar PVN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v-LV" dirty="0"/>
                        <a:t>TARIFI ar PVN NO 01.09.2025.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165760"/>
                  </a:ext>
                </a:extLst>
              </a:tr>
              <a:tr h="734883"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ĀDAŽU PILSĒTA, PAGASTS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CARNIKAVAS PAGASTS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ĀDAŽU PILSĒTA, PAGASTS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CARNIKAVAS PAGASTS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254319"/>
                  </a:ext>
                </a:extLst>
              </a:tr>
              <a:tr h="734883">
                <a:tc>
                  <a:txBody>
                    <a:bodyPr/>
                    <a:lstStyle/>
                    <a:p>
                      <a:r>
                        <a:rPr lang="lv-LV" dirty="0"/>
                        <a:t>SADZĪVES ATKRITUMI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42,00 EUR/m3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35,15 EUR/m3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42,00 EUR/m3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41,82 EUR/m3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116616"/>
                  </a:ext>
                </a:extLst>
              </a:tr>
              <a:tr h="425766">
                <a:tc>
                  <a:txBody>
                    <a:bodyPr/>
                    <a:lstStyle/>
                    <a:p>
                      <a:r>
                        <a:rPr lang="lv-LV" dirty="0"/>
                        <a:t>BIO ATKRITUMI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25,20 EUR/m3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21,09 EUR/m3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25,20 EUR/m3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25,04 EUR/m3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071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2785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542EB2-5C97-7847-9F92-F63F72DC5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3FC1B2B0-3F42-641E-C645-6B894D7A87BB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84A69E0E-2690-0B6E-DD50-437604AED7CC}"/>
              </a:ext>
            </a:extLst>
          </p:cNvPr>
          <p:cNvSpPr txBox="1"/>
          <p:nvPr/>
        </p:nvSpPr>
        <p:spPr>
          <a:xfrm>
            <a:off x="-3176" y="6346005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  <a:latin typeface="Montserrat" pitchFamily="2" charset="77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AE74DB9-DD56-E919-C4B8-173981BCA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846" y="492506"/>
            <a:ext cx="10515599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Par atkritumu apsaimniekošanas tarifu izmaiņām </a:t>
            </a:r>
            <a:r>
              <a:rPr lang="lv-LV" sz="3200" b="1" cap="all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ādažu</a:t>
            </a: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 pilsētā un pagastā</a:t>
            </a:r>
            <a:endParaRPr lang="en-US" sz="32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38C4719F-A2C6-0971-5A93-6E030FDA96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9608448"/>
              </p:ext>
            </p:extLst>
          </p:nvPr>
        </p:nvGraphicFramePr>
        <p:xfrm>
          <a:off x="2946399" y="1896533"/>
          <a:ext cx="6231467" cy="4108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84070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0ECE82-A230-C8EB-10F2-39A7958D1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1A5588EE-99F5-58CF-EBF4-441197A497BF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9A7485B0-A00B-D1BC-D042-887A6F9CAB60}"/>
              </a:ext>
            </a:extLst>
          </p:cNvPr>
          <p:cNvSpPr txBox="1"/>
          <p:nvPr/>
        </p:nvSpPr>
        <p:spPr>
          <a:xfrm>
            <a:off x="-3176" y="6346005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  <a:latin typeface="Montserrat" pitchFamily="2" charset="77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4533E14-BB07-568E-E4E4-48C028E8A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846" y="492506"/>
            <a:ext cx="10515599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Par atkritumu apsaimniekošanas tarifu izmaiņām </a:t>
            </a:r>
            <a:r>
              <a:rPr lang="lv-LV" sz="3200" b="1" cap="all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carnikavas</a:t>
            </a: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 pagastā</a:t>
            </a:r>
            <a:endParaRPr lang="en-US" sz="32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10DA7C5-73EF-F9C1-A054-397A019671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4614248"/>
              </p:ext>
            </p:extLst>
          </p:nvPr>
        </p:nvGraphicFramePr>
        <p:xfrm>
          <a:off x="3038897" y="1724327"/>
          <a:ext cx="5985933" cy="4183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8435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1D8C22-A056-D768-5396-5274AA5E2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AA02CDA0-9B9A-C4F3-EED9-5DB74B0A54E0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4209FC9B-6FF1-D34C-37E0-9F25574930E8}"/>
              </a:ext>
            </a:extLst>
          </p:cNvPr>
          <p:cNvSpPr txBox="1"/>
          <p:nvPr/>
        </p:nvSpPr>
        <p:spPr>
          <a:xfrm>
            <a:off x="-3176" y="6346005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  <a:latin typeface="Montserrat" pitchFamily="2" charset="77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618927B-21AF-FD6F-1AE2-A0C58A75A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846" y="492506"/>
            <a:ext cx="10515599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Tarifu salīdzinājums pirms/pēc atkritumu apsaimniekošanas pakalpojuma jaunākās iepirkuma procedūras</a:t>
            </a:r>
            <a:endParaRPr lang="en-US" sz="32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9B757A6-449A-4BF7-00B5-D69A683B34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170820"/>
              </p:ext>
            </p:extLst>
          </p:nvPr>
        </p:nvGraphicFramePr>
        <p:xfrm>
          <a:off x="2345267" y="2277533"/>
          <a:ext cx="8373532" cy="31474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7565">
                  <a:extLst>
                    <a:ext uri="{9D8B030D-6E8A-4147-A177-3AD203B41FA5}">
                      <a16:colId xmlns:a16="http://schemas.microsoft.com/office/drawing/2014/main" val="3759835016"/>
                    </a:ext>
                  </a:extLst>
                </a:gridCol>
                <a:gridCol w="2068749">
                  <a:extLst>
                    <a:ext uri="{9D8B030D-6E8A-4147-A177-3AD203B41FA5}">
                      <a16:colId xmlns:a16="http://schemas.microsoft.com/office/drawing/2014/main" val="3852880786"/>
                    </a:ext>
                  </a:extLst>
                </a:gridCol>
                <a:gridCol w="941638">
                  <a:extLst>
                    <a:ext uri="{9D8B030D-6E8A-4147-A177-3AD203B41FA5}">
                      <a16:colId xmlns:a16="http://schemas.microsoft.com/office/drawing/2014/main" val="4242388193"/>
                    </a:ext>
                  </a:extLst>
                </a:gridCol>
                <a:gridCol w="909536">
                  <a:extLst>
                    <a:ext uri="{9D8B030D-6E8A-4147-A177-3AD203B41FA5}">
                      <a16:colId xmlns:a16="http://schemas.microsoft.com/office/drawing/2014/main" val="671845636"/>
                    </a:ext>
                  </a:extLst>
                </a:gridCol>
                <a:gridCol w="1134245">
                  <a:extLst>
                    <a:ext uri="{9D8B030D-6E8A-4147-A177-3AD203B41FA5}">
                      <a16:colId xmlns:a16="http://schemas.microsoft.com/office/drawing/2014/main" val="2403413480"/>
                    </a:ext>
                  </a:extLst>
                </a:gridCol>
                <a:gridCol w="1134245">
                  <a:extLst>
                    <a:ext uri="{9D8B030D-6E8A-4147-A177-3AD203B41FA5}">
                      <a16:colId xmlns:a16="http://schemas.microsoft.com/office/drawing/2014/main" val="758152309"/>
                    </a:ext>
                  </a:extLst>
                </a:gridCol>
                <a:gridCol w="1337554">
                  <a:extLst>
                    <a:ext uri="{9D8B030D-6E8A-4147-A177-3AD203B41FA5}">
                      <a16:colId xmlns:a16="http://schemas.microsoft.com/office/drawing/2014/main" val="2041598169"/>
                    </a:ext>
                  </a:extLst>
                </a:gridCol>
              </a:tblGrid>
              <a:tr h="652704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>
                          <a:effectLst/>
                        </a:rPr>
                        <a:t>IEPRIEKŠ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>
                          <a:effectLst/>
                        </a:rPr>
                        <a:t>PĒC APSAIMNIEKOTĀJA MAIŅAS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28854218"/>
                  </a:ext>
                </a:extLst>
              </a:tr>
              <a:tr h="348109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SA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BIO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SA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BIO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93311859"/>
                  </a:ext>
                </a:extLst>
              </a:tr>
              <a:tr h="34810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>
                          <a:effectLst/>
                        </a:rPr>
                        <a:t>Ādažu novads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dirty="0">
                          <a:effectLst/>
                        </a:rPr>
                        <a:t>Ādažu pilsēta, pagasts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42.00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25.20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41.82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25.04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SIA Eco </a:t>
                      </a:r>
                      <a:r>
                        <a:rPr lang="lv-LV" sz="1100" u="none" strike="noStrike" dirty="0" err="1">
                          <a:effectLst/>
                        </a:rPr>
                        <a:t>baltia</a:t>
                      </a:r>
                      <a:r>
                        <a:rPr lang="lv-LV" sz="1100" u="none" strike="noStrike" dirty="0">
                          <a:effectLst/>
                        </a:rPr>
                        <a:t> vide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11547"/>
                  </a:ext>
                </a:extLst>
              </a:tr>
              <a:tr h="348109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Carnikavas pagasts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35.15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21.09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41.82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25.04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292381"/>
                  </a:ext>
                </a:extLst>
              </a:tr>
              <a:tr h="406126"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>
                          <a:effectLst/>
                        </a:rPr>
                        <a:t>Ķekavas novads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Ķekava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33.66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20.19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40.12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24.09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SIA </a:t>
                      </a:r>
                      <a:r>
                        <a:rPr lang="lv-LV" sz="1100" u="none" strike="noStrike" dirty="0" err="1">
                          <a:effectLst/>
                        </a:rPr>
                        <a:t>Clean</a:t>
                      </a:r>
                      <a:r>
                        <a:rPr lang="lv-LV" sz="1100" u="none" strike="noStrike" dirty="0">
                          <a:effectLst/>
                        </a:rPr>
                        <a:t> R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46445320"/>
                  </a:ext>
                </a:extLst>
              </a:tr>
              <a:tr h="348109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Baldone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27.31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16.99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40.12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24.09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98542"/>
                  </a:ext>
                </a:extLst>
              </a:tr>
              <a:tr h="34810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Mārupes novads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Mārupes pilsēta, pagasts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21.99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13.19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36.42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21.57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SIA Eco </a:t>
                      </a:r>
                      <a:r>
                        <a:rPr lang="lv-LV" sz="1100" u="none" strike="noStrike" dirty="0" err="1">
                          <a:effectLst/>
                        </a:rPr>
                        <a:t>baltia</a:t>
                      </a:r>
                      <a:r>
                        <a:rPr lang="lv-LV" sz="1100" u="none" strike="noStrike" dirty="0">
                          <a:effectLst/>
                        </a:rPr>
                        <a:t> vide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50660"/>
                  </a:ext>
                </a:extLst>
              </a:tr>
              <a:tr h="348109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>
                          <a:effectLst/>
                        </a:rPr>
                        <a:t>Babītes, Salas pagasts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28.54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17.13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41.76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24.91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967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3574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D0C427-21EE-EDB5-CC33-79B5EEF29F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56D16BBC-F840-EF12-F178-1ED45D63DCAE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3186C4FD-9054-D984-C588-124AAAE9A57C}"/>
              </a:ext>
            </a:extLst>
          </p:cNvPr>
          <p:cNvSpPr txBox="1"/>
          <p:nvPr/>
        </p:nvSpPr>
        <p:spPr>
          <a:xfrm>
            <a:off x="-3176" y="6346005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  <a:latin typeface="Montserrat" pitchFamily="2" charset="77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EA2DAC1-F4A0-C2E2-097A-4410CD0AE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45120"/>
            <a:ext cx="10515599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Tuvāko novadu Atkritumu apsaimniekošanas Tarifu salīdzinājums </a:t>
            </a:r>
            <a:endParaRPr lang="en-US" sz="32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200B55B-C778-FCDA-A757-4331912775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145707"/>
              </p:ext>
            </p:extLst>
          </p:nvPr>
        </p:nvGraphicFramePr>
        <p:xfrm>
          <a:off x="2943147" y="1595290"/>
          <a:ext cx="7491038" cy="4354808"/>
        </p:xfrm>
        <a:graphic>
          <a:graphicData uri="http://schemas.openxmlformats.org/drawingml/2006/table">
            <a:tbl>
              <a:tblPr/>
              <a:tblGrid>
                <a:gridCol w="1280995">
                  <a:extLst>
                    <a:ext uri="{9D8B030D-6E8A-4147-A177-3AD203B41FA5}">
                      <a16:colId xmlns:a16="http://schemas.microsoft.com/office/drawing/2014/main" val="2266509013"/>
                    </a:ext>
                  </a:extLst>
                </a:gridCol>
                <a:gridCol w="1949340">
                  <a:extLst>
                    <a:ext uri="{9D8B030D-6E8A-4147-A177-3AD203B41FA5}">
                      <a16:colId xmlns:a16="http://schemas.microsoft.com/office/drawing/2014/main" val="2351286859"/>
                    </a:ext>
                  </a:extLst>
                </a:gridCol>
                <a:gridCol w="735180">
                  <a:extLst>
                    <a:ext uri="{9D8B030D-6E8A-4147-A177-3AD203B41FA5}">
                      <a16:colId xmlns:a16="http://schemas.microsoft.com/office/drawing/2014/main" val="2193725078"/>
                    </a:ext>
                  </a:extLst>
                </a:gridCol>
                <a:gridCol w="710117">
                  <a:extLst>
                    <a:ext uri="{9D8B030D-6E8A-4147-A177-3AD203B41FA5}">
                      <a16:colId xmlns:a16="http://schemas.microsoft.com/office/drawing/2014/main" val="3758511585"/>
                    </a:ext>
                  </a:extLst>
                </a:gridCol>
                <a:gridCol w="885558">
                  <a:extLst>
                    <a:ext uri="{9D8B030D-6E8A-4147-A177-3AD203B41FA5}">
                      <a16:colId xmlns:a16="http://schemas.microsoft.com/office/drawing/2014/main" val="1217976914"/>
                    </a:ext>
                  </a:extLst>
                </a:gridCol>
                <a:gridCol w="885558">
                  <a:extLst>
                    <a:ext uri="{9D8B030D-6E8A-4147-A177-3AD203B41FA5}">
                      <a16:colId xmlns:a16="http://schemas.microsoft.com/office/drawing/2014/main" val="3936147365"/>
                    </a:ext>
                  </a:extLst>
                </a:gridCol>
                <a:gridCol w="1044290">
                  <a:extLst>
                    <a:ext uri="{9D8B030D-6E8A-4147-A177-3AD203B41FA5}">
                      <a16:colId xmlns:a16="http://schemas.microsoft.com/office/drawing/2014/main" val="1371566890"/>
                    </a:ext>
                  </a:extLst>
                </a:gridCol>
              </a:tblGrid>
              <a:tr h="339359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IEPRIEKŠ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PĒC APSAIMNIEKOTĀJA MAIŅAS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4654554"/>
                  </a:ext>
                </a:extLst>
              </a:tr>
              <a:tr h="180992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6836788"/>
                  </a:ext>
                </a:extLst>
              </a:tr>
              <a:tr h="18099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Ādažu novads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Ādažu pilsēta,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42.00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25.20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41.82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SIA Eco baltia vide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174168"/>
                  </a:ext>
                </a:extLst>
              </a:tr>
              <a:tr h="18099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Carnikavas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35.15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21.09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41.82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9128639"/>
                  </a:ext>
                </a:extLst>
              </a:tr>
              <a:tr h="21115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Ķekavas novads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Ķekava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33.66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20.19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40.12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054759"/>
                  </a:ext>
                </a:extLst>
              </a:tr>
              <a:tr h="18099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Baldone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27.31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16.99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40.12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866584"/>
                  </a:ext>
                </a:extLst>
              </a:tr>
              <a:tr h="18099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Mārupes novads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Mārupes pilsēta,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21.99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36.42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21.57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6223007"/>
                  </a:ext>
                </a:extLst>
              </a:tr>
              <a:tr h="18099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Babītes, Salas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28.54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17.13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41.76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24.91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8137005"/>
                  </a:ext>
                </a:extLst>
              </a:tr>
              <a:tr h="180992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Saldus novads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Brocēni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42.37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25.42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201700"/>
                  </a:ext>
                </a:extLst>
              </a:tr>
              <a:tr h="361983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Salaspils novads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31.73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19.03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7180391"/>
                  </a:ext>
                </a:extLst>
              </a:tr>
              <a:tr h="180992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Rīga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32.09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19.25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541555"/>
                  </a:ext>
                </a:extLst>
              </a:tr>
              <a:tr h="361983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Aizkraukles novads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Pļaviņas, Aiviekstes un Vietalvas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31.85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16.01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546818"/>
                  </a:ext>
                </a:extLst>
              </a:tr>
              <a:tr h="18099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Ķekavas novads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Baložu pilsēta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40.12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24.08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SIA Clean R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7690917"/>
                  </a:ext>
                </a:extLst>
              </a:tr>
              <a:tr h="18099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Daugmales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40.12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24.08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953981"/>
                  </a:ext>
                </a:extLst>
              </a:tr>
              <a:tr h="180992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Rīgas centrs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32.74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19.65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9386390"/>
                  </a:ext>
                </a:extLst>
              </a:tr>
              <a:tr h="180992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Ropažu novads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Stopiņu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3290230"/>
                  </a:ext>
                </a:extLst>
              </a:tr>
              <a:tr h="18099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Vangaži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32.65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925288"/>
                  </a:ext>
                </a:extLst>
              </a:tr>
              <a:tr h="18099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Garkalnes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32.44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19.47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99015"/>
                  </a:ext>
                </a:extLst>
              </a:tr>
              <a:tr h="18099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Ropažu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32.44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19.47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441614"/>
                  </a:ext>
                </a:extLst>
              </a:tr>
              <a:tr h="180992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Siguldas novads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Inčukalna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35.65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21.39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211612"/>
                  </a:ext>
                </a:extLst>
              </a:tr>
              <a:tr h="180992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Ogres novads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Ikšķiles pilsēta, Tīnūžu pagasts</a:t>
                      </a:r>
                    </a:p>
                  </a:txBody>
                  <a:tcPr marL="7541" marR="7541" marT="75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41.24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24.74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61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725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FE4C0E-CA00-DB04-13DE-C6ECCD4EB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60B61D55-7809-37F1-4C95-3B3CFB214A24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ABB35E9E-63B8-4140-3E4D-14251B0E5284}"/>
              </a:ext>
            </a:extLst>
          </p:cNvPr>
          <p:cNvSpPr txBox="1"/>
          <p:nvPr/>
        </p:nvSpPr>
        <p:spPr>
          <a:xfrm>
            <a:off x="-3176" y="6346005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  <a:latin typeface="Montserrat" pitchFamily="2" charset="77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7325B1-E12A-AE53-8805-0D4A7A7D0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466" y="38115"/>
            <a:ext cx="8200712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b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</a:b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</a:rPr>
              <a:t>par tālāko rīcību</a:t>
            </a:r>
            <a:endParaRPr lang="en-US" sz="32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ABE0DC2F-F2E4-8366-99B7-ABA0515B0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1875" y="1593415"/>
            <a:ext cx="9064971" cy="4694540"/>
          </a:xfrm>
          <a:noFill/>
        </p:spPr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lv-LV" sz="2200" b="1" dirty="0">
              <a:latin typeface="Montserrat" panose="00000500000000000000" pitchFamily="2" charset="-7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lv-LV" sz="1800" b="1" dirty="0">
              <a:latin typeface="Montserrat" panose="00000500000000000000" pitchFamily="2" charset="-7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DB97B8-DBCE-F360-5036-97DA7F010C3C}"/>
              </a:ext>
            </a:extLst>
          </p:cNvPr>
          <p:cNvSpPr txBox="1"/>
          <p:nvPr/>
        </p:nvSpPr>
        <p:spPr>
          <a:xfrm>
            <a:off x="3184126" y="1655170"/>
            <a:ext cx="761087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lv-LV" sz="2400" b="1" dirty="0">
                <a:latin typeface="Montserrat" panose="00000500000000000000" pitchFamily="50" charset="-70"/>
              </a:rPr>
              <a:t>Lūdzam deputātus atbalstīt paredzētās atkritumu apsaimniekošanas tarifa izmaiņas un virzīt lēmumprojektu «Par atkritumu apsaimniekošanas maksu» uz pašvaldības domes sēdi 26.06.2025.</a:t>
            </a:r>
          </a:p>
        </p:txBody>
      </p:sp>
    </p:spTree>
    <p:extLst>
      <p:ext uri="{BB962C8B-B14F-4D97-AF65-F5344CB8AC3E}">
        <p14:creationId xmlns:p14="http://schemas.microsoft.com/office/powerpoint/2010/main" val="189840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0D9C60C813EB46BBE1E60110B66861" ma:contentTypeVersion="0" ma:contentTypeDescription="Create a new document." ma:contentTypeScope="" ma:versionID="163c06e50924a046c8042680f44ce54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6844c0d118ff8ded165e2b3180cbee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8FE4A25-CD11-48C2-9E01-67275D5F21C4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5E24B9D-5AC3-47BF-8984-DF5B96A056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6404388-E8D1-49A5-893B-E0BB1C4FF7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16931</TotalTime>
  <Words>509</Words>
  <Application>Microsoft Office PowerPoint</Application>
  <PresentationFormat>Widescreen</PresentationFormat>
  <Paragraphs>194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Montserrat</vt:lpstr>
      <vt:lpstr>Office Theme</vt:lpstr>
      <vt:lpstr>PowerPoint Presentation</vt:lpstr>
      <vt:lpstr>Atkritumu apsaimniekotāja maiņa</vt:lpstr>
      <vt:lpstr>Atkritumu apsaimniekotāja maiņa (2)</vt:lpstr>
      <vt:lpstr>Par atkritumu apsaimniekošanas tarifu izmaiņām</vt:lpstr>
      <vt:lpstr>Par atkritumu apsaimniekošanas tarifu izmaiņām ādažu pilsētā un pagastā</vt:lpstr>
      <vt:lpstr>Par atkritumu apsaimniekošanas tarifu izmaiņām carnikavas pagastā</vt:lpstr>
      <vt:lpstr>Tarifu salīdzinājums pirms/pēc atkritumu apsaimniekošanas pakalpojuma jaunākās iepirkuma procedūras</vt:lpstr>
      <vt:lpstr>Tuvāko novadu Atkritumu apsaimniekošanas Tarifu salīdzinājums </vt:lpstr>
      <vt:lpstr> par tālāko rīcību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Siltumapgādes tarifs</dc:title>
  <dc:creator>CND Office10</dc:creator>
  <cp:lastModifiedBy>Dace Birnbauma</cp:lastModifiedBy>
  <cp:revision>356</cp:revision>
  <cp:lastPrinted>2023-05-10T06:23:10Z</cp:lastPrinted>
  <dcterms:created xsi:type="dcterms:W3CDTF">2016-05-19T10:18:40Z</dcterms:created>
  <dcterms:modified xsi:type="dcterms:W3CDTF">2025-06-17T06:31:48Z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0x0101001A0D9C60C813EB46BBE1E60110B66861</vt:lpwstr>
  </property>
</Properties>
</file>