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99" r:id="rId4"/>
    <p:sldId id="300" r:id="rId5"/>
    <p:sldId id="301" r:id="rId6"/>
    <p:sldId id="302" r:id="rId7"/>
    <p:sldId id="303" r:id="rId8"/>
    <p:sldId id="304" r:id="rId9"/>
    <p:sldId id="305" r:id="rId10"/>
    <p:sldId id="306" r:id="rId11"/>
    <p:sldId id="307" r:id="rId12"/>
    <p:sldId id="308" r:id="rId13"/>
    <p:sldId id="310" r:id="rId14"/>
    <p:sldId id="311" r:id="rId15"/>
    <p:sldId id="312" r:id="rId16"/>
    <p:sldId id="313" r:id="rId17"/>
    <p:sldId id="314" r:id="rId18"/>
    <p:sldId id="315" r:id="rId19"/>
    <p:sldId id="316" r:id="rId20"/>
    <p:sldId id="317" r:id="rId21"/>
    <p:sldId id="318" r:id="rId22"/>
    <p:sldId id="319" r:id="rId23"/>
    <p:sldId id="320" r:id="rId24"/>
    <p:sldId id="340" r:id="rId25"/>
    <p:sldId id="322" r:id="rId26"/>
    <p:sldId id="323" r:id="rId27"/>
    <p:sldId id="324" r:id="rId28"/>
    <p:sldId id="325" r:id="rId29"/>
    <p:sldId id="326" r:id="rId30"/>
    <p:sldId id="327" r:id="rId31"/>
    <p:sldId id="328" r:id="rId32"/>
    <p:sldId id="329" r:id="rId33"/>
    <p:sldId id="330" r:id="rId34"/>
    <p:sldId id="331" r:id="rId35"/>
    <p:sldId id="333" r:id="rId36"/>
    <p:sldId id="332" r:id="rId37"/>
    <p:sldId id="334" r:id="rId38"/>
    <p:sldId id="335" r:id="rId39"/>
    <p:sldId id="339" r:id="rId40"/>
    <p:sldId id="341" r:id="rId41"/>
    <p:sldId id="336" r:id="rId42"/>
    <p:sldId id="263" r:id="rId43"/>
    <p:sldId id="337" r:id="rId44"/>
    <p:sldId id="338" r:id="rId45"/>
    <p:sldId id="295" r:id="rId46"/>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ga Švarce" initials="IŠ" lastIdx="1" clrIdx="0">
    <p:extLst>
      <p:ext uri="{19B8F6BF-5375-455C-9EA6-DF929625EA0E}">
        <p15:presenceInfo xmlns:p15="http://schemas.microsoft.com/office/powerpoint/2012/main" userId="S::inga.svarce@Adazi.lv::a97de39a-48f0-474f-9f5a-e92faff91d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ķelis Cinis" userId="3f0ec7e9-59ef-413f-a2f1-79586b142a6d" providerId="ADAL" clId="{7F6AEA2D-CBD3-4239-89B3-CD3C49056CB3}"/>
    <pc:docChg chg="custSel modSld">
      <pc:chgData name="Miķelis Cinis" userId="3f0ec7e9-59ef-413f-a2f1-79586b142a6d" providerId="ADAL" clId="{7F6AEA2D-CBD3-4239-89B3-CD3C49056CB3}" dt="2025-06-16T14:12:40.227" v="165" actId="14826"/>
      <pc:docMkLst>
        <pc:docMk/>
      </pc:docMkLst>
      <pc:sldChg chg="modSp mod">
        <pc:chgData name="Miķelis Cinis" userId="3f0ec7e9-59ef-413f-a2f1-79586b142a6d" providerId="ADAL" clId="{7F6AEA2D-CBD3-4239-89B3-CD3C49056CB3}" dt="2025-06-16T14:10:20.401" v="30" actId="20577"/>
        <pc:sldMkLst>
          <pc:docMk/>
          <pc:sldMk cId="2160807491" sldId="318"/>
        </pc:sldMkLst>
        <pc:spChg chg="mod">
          <ac:chgData name="Miķelis Cinis" userId="3f0ec7e9-59ef-413f-a2f1-79586b142a6d" providerId="ADAL" clId="{7F6AEA2D-CBD3-4239-89B3-CD3C49056CB3}" dt="2025-06-16T14:10:20.401" v="30" actId="20577"/>
          <ac:spMkLst>
            <pc:docMk/>
            <pc:sldMk cId="2160807491" sldId="318"/>
            <ac:spMk id="4" creationId="{66AE8ED9-AA5B-40EA-A5A9-25C20CEB44EA}"/>
          </ac:spMkLst>
        </pc:spChg>
      </pc:sldChg>
      <pc:sldChg chg="modSp">
        <pc:chgData name="Miķelis Cinis" userId="3f0ec7e9-59ef-413f-a2f1-79586b142a6d" providerId="ADAL" clId="{7F6AEA2D-CBD3-4239-89B3-CD3C49056CB3}" dt="2025-06-16T14:11:14.036" v="31" actId="14826"/>
        <pc:sldMkLst>
          <pc:docMk/>
          <pc:sldMk cId="3927475706" sldId="319"/>
        </pc:sldMkLst>
        <pc:picChg chg="mod">
          <ac:chgData name="Miķelis Cinis" userId="3f0ec7e9-59ef-413f-a2f1-79586b142a6d" providerId="ADAL" clId="{7F6AEA2D-CBD3-4239-89B3-CD3C49056CB3}" dt="2025-06-16T14:11:14.036" v="31" actId="14826"/>
          <ac:picMkLst>
            <pc:docMk/>
            <pc:sldMk cId="3927475706" sldId="319"/>
            <ac:picMk id="2050" creationId="{A7081443-F274-9BFF-B95A-D4C1AE60E5C5}"/>
          </ac:picMkLst>
        </pc:picChg>
      </pc:sldChg>
      <pc:sldChg chg="modSp mod">
        <pc:chgData name="Miķelis Cinis" userId="3f0ec7e9-59ef-413f-a2f1-79586b142a6d" providerId="ADAL" clId="{7F6AEA2D-CBD3-4239-89B3-CD3C49056CB3}" dt="2025-06-16T14:12:40.227" v="165" actId="14826"/>
        <pc:sldMkLst>
          <pc:docMk/>
          <pc:sldMk cId="3603286010" sldId="340"/>
        </pc:sldMkLst>
        <pc:spChg chg="mod">
          <ac:chgData name="Miķelis Cinis" userId="3f0ec7e9-59ef-413f-a2f1-79586b142a6d" providerId="ADAL" clId="{7F6AEA2D-CBD3-4239-89B3-CD3C49056CB3}" dt="2025-06-16T14:12:18.113" v="164" actId="947"/>
          <ac:spMkLst>
            <pc:docMk/>
            <pc:sldMk cId="3603286010" sldId="340"/>
            <ac:spMk id="4" creationId="{14000E4D-EDA9-858D-A830-4F8F02AF5D60}"/>
          </ac:spMkLst>
        </pc:spChg>
        <pc:picChg chg="mod">
          <ac:chgData name="Miķelis Cinis" userId="3f0ec7e9-59ef-413f-a2f1-79586b142a6d" providerId="ADAL" clId="{7F6AEA2D-CBD3-4239-89B3-CD3C49056CB3}" dt="2025-06-16T14:12:40.227" v="165" actId="14826"/>
          <ac:picMkLst>
            <pc:docMk/>
            <pc:sldMk cId="3603286010" sldId="340"/>
            <ac:picMk id="3074" creationId="{A79006E1-2334-B657-DF6D-9E5D8281804C}"/>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Indra.Murzina\Documents\TPL\2022-2025\Paskaidrojuma_raksts\DP%20statistika.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Sheet1!$A$7:$A$32</c:f>
              <c:numCache>
                <c:formatCode>General</c:formatCode>
                <c:ptCount val="2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numCache>
            </c:numRef>
          </c:cat>
          <c:val>
            <c:numRef>
              <c:f>Sheet1!$B$7:$B$32</c:f>
              <c:numCache>
                <c:formatCode>General</c:formatCode>
                <c:ptCount val="26"/>
                <c:pt idx="0">
                  <c:v>1</c:v>
                </c:pt>
                <c:pt idx="1">
                  <c:v>4</c:v>
                </c:pt>
                <c:pt idx="2">
                  <c:v>1</c:v>
                </c:pt>
                <c:pt idx="3">
                  <c:v>24</c:v>
                </c:pt>
                <c:pt idx="4">
                  <c:v>11</c:v>
                </c:pt>
                <c:pt idx="5">
                  <c:v>12</c:v>
                </c:pt>
                <c:pt idx="6">
                  <c:v>39</c:v>
                </c:pt>
                <c:pt idx="7">
                  <c:v>23</c:v>
                </c:pt>
                <c:pt idx="8">
                  <c:v>17</c:v>
                </c:pt>
                <c:pt idx="9">
                  <c:v>8</c:v>
                </c:pt>
                <c:pt idx="10">
                  <c:v>3</c:v>
                </c:pt>
                <c:pt idx="11">
                  <c:v>2</c:v>
                </c:pt>
                <c:pt idx="12">
                  <c:v>6</c:v>
                </c:pt>
                <c:pt idx="13">
                  <c:v>7</c:v>
                </c:pt>
                <c:pt idx="14">
                  <c:v>4</c:v>
                </c:pt>
                <c:pt idx="15">
                  <c:v>3</c:v>
                </c:pt>
                <c:pt idx="16">
                  <c:v>4</c:v>
                </c:pt>
                <c:pt idx="17">
                  <c:v>3</c:v>
                </c:pt>
                <c:pt idx="18">
                  <c:v>2</c:v>
                </c:pt>
                <c:pt idx="19">
                  <c:v>4</c:v>
                </c:pt>
                <c:pt idx="20">
                  <c:v>3</c:v>
                </c:pt>
                <c:pt idx="21">
                  <c:v>8</c:v>
                </c:pt>
                <c:pt idx="22">
                  <c:v>4</c:v>
                </c:pt>
                <c:pt idx="23">
                  <c:v>3</c:v>
                </c:pt>
                <c:pt idx="24">
                  <c:v>3</c:v>
                </c:pt>
                <c:pt idx="25">
                  <c:v>1</c:v>
                </c:pt>
              </c:numCache>
            </c:numRef>
          </c:val>
          <c:extLst>
            <c:ext xmlns:c16="http://schemas.microsoft.com/office/drawing/2014/chart" uri="{C3380CC4-5D6E-409C-BE32-E72D297353CC}">
              <c16:uniqueId val="{00000000-63E2-4CAE-8B7D-1E370F99D165}"/>
            </c:ext>
          </c:extLst>
        </c:ser>
        <c:dLbls>
          <c:dLblPos val="outEnd"/>
          <c:showLegendKey val="0"/>
          <c:showVal val="1"/>
          <c:showCatName val="0"/>
          <c:showSerName val="0"/>
          <c:showPercent val="0"/>
          <c:showBubbleSize val="0"/>
        </c:dLbls>
        <c:gapWidth val="219"/>
        <c:overlap val="-27"/>
        <c:axId val="1153459231"/>
        <c:axId val="1153461151"/>
      </c:barChart>
      <c:catAx>
        <c:axId val="11534592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lv-LV"/>
          </a:p>
        </c:txPr>
        <c:crossAx val="1153461151"/>
        <c:crosses val="autoZero"/>
        <c:auto val="1"/>
        <c:lblAlgn val="ctr"/>
        <c:lblOffset val="100"/>
        <c:noMultiLvlLbl val="0"/>
      </c:catAx>
      <c:valAx>
        <c:axId val="11534611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lv-LV"/>
          </a:p>
        </c:txPr>
        <c:crossAx val="115345923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lv-LV"/>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3C3DA-7358-7BD7-CB93-36062045A5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v-LV"/>
          </a:p>
        </p:txBody>
      </p:sp>
      <p:sp>
        <p:nvSpPr>
          <p:cNvPr id="3" name="Subtitle 2">
            <a:extLst>
              <a:ext uri="{FF2B5EF4-FFF2-40B4-BE49-F238E27FC236}">
                <a16:creationId xmlns:a16="http://schemas.microsoft.com/office/drawing/2014/main" id="{7498C43F-56DE-63A5-E86A-9D777731D0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4" name="Date Placeholder 3">
            <a:extLst>
              <a:ext uri="{FF2B5EF4-FFF2-40B4-BE49-F238E27FC236}">
                <a16:creationId xmlns:a16="http://schemas.microsoft.com/office/drawing/2014/main" id="{72199A73-2AC2-9146-F3F1-A203A243CAC6}"/>
              </a:ext>
            </a:extLst>
          </p:cNvPr>
          <p:cNvSpPr>
            <a:spLocks noGrp="1"/>
          </p:cNvSpPr>
          <p:nvPr>
            <p:ph type="dt" sz="half" idx="10"/>
          </p:nvPr>
        </p:nvSpPr>
        <p:spPr/>
        <p:txBody>
          <a:bodyPr/>
          <a:lstStyle/>
          <a:p>
            <a:fld id="{944DBC85-DEB6-40FC-A99C-C75B02F0BB41}" type="datetimeFigureOut">
              <a:rPr lang="lv-LV" smtClean="0"/>
              <a:t>18.06.2025</a:t>
            </a:fld>
            <a:endParaRPr lang="lv-LV"/>
          </a:p>
        </p:txBody>
      </p:sp>
      <p:sp>
        <p:nvSpPr>
          <p:cNvPr id="5" name="Footer Placeholder 4">
            <a:extLst>
              <a:ext uri="{FF2B5EF4-FFF2-40B4-BE49-F238E27FC236}">
                <a16:creationId xmlns:a16="http://schemas.microsoft.com/office/drawing/2014/main" id="{FEC8B40C-6882-F333-BFC5-ED0B317F89F7}"/>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D679C52C-1410-F725-3975-38FD948A8B77}"/>
              </a:ext>
            </a:extLst>
          </p:cNvPr>
          <p:cNvSpPr>
            <a:spLocks noGrp="1"/>
          </p:cNvSpPr>
          <p:nvPr>
            <p:ph type="sldNum" sz="quarter" idx="12"/>
          </p:nvPr>
        </p:nvSpPr>
        <p:spPr/>
        <p:txBody>
          <a:bodyPr/>
          <a:lstStyle/>
          <a:p>
            <a:fld id="{059EC890-54E7-47AF-9EFF-ADC3FEAB4F62}" type="slidenum">
              <a:rPr lang="lv-LV" smtClean="0"/>
              <a:t>‹#›</a:t>
            </a:fld>
            <a:endParaRPr lang="lv-LV"/>
          </a:p>
        </p:txBody>
      </p:sp>
    </p:spTree>
    <p:extLst>
      <p:ext uri="{BB962C8B-B14F-4D97-AF65-F5344CB8AC3E}">
        <p14:creationId xmlns:p14="http://schemas.microsoft.com/office/powerpoint/2010/main" val="1426881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BCCDB-AE3F-0FD5-ADAD-B87476257CB8}"/>
              </a:ext>
            </a:extLst>
          </p:cNvPr>
          <p:cNvSpPr>
            <a:spLocks noGrp="1"/>
          </p:cNvSpPr>
          <p:nvPr>
            <p:ph type="title"/>
          </p:nvPr>
        </p:nvSpPr>
        <p:spPr/>
        <p:txBody>
          <a:bodyPr/>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979DE9E6-825D-77AE-F297-E2CADFAEA4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9A99AE20-0526-2A1D-87C3-F0FAEE3F6E27}"/>
              </a:ext>
            </a:extLst>
          </p:cNvPr>
          <p:cNvSpPr>
            <a:spLocks noGrp="1"/>
          </p:cNvSpPr>
          <p:nvPr>
            <p:ph type="dt" sz="half" idx="10"/>
          </p:nvPr>
        </p:nvSpPr>
        <p:spPr/>
        <p:txBody>
          <a:bodyPr/>
          <a:lstStyle/>
          <a:p>
            <a:fld id="{944DBC85-DEB6-40FC-A99C-C75B02F0BB41}" type="datetimeFigureOut">
              <a:rPr lang="lv-LV" smtClean="0"/>
              <a:t>18.06.2025</a:t>
            </a:fld>
            <a:endParaRPr lang="lv-LV"/>
          </a:p>
        </p:txBody>
      </p:sp>
      <p:sp>
        <p:nvSpPr>
          <p:cNvPr id="5" name="Footer Placeholder 4">
            <a:extLst>
              <a:ext uri="{FF2B5EF4-FFF2-40B4-BE49-F238E27FC236}">
                <a16:creationId xmlns:a16="http://schemas.microsoft.com/office/drawing/2014/main" id="{A36BA1DA-7884-3B6A-E61D-71BD1FDFAF5C}"/>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7CDD7CED-7926-4F0F-4718-BF13D8BE2E28}"/>
              </a:ext>
            </a:extLst>
          </p:cNvPr>
          <p:cNvSpPr>
            <a:spLocks noGrp="1"/>
          </p:cNvSpPr>
          <p:nvPr>
            <p:ph type="sldNum" sz="quarter" idx="12"/>
          </p:nvPr>
        </p:nvSpPr>
        <p:spPr/>
        <p:txBody>
          <a:bodyPr/>
          <a:lstStyle/>
          <a:p>
            <a:fld id="{059EC890-54E7-47AF-9EFF-ADC3FEAB4F62}" type="slidenum">
              <a:rPr lang="lv-LV" smtClean="0"/>
              <a:t>‹#›</a:t>
            </a:fld>
            <a:endParaRPr lang="lv-LV"/>
          </a:p>
        </p:txBody>
      </p:sp>
    </p:spTree>
    <p:extLst>
      <p:ext uri="{BB962C8B-B14F-4D97-AF65-F5344CB8AC3E}">
        <p14:creationId xmlns:p14="http://schemas.microsoft.com/office/powerpoint/2010/main" val="572462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79A5EE-DD3B-A816-A5E9-DF831E447C2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AA66EA21-BB12-68F0-8696-42F29E2EFC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889A5E38-D1C2-369D-695E-5CA775CAF86C}"/>
              </a:ext>
            </a:extLst>
          </p:cNvPr>
          <p:cNvSpPr>
            <a:spLocks noGrp="1"/>
          </p:cNvSpPr>
          <p:nvPr>
            <p:ph type="dt" sz="half" idx="10"/>
          </p:nvPr>
        </p:nvSpPr>
        <p:spPr/>
        <p:txBody>
          <a:bodyPr/>
          <a:lstStyle/>
          <a:p>
            <a:fld id="{944DBC85-DEB6-40FC-A99C-C75B02F0BB41}" type="datetimeFigureOut">
              <a:rPr lang="lv-LV" smtClean="0"/>
              <a:t>18.06.2025</a:t>
            </a:fld>
            <a:endParaRPr lang="lv-LV"/>
          </a:p>
        </p:txBody>
      </p:sp>
      <p:sp>
        <p:nvSpPr>
          <p:cNvPr id="5" name="Footer Placeholder 4">
            <a:extLst>
              <a:ext uri="{FF2B5EF4-FFF2-40B4-BE49-F238E27FC236}">
                <a16:creationId xmlns:a16="http://schemas.microsoft.com/office/drawing/2014/main" id="{FE7C273B-4F87-872F-B450-DA9C19A36023}"/>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005CB5FB-DB51-78C9-F479-0396E69B730C}"/>
              </a:ext>
            </a:extLst>
          </p:cNvPr>
          <p:cNvSpPr>
            <a:spLocks noGrp="1"/>
          </p:cNvSpPr>
          <p:nvPr>
            <p:ph type="sldNum" sz="quarter" idx="12"/>
          </p:nvPr>
        </p:nvSpPr>
        <p:spPr/>
        <p:txBody>
          <a:bodyPr/>
          <a:lstStyle/>
          <a:p>
            <a:fld id="{059EC890-54E7-47AF-9EFF-ADC3FEAB4F62}" type="slidenum">
              <a:rPr lang="lv-LV" smtClean="0"/>
              <a:t>‹#›</a:t>
            </a:fld>
            <a:endParaRPr lang="lv-LV"/>
          </a:p>
        </p:txBody>
      </p:sp>
    </p:spTree>
    <p:extLst>
      <p:ext uri="{BB962C8B-B14F-4D97-AF65-F5344CB8AC3E}">
        <p14:creationId xmlns:p14="http://schemas.microsoft.com/office/powerpoint/2010/main" val="4121930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A7F5C-5509-59B4-1236-05F9FCA0BE9F}"/>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81D3C21A-4191-082E-2C0F-C70C6586B0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4FCB87AD-CFC8-B0F3-AE93-3827AB513166}"/>
              </a:ext>
            </a:extLst>
          </p:cNvPr>
          <p:cNvSpPr>
            <a:spLocks noGrp="1"/>
          </p:cNvSpPr>
          <p:nvPr>
            <p:ph type="dt" sz="half" idx="10"/>
          </p:nvPr>
        </p:nvSpPr>
        <p:spPr/>
        <p:txBody>
          <a:bodyPr/>
          <a:lstStyle/>
          <a:p>
            <a:fld id="{944DBC85-DEB6-40FC-A99C-C75B02F0BB41}" type="datetimeFigureOut">
              <a:rPr lang="lv-LV" smtClean="0"/>
              <a:t>18.06.2025</a:t>
            </a:fld>
            <a:endParaRPr lang="lv-LV"/>
          </a:p>
        </p:txBody>
      </p:sp>
      <p:sp>
        <p:nvSpPr>
          <p:cNvPr id="5" name="Footer Placeholder 4">
            <a:extLst>
              <a:ext uri="{FF2B5EF4-FFF2-40B4-BE49-F238E27FC236}">
                <a16:creationId xmlns:a16="http://schemas.microsoft.com/office/drawing/2014/main" id="{764CC5C6-98F9-CE1B-612C-F10DEF9BCFBC}"/>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8658E326-4809-3EAD-A063-BF89056724A2}"/>
              </a:ext>
            </a:extLst>
          </p:cNvPr>
          <p:cNvSpPr>
            <a:spLocks noGrp="1"/>
          </p:cNvSpPr>
          <p:nvPr>
            <p:ph type="sldNum" sz="quarter" idx="12"/>
          </p:nvPr>
        </p:nvSpPr>
        <p:spPr/>
        <p:txBody>
          <a:bodyPr/>
          <a:lstStyle/>
          <a:p>
            <a:fld id="{059EC890-54E7-47AF-9EFF-ADC3FEAB4F62}" type="slidenum">
              <a:rPr lang="lv-LV" smtClean="0"/>
              <a:t>‹#›</a:t>
            </a:fld>
            <a:endParaRPr lang="lv-LV"/>
          </a:p>
        </p:txBody>
      </p:sp>
    </p:spTree>
    <p:extLst>
      <p:ext uri="{BB962C8B-B14F-4D97-AF65-F5344CB8AC3E}">
        <p14:creationId xmlns:p14="http://schemas.microsoft.com/office/powerpoint/2010/main" val="2561431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1435B-B7FC-4AFA-A63F-AF9B61513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v-LV"/>
          </a:p>
        </p:txBody>
      </p:sp>
      <p:sp>
        <p:nvSpPr>
          <p:cNvPr id="3" name="Text Placeholder 2">
            <a:extLst>
              <a:ext uri="{FF2B5EF4-FFF2-40B4-BE49-F238E27FC236}">
                <a16:creationId xmlns:a16="http://schemas.microsoft.com/office/drawing/2014/main" id="{63CA0FBE-24E3-398B-403E-530030DE53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28C275-F57E-7720-977A-A7D08CAFBC19}"/>
              </a:ext>
            </a:extLst>
          </p:cNvPr>
          <p:cNvSpPr>
            <a:spLocks noGrp="1"/>
          </p:cNvSpPr>
          <p:nvPr>
            <p:ph type="dt" sz="half" idx="10"/>
          </p:nvPr>
        </p:nvSpPr>
        <p:spPr/>
        <p:txBody>
          <a:bodyPr/>
          <a:lstStyle/>
          <a:p>
            <a:fld id="{944DBC85-DEB6-40FC-A99C-C75B02F0BB41}" type="datetimeFigureOut">
              <a:rPr lang="lv-LV" smtClean="0"/>
              <a:t>18.06.2025</a:t>
            </a:fld>
            <a:endParaRPr lang="lv-LV"/>
          </a:p>
        </p:txBody>
      </p:sp>
      <p:sp>
        <p:nvSpPr>
          <p:cNvPr id="5" name="Footer Placeholder 4">
            <a:extLst>
              <a:ext uri="{FF2B5EF4-FFF2-40B4-BE49-F238E27FC236}">
                <a16:creationId xmlns:a16="http://schemas.microsoft.com/office/drawing/2014/main" id="{E42FC501-7265-F6C2-949F-B2EC44F9700D}"/>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5BF9EFA2-B7E9-C92E-AB19-DF00E36B947D}"/>
              </a:ext>
            </a:extLst>
          </p:cNvPr>
          <p:cNvSpPr>
            <a:spLocks noGrp="1"/>
          </p:cNvSpPr>
          <p:nvPr>
            <p:ph type="sldNum" sz="quarter" idx="12"/>
          </p:nvPr>
        </p:nvSpPr>
        <p:spPr/>
        <p:txBody>
          <a:bodyPr/>
          <a:lstStyle/>
          <a:p>
            <a:fld id="{059EC890-54E7-47AF-9EFF-ADC3FEAB4F62}" type="slidenum">
              <a:rPr lang="lv-LV" smtClean="0"/>
              <a:t>‹#›</a:t>
            </a:fld>
            <a:endParaRPr lang="lv-LV"/>
          </a:p>
        </p:txBody>
      </p:sp>
    </p:spTree>
    <p:extLst>
      <p:ext uri="{BB962C8B-B14F-4D97-AF65-F5344CB8AC3E}">
        <p14:creationId xmlns:p14="http://schemas.microsoft.com/office/powerpoint/2010/main" val="502214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B8BFD-C3CC-0600-0720-C0E1DD81B828}"/>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BAF8B530-63AF-7F33-98F3-41E29E3327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a:extLst>
              <a:ext uri="{FF2B5EF4-FFF2-40B4-BE49-F238E27FC236}">
                <a16:creationId xmlns:a16="http://schemas.microsoft.com/office/drawing/2014/main" id="{DEB1BB78-740E-6AE0-D55D-B70C030F1C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a:extLst>
              <a:ext uri="{FF2B5EF4-FFF2-40B4-BE49-F238E27FC236}">
                <a16:creationId xmlns:a16="http://schemas.microsoft.com/office/drawing/2014/main" id="{2BA4D5E5-415F-BC74-E39C-F40EB80F38F3}"/>
              </a:ext>
            </a:extLst>
          </p:cNvPr>
          <p:cNvSpPr>
            <a:spLocks noGrp="1"/>
          </p:cNvSpPr>
          <p:nvPr>
            <p:ph type="dt" sz="half" idx="10"/>
          </p:nvPr>
        </p:nvSpPr>
        <p:spPr/>
        <p:txBody>
          <a:bodyPr/>
          <a:lstStyle/>
          <a:p>
            <a:fld id="{944DBC85-DEB6-40FC-A99C-C75B02F0BB41}" type="datetimeFigureOut">
              <a:rPr lang="lv-LV" smtClean="0"/>
              <a:t>18.06.2025</a:t>
            </a:fld>
            <a:endParaRPr lang="lv-LV"/>
          </a:p>
        </p:txBody>
      </p:sp>
      <p:sp>
        <p:nvSpPr>
          <p:cNvPr id="6" name="Footer Placeholder 5">
            <a:extLst>
              <a:ext uri="{FF2B5EF4-FFF2-40B4-BE49-F238E27FC236}">
                <a16:creationId xmlns:a16="http://schemas.microsoft.com/office/drawing/2014/main" id="{2572B200-75E2-F985-CF80-944D8944DD03}"/>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DCF1A75A-5577-126F-E162-8D45AF142F09}"/>
              </a:ext>
            </a:extLst>
          </p:cNvPr>
          <p:cNvSpPr>
            <a:spLocks noGrp="1"/>
          </p:cNvSpPr>
          <p:nvPr>
            <p:ph type="sldNum" sz="quarter" idx="12"/>
          </p:nvPr>
        </p:nvSpPr>
        <p:spPr/>
        <p:txBody>
          <a:bodyPr/>
          <a:lstStyle/>
          <a:p>
            <a:fld id="{059EC890-54E7-47AF-9EFF-ADC3FEAB4F62}" type="slidenum">
              <a:rPr lang="lv-LV" smtClean="0"/>
              <a:t>‹#›</a:t>
            </a:fld>
            <a:endParaRPr lang="lv-LV"/>
          </a:p>
        </p:txBody>
      </p:sp>
    </p:spTree>
    <p:extLst>
      <p:ext uri="{BB962C8B-B14F-4D97-AF65-F5344CB8AC3E}">
        <p14:creationId xmlns:p14="http://schemas.microsoft.com/office/powerpoint/2010/main" val="2183371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9C5B9-F789-CD0D-1AD3-19E5055F6A8B}"/>
              </a:ext>
            </a:extLst>
          </p:cNvPr>
          <p:cNvSpPr>
            <a:spLocks noGrp="1"/>
          </p:cNvSpPr>
          <p:nvPr>
            <p:ph type="title"/>
          </p:nvPr>
        </p:nvSpPr>
        <p:spPr>
          <a:xfrm>
            <a:off x="839788" y="365125"/>
            <a:ext cx="10515600" cy="1325563"/>
          </a:xfrm>
        </p:spPr>
        <p:txBody>
          <a:bodyPr/>
          <a:lstStyle/>
          <a:p>
            <a:r>
              <a:rPr lang="en-US"/>
              <a:t>Click to edit Master title style</a:t>
            </a:r>
            <a:endParaRPr lang="lv-LV"/>
          </a:p>
        </p:txBody>
      </p:sp>
      <p:sp>
        <p:nvSpPr>
          <p:cNvPr id="3" name="Text Placeholder 2">
            <a:extLst>
              <a:ext uri="{FF2B5EF4-FFF2-40B4-BE49-F238E27FC236}">
                <a16:creationId xmlns:a16="http://schemas.microsoft.com/office/drawing/2014/main" id="{35B99D77-4403-0825-BF79-6DD1F9F84F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E98481-798E-D0D5-BA8D-6C77FE1770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a:extLst>
              <a:ext uri="{FF2B5EF4-FFF2-40B4-BE49-F238E27FC236}">
                <a16:creationId xmlns:a16="http://schemas.microsoft.com/office/drawing/2014/main" id="{CD611589-123E-FAA1-50D1-53C83F47E5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2E55FF-B382-6BE3-9034-116311B5C0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a:extLst>
              <a:ext uri="{FF2B5EF4-FFF2-40B4-BE49-F238E27FC236}">
                <a16:creationId xmlns:a16="http://schemas.microsoft.com/office/drawing/2014/main" id="{6AEB8D25-A6F1-4C66-DC21-34CBE2A11ADB}"/>
              </a:ext>
            </a:extLst>
          </p:cNvPr>
          <p:cNvSpPr>
            <a:spLocks noGrp="1"/>
          </p:cNvSpPr>
          <p:nvPr>
            <p:ph type="dt" sz="half" idx="10"/>
          </p:nvPr>
        </p:nvSpPr>
        <p:spPr/>
        <p:txBody>
          <a:bodyPr/>
          <a:lstStyle/>
          <a:p>
            <a:fld id="{944DBC85-DEB6-40FC-A99C-C75B02F0BB41}" type="datetimeFigureOut">
              <a:rPr lang="lv-LV" smtClean="0"/>
              <a:t>18.06.2025</a:t>
            </a:fld>
            <a:endParaRPr lang="lv-LV"/>
          </a:p>
        </p:txBody>
      </p:sp>
      <p:sp>
        <p:nvSpPr>
          <p:cNvPr id="8" name="Footer Placeholder 7">
            <a:extLst>
              <a:ext uri="{FF2B5EF4-FFF2-40B4-BE49-F238E27FC236}">
                <a16:creationId xmlns:a16="http://schemas.microsoft.com/office/drawing/2014/main" id="{5C57BA40-BF44-A3B3-88B3-0BA6129583C2}"/>
              </a:ext>
            </a:extLst>
          </p:cNvPr>
          <p:cNvSpPr>
            <a:spLocks noGrp="1"/>
          </p:cNvSpPr>
          <p:nvPr>
            <p:ph type="ftr" sz="quarter" idx="11"/>
          </p:nvPr>
        </p:nvSpPr>
        <p:spPr/>
        <p:txBody>
          <a:bodyPr/>
          <a:lstStyle/>
          <a:p>
            <a:endParaRPr lang="lv-LV"/>
          </a:p>
        </p:txBody>
      </p:sp>
      <p:sp>
        <p:nvSpPr>
          <p:cNvPr id="9" name="Slide Number Placeholder 8">
            <a:extLst>
              <a:ext uri="{FF2B5EF4-FFF2-40B4-BE49-F238E27FC236}">
                <a16:creationId xmlns:a16="http://schemas.microsoft.com/office/drawing/2014/main" id="{003E9337-74C5-BAEC-ECEF-814B18EDCA42}"/>
              </a:ext>
            </a:extLst>
          </p:cNvPr>
          <p:cNvSpPr>
            <a:spLocks noGrp="1"/>
          </p:cNvSpPr>
          <p:nvPr>
            <p:ph type="sldNum" sz="quarter" idx="12"/>
          </p:nvPr>
        </p:nvSpPr>
        <p:spPr/>
        <p:txBody>
          <a:bodyPr/>
          <a:lstStyle/>
          <a:p>
            <a:fld id="{059EC890-54E7-47AF-9EFF-ADC3FEAB4F62}" type="slidenum">
              <a:rPr lang="lv-LV" smtClean="0"/>
              <a:t>‹#›</a:t>
            </a:fld>
            <a:endParaRPr lang="lv-LV"/>
          </a:p>
        </p:txBody>
      </p:sp>
    </p:spTree>
    <p:extLst>
      <p:ext uri="{BB962C8B-B14F-4D97-AF65-F5344CB8AC3E}">
        <p14:creationId xmlns:p14="http://schemas.microsoft.com/office/powerpoint/2010/main" val="3893480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7AB6D-F017-5437-80F2-125FA8511552}"/>
              </a:ext>
            </a:extLst>
          </p:cNvPr>
          <p:cNvSpPr>
            <a:spLocks noGrp="1"/>
          </p:cNvSpPr>
          <p:nvPr>
            <p:ph type="title"/>
          </p:nvPr>
        </p:nvSpPr>
        <p:spPr/>
        <p:txBody>
          <a:bodyPr/>
          <a:lstStyle/>
          <a:p>
            <a:r>
              <a:rPr lang="en-US"/>
              <a:t>Click to edit Master title style</a:t>
            </a:r>
            <a:endParaRPr lang="lv-LV"/>
          </a:p>
        </p:txBody>
      </p:sp>
      <p:sp>
        <p:nvSpPr>
          <p:cNvPr id="3" name="Date Placeholder 2">
            <a:extLst>
              <a:ext uri="{FF2B5EF4-FFF2-40B4-BE49-F238E27FC236}">
                <a16:creationId xmlns:a16="http://schemas.microsoft.com/office/drawing/2014/main" id="{09704B8F-5456-FEB7-0F85-D2EC9C8AC6CB}"/>
              </a:ext>
            </a:extLst>
          </p:cNvPr>
          <p:cNvSpPr>
            <a:spLocks noGrp="1"/>
          </p:cNvSpPr>
          <p:nvPr>
            <p:ph type="dt" sz="half" idx="10"/>
          </p:nvPr>
        </p:nvSpPr>
        <p:spPr/>
        <p:txBody>
          <a:bodyPr/>
          <a:lstStyle/>
          <a:p>
            <a:fld id="{944DBC85-DEB6-40FC-A99C-C75B02F0BB41}" type="datetimeFigureOut">
              <a:rPr lang="lv-LV" smtClean="0"/>
              <a:t>18.06.2025</a:t>
            </a:fld>
            <a:endParaRPr lang="lv-LV"/>
          </a:p>
        </p:txBody>
      </p:sp>
      <p:sp>
        <p:nvSpPr>
          <p:cNvPr id="4" name="Footer Placeholder 3">
            <a:extLst>
              <a:ext uri="{FF2B5EF4-FFF2-40B4-BE49-F238E27FC236}">
                <a16:creationId xmlns:a16="http://schemas.microsoft.com/office/drawing/2014/main" id="{287A4887-7DD1-F092-3A44-E9E6DDD110E3}"/>
              </a:ext>
            </a:extLst>
          </p:cNvPr>
          <p:cNvSpPr>
            <a:spLocks noGrp="1"/>
          </p:cNvSpPr>
          <p:nvPr>
            <p:ph type="ftr" sz="quarter" idx="11"/>
          </p:nvPr>
        </p:nvSpPr>
        <p:spPr/>
        <p:txBody>
          <a:bodyPr/>
          <a:lstStyle/>
          <a:p>
            <a:endParaRPr lang="lv-LV"/>
          </a:p>
        </p:txBody>
      </p:sp>
      <p:sp>
        <p:nvSpPr>
          <p:cNvPr id="5" name="Slide Number Placeholder 4">
            <a:extLst>
              <a:ext uri="{FF2B5EF4-FFF2-40B4-BE49-F238E27FC236}">
                <a16:creationId xmlns:a16="http://schemas.microsoft.com/office/drawing/2014/main" id="{6BA58778-B334-CFBB-9064-06C82FA9FC2D}"/>
              </a:ext>
            </a:extLst>
          </p:cNvPr>
          <p:cNvSpPr>
            <a:spLocks noGrp="1"/>
          </p:cNvSpPr>
          <p:nvPr>
            <p:ph type="sldNum" sz="quarter" idx="12"/>
          </p:nvPr>
        </p:nvSpPr>
        <p:spPr/>
        <p:txBody>
          <a:bodyPr/>
          <a:lstStyle/>
          <a:p>
            <a:fld id="{059EC890-54E7-47AF-9EFF-ADC3FEAB4F62}" type="slidenum">
              <a:rPr lang="lv-LV" smtClean="0"/>
              <a:t>‹#›</a:t>
            </a:fld>
            <a:endParaRPr lang="lv-LV"/>
          </a:p>
        </p:txBody>
      </p:sp>
    </p:spTree>
    <p:extLst>
      <p:ext uri="{BB962C8B-B14F-4D97-AF65-F5344CB8AC3E}">
        <p14:creationId xmlns:p14="http://schemas.microsoft.com/office/powerpoint/2010/main" val="628042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FDB9B4-6AA9-4E36-D93F-89BCD2080DF4}"/>
              </a:ext>
            </a:extLst>
          </p:cNvPr>
          <p:cNvSpPr>
            <a:spLocks noGrp="1"/>
          </p:cNvSpPr>
          <p:nvPr>
            <p:ph type="dt" sz="half" idx="10"/>
          </p:nvPr>
        </p:nvSpPr>
        <p:spPr/>
        <p:txBody>
          <a:bodyPr/>
          <a:lstStyle/>
          <a:p>
            <a:fld id="{944DBC85-DEB6-40FC-A99C-C75B02F0BB41}" type="datetimeFigureOut">
              <a:rPr lang="lv-LV" smtClean="0"/>
              <a:t>18.06.2025</a:t>
            </a:fld>
            <a:endParaRPr lang="lv-LV"/>
          </a:p>
        </p:txBody>
      </p:sp>
      <p:sp>
        <p:nvSpPr>
          <p:cNvPr id="3" name="Footer Placeholder 2">
            <a:extLst>
              <a:ext uri="{FF2B5EF4-FFF2-40B4-BE49-F238E27FC236}">
                <a16:creationId xmlns:a16="http://schemas.microsoft.com/office/drawing/2014/main" id="{21F955E8-5BC9-4C0C-409D-5997CB56647A}"/>
              </a:ext>
            </a:extLst>
          </p:cNvPr>
          <p:cNvSpPr>
            <a:spLocks noGrp="1"/>
          </p:cNvSpPr>
          <p:nvPr>
            <p:ph type="ftr" sz="quarter" idx="11"/>
          </p:nvPr>
        </p:nvSpPr>
        <p:spPr/>
        <p:txBody>
          <a:bodyPr/>
          <a:lstStyle/>
          <a:p>
            <a:endParaRPr lang="lv-LV"/>
          </a:p>
        </p:txBody>
      </p:sp>
      <p:sp>
        <p:nvSpPr>
          <p:cNvPr id="4" name="Slide Number Placeholder 3">
            <a:extLst>
              <a:ext uri="{FF2B5EF4-FFF2-40B4-BE49-F238E27FC236}">
                <a16:creationId xmlns:a16="http://schemas.microsoft.com/office/drawing/2014/main" id="{7F97C373-5843-F866-CC1B-B6D513193DB7}"/>
              </a:ext>
            </a:extLst>
          </p:cNvPr>
          <p:cNvSpPr>
            <a:spLocks noGrp="1"/>
          </p:cNvSpPr>
          <p:nvPr>
            <p:ph type="sldNum" sz="quarter" idx="12"/>
          </p:nvPr>
        </p:nvSpPr>
        <p:spPr/>
        <p:txBody>
          <a:bodyPr/>
          <a:lstStyle/>
          <a:p>
            <a:fld id="{059EC890-54E7-47AF-9EFF-ADC3FEAB4F62}" type="slidenum">
              <a:rPr lang="lv-LV" smtClean="0"/>
              <a:t>‹#›</a:t>
            </a:fld>
            <a:endParaRPr lang="lv-LV"/>
          </a:p>
        </p:txBody>
      </p:sp>
    </p:spTree>
    <p:extLst>
      <p:ext uri="{BB962C8B-B14F-4D97-AF65-F5344CB8AC3E}">
        <p14:creationId xmlns:p14="http://schemas.microsoft.com/office/powerpoint/2010/main" val="2518931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9DD56-EFA0-30A4-050C-30CA4ED881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39B23F70-61D9-BFFD-37B6-0BCD209891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a:extLst>
              <a:ext uri="{FF2B5EF4-FFF2-40B4-BE49-F238E27FC236}">
                <a16:creationId xmlns:a16="http://schemas.microsoft.com/office/drawing/2014/main" id="{4FD1C7F5-59DD-435F-6A31-C879CABCA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2BFE2A-DA8F-C485-F5C5-12A7660D1616}"/>
              </a:ext>
            </a:extLst>
          </p:cNvPr>
          <p:cNvSpPr>
            <a:spLocks noGrp="1"/>
          </p:cNvSpPr>
          <p:nvPr>
            <p:ph type="dt" sz="half" idx="10"/>
          </p:nvPr>
        </p:nvSpPr>
        <p:spPr/>
        <p:txBody>
          <a:bodyPr/>
          <a:lstStyle/>
          <a:p>
            <a:fld id="{944DBC85-DEB6-40FC-A99C-C75B02F0BB41}" type="datetimeFigureOut">
              <a:rPr lang="lv-LV" smtClean="0"/>
              <a:t>18.06.2025</a:t>
            </a:fld>
            <a:endParaRPr lang="lv-LV"/>
          </a:p>
        </p:txBody>
      </p:sp>
      <p:sp>
        <p:nvSpPr>
          <p:cNvPr id="6" name="Footer Placeholder 5">
            <a:extLst>
              <a:ext uri="{FF2B5EF4-FFF2-40B4-BE49-F238E27FC236}">
                <a16:creationId xmlns:a16="http://schemas.microsoft.com/office/drawing/2014/main" id="{56A72E1A-3228-AE01-0B66-488209E77389}"/>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91735268-84AA-53F0-B972-A96889DA88D9}"/>
              </a:ext>
            </a:extLst>
          </p:cNvPr>
          <p:cNvSpPr>
            <a:spLocks noGrp="1"/>
          </p:cNvSpPr>
          <p:nvPr>
            <p:ph type="sldNum" sz="quarter" idx="12"/>
          </p:nvPr>
        </p:nvSpPr>
        <p:spPr/>
        <p:txBody>
          <a:bodyPr/>
          <a:lstStyle/>
          <a:p>
            <a:fld id="{059EC890-54E7-47AF-9EFF-ADC3FEAB4F62}" type="slidenum">
              <a:rPr lang="lv-LV" smtClean="0"/>
              <a:t>‹#›</a:t>
            </a:fld>
            <a:endParaRPr lang="lv-LV"/>
          </a:p>
        </p:txBody>
      </p:sp>
    </p:spTree>
    <p:extLst>
      <p:ext uri="{BB962C8B-B14F-4D97-AF65-F5344CB8AC3E}">
        <p14:creationId xmlns:p14="http://schemas.microsoft.com/office/powerpoint/2010/main" val="2626796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7D221-295B-84F8-0900-5DB3956578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Picture Placeholder 2">
            <a:extLst>
              <a:ext uri="{FF2B5EF4-FFF2-40B4-BE49-F238E27FC236}">
                <a16:creationId xmlns:a16="http://schemas.microsoft.com/office/drawing/2014/main" id="{EB789E2C-D7B6-6C25-3117-4EFA29DDCF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a:extLst>
              <a:ext uri="{FF2B5EF4-FFF2-40B4-BE49-F238E27FC236}">
                <a16:creationId xmlns:a16="http://schemas.microsoft.com/office/drawing/2014/main" id="{40BD284F-E071-7867-9F7B-607BC308D1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95A654-4B98-3D13-B8A5-2C0DEC789FA1}"/>
              </a:ext>
            </a:extLst>
          </p:cNvPr>
          <p:cNvSpPr>
            <a:spLocks noGrp="1"/>
          </p:cNvSpPr>
          <p:nvPr>
            <p:ph type="dt" sz="half" idx="10"/>
          </p:nvPr>
        </p:nvSpPr>
        <p:spPr/>
        <p:txBody>
          <a:bodyPr/>
          <a:lstStyle/>
          <a:p>
            <a:fld id="{944DBC85-DEB6-40FC-A99C-C75B02F0BB41}" type="datetimeFigureOut">
              <a:rPr lang="lv-LV" smtClean="0"/>
              <a:t>18.06.2025</a:t>
            </a:fld>
            <a:endParaRPr lang="lv-LV"/>
          </a:p>
        </p:txBody>
      </p:sp>
      <p:sp>
        <p:nvSpPr>
          <p:cNvPr id="6" name="Footer Placeholder 5">
            <a:extLst>
              <a:ext uri="{FF2B5EF4-FFF2-40B4-BE49-F238E27FC236}">
                <a16:creationId xmlns:a16="http://schemas.microsoft.com/office/drawing/2014/main" id="{7DBB47D4-3131-80C5-4E61-057590D30112}"/>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A6D91208-82FC-2568-348E-8E3F4117AAE9}"/>
              </a:ext>
            </a:extLst>
          </p:cNvPr>
          <p:cNvSpPr>
            <a:spLocks noGrp="1"/>
          </p:cNvSpPr>
          <p:nvPr>
            <p:ph type="sldNum" sz="quarter" idx="12"/>
          </p:nvPr>
        </p:nvSpPr>
        <p:spPr/>
        <p:txBody>
          <a:bodyPr/>
          <a:lstStyle/>
          <a:p>
            <a:fld id="{059EC890-54E7-47AF-9EFF-ADC3FEAB4F62}" type="slidenum">
              <a:rPr lang="lv-LV" smtClean="0"/>
              <a:t>‹#›</a:t>
            </a:fld>
            <a:endParaRPr lang="lv-LV"/>
          </a:p>
        </p:txBody>
      </p:sp>
    </p:spTree>
    <p:extLst>
      <p:ext uri="{BB962C8B-B14F-4D97-AF65-F5344CB8AC3E}">
        <p14:creationId xmlns:p14="http://schemas.microsoft.com/office/powerpoint/2010/main" val="3759824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13A47F-BC2E-0933-12CA-FF6DA98A67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a:extLst>
              <a:ext uri="{FF2B5EF4-FFF2-40B4-BE49-F238E27FC236}">
                <a16:creationId xmlns:a16="http://schemas.microsoft.com/office/drawing/2014/main" id="{6198EC8B-8A09-BDBA-8085-9B2BAD6697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2E8FAE8F-57CA-6309-ACF1-376A01F211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4DBC85-DEB6-40FC-A99C-C75B02F0BB41}" type="datetimeFigureOut">
              <a:rPr lang="lv-LV" smtClean="0"/>
              <a:t>18.06.2025</a:t>
            </a:fld>
            <a:endParaRPr lang="lv-LV"/>
          </a:p>
        </p:txBody>
      </p:sp>
      <p:sp>
        <p:nvSpPr>
          <p:cNvPr id="5" name="Footer Placeholder 4">
            <a:extLst>
              <a:ext uri="{FF2B5EF4-FFF2-40B4-BE49-F238E27FC236}">
                <a16:creationId xmlns:a16="http://schemas.microsoft.com/office/drawing/2014/main" id="{699F0B3B-DE30-7D77-CA96-19F6D4F4B5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a:extLst>
              <a:ext uri="{FF2B5EF4-FFF2-40B4-BE49-F238E27FC236}">
                <a16:creationId xmlns:a16="http://schemas.microsoft.com/office/drawing/2014/main" id="{5CAD57BA-0430-FE9F-58F2-B01761C07E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9EC890-54E7-47AF-9EFF-ADC3FEAB4F62}" type="slidenum">
              <a:rPr lang="lv-LV" smtClean="0"/>
              <a:t>‹#›</a:t>
            </a:fld>
            <a:endParaRPr lang="lv-LV"/>
          </a:p>
        </p:txBody>
      </p:sp>
    </p:spTree>
    <p:extLst>
      <p:ext uri="{BB962C8B-B14F-4D97-AF65-F5344CB8AC3E}">
        <p14:creationId xmlns:p14="http://schemas.microsoft.com/office/powerpoint/2010/main" val="8587448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geolatvija.lv/geo/tapis#document_30131#nozoo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geolatvija.lv/geo/tapis#document_32060#nozoom"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87F2F-F93C-3A1D-D204-B49474978920}"/>
              </a:ext>
            </a:extLst>
          </p:cNvPr>
          <p:cNvSpPr>
            <a:spLocks noGrp="1"/>
          </p:cNvSpPr>
          <p:nvPr>
            <p:ph type="ctrTitle"/>
          </p:nvPr>
        </p:nvSpPr>
        <p:spPr>
          <a:xfrm>
            <a:off x="1406013" y="1929171"/>
            <a:ext cx="9144000" cy="2829150"/>
          </a:xfrm>
        </p:spPr>
        <p:txBody>
          <a:bodyPr>
            <a:normAutofit fontScale="90000"/>
          </a:bodyPr>
          <a:lstStyle/>
          <a:p>
            <a:br>
              <a:rPr lang="lv-LV" sz="4900" b="1" dirty="0">
                <a:solidFill>
                  <a:schemeClr val="accent6">
                    <a:lumMod val="50000"/>
                  </a:schemeClr>
                </a:solidFill>
                <a:latin typeface="Arial" panose="020B0604020202020204" pitchFamily="34" charset="0"/>
                <a:cs typeface="Arial" panose="020B0604020202020204" pitchFamily="34" charset="0"/>
              </a:rPr>
            </a:br>
            <a:br>
              <a:rPr lang="lv-LV" sz="4900" b="1" dirty="0">
                <a:solidFill>
                  <a:schemeClr val="accent6">
                    <a:lumMod val="50000"/>
                  </a:schemeClr>
                </a:solidFill>
                <a:latin typeface="Arial" panose="020B0604020202020204" pitchFamily="34" charset="0"/>
                <a:cs typeface="Arial" panose="020B0604020202020204" pitchFamily="34" charset="0"/>
              </a:rPr>
            </a:br>
            <a:r>
              <a:rPr lang="lv-LV" sz="4900" b="1" dirty="0">
                <a:solidFill>
                  <a:schemeClr val="accent6">
                    <a:lumMod val="50000"/>
                  </a:schemeClr>
                </a:solidFill>
                <a:latin typeface="+mn-lt"/>
                <a:cs typeface="Arial" panose="020B0604020202020204" pitchFamily="34" charset="0"/>
              </a:rPr>
              <a:t>ĀDAŽU NOVADA </a:t>
            </a:r>
            <a:br>
              <a:rPr lang="lv-LV" sz="4900" b="1" dirty="0">
                <a:solidFill>
                  <a:schemeClr val="accent6">
                    <a:lumMod val="50000"/>
                  </a:schemeClr>
                </a:solidFill>
                <a:latin typeface="+mn-lt"/>
                <a:cs typeface="Arial" panose="020B0604020202020204" pitchFamily="34" charset="0"/>
              </a:rPr>
            </a:br>
            <a:r>
              <a:rPr lang="lv-LV" sz="4900" b="1" dirty="0">
                <a:solidFill>
                  <a:schemeClr val="accent6">
                    <a:lumMod val="50000"/>
                  </a:schemeClr>
                </a:solidFill>
                <a:latin typeface="+mn-lt"/>
                <a:cs typeface="Arial" panose="020B0604020202020204" pitchFamily="34" charset="0"/>
              </a:rPr>
              <a:t>TERITORIJAS PLĀNOJUMS</a:t>
            </a:r>
            <a:br>
              <a:rPr lang="lv-LV" sz="4900" b="1" dirty="0">
                <a:solidFill>
                  <a:schemeClr val="accent6">
                    <a:lumMod val="50000"/>
                  </a:schemeClr>
                </a:solidFill>
                <a:latin typeface="+mn-lt"/>
                <a:cs typeface="Arial" panose="020B0604020202020204" pitchFamily="34" charset="0"/>
              </a:rPr>
            </a:br>
            <a:br>
              <a:rPr lang="lv-LV" sz="4900" b="1" dirty="0">
                <a:solidFill>
                  <a:schemeClr val="accent6">
                    <a:lumMod val="50000"/>
                  </a:schemeClr>
                </a:solidFill>
                <a:latin typeface="+mn-lt"/>
                <a:cs typeface="Arial" panose="020B0604020202020204" pitchFamily="34" charset="0"/>
              </a:rPr>
            </a:br>
            <a:r>
              <a:rPr lang="lv-LV" sz="4400" b="1" dirty="0">
                <a:solidFill>
                  <a:schemeClr val="accent6">
                    <a:lumMod val="50000"/>
                  </a:schemeClr>
                </a:solidFill>
                <a:latin typeface="+mn-lt"/>
                <a:cs typeface="Arial" panose="020B0604020202020204" pitchFamily="34" charset="0"/>
              </a:rPr>
              <a:t>1.REDAKCIJA</a:t>
            </a:r>
            <a:br>
              <a:rPr lang="lv-LV" sz="3600" b="1" dirty="0">
                <a:solidFill>
                  <a:schemeClr val="accent6">
                    <a:lumMod val="50000"/>
                  </a:schemeClr>
                </a:solidFill>
                <a:latin typeface="Montserrat" panose="00000500000000000000" pitchFamily="50" charset="-70"/>
                <a:cs typeface="Arial" panose="020B0604020202020204" pitchFamily="34" charset="0"/>
              </a:rPr>
            </a:br>
            <a:br>
              <a:rPr lang="lv-LV" sz="4900" b="1" dirty="0">
                <a:solidFill>
                  <a:schemeClr val="accent6">
                    <a:lumMod val="50000"/>
                  </a:schemeClr>
                </a:solidFill>
                <a:latin typeface="Montserrat" panose="00000500000000000000" pitchFamily="50" charset="-70"/>
                <a:cs typeface="Arial" panose="020B0604020202020204" pitchFamily="34" charset="0"/>
              </a:rPr>
            </a:br>
            <a:endParaRPr lang="lv-LV" sz="2700" b="1" dirty="0">
              <a:solidFill>
                <a:schemeClr val="accent6">
                  <a:lumMod val="50000"/>
                </a:schemeClr>
              </a:solidFill>
              <a:latin typeface="Montserrat" panose="00000500000000000000" pitchFamily="50" charset="-70"/>
              <a:cs typeface="Arial" panose="020B0604020202020204" pitchFamily="34" charset="0"/>
            </a:endParaRPr>
          </a:p>
        </p:txBody>
      </p:sp>
      <p:pic>
        <p:nvPicPr>
          <p:cNvPr id="5" name="Picture 4">
            <a:extLst>
              <a:ext uri="{FF2B5EF4-FFF2-40B4-BE49-F238E27FC236}">
                <a16:creationId xmlns:a16="http://schemas.microsoft.com/office/drawing/2014/main" id="{8A4DFB01-2A7F-374F-7173-BC307C0C7D3B}"/>
              </a:ext>
            </a:extLst>
          </p:cNvPr>
          <p:cNvPicPr>
            <a:picLocks noChangeAspect="1"/>
          </p:cNvPicPr>
          <p:nvPr/>
        </p:nvPicPr>
        <p:blipFill rotWithShape="1">
          <a:blip r:embed="rId2">
            <a:alphaModFix amt="50000"/>
          </a:blip>
          <a:srcRect b="7172"/>
          <a:stretch/>
        </p:blipFill>
        <p:spPr>
          <a:xfrm>
            <a:off x="0" y="0"/>
            <a:ext cx="12192000" cy="6858000"/>
          </a:xfrm>
          <a:prstGeom prst="rect">
            <a:avLst/>
          </a:prstGeom>
        </p:spPr>
      </p:pic>
      <p:sp>
        <p:nvSpPr>
          <p:cNvPr id="6" name="Subtitle 2">
            <a:extLst>
              <a:ext uri="{FF2B5EF4-FFF2-40B4-BE49-F238E27FC236}">
                <a16:creationId xmlns:a16="http://schemas.microsoft.com/office/drawing/2014/main" id="{432FC204-4F44-670C-0E47-FE4FADE0BC01}"/>
              </a:ext>
            </a:extLst>
          </p:cNvPr>
          <p:cNvSpPr txBox="1">
            <a:spLocks/>
          </p:cNvSpPr>
          <p:nvPr/>
        </p:nvSpPr>
        <p:spPr>
          <a:xfrm>
            <a:off x="8254480" y="5834744"/>
            <a:ext cx="3592287" cy="102325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lv-LV" sz="1800" b="1" dirty="0">
                <a:solidFill>
                  <a:schemeClr val="accent6">
                    <a:lumMod val="50000"/>
                  </a:schemeClr>
                </a:solidFill>
                <a:cs typeface="Arial" panose="020B0604020202020204" pitchFamily="34" charset="0"/>
              </a:rPr>
              <a:t>Teritorijas plānošanas nodaļa</a:t>
            </a:r>
          </a:p>
          <a:p>
            <a:r>
              <a:rPr lang="lv-LV" sz="1800" b="1" dirty="0">
                <a:solidFill>
                  <a:schemeClr val="accent6">
                    <a:lumMod val="50000"/>
                  </a:schemeClr>
                </a:solidFill>
                <a:cs typeface="Arial" panose="020B0604020202020204" pitchFamily="34" charset="0"/>
              </a:rPr>
              <a:t>18.06.2025., Ādaži</a:t>
            </a:r>
          </a:p>
        </p:txBody>
      </p:sp>
      <p:pic>
        <p:nvPicPr>
          <p:cNvPr id="3" name="Picture 2">
            <a:extLst>
              <a:ext uri="{FF2B5EF4-FFF2-40B4-BE49-F238E27FC236}">
                <a16:creationId xmlns:a16="http://schemas.microsoft.com/office/drawing/2014/main" id="{2CF6101C-8974-C07C-F39D-27305A57A2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7863" y="4013341"/>
            <a:ext cx="2400300" cy="2565400"/>
          </a:xfrm>
          <a:prstGeom prst="rect">
            <a:avLst/>
          </a:prstGeom>
        </p:spPr>
      </p:pic>
    </p:spTree>
    <p:extLst>
      <p:ext uri="{BB962C8B-B14F-4D97-AF65-F5344CB8AC3E}">
        <p14:creationId xmlns:p14="http://schemas.microsoft.com/office/powerpoint/2010/main" val="4221501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E98B5-A94D-3686-74A4-EDE1FE8D15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276E48-FC07-5A4E-D9A2-71528E2166FF}"/>
              </a:ext>
            </a:extLst>
          </p:cNvPr>
          <p:cNvSpPr>
            <a:spLocks noGrp="1"/>
          </p:cNvSpPr>
          <p:nvPr>
            <p:ph type="title"/>
          </p:nvPr>
        </p:nvSpPr>
        <p:spPr>
          <a:xfrm>
            <a:off x="838200" y="325891"/>
            <a:ext cx="10515600" cy="1325563"/>
          </a:xfrm>
        </p:spPr>
        <p:txBody>
          <a:bodyPr>
            <a:normAutofit/>
          </a:bodyPr>
          <a:lstStyle/>
          <a:p>
            <a:r>
              <a:rPr lang="lv-LV" sz="4000" b="1" dirty="0" err="1">
                <a:solidFill>
                  <a:schemeClr val="accent6">
                    <a:lumMod val="50000"/>
                  </a:schemeClr>
                </a:solidFill>
                <a:latin typeface="+mn-lt"/>
              </a:rPr>
              <a:t>Lokālplānojumu</a:t>
            </a:r>
            <a:r>
              <a:rPr lang="lv-LV" sz="4000" b="1" dirty="0">
                <a:solidFill>
                  <a:schemeClr val="accent6">
                    <a:lumMod val="50000"/>
                  </a:schemeClr>
                </a:solidFill>
                <a:latin typeface="+mn-lt"/>
              </a:rPr>
              <a:t> izvērtēšana</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CF5D1328-8870-B4F0-3A41-D77BEFD37CD8}"/>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54061152-A154-4D3D-F531-FBC61F9B771E}"/>
              </a:ext>
            </a:extLst>
          </p:cNvPr>
          <p:cNvSpPr txBox="1">
            <a:spLocks/>
          </p:cNvSpPr>
          <p:nvPr/>
        </p:nvSpPr>
        <p:spPr>
          <a:xfrm>
            <a:off x="621890" y="1334732"/>
            <a:ext cx="5474110" cy="509556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lv-LV" sz="1800" dirty="0">
                <a:effectLst/>
                <a:latin typeface="Calibri" panose="020F0502020204030204" pitchFamily="34" charset="0"/>
                <a:ea typeface="Calibri" panose="020F0502020204030204" pitchFamily="34" charset="0"/>
              </a:rPr>
              <a:t>Ādažu novadā 2025.gada 1.jūnijā </a:t>
            </a:r>
            <a:r>
              <a:rPr lang="lv-LV" sz="1800" u="sng" dirty="0">
                <a:effectLst/>
                <a:latin typeface="Calibri" panose="020F0502020204030204" pitchFamily="34" charset="0"/>
                <a:ea typeface="Calibri" panose="020F0502020204030204" pitchFamily="34" charset="0"/>
              </a:rPr>
              <a:t>ir spēkā</a:t>
            </a:r>
            <a:r>
              <a:rPr lang="lv-LV" sz="1800" dirty="0">
                <a:effectLst/>
                <a:latin typeface="Calibri" panose="020F0502020204030204" pitchFamily="34" charset="0"/>
                <a:ea typeface="Calibri" panose="020F0502020204030204" pitchFamily="34" charset="0"/>
              </a:rPr>
              <a:t> 6 </a:t>
            </a:r>
            <a:r>
              <a:rPr lang="lv-LV" sz="1800" dirty="0" err="1">
                <a:effectLst/>
                <a:latin typeface="Calibri" panose="020F0502020204030204" pitchFamily="34" charset="0"/>
                <a:ea typeface="Calibri" panose="020F0502020204030204" pitchFamily="34" charset="0"/>
              </a:rPr>
              <a:t>lokālplānojumi</a:t>
            </a:r>
            <a:r>
              <a:rPr lang="lv-LV" sz="1800" dirty="0">
                <a:effectLst/>
                <a:latin typeface="Calibri" panose="020F0502020204030204" pitchFamily="34" charset="0"/>
                <a:ea typeface="Calibri" panose="020F0502020204030204" pitchFamily="34" charset="0"/>
              </a:rPr>
              <a:t>, no tiem 3 Ādažu pilsētā un 3 Ādažu pagastā – to apkopojums, raksturojums un informācija par turpmāko statusu skatāma Paskaidrojuma raksta 1. tabulā</a:t>
            </a:r>
          </a:p>
          <a:p>
            <a:pPr>
              <a:buFont typeface="Wingdings" panose="05000000000000000000" pitchFamily="2" charset="2"/>
              <a:buChar char="ü"/>
            </a:pPr>
            <a:r>
              <a:rPr lang="lv-LV" sz="1800" u="sng" dirty="0">
                <a:effectLst/>
                <a:latin typeface="Calibri" panose="020F0502020204030204" pitchFamily="34" charset="0"/>
                <a:ea typeface="Calibri" panose="020F0502020204030204" pitchFamily="34" charset="0"/>
                <a:cs typeface="Times New Roman" panose="02020603050405020304" pitchFamily="18" charset="0"/>
              </a:rPr>
              <a:t>izstrādes stadijā</a:t>
            </a:r>
            <a:r>
              <a:rPr lang="lv-LV" sz="1800" dirty="0">
                <a:effectLst/>
                <a:latin typeface="Calibri" panose="020F0502020204030204" pitchFamily="34" charset="0"/>
                <a:ea typeface="Calibri" panose="020F0502020204030204" pitchFamily="34" charset="0"/>
                <a:cs typeface="Times New Roman" panose="02020603050405020304" pitchFamily="18" charset="0"/>
              </a:rPr>
              <a:t> Ādažu novadā atrodas 16 </a:t>
            </a:r>
            <a:r>
              <a:rPr lang="lv-LV" sz="1800" dirty="0" err="1">
                <a:effectLst/>
                <a:latin typeface="Calibri" panose="020F0502020204030204" pitchFamily="34" charset="0"/>
                <a:ea typeface="Calibri" panose="020F0502020204030204" pitchFamily="34" charset="0"/>
                <a:cs typeface="Times New Roman" panose="02020603050405020304" pitchFamily="18" charset="0"/>
              </a:rPr>
              <a:t>lokālplānojumi</a:t>
            </a:r>
            <a:r>
              <a:rPr lang="lv-LV" sz="1800" dirty="0">
                <a:effectLst/>
                <a:latin typeface="Calibri" panose="020F0502020204030204" pitchFamily="34" charset="0"/>
                <a:ea typeface="Calibri" panose="020F0502020204030204" pitchFamily="34" charset="0"/>
                <a:cs typeface="Times New Roman" panose="02020603050405020304" pitchFamily="18" charset="0"/>
              </a:rPr>
              <a:t>, no tiem 8 Ādažu pilsētā, 6 Ādažu pagastā un 1 Carnikavas pagastā </a:t>
            </a:r>
            <a:endParaRPr lang="lv-LV" sz="1800" dirty="0">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ü"/>
            </a:pPr>
            <a:r>
              <a:rPr lang="lv-LV" sz="1800" dirty="0">
                <a:effectLst/>
                <a:latin typeface="Calibri" panose="020F0502020204030204" pitchFamily="34" charset="0"/>
                <a:ea typeface="Calibri" panose="020F0502020204030204" pitchFamily="34" charset="0"/>
                <a:cs typeface="Times New Roman" panose="02020603050405020304" pitchFamily="18" charset="0"/>
              </a:rPr>
              <a:t>TP izstrādes laikā pārtraukta 2 </a:t>
            </a:r>
            <a:r>
              <a:rPr lang="lv-LV" sz="1800" dirty="0" err="1">
                <a:effectLst/>
                <a:latin typeface="Calibri" panose="020F0502020204030204" pitchFamily="34" charset="0"/>
                <a:ea typeface="Calibri" panose="020F0502020204030204" pitchFamily="34" charset="0"/>
                <a:cs typeface="Times New Roman" panose="02020603050405020304" pitchFamily="18" charset="0"/>
              </a:rPr>
              <a:t>lokālplānojumu</a:t>
            </a:r>
            <a:r>
              <a:rPr lang="lv-LV" sz="1800" dirty="0">
                <a:effectLst/>
                <a:latin typeface="Calibri" panose="020F0502020204030204" pitchFamily="34" charset="0"/>
                <a:ea typeface="Calibri" panose="020F0502020204030204" pitchFamily="34" charset="0"/>
                <a:cs typeface="Times New Roman" panose="02020603050405020304" pitchFamily="18" charset="0"/>
              </a:rPr>
              <a:t> izstrāde</a:t>
            </a:r>
          </a:p>
          <a:p>
            <a:pPr>
              <a:buFont typeface="Wingdings" panose="05000000000000000000" pitchFamily="2" charset="2"/>
              <a:buChar char="ü"/>
            </a:pPr>
            <a:r>
              <a:rPr lang="lv-LV" sz="1800" dirty="0">
                <a:latin typeface="Calibri" panose="020F0502020204030204" pitchFamily="34" charset="0"/>
                <a:ea typeface="Calibri" panose="020F0502020204030204" pitchFamily="34" charset="0"/>
                <a:cs typeface="Times New Roman" panose="02020603050405020304" pitchFamily="18" charset="0"/>
              </a:rPr>
              <a:t>spēkā esošo </a:t>
            </a:r>
            <a:r>
              <a:rPr lang="lv-LV" sz="1800" dirty="0" err="1">
                <a:latin typeface="Calibri" panose="020F0502020204030204" pitchFamily="34" charset="0"/>
                <a:ea typeface="Calibri" panose="020F0502020204030204" pitchFamily="34" charset="0"/>
                <a:cs typeface="Times New Roman" panose="02020603050405020304" pitchFamily="18" charset="0"/>
              </a:rPr>
              <a:t>lokālplānojumu</a:t>
            </a:r>
            <a:r>
              <a:rPr lang="lv-LV" sz="1800" dirty="0">
                <a:latin typeface="Calibri" panose="020F0502020204030204" pitchFamily="34" charset="0"/>
                <a:ea typeface="Calibri" panose="020F0502020204030204" pitchFamily="34" charset="0"/>
                <a:cs typeface="Times New Roman" panose="02020603050405020304" pitchFamily="18" charset="0"/>
              </a:rPr>
              <a:t> risinājumi tiek integrēti TP un daļa no tiem zaudēs spēku līdz ar TP apstiprināšanu</a:t>
            </a:r>
          </a:p>
          <a:p>
            <a:pPr>
              <a:buFont typeface="Wingdings" panose="05000000000000000000" pitchFamily="2" charset="2"/>
              <a:buChar char="ü"/>
            </a:pPr>
            <a:r>
              <a:rPr lang="lv-LV" sz="1800" dirty="0">
                <a:latin typeface="Calibri" panose="020F0502020204030204" pitchFamily="34" charset="0"/>
                <a:ea typeface="Calibri" panose="020F0502020204030204" pitchFamily="34" charset="0"/>
                <a:cs typeface="Times New Roman" panose="02020603050405020304" pitchFamily="18" charset="0"/>
              </a:rPr>
              <a:t>izstrādē esošo </a:t>
            </a:r>
            <a:r>
              <a:rPr lang="lv-LV" sz="1800" dirty="0" err="1">
                <a:latin typeface="Calibri" panose="020F0502020204030204" pitchFamily="34" charset="0"/>
                <a:ea typeface="Calibri" panose="020F0502020204030204" pitchFamily="34" charset="0"/>
                <a:cs typeface="Times New Roman" panose="02020603050405020304" pitchFamily="18" charset="0"/>
              </a:rPr>
              <a:t>lokālplānojumu</a:t>
            </a:r>
            <a:r>
              <a:rPr lang="lv-LV" sz="1800" dirty="0">
                <a:latin typeface="Calibri" panose="020F0502020204030204" pitchFamily="34" charset="0"/>
                <a:ea typeface="Calibri" panose="020F0502020204030204" pitchFamily="34" charset="0"/>
                <a:cs typeface="Times New Roman" panose="02020603050405020304" pitchFamily="18" charset="0"/>
              </a:rPr>
              <a:t> risinājumi tiek integrēti TP, ja tiem ir pabeigta publiskā apspriešana un nav negatīvu atzinumu</a:t>
            </a:r>
          </a:p>
          <a:p>
            <a:pPr>
              <a:buFont typeface="Wingdings" panose="05000000000000000000" pitchFamily="2" charset="2"/>
              <a:buChar char="ü"/>
            </a:pPr>
            <a:r>
              <a:rPr lang="lv-LV" sz="1800" dirty="0">
                <a:latin typeface="Calibri" panose="020F0502020204030204" pitchFamily="34" charset="0"/>
                <a:ea typeface="Calibri" panose="020F0502020204030204" pitchFamily="34" charset="0"/>
                <a:cs typeface="Times New Roman" panose="02020603050405020304" pitchFamily="18" charset="0"/>
              </a:rPr>
              <a:t>izņēmums  - izstrādē esošais </a:t>
            </a:r>
            <a:r>
              <a:rPr lang="lv-LV" sz="1800" dirty="0" err="1">
                <a:latin typeface="Calibri" panose="020F0502020204030204" pitchFamily="34" charset="0"/>
                <a:ea typeface="Calibri" panose="020F0502020204030204" pitchFamily="34" charset="0"/>
                <a:cs typeface="Times New Roman" panose="02020603050405020304" pitchFamily="18" charset="0"/>
              </a:rPr>
              <a:t>lokālplānojums</a:t>
            </a:r>
            <a:r>
              <a:rPr lang="lv-LV" sz="1800" dirty="0">
                <a:latin typeface="Calibri" panose="020F0502020204030204" pitchFamily="34" charset="0"/>
                <a:ea typeface="Calibri" panose="020F0502020204030204" pitchFamily="34" charset="0"/>
                <a:cs typeface="Times New Roman" panose="02020603050405020304" pitchFamily="18" charset="0"/>
              </a:rPr>
              <a:t> teritorijai starp Gaujas ielu, Lauku ielu, Druvas ielu un </a:t>
            </a:r>
            <a:r>
              <a:rPr lang="lv-LV" sz="1800" dirty="0" err="1">
                <a:latin typeface="Calibri" panose="020F0502020204030204" pitchFamily="34" charset="0"/>
                <a:ea typeface="Calibri" panose="020F0502020204030204" pitchFamily="34" charset="0"/>
                <a:cs typeface="Times New Roman" panose="02020603050405020304" pitchFamily="18" charset="0"/>
              </a:rPr>
              <a:t>Vējupi</a:t>
            </a:r>
            <a:r>
              <a:rPr lang="lv-LV" sz="1800" dirty="0">
                <a:latin typeface="Calibri" panose="020F0502020204030204" pitchFamily="34" charset="0"/>
                <a:ea typeface="Calibri" panose="020F0502020204030204" pitchFamily="34" charset="0"/>
                <a:cs typeface="Times New Roman" panose="02020603050405020304" pitchFamily="18" charset="0"/>
              </a:rPr>
              <a:t>, kurā ir specifiski risinājumi, un tas paliks spēkā arī pēc TP apstiprināšanas</a:t>
            </a:r>
          </a:p>
          <a:p>
            <a:pPr>
              <a:buFont typeface="Wingdings" panose="05000000000000000000" pitchFamily="2" charset="2"/>
              <a:buChar char="ü"/>
            </a:pPr>
            <a:endParaRPr lang="lv-LV"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333519DA-86E7-59BD-DA79-1C087C4456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1878" y="1334732"/>
            <a:ext cx="5274310" cy="3729355"/>
          </a:xfrm>
          <a:prstGeom prst="rect">
            <a:avLst/>
          </a:prstGeom>
        </p:spPr>
      </p:pic>
    </p:spTree>
    <p:extLst>
      <p:ext uri="{BB962C8B-B14F-4D97-AF65-F5344CB8AC3E}">
        <p14:creationId xmlns:p14="http://schemas.microsoft.com/office/powerpoint/2010/main" val="717946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8AE4E-8EB2-131B-171B-E111A5BEC8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13B332-1339-8997-AD9D-48A66EBAC7F0}"/>
              </a:ext>
            </a:extLst>
          </p:cNvPr>
          <p:cNvSpPr>
            <a:spLocks noGrp="1"/>
          </p:cNvSpPr>
          <p:nvPr>
            <p:ph type="title"/>
          </p:nvPr>
        </p:nvSpPr>
        <p:spPr>
          <a:xfrm>
            <a:off x="838200" y="325891"/>
            <a:ext cx="10515600" cy="1325563"/>
          </a:xfrm>
        </p:spPr>
        <p:txBody>
          <a:bodyPr>
            <a:normAutofit/>
          </a:bodyPr>
          <a:lstStyle/>
          <a:p>
            <a:r>
              <a:rPr lang="lv-LV" sz="4000" b="1" dirty="0">
                <a:solidFill>
                  <a:schemeClr val="accent6">
                    <a:lumMod val="50000"/>
                  </a:schemeClr>
                </a:solidFill>
                <a:latin typeface="+mn-lt"/>
              </a:rPr>
              <a:t>Esošo teritorijas plānojumu izvērtēšana</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9AA82745-BBBB-D7C2-2229-C6F2E5A29261}"/>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B8FC9831-2272-F137-4DAC-2DDEA3738D49}"/>
              </a:ext>
            </a:extLst>
          </p:cNvPr>
          <p:cNvSpPr txBox="1">
            <a:spLocks/>
          </p:cNvSpPr>
          <p:nvPr/>
        </p:nvSpPr>
        <p:spPr>
          <a:xfrm>
            <a:off x="633178" y="1334732"/>
            <a:ext cx="10515599" cy="509556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600"/>
              </a:spcBef>
              <a:spcAft>
                <a:spcPts val="600"/>
              </a:spcAft>
              <a:buNone/>
            </a:pPr>
            <a:r>
              <a:rPr lang="lv-LV" sz="1800" b="1" dirty="0">
                <a:solidFill>
                  <a:schemeClr val="accent6">
                    <a:lumMod val="75000"/>
                  </a:schemeClr>
                </a:solidFill>
                <a:effectLst/>
                <a:latin typeface="Calibri" panose="020F0502020204030204" pitchFamily="34" charset="0"/>
                <a:ea typeface="Calibri" panose="020F0502020204030204" pitchFamily="34" charset="0"/>
                <a:cs typeface="Calibri" panose="020F0502020204030204" pitchFamily="34" charset="0"/>
              </a:rPr>
              <a:t>Ādažu novada teritorijā šobrīd ir spēkā divi teritorijas plānojumi:</a:t>
            </a:r>
            <a:endParaRPr lang="lv-LV" sz="1800" b="1" dirty="0">
              <a:solidFill>
                <a:schemeClr val="accent6">
                  <a:lumMod val="75000"/>
                </a:schemeClr>
              </a:solidFill>
              <a:effectLst/>
              <a:latin typeface="Calibri" panose="020F0502020204030204" pitchFamily="34" charset="0"/>
              <a:ea typeface="Calibri" panose="020F0502020204030204" pitchFamily="34" charset="0"/>
            </a:endParaRPr>
          </a:p>
          <a:p>
            <a:pPr marL="342900" lvl="0" indent="-342900" algn="just">
              <a:lnSpc>
                <a:spcPct val="107000"/>
              </a:lnSpc>
              <a:spcAft>
                <a:spcPts val="600"/>
              </a:spcAft>
              <a:buFont typeface="Wingdings" panose="05000000000000000000" pitchFamily="2" charset="2"/>
              <a:buChar char=""/>
            </a:pPr>
            <a:r>
              <a:rPr lang="lv-LV" sz="1800" b="1" kern="100"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rPr>
              <a:t>Ādažu pilsētas un Ādažu pagasta teritorijā</a:t>
            </a:r>
            <a:r>
              <a:rPr lang="lv-LV" sz="1800" kern="100"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rPr>
              <a:t> </a:t>
            </a:r>
            <a:r>
              <a:rPr lang="lv-LV" sz="1800" kern="100" dirty="0">
                <a:effectLst/>
                <a:latin typeface="Calibri" panose="020F0502020204030204" pitchFamily="34" charset="0"/>
                <a:ea typeface="Calibri" panose="020F0502020204030204" pitchFamily="34" charset="0"/>
                <a:cs typeface="Times New Roman" panose="02020603050405020304" pitchFamily="18" charset="0"/>
              </a:rPr>
              <a:t>- Ādažu novada teritorijas plānojums, apstiprināts 2018.gada 27.martā ar Ādažu novada domes lēmumu Nr. 49 “Par Ādažu novada teritorijas plānojuma un Vides pārskata apstiprināšanu un saistošo noteikumu Nr. 7 “Ādažu novada teritorijas plānojuma grafiskā daļa un teritorijas izmantošanas un apbūves noteikumi” izdošanu”, īstenojams no 2018.gada 4.jūlija. Izstrādātājs – SIA “Reģionālie projekti”</a:t>
            </a:r>
          </a:p>
          <a:p>
            <a:pPr marL="342900" lvl="0" indent="-342900" algn="just">
              <a:lnSpc>
                <a:spcPct val="107000"/>
              </a:lnSpc>
              <a:spcAft>
                <a:spcPts val="600"/>
              </a:spcAft>
              <a:buFont typeface="Wingdings" panose="05000000000000000000" pitchFamily="2" charset="2"/>
              <a:buChar char=""/>
            </a:pPr>
            <a:r>
              <a:rPr lang="lv-LV" sz="1800" b="1" kern="100"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rPr>
              <a:t>Carnikavas pagastā</a:t>
            </a:r>
            <a:r>
              <a:rPr lang="lv-LV" sz="1800" kern="100"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rPr>
              <a:t> </a:t>
            </a:r>
            <a:r>
              <a:rPr lang="lv-LV" sz="1800" kern="100" dirty="0">
                <a:effectLst/>
                <a:latin typeface="Calibri" panose="020F0502020204030204" pitchFamily="34" charset="0"/>
                <a:ea typeface="Calibri" panose="020F0502020204030204" pitchFamily="34" charset="0"/>
                <a:cs typeface="Times New Roman" panose="02020603050405020304" pitchFamily="18" charset="0"/>
              </a:rPr>
              <a:t>- Carnikavas novada teritorijas plānojums, apstiprināts 2019.gada 20.februārī ar Carnikavas novada domes lēmumu (protokols Nr. 2, 40. </a:t>
            </a:r>
            <a:r>
              <a:rPr lang="lv-LV" sz="1800" kern="100" dirty="0">
                <a:effectLst/>
                <a:latin typeface="Calibri" panose="020F0502020204030204" pitchFamily="34" charset="0"/>
                <a:ea typeface="Calibri" panose="020F0502020204030204" pitchFamily="34" charset="0"/>
                <a:cs typeface="Calibri" panose="020F0502020204030204" pitchFamily="34" charset="0"/>
              </a:rPr>
              <a:t>§</a:t>
            </a:r>
            <a:r>
              <a:rPr lang="lv-LV" sz="1800" kern="100" dirty="0">
                <a:effectLst/>
                <a:latin typeface="Calibri" panose="020F0502020204030204" pitchFamily="34" charset="0"/>
                <a:ea typeface="Calibri" panose="020F0502020204030204" pitchFamily="34" charset="0"/>
                <a:cs typeface="Times New Roman" panose="02020603050405020304" pitchFamily="18" charset="0"/>
              </a:rPr>
              <a:t>) “Par Carnikavas novada teritorijas plānojuma 2018.-2028.gadam un saistošo noteikumu “Carnikavas novada teritorijas plānojuma 2018.-2028.gadam grafiskā daļa un teritorijas izmantošanas un apbūves noteikumi” apstiprināšanu”, īstenojams no 2019.gada 15.maija Izstrādātājs – SIA “Grupa93”</a:t>
            </a:r>
          </a:p>
          <a:p>
            <a:pPr marL="342900" indent="-342900" algn="just">
              <a:lnSpc>
                <a:spcPct val="107000"/>
              </a:lnSpc>
              <a:spcAft>
                <a:spcPts val="600"/>
              </a:spcAft>
              <a:buFont typeface="Wingdings" panose="05000000000000000000" pitchFamily="2" charset="2"/>
              <a:buChar char=""/>
            </a:pPr>
            <a:r>
              <a:rPr lang="lv-LV" sz="1800" dirty="0">
                <a:solidFill>
                  <a:srgbClr val="000000"/>
                </a:solidFill>
                <a:latin typeface="Calibri" panose="020F0502020204030204" pitchFamily="34" charset="0"/>
                <a:ea typeface="Calibri" panose="020F0502020204030204" pitchFamily="34" charset="0"/>
                <a:cs typeface="Calibri" panose="020F0502020204030204" pitchFamily="34" charset="0"/>
              </a:rPr>
              <a:t>a</a:t>
            </a:r>
            <a:r>
              <a:rPr lang="lv-LV"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bi spēkā esošie teritorijas plānojumi ir izstrādāti un apstiprināti salīdzinoši nesen, vienā laika periodā un to izstrādes pamatā ir izmantoti vienoti principi un normatīvie akti gan Teritorijas izmantošanas un apbūves noteikumu (turpmāk – TIAN), gan Grafiskās daļas izstrādē, kas rada līdzīgu pieeju abu teritorijas plānojumu īstenošanas izvērtēšanā</a:t>
            </a:r>
            <a:endParaRPr lang="lv-LV" sz="1800" kern="1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ü"/>
            </a:pPr>
            <a:endParaRPr lang="lv-LV"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2292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1D54E-C757-AF13-235F-C8CF8E63EB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BD53A5-C250-A3B3-603E-78586C54FC68}"/>
              </a:ext>
            </a:extLst>
          </p:cNvPr>
          <p:cNvSpPr>
            <a:spLocks noGrp="1"/>
          </p:cNvSpPr>
          <p:nvPr>
            <p:ph type="title"/>
          </p:nvPr>
        </p:nvSpPr>
        <p:spPr>
          <a:xfrm>
            <a:off x="838200" y="325891"/>
            <a:ext cx="10515600" cy="1325563"/>
          </a:xfrm>
        </p:spPr>
        <p:txBody>
          <a:bodyPr>
            <a:normAutofit/>
          </a:bodyPr>
          <a:lstStyle/>
          <a:p>
            <a:r>
              <a:rPr lang="lv-LV" sz="4000" b="1" dirty="0">
                <a:solidFill>
                  <a:schemeClr val="accent6">
                    <a:lumMod val="50000"/>
                  </a:schemeClr>
                </a:solidFill>
                <a:latin typeface="+mn-lt"/>
              </a:rPr>
              <a:t>Esošo teritorijas plānojumu izvērtēšana</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762874AD-2087-B60F-BE0B-7F2250EF85DC}"/>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193B1007-EA8D-AFBF-7CA3-4362AC69C0E1}"/>
              </a:ext>
            </a:extLst>
          </p:cNvPr>
          <p:cNvSpPr txBox="1">
            <a:spLocks/>
          </p:cNvSpPr>
          <p:nvPr/>
        </p:nvSpPr>
        <p:spPr>
          <a:xfrm>
            <a:off x="621889" y="1334732"/>
            <a:ext cx="10515599" cy="509556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gn="just">
              <a:lnSpc>
                <a:spcPct val="107000"/>
              </a:lnSpc>
              <a:spcAft>
                <a:spcPts val="600"/>
              </a:spcAft>
              <a:buFont typeface="Wingdings" panose="05000000000000000000" pitchFamily="2" charset="2"/>
              <a:buChar char=""/>
            </a:pPr>
            <a:r>
              <a:rPr lang="lv-LV" sz="1800" dirty="0">
                <a:latin typeface="Calibri" panose="020F0502020204030204" pitchFamily="34" charset="0"/>
                <a:ea typeface="Calibri" panose="020F0502020204030204" pitchFamily="34" charset="0"/>
              </a:rPr>
              <a:t>a</a:t>
            </a:r>
            <a:r>
              <a:rPr lang="lv-LV" sz="1800" dirty="0">
                <a:effectLst/>
                <a:latin typeface="Calibri" panose="020F0502020204030204" pitchFamily="34" charset="0"/>
                <a:ea typeface="Calibri" panose="020F0502020204030204" pitchFamily="34" charset="0"/>
              </a:rPr>
              <a:t>bos spēkā esošajos teritorijas plānojumos īstenota līdzīga pieeja ciemu robežu noteikšanā, nosakot, ka visas teritorijas, kas nav dabas parkā “Piejūra” vai neietilpst SIA “Rīgas meži” un AS “Latvijas valsts meži” īpašumā vai valdījumā esošajās teritorijās, neietilpst NBS militārajā poligonā, kā arī nav iekšzemes ūdeņu, valsts autoceļu teritorijas, </a:t>
            </a:r>
            <a:r>
              <a:rPr lang="lv-LV" sz="1800" b="1" dirty="0">
                <a:solidFill>
                  <a:schemeClr val="accent6">
                    <a:lumMod val="75000"/>
                  </a:schemeClr>
                </a:solidFill>
                <a:effectLst/>
                <a:latin typeface="Calibri" panose="020F0502020204030204" pitchFamily="34" charset="0"/>
                <a:ea typeface="Calibri" panose="020F0502020204030204" pitchFamily="34" charset="0"/>
              </a:rPr>
              <a:t>ir sadalītas ciemos</a:t>
            </a:r>
          </a:p>
          <a:p>
            <a:pPr marL="342900" lvl="0" indent="-342900" algn="just">
              <a:buFont typeface="Wingdings" panose="05000000000000000000" pitchFamily="2" charset="2"/>
              <a:buChar char=""/>
            </a:pPr>
            <a:r>
              <a:rPr lang="lv-LV" sz="1800" b="1" dirty="0">
                <a:solidFill>
                  <a:schemeClr val="accent6">
                    <a:lumMod val="75000"/>
                  </a:schemeClr>
                </a:solidFill>
                <a:effectLst/>
                <a:latin typeface="Calibri" panose="020F0502020204030204" pitchFamily="34" charset="0"/>
                <a:ea typeface="Calibri" panose="020F0502020204030204" pitchFamily="34" charset="0"/>
                <a:cs typeface="Calibri" panose="020F0502020204030204" pitchFamily="34" charset="0"/>
              </a:rPr>
              <a:t>Daļa ciemu tiem noteiktajās robežās neatbilst </a:t>
            </a:r>
            <a:r>
              <a:rPr lang="lv-LV"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Administratīvo teritoriju un apdzīvoto vietu likuma 9.panta (2) daļā noteiktajam, ka ciema statusu var piešķirt tādai novada teritorijas daļai, kurā ir vai tiek plānota koncentrēta apbūve, pastāvīgi dzīvo cilvēki un ir izveidota attiecīga infrastruktūra, kā arī MK 240, 61.punkta prasībām pilsētu un ciemu veidošanai vai paplašināšanai, veidojot tos kompleksus, kompaktus un pašpietiekamus, paredzot tajos:</a:t>
            </a:r>
          </a:p>
          <a:p>
            <a:pPr marL="457200" lvl="1" indent="0" algn="just">
              <a:buNone/>
            </a:pPr>
            <a:r>
              <a:rPr lang="lv-LV"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transporta infrastruktūru, kas balstīta uz hierarhisku pašvaldības ceļu tīkla un pašvaldības ceļu tīkla sasaisti ar valsts autoceļu tīklu;</a:t>
            </a:r>
            <a:endParaRPr lang="lv-LV" sz="1600" dirty="0">
              <a:solidFill>
                <a:srgbClr val="000000"/>
              </a:solidFill>
              <a:effectLst/>
              <a:latin typeface="Calibri" panose="020F0502020204030204" pitchFamily="34" charset="0"/>
              <a:ea typeface="Calibri" panose="020F0502020204030204" pitchFamily="34" charset="0"/>
            </a:endParaRPr>
          </a:p>
          <a:p>
            <a:pPr marL="457200" lvl="1" indent="0" algn="just">
              <a:buNone/>
            </a:pPr>
            <a:r>
              <a:rPr lang="lv-LV"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inženiertīklu nodrošinājumu;</a:t>
            </a:r>
            <a:endParaRPr lang="lv-LV" sz="1600" dirty="0">
              <a:solidFill>
                <a:srgbClr val="000000"/>
              </a:solidFill>
              <a:effectLst/>
              <a:latin typeface="Calibri" panose="020F0502020204030204" pitchFamily="34" charset="0"/>
              <a:ea typeface="Calibri" panose="020F0502020204030204" pitchFamily="34" charset="0"/>
            </a:endParaRPr>
          </a:p>
          <a:p>
            <a:pPr marL="457200" lvl="1" indent="0" algn="just">
              <a:buNone/>
            </a:pPr>
            <a:r>
              <a:rPr lang="lv-LV"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daudzveidīgu teritorijas izmantošanu ar iespējām nodrošināt iedzīvotājiem nepieciešamo pakalpojumu apjomu;</a:t>
            </a:r>
            <a:endParaRPr lang="lv-LV" sz="1600" dirty="0">
              <a:solidFill>
                <a:srgbClr val="000000"/>
              </a:solidFill>
              <a:effectLst/>
              <a:latin typeface="Calibri" panose="020F0502020204030204" pitchFamily="34" charset="0"/>
              <a:ea typeface="Calibri" panose="020F0502020204030204" pitchFamily="34" charset="0"/>
            </a:endParaRPr>
          </a:p>
          <a:p>
            <a:pPr marL="457200" lvl="1" indent="0" algn="just">
              <a:buNone/>
            </a:pPr>
            <a:r>
              <a:rPr lang="lv-LV"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teritorijas sasniedzamību ar sabiedrisko transportu un vietas mērogam atbilstošu mobilitāti, kurā prioritāte ir gājējiem un velotransportam;</a:t>
            </a:r>
            <a:endParaRPr lang="lv-LV" sz="1600" dirty="0">
              <a:solidFill>
                <a:srgbClr val="000000"/>
              </a:solidFill>
              <a:effectLst/>
              <a:latin typeface="Calibri" panose="020F0502020204030204" pitchFamily="34" charset="0"/>
              <a:ea typeface="Calibri" panose="020F0502020204030204" pitchFamily="34" charset="0"/>
            </a:endParaRPr>
          </a:p>
          <a:p>
            <a:pPr marL="457200" lvl="1" indent="0" algn="just">
              <a:buNone/>
            </a:pPr>
            <a:r>
              <a:rPr lang="lv-LV"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teritorijas pārvaldības nodrošinājumu (piemēram, ielu un inženiertīklu uzturēšanu un apsaimniekošanu, kā arī atkritumu savākšanu);</a:t>
            </a:r>
            <a:endParaRPr lang="lv-LV" sz="1600" dirty="0">
              <a:solidFill>
                <a:srgbClr val="000000"/>
              </a:solidFill>
              <a:effectLst/>
              <a:latin typeface="Calibri" panose="020F0502020204030204" pitchFamily="34" charset="0"/>
              <a:ea typeface="Calibri" panose="020F0502020204030204" pitchFamily="34" charset="0"/>
            </a:endParaRPr>
          </a:p>
          <a:p>
            <a:pPr marL="457200" lvl="1" indent="0" algn="just">
              <a:buNone/>
            </a:pPr>
            <a:r>
              <a:rPr lang="lv-LV"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publiskiem mērķiem paredzētās teritorijas;</a:t>
            </a:r>
            <a:endParaRPr lang="lv-LV" sz="1600" dirty="0">
              <a:solidFill>
                <a:srgbClr val="000000"/>
              </a:solidFill>
              <a:effectLst/>
              <a:latin typeface="Calibri" panose="020F0502020204030204" pitchFamily="34" charset="0"/>
              <a:ea typeface="Calibri" panose="020F0502020204030204" pitchFamily="34" charset="0"/>
            </a:endParaRPr>
          </a:p>
          <a:p>
            <a:pPr marL="457200" lvl="1" indent="0" algn="just">
              <a:buNone/>
            </a:pPr>
            <a:r>
              <a:rPr lang="lv-LV"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publisko </a:t>
            </a:r>
            <a:r>
              <a:rPr lang="lv-LV"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ārtelpu</a:t>
            </a:r>
            <a:r>
              <a:rPr lang="lv-LV"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tai skaitā publiski pieejamas rekreācijas, dabas un apstādījumu teritorijas.</a:t>
            </a:r>
            <a:endParaRPr lang="lv-LV" sz="1600" dirty="0">
              <a:solidFill>
                <a:srgbClr val="000000"/>
              </a:solidFill>
              <a:effectLst/>
              <a:latin typeface="Calibri" panose="020F0502020204030204" pitchFamily="34" charset="0"/>
              <a:ea typeface="Calibri" panose="020F0502020204030204" pitchFamily="34" charset="0"/>
            </a:endParaRPr>
          </a:p>
          <a:p>
            <a:pPr marL="342900" indent="-342900" algn="just">
              <a:lnSpc>
                <a:spcPct val="107000"/>
              </a:lnSpc>
              <a:spcAft>
                <a:spcPts val="600"/>
              </a:spcAft>
              <a:buFont typeface="Wingdings" panose="05000000000000000000" pitchFamily="2" charset="2"/>
              <a:buChar char=""/>
            </a:pPr>
            <a:endParaRPr lang="lv-LV" sz="1800" dirty="0">
              <a:solidFill>
                <a:srgbClr val="000000"/>
              </a:solidFill>
              <a:effectLst/>
              <a:latin typeface="Calibri" panose="020F0502020204030204" pitchFamily="34" charset="0"/>
              <a:ea typeface="Calibri" panose="020F0502020204030204" pitchFamily="34" charset="0"/>
            </a:endParaRPr>
          </a:p>
          <a:p>
            <a:pPr marL="342900" lvl="0" indent="-342900" algn="just">
              <a:lnSpc>
                <a:spcPct val="107000"/>
              </a:lnSpc>
              <a:spcAft>
                <a:spcPts val="600"/>
              </a:spcAft>
              <a:buFont typeface="Wingdings" panose="05000000000000000000" pitchFamily="2" charset="2"/>
              <a:buChar char=""/>
            </a:pPr>
            <a:endParaRPr lang="lv-LV" sz="1800" b="1" dirty="0">
              <a:solidFill>
                <a:schemeClr val="accent6">
                  <a:lumMod val="75000"/>
                </a:schemeClr>
              </a:solidFill>
              <a:effectLst/>
              <a:latin typeface="Calibri" panose="020F0502020204030204" pitchFamily="34" charset="0"/>
              <a:ea typeface="Calibri" panose="020F0502020204030204" pitchFamily="34" charset="0"/>
            </a:endParaRPr>
          </a:p>
          <a:p>
            <a:pPr marL="342900" lvl="0" indent="-342900" algn="just">
              <a:lnSpc>
                <a:spcPct val="107000"/>
              </a:lnSpc>
              <a:spcAft>
                <a:spcPts val="600"/>
              </a:spcAft>
              <a:buFont typeface="Wingdings" panose="05000000000000000000" pitchFamily="2" charset="2"/>
              <a:buChar char=""/>
            </a:pPr>
            <a:endParaRPr lang="lv-LV"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4450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240BC-6BE2-F30A-1D4A-1DB43844AF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F23AA0-8D11-A600-554E-49DD319477E5}"/>
              </a:ext>
            </a:extLst>
          </p:cNvPr>
          <p:cNvSpPr>
            <a:spLocks noGrp="1"/>
          </p:cNvSpPr>
          <p:nvPr>
            <p:ph type="title"/>
          </p:nvPr>
        </p:nvSpPr>
        <p:spPr>
          <a:xfrm>
            <a:off x="838200" y="325891"/>
            <a:ext cx="10515600" cy="1325563"/>
          </a:xfrm>
        </p:spPr>
        <p:txBody>
          <a:bodyPr>
            <a:normAutofit/>
          </a:bodyPr>
          <a:lstStyle/>
          <a:p>
            <a:r>
              <a:rPr lang="lv-LV" sz="4000" b="1" dirty="0">
                <a:solidFill>
                  <a:schemeClr val="accent6">
                    <a:lumMod val="50000"/>
                  </a:schemeClr>
                </a:solidFill>
                <a:latin typeface="+mn-lt"/>
              </a:rPr>
              <a:t>Esošo ciemu robežas un iedzīvotāju skaits</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8F0CFD65-374B-C1AE-1F4F-7D258886DE8B}"/>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pic>
        <p:nvPicPr>
          <p:cNvPr id="5" name="Picture 4">
            <a:extLst>
              <a:ext uri="{FF2B5EF4-FFF2-40B4-BE49-F238E27FC236}">
                <a16:creationId xmlns:a16="http://schemas.microsoft.com/office/drawing/2014/main" id="{32E4D16C-4D1E-B1EE-7D90-226D680807E3}"/>
              </a:ext>
            </a:extLst>
          </p:cNvPr>
          <p:cNvPicPr>
            <a:picLocks noChangeAspect="1"/>
          </p:cNvPicPr>
          <p:nvPr/>
        </p:nvPicPr>
        <p:blipFill>
          <a:blip r:embed="rId2"/>
          <a:stretch>
            <a:fillRect/>
          </a:stretch>
        </p:blipFill>
        <p:spPr>
          <a:xfrm>
            <a:off x="975153" y="1304362"/>
            <a:ext cx="5850277" cy="5227747"/>
          </a:xfrm>
          <a:prstGeom prst="rect">
            <a:avLst/>
          </a:prstGeom>
        </p:spPr>
      </p:pic>
    </p:spTree>
    <p:extLst>
      <p:ext uri="{BB962C8B-B14F-4D97-AF65-F5344CB8AC3E}">
        <p14:creationId xmlns:p14="http://schemas.microsoft.com/office/powerpoint/2010/main" val="1608356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38900-FEEA-BFAD-A063-89E655738A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D6BB78-DB22-E9B5-011C-429512448D97}"/>
              </a:ext>
            </a:extLst>
          </p:cNvPr>
          <p:cNvSpPr>
            <a:spLocks noGrp="1"/>
          </p:cNvSpPr>
          <p:nvPr>
            <p:ph type="title"/>
          </p:nvPr>
        </p:nvSpPr>
        <p:spPr>
          <a:xfrm>
            <a:off x="838200" y="325891"/>
            <a:ext cx="10515600" cy="1325563"/>
          </a:xfrm>
        </p:spPr>
        <p:txBody>
          <a:bodyPr>
            <a:normAutofit/>
          </a:bodyPr>
          <a:lstStyle/>
          <a:p>
            <a:r>
              <a:rPr lang="lv-LV" sz="4000" b="1" dirty="0">
                <a:solidFill>
                  <a:schemeClr val="accent6">
                    <a:lumMod val="50000"/>
                  </a:schemeClr>
                </a:solidFill>
                <a:latin typeface="+mn-lt"/>
              </a:rPr>
              <a:t>Esošo teritorijas plānojumu izvērtēšana</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EBCE3464-EA8D-4DF5-DD63-705AF00F3713}"/>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E82C120C-30AD-3490-62F9-9B272CC3C564}"/>
              </a:ext>
            </a:extLst>
          </p:cNvPr>
          <p:cNvSpPr txBox="1">
            <a:spLocks/>
          </p:cNvSpPr>
          <p:nvPr/>
        </p:nvSpPr>
        <p:spPr>
          <a:xfrm>
            <a:off x="621889" y="1334732"/>
            <a:ext cx="10515599" cy="509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gn="just">
              <a:lnSpc>
                <a:spcPct val="107000"/>
              </a:lnSpc>
              <a:spcAft>
                <a:spcPts val="600"/>
              </a:spcAft>
              <a:buFont typeface="Wingdings" panose="05000000000000000000" pitchFamily="2" charset="2"/>
              <a:buChar char=""/>
            </a:pPr>
            <a:r>
              <a:rPr lang="lv-LV" sz="1800" dirty="0">
                <a:latin typeface="Calibri" panose="020F0502020204030204" pitchFamily="34" charset="0"/>
                <a:ea typeface="Calibri" panose="020F0502020204030204" pitchFamily="34" charset="0"/>
              </a:rPr>
              <a:t>d</a:t>
            </a:r>
            <a:r>
              <a:rPr lang="lv-LV" sz="1800" dirty="0">
                <a:effectLst/>
                <a:latin typeface="Calibri" panose="020F0502020204030204" pitchFamily="34" charset="0"/>
                <a:ea typeface="Calibri" panose="020F0502020204030204" pitchFamily="34" charset="0"/>
              </a:rPr>
              <a:t>aļā detālplānojumu nav ieplānota publiskā </a:t>
            </a:r>
            <a:r>
              <a:rPr lang="lv-LV" sz="1800" dirty="0" err="1">
                <a:effectLst/>
                <a:latin typeface="Calibri" panose="020F0502020204030204" pitchFamily="34" charset="0"/>
                <a:ea typeface="Calibri" panose="020F0502020204030204" pitchFamily="34" charset="0"/>
              </a:rPr>
              <a:t>ārtelpa</a:t>
            </a:r>
            <a:r>
              <a:rPr lang="lv-LV" sz="1800" dirty="0">
                <a:effectLst/>
                <a:latin typeface="Calibri" panose="020F0502020204030204" pitchFamily="34" charset="0"/>
                <a:ea typeface="Calibri" panose="020F0502020204030204" pitchFamily="34" charset="0"/>
              </a:rPr>
              <a:t> un vietas pakalpojumiem, koncentrējoties tikai uz savrupmāju apbūves veidošanu</a:t>
            </a:r>
          </a:p>
          <a:p>
            <a:pPr marL="342900" lvl="0" indent="-342900" algn="just">
              <a:lnSpc>
                <a:spcPct val="107000"/>
              </a:lnSpc>
              <a:spcAft>
                <a:spcPts val="600"/>
              </a:spcAft>
              <a:buFont typeface="Wingdings" panose="05000000000000000000" pitchFamily="2" charset="2"/>
              <a:buChar char=""/>
            </a:pPr>
            <a:r>
              <a:rPr lang="lv-LV" sz="1800" dirty="0">
                <a:effectLst/>
                <a:latin typeface="Calibri" panose="020F0502020204030204" pitchFamily="34" charset="0"/>
                <a:ea typeface="Calibri" panose="020F0502020204030204" pitchFamily="34" charset="0"/>
              </a:rPr>
              <a:t>bieži izmantota TIAN ietvertā norma, ka minimālo </a:t>
            </a:r>
            <a:r>
              <a:rPr lang="lv-LV" sz="1800" dirty="0" err="1">
                <a:effectLst/>
                <a:latin typeface="Calibri" panose="020F0502020204030204" pitchFamily="34" charset="0"/>
                <a:ea typeface="Calibri" panose="020F0502020204030204" pitchFamily="34" charset="0"/>
              </a:rPr>
              <a:t>jaunveidojamās</a:t>
            </a:r>
            <a:r>
              <a:rPr lang="lv-LV" sz="1800" dirty="0">
                <a:effectLst/>
                <a:latin typeface="Calibri" panose="020F0502020204030204" pitchFamily="34" charset="0"/>
                <a:ea typeface="Calibri" panose="020F0502020204030204" pitchFamily="34" charset="0"/>
              </a:rPr>
              <a:t> zemes vienības platību var mainīt, izstrādājot detālplānojumu, tādējādi sekmējot, piemēram, ka pilsētā un ciemos lauksaimniecības zemi var sadalīt sīkāk, izstrādājot detālplānojumu - uz šādas pieejas neatbilstību normatīvajiem aktiem VARAM norādīja tikai 2024.gadā</a:t>
            </a:r>
            <a:endParaRPr lang="lv-LV" sz="1800" dirty="0">
              <a:latin typeface="Calibri" panose="020F0502020204030204" pitchFamily="34" charset="0"/>
              <a:ea typeface="Calibri" panose="020F0502020204030204" pitchFamily="34" charset="0"/>
            </a:endParaRPr>
          </a:p>
          <a:p>
            <a:pPr marL="342900" lvl="0" indent="-342900" algn="just">
              <a:lnSpc>
                <a:spcPct val="107000"/>
              </a:lnSpc>
              <a:spcAft>
                <a:spcPts val="600"/>
              </a:spcAft>
              <a:buFont typeface="Wingdings" panose="05000000000000000000" pitchFamily="2" charset="2"/>
              <a:buChar char=""/>
            </a:pPr>
            <a:r>
              <a:rPr lang="lv-LV" sz="1800" dirty="0">
                <a:effectLst/>
                <a:latin typeface="Calibri" panose="020F0502020204030204" pitchFamily="34" charset="0"/>
                <a:ea typeface="Calibri" panose="020F0502020204030204" pitchFamily="34" charset="0"/>
              </a:rPr>
              <a:t>konstatēts, ka Ādažu pilsētā un pagastā, integrējot funkcionālo zonējumu no 2006.gada (ar 2011.gada grozījumiem) teritorijas plānojuma un detālplānojumiem uz 2018.gadā izstrādātā un apstiprinātā teritorijas plānojuma Grafisko daļu, ir pieļautas neprecizitātes un noteikts neatbilstošs funkcionālais zonējums, kas jālabo, izstrādājot jaunu teritorijas plānojumu, piemēram, iepriekšējais lauku apbūves zonējums, kur atļauta savrupmāju apbūve, integrēts kā Lauksaimniecības teritorijas, kurās nav atļauta savrupmāju apbūve</a:t>
            </a:r>
          </a:p>
          <a:p>
            <a:pPr marL="342900" lvl="0" indent="-342900" algn="just">
              <a:lnSpc>
                <a:spcPct val="107000"/>
              </a:lnSpc>
              <a:spcAft>
                <a:spcPts val="600"/>
              </a:spcAft>
              <a:buFont typeface="Wingdings" panose="05000000000000000000" pitchFamily="2" charset="2"/>
              <a:buChar char=""/>
            </a:pPr>
            <a:r>
              <a:rPr lang="lv-LV" sz="1800" dirty="0">
                <a:latin typeface="Calibri" panose="020F0502020204030204" pitchFamily="34" charset="0"/>
                <a:ea typeface="Calibri" panose="020F0502020204030204" pitchFamily="34" charset="0"/>
              </a:rPr>
              <a:t>t</a:t>
            </a:r>
            <a:r>
              <a:rPr lang="lv-LV" sz="1800" dirty="0">
                <a:effectLst/>
                <a:latin typeface="Calibri" panose="020F0502020204030204" pitchFamily="34" charset="0"/>
                <a:ea typeface="Calibri" panose="020F0502020204030204" pitchFamily="34" charset="0"/>
              </a:rPr>
              <a:t>ikai daļēji apbūvētas ir plānotās Rūpnieciskās apbūves teritorijas </a:t>
            </a:r>
            <a:r>
              <a:rPr lang="lv-LV" sz="1800" dirty="0" err="1">
                <a:effectLst/>
                <a:latin typeface="Calibri" panose="020F0502020204030204" pitchFamily="34" charset="0"/>
                <a:ea typeface="Calibri" panose="020F0502020204030204" pitchFamily="34" charset="0"/>
              </a:rPr>
              <a:t>Stapriņos</a:t>
            </a:r>
            <a:r>
              <a:rPr lang="lv-LV" sz="1800" dirty="0">
                <a:effectLst/>
                <a:latin typeface="Calibri" panose="020F0502020204030204" pitchFamily="34" charset="0"/>
                <a:ea typeface="Calibri" panose="020F0502020204030204" pitchFamily="34" charset="0"/>
              </a:rPr>
              <a:t> gar A1 autoceļu, kam pamatā ir neatrisinātās piekļuves zemes vienībām no A1 autoceļa</a:t>
            </a:r>
            <a:endParaRPr lang="lv-LV" sz="1800" dirty="0">
              <a:solidFill>
                <a:srgbClr val="000000"/>
              </a:solidFill>
              <a:effectLst/>
              <a:latin typeface="Calibri" panose="020F0502020204030204" pitchFamily="34" charset="0"/>
              <a:ea typeface="Calibri" panose="020F0502020204030204" pitchFamily="34" charset="0"/>
            </a:endParaRPr>
          </a:p>
          <a:p>
            <a:pPr marL="342900" lvl="0" indent="-342900" algn="just">
              <a:lnSpc>
                <a:spcPct val="107000"/>
              </a:lnSpc>
              <a:spcAft>
                <a:spcPts val="600"/>
              </a:spcAft>
              <a:buFont typeface="Wingdings" panose="05000000000000000000" pitchFamily="2" charset="2"/>
              <a:buChar char=""/>
            </a:pPr>
            <a:endParaRPr lang="lv-LV" sz="1800" b="1" dirty="0">
              <a:solidFill>
                <a:schemeClr val="accent6">
                  <a:lumMod val="75000"/>
                </a:schemeClr>
              </a:solidFill>
              <a:effectLst/>
              <a:latin typeface="Calibri" panose="020F0502020204030204" pitchFamily="34" charset="0"/>
              <a:ea typeface="Calibri" panose="020F0502020204030204" pitchFamily="34" charset="0"/>
            </a:endParaRPr>
          </a:p>
          <a:p>
            <a:pPr marL="342900" lvl="0" indent="-342900" algn="just">
              <a:lnSpc>
                <a:spcPct val="107000"/>
              </a:lnSpc>
              <a:spcAft>
                <a:spcPts val="600"/>
              </a:spcAft>
              <a:buFont typeface="Wingdings" panose="05000000000000000000" pitchFamily="2" charset="2"/>
              <a:buChar char=""/>
            </a:pPr>
            <a:endParaRPr lang="lv-LV"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94898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5F153-C924-6148-C90C-6776D28DCE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4D16B5-09ED-E7D8-680F-F972B938880A}"/>
              </a:ext>
            </a:extLst>
          </p:cNvPr>
          <p:cNvSpPr>
            <a:spLocks noGrp="1"/>
          </p:cNvSpPr>
          <p:nvPr>
            <p:ph type="title"/>
          </p:nvPr>
        </p:nvSpPr>
        <p:spPr>
          <a:xfrm>
            <a:off x="838200" y="325891"/>
            <a:ext cx="10515600" cy="1325563"/>
          </a:xfrm>
        </p:spPr>
        <p:txBody>
          <a:bodyPr>
            <a:normAutofit/>
          </a:bodyPr>
          <a:lstStyle/>
          <a:p>
            <a:r>
              <a:rPr lang="lv-LV" sz="4000" b="1" dirty="0">
                <a:solidFill>
                  <a:schemeClr val="accent6">
                    <a:lumMod val="50000"/>
                  </a:schemeClr>
                </a:solidFill>
                <a:latin typeface="+mn-lt"/>
              </a:rPr>
              <a:t>Esošo teritorijas plānojumu izvērtēšana</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3906EE17-E19C-3A65-83BD-E4BC1EB53261}"/>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F77FCC1C-2FA2-CD3C-116E-E90792372925}"/>
              </a:ext>
            </a:extLst>
          </p:cNvPr>
          <p:cNvSpPr txBox="1">
            <a:spLocks/>
          </p:cNvSpPr>
          <p:nvPr/>
        </p:nvSpPr>
        <p:spPr>
          <a:xfrm>
            <a:off x="621889" y="1334732"/>
            <a:ext cx="10515599" cy="509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gn="just">
              <a:lnSpc>
                <a:spcPct val="107000"/>
              </a:lnSpc>
              <a:spcAft>
                <a:spcPts val="600"/>
              </a:spcAft>
              <a:buFont typeface="Wingdings" panose="05000000000000000000" pitchFamily="2" charset="2"/>
              <a:buChar char=""/>
            </a:pPr>
            <a:r>
              <a:rPr lang="lv-LV" sz="1800" dirty="0">
                <a:effectLst/>
                <a:latin typeface="Calibri" panose="020F0502020204030204" pitchFamily="34" charset="0"/>
                <a:ea typeface="Calibri" panose="020F0502020204030204" pitchFamily="34" charset="0"/>
              </a:rPr>
              <a:t>nav īstenota ceļu un ielu izbūve lielākajā daļā ar transporta infrastruktūru saistīto Teritoriju ar īpašumiem noteikumiem (TIN):</a:t>
            </a:r>
          </a:p>
          <a:p>
            <a:pPr marL="457200" lvl="1" indent="0" algn="just">
              <a:spcBef>
                <a:spcPts val="600"/>
              </a:spcBef>
              <a:spcAft>
                <a:spcPts val="600"/>
              </a:spcAft>
              <a:buNone/>
            </a:pPr>
            <a:r>
              <a:rPr lang="lv-LV"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TIN7 – nav īstenota Baltezera rietumu apvedceļa būvniecība un A1 autoceļa paplašināšana;</a:t>
            </a:r>
            <a:endParaRPr lang="lv-LV" sz="1800" dirty="0">
              <a:solidFill>
                <a:srgbClr val="000000"/>
              </a:solidFill>
              <a:effectLst/>
              <a:latin typeface="Calibri" panose="020F0502020204030204" pitchFamily="34" charset="0"/>
              <a:ea typeface="Calibri" panose="020F0502020204030204" pitchFamily="34" charset="0"/>
            </a:endParaRPr>
          </a:p>
          <a:p>
            <a:pPr marL="457200" lvl="1" indent="0" algn="just">
              <a:spcBef>
                <a:spcPts val="600"/>
              </a:spcBef>
              <a:spcAft>
                <a:spcPts val="600"/>
              </a:spcAft>
              <a:buNone/>
            </a:pPr>
            <a:r>
              <a:rPr lang="lv-LV"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TIN71 – nav uzsākta Ziemeļu ievada Rīga - Jaunciems - Ādaži attīstībai rezervētās teritorijas attīstība;</a:t>
            </a:r>
            <a:endParaRPr lang="lv-LV" sz="1800" dirty="0">
              <a:solidFill>
                <a:srgbClr val="000000"/>
              </a:solidFill>
              <a:effectLst/>
              <a:latin typeface="Calibri" panose="020F0502020204030204" pitchFamily="34" charset="0"/>
              <a:ea typeface="Calibri" panose="020F0502020204030204" pitchFamily="34" charset="0"/>
            </a:endParaRPr>
          </a:p>
          <a:p>
            <a:pPr marL="457200" lvl="1" indent="0" algn="just">
              <a:spcBef>
                <a:spcPts val="600"/>
              </a:spcBef>
              <a:spcAft>
                <a:spcPts val="600"/>
              </a:spcAft>
              <a:buNone/>
            </a:pPr>
            <a:r>
              <a:rPr lang="lv-LV"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TIN72 – nav uzsākta lielākās daļas no plānotajiem perspektīvajiem pašvaldības ceļiem un ielām realizēšana un rezervētās teritorijas izvērtētas Ādažu novada Transporta attīstības plāna izstrādes laikā.</a:t>
            </a:r>
            <a:endParaRPr lang="lv-LV" sz="1800" dirty="0">
              <a:solidFill>
                <a:srgbClr val="000000"/>
              </a:solidFill>
              <a:effectLst/>
              <a:latin typeface="Calibri" panose="020F0502020204030204" pitchFamily="34" charset="0"/>
              <a:ea typeface="Calibri" panose="020F0502020204030204" pitchFamily="34" charset="0"/>
            </a:endParaRPr>
          </a:p>
          <a:p>
            <a:pPr lvl="0" algn="just">
              <a:lnSpc>
                <a:spcPct val="107000"/>
              </a:lnSpc>
              <a:spcAft>
                <a:spcPts val="600"/>
              </a:spcAft>
              <a:buFont typeface="Wingdings" panose="05000000000000000000" pitchFamily="2" charset="2"/>
              <a:buChar char="ü"/>
            </a:pPr>
            <a:r>
              <a:rPr lang="lv-LV" sz="1800" dirty="0">
                <a:effectLst/>
                <a:latin typeface="Calibri" panose="020F0502020204030204" pitchFamily="34" charset="0"/>
                <a:ea typeface="Calibri" panose="020F0502020204030204" pitchFamily="34" charset="0"/>
              </a:rPr>
              <a:t>izvērtēta ielu sarkano līniju attēlošana Ādažu pilsētā, konstatējot, ka:</a:t>
            </a:r>
          </a:p>
          <a:p>
            <a:pPr marL="457200" lvl="1" indent="0" algn="just">
              <a:spcBef>
                <a:spcPts val="600"/>
              </a:spcBef>
              <a:spcAft>
                <a:spcPts val="600"/>
              </a:spcAft>
              <a:buNone/>
            </a:pPr>
            <a:r>
              <a:rPr lang="lv-LV"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daudzviet tās attēlotas neatbilstoši kartes mēroga noteiktībai;</a:t>
            </a:r>
            <a:endParaRPr lang="lv-LV" sz="1800" dirty="0">
              <a:solidFill>
                <a:srgbClr val="000000"/>
              </a:solidFill>
              <a:effectLst/>
              <a:latin typeface="Calibri" panose="020F0502020204030204" pitchFamily="34" charset="0"/>
              <a:ea typeface="Calibri" panose="020F0502020204030204" pitchFamily="34" charset="0"/>
            </a:endParaRPr>
          </a:p>
          <a:p>
            <a:pPr lvl="1" algn="just">
              <a:spcBef>
                <a:spcPts val="600"/>
              </a:spcBef>
              <a:spcAft>
                <a:spcPts val="600"/>
              </a:spcAft>
              <a:buFontTx/>
              <a:buChar char="-"/>
            </a:pPr>
            <a:r>
              <a:rPr lang="lv-LV"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saistošajā teritorijas plānojuma Grafiskajā daļā integrētas un attēlotas detālplānojumos plānoto ielu sarkanās līnijas, bet detālplānojumi 20 gadu laikā nav īstenoti;</a:t>
            </a:r>
          </a:p>
          <a:p>
            <a:pPr lvl="1" algn="just">
              <a:spcBef>
                <a:spcPts val="600"/>
              </a:spcBef>
              <a:spcAft>
                <a:spcPts val="600"/>
              </a:spcAft>
              <a:buFontTx/>
              <a:buChar char="-"/>
            </a:pPr>
            <a:r>
              <a:rPr lang="lv-LV" sz="1800" dirty="0">
                <a:solidFill>
                  <a:srgbClr val="000000"/>
                </a:solidFill>
                <a:latin typeface="Calibri" panose="020F0502020204030204" pitchFamily="34" charset="0"/>
                <a:ea typeface="Calibri" panose="020F0502020204030204" pitchFamily="34" charset="0"/>
                <a:cs typeface="Calibri" panose="020F0502020204030204" pitchFamily="34" charset="0"/>
              </a:rPr>
              <a:t>i</a:t>
            </a:r>
            <a:r>
              <a:rPr lang="lv-LV"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 teritorijas, kur nav detālplānojumu, bet ir attēlotas plānotās ielas ar sarkanajām līnijām privātīpašumos, lai gan ne pašvaldība, ne zemes īpašnieks tās neplāno izbūvēt pārskatāmā laika periodā. Tādējādi sarkanās līnijas apgrūtina īpašumu izmantošanu un sarkanās līnijas var dzēst, tikai izstrādājot grozījumus teritorijas plānojumā.  </a:t>
            </a:r>
            <a:endParaRPr lang="lv-LV" sz="1800" dirty="0">
              <a:solidFill>
                <a:srgbClr val="000000"/>
              </a:solidFill>
              <a:effectLst/>
              <a:latin typeface="Calibri" panose="020F0502020204030204" pitchFamily="34" charset="0"/>
              <a:ea typeface="Calibri" panose="020F0502020204030204" pitchFamily="34" charset="0"/>
            </a:endParaRPr>
          </a:p>
          <a:p>
            <a:pPr lvl="0" algn="just">
              <a:lnSpc>
                <a:spcPct val="107000"/>
              </a:lnSpc>
              <a:spcAft>
                <a:spcPts val="600"/>
              </a:spcAft>
              <a:buFont typeface="Wingdings" panose="05000000000000000000" pitchFamily="2" charset="2"/>
              <a:buChar char="ü"/>
            </a:pPr>
            <a:endParaRPr lang="lv-LV" sz="1800" b="1" dirty="0">
              <a:solidFill>
                <a:schemeClr val="accent6">
                  <a:lumMod val="75000"/>
                </a:schemeClr>
              </a:solidFill>
              <a:effectLst/>
              <a:latin typeface="Calibri" panose="020F0502020204030204" pitchFamily="34" charset="0"/>
              <a:ea typeface="Calibri" panose="020F0502020204030204" pitchFamily="34" charset="0"/>
            </a:endParaRPr>
          </a:p>
          <a:p>
            <a:pPr marL="342900" lvl="0" indent="-342900" algn="just">
              <a:lnSpc>
                <a:spcPct val="107000"/>
              </a:lnSpc>
              <a:spcAft>
                <a:spcPts val="600"/>
              </a:spcAft>
              <a:buFont typeface="Wingdings" panose="05000000000000000000" pitchFamily="2" charset="2"/>
              <a:buChar char=""/>
            </a:pPr>
            <a:endParaRPr lang="lv-LV"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68547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9AE3C-90CE-B02E-D545-22AECC3D6B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27E909-CB41-1A8E-8DC0-284D8B79026F}"/>
              </a:ext>
            </a:extLst>
          </p:cNvPr>
          <p:cNvSpPr>
            <a:spLocks noGrp="1"/>
          </p:cNvSpPr>
          <p:nvPr>
            <p:ph type="title"/>
          </p:nvPr>
        </p:nvSpPr>
        <p:spPr>
          <a:xfrm>
            <a:off x="838200" y="325891"/>
            <a:ext cx="10515600" cy="1325563"/>
          </a:xfrm>
        </p:spPr>
        <p:txBody>
          <a:bodyPr>
            <a:normAutofit/>
          </a:bodyPr>
          <a:lstStyle/>
          <a:p>
            <a:r>
              <a:rPr lang="lv-LV" sz="4000" b="1" dirty="0">
                <a:solidFill>
                  <a:schemeClr val="accent6">
                    <a:lumMod val="50000"/>
                  </a:schemeClr>
                </a:solidFill>
                <a:latin typeface="+mn-lt"/>
              </a:rPr>
              <a:t>Jaunā teritorijas plānojuma risinājumi</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EACCF029-9378-51D5-2F34-CEC7E96AFA56}"/>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C6A2F351-E1A4-CAE4-1290-55D5BE1D4F23}"/>
              </a:ext>
            </a:extLst>
          </p:cNvPr>
          <p:cNvSpPr txBox="1">
            <a:spLocks/>
          </p:cNvSpPr>
          <p:nvPr/>
        </p:nvSpPr>
        <p:spPr>
          <a:xfrm>
            <a:off x="621889" y="1334732"/>
            <a:ext cx="5061156" cy="509556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7000"/>
              </a:lnSpc>
              <a:spcAft>
                <a:spcPts val="600"/>
              </a:spcAft>
              <a:buNone/>
            </a:pPr>
            <a:r>
              <a:rPr lang="lv-LV" sz="2400" b="1" dirty="0">
                <a:solidFill>
                  <a:schemeClr val="accent6">
                    <a:lumMod val="75000"/>
                  </a:schemeClr>
                </a:solidFill>
                <a:effectLst/>
                <a:latin typeface="Calibri" panose="020F0502020204030204" pitchFamily="34" charset="0"/>
                <a:ea typeface="Calibri" panose="020F0502020204030204" pitchFamily="34" charset="0"/>
              </a:rPr>
              <a:t>Pilsētas un ciemu robežas</a:t>
            </a:r>
          </a:p>
          <a:p>
            <a:pPr marL="0" lvl="0" indent="0" algn="just">
              <a:lnSpc>
                <a:spcPct val="107000"/>
              </a:lnSpc>
              <a:spcAft>
                <a:spcPts val="600"/>
              </a:spcAft>
              <a:buNone/>
            </a:pPr>
            <a:r>
              <a:rPr lang="lv-LV" sz="1700" dirty="0">
                <a:effectLst/>
                <a:latin typeface="Calibri" panose="020F0502020204030204" pitchFamily="34" charset="0"/>
                <a:ea typeface="Calibri" panose="020F0502020204030204" pitchFamily="34" charset="0"/>
              </a:rPr>
              <a:t>Izvērtējot noteiktos kritērijus, esošo izmantošanu un attīstības tendences, iedzīvotāju viedokļus, iedzīvotāju skaitu, </a:t>
            </a:r>
            <a:r>
              <a:rPr lang="lv-LV" sz="1700" b="1" dirty="0">
                <a:solidFill>
                  <a:schemeClr val="accent6">
                    <a:lumMod val="75000"/>
                  </a:schemeClr>
                </a:solidFill>
                <a:effectLst/>
                <a:latin typeface="Calibri" panose="020F0502020204030204" pitchFamily="34" charset="0"/>
                <a:ea typeface="Calibri" panose="020F0502020204030204" pitchFamily="34" charset="0"/>
              </a:rPr>
              <a:t>teritorijas plānojumā ir ietverti risinājumi pilsētas un ciemu robežām</a:t>
            </a:r>
            <a:r>
              <a:rPr lang="lv-LV" sz="1700" dirty="0">
                <a:solidFill>
                  <a:schemeClr val="accent6">
                    <a:lumMod val="75000"/>
                  </a:schemeClr>
                </a:solidFill>
                <a:effectLst/>
                <a:latin typeface="Calibri" panose="020F0502020204030204" pitchFamily="34" charset="0"/>
                <a:ea typeface="Calibri" panose="020F0502020204030204" pitchFamily="34" charset="0"/>
              </a:rPr>
              <a:t> </a:t>
            </a:r>
          </a:p>
          <a:p>
            <a:pPr marL="0" lvl="0" indent="0" algn="just">
              <a:lnSpc>
                <a:spcPct val="107000"/>
              </a:lnSpc>
              <a:spcAft>
                <a:spcPts val="600"/>
              </a:spcAft>
              <a:buNone/>
            </a:pPr>
            <a:r>
              <a:rPr lang="lv-LV" sz="1700" dirty="0">
                <a:effectLst/>
                <a:latin typeface="Calibri" panose="020F0502020204030204" pitchFamily="34" charset="0"/>
                <a:ea typeface="Calibri" panose="020F0502020204030204" pitchFamily="34" charset="0"/>
              </a:rPr>
              <a:t>Ņemts vērā arī, ka 2024.gada 18.augustā stājās spēkā </a:t>
            </a:r>
            <a:r>
              <a:rPr lang="lv-LV" sz="1700" b="1" dirty="0">
                <a:solidFill>
                  <a:schemeClr val="accent6">
                    <a:lumMod val="75000"/>
                  </a:schemeClr>
                </a:solidFill>
                <a:effectLst/>
                <a:latin typeface="Calibri" panose="020F0502020204030204" pitchFamily="34" charset="0"/>
                <a:ea typeface="Calibri" panose="020F0502020204030204" pitchFamily="34" charset="0"/>
              </a:rPr>
              <a:t>Dabas atjaunošanas regula</a:t>
            </a:r>
            <a:r>
              <a:rPr lang="lv-LV" sz="1700" dirty="0">
                <a:effectLst/>
                <a:latin typeface="Calibri" panose="020F0502020204030204" pitchFamily="34" charset="0"/>
                <a:ea typeface="Calibri" panose="020F0502020204030204" pitchFamily="34" charset="0"/>
              </a:rPr>
              <a:t>, kuras mērķis ir stimulēt dalībvalstis veikt plašus dabas un vides vērtību atjaunošanas pasākumus, kā arī nodrošināt ilgtspējīgu un bioloģiski daudzveidīgu nākotni visiem Eiropas Savienības iedzīvotājiem. Regula paredz veikt zaļo teritoriju platību uzskaiti un kontroli pilsētās un apdzīvotās vietās</a:t>
            </a:r>
          </a:p>
          <a:p>
            <a:pPr marL="0" lvl="0" indent="0" algn="just">
              <a:lnSpc>
                <a:spcPct val="107000"/>
              </a:lnSpc>
              <a:spcAft>
                <a:spcPts val="600"/>
              </a:spcAft>
              <a:buNone/>
            </a:pPr>
            <a:r>
              <a:rPr lang="lv-LV" sz="1700" dirty="0">
                <a:effectLst/>
                <a:latin typeface="Calibri" panose="020F0502020204030204" pitchFamily="34" charset="0"/>
                <a:ea typeface="Calibri" panose="020F0502020204030204" pitchFamily="34" charset="0"/>
              </a:rPr>
              <a:t>Par plānotajām izmaiņām informēti iedzīvotāji ciemu attīstības plānu izstrādes ietvaros 2024.gadā un Ādažu novada ilgtspējīgas attīstība stratēģijas aktualizācijas ietvaros organizētā sanāksmē par teritorijas plānošanu 2025.gada 28.aprīlī, kā arī par plānotajām izmaiņām informēti Ādažu novada pašvaldības domes deputāti Attīstības komitejas sēdē 2024.gada 13.novembrī</a:t>
            </a:r>
          </a:p>
          <a:p>
            <a:pPr marL="0" lvl="0" indent="0" algn="just">
              <a:lnSpc>
                <a:spcPct val="107000"/>
              </a:lnSpc>
              <a:spcAft>
                <a:spcPts val="600"/>
              </a:spcAft>
              <a:buNone/>
            </a:pPr>
            <a:endParaRPr lang="lv-LV" sz="1600" b="1" dirty="0">
              <a:solidFill>
                <a:schemeClr val="accent6">
                  <a:lumMod val="75000"/>
                </a:schemeClr>
              </a:solidFill>
              <a:effectLst/>
              <a:latin typeface="Calibri" panose="020F0502020204030204" pitchFamily="34" charset="0"/>
              <a:ea typeface="Calibri" panose="020F0502020204030204" pitchFamily="34" charset="0"/>
            </a:endParaRPr>
          </a:p>
          <a:p>
            <a:pPr marL="342900" lvl="0" indent="-342900" algn="just">
              <a:lnSpc>
                <a:spcPct val="107000"/>
              </a:lnSpc>
              <a:spcAft>
                <a:spcPts val="600"/>
              </a:spcAft>
              <a:buFont typeface="Wingdings" panose="05000000000000000000" pitchFamily="2" charset="2"/>
              <a:buChar char=""/>
            </a:pPr>
            <a:endParaRPr lang="lv-LV"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E39BEE0E-7088-AC52-517F-E3C384E511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1033" y="1334732"/>
            <a:ext cx="5670755" cy="5178133"/>
          </a:xfrm>
          <a:prstGeom prst="rect">
            <a:avLst/>
          </a:prstGeom>
        </p:spPr>
      </p:pic>
    </p:spTree>
    <p:extLst>
      <p:ext uri="{BB962C8B-B14F-4D97-AF65-F5344CB8AC3E}">
        <p14:creationId xmlns:p14="http://schemas.microsoft.com/office/powerpoint/2010/main" val="161150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59C0F-7641-3725-6244-71ADDE46A8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C66A8B-1A53-D677-0214-AABBE7D8031F}"/>
              </a:ext>
            </a:extLst>
          </p:cNvPr>
          <p:cNvSpPr>
            <a:spLocks noGrp="1"/>
          </p:cNvSpPr>
          <p:nvPr>
            <p:ph type="title"/>
          </p:nvPr>
        </p:nvSpPr>
        <p:spPr>
          <a:xfrm>
            <a:off x="838200" y="325891"/>
            <a:ext cx="10515600" cy="1325563"/>
          </a:xfrm>
        </p:spPr>
        <p:txBody>
          <a:bodyPr>
            <a:normAutofit/>
          </a:bodyPr>
          <a:lstStyle/>
          <a:p>
            <a:r>
              <a:rPr lang="lv-LV" sz="4000" b="1" dirty="0">
                <a:solidFill>
                  <a:schemeClr val="accent6">
                    <a:lumMod val="50000"/>
                  </a:schemeClr>
                </a:solidFill>
                <a:latin typeface="+mn-lt"/>
              </a:rPr>
              <a:t>Jaunā teritorijas plānojuma risinājumi</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2C072B93-AF0B-0AB7-60C3-B55A43411332}"/>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05EC3BF6-6CC8-401C-CAD1-6B3B57744437}"/>
              </a:ext>
            </a:extLst>
          </p:cNvPr>
          <p:cNvSpPr txBox="1">
            <a:spLocks/>
          </p:cNvSpPr>
          <p:nvPr/>
        </p:nvSpPr>
        <p:spPr>
          <a:xfrm>
            <a:off x="621888" y="1334732"/>
            <a:ext cx="5778911" cy="509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7000"/>
              </a:lnSpc>
              <a:spcAft>
                <a:spcPts val="600"/>
              </a:spcAft>
              <a:buNone/>
            </a:pPr>
            <a:r>
              <a:rPr lang="lv-LV" sz="2400" b="1" dirty="0">
                <a:solidFill>
                  <a:schemeClr val="accent6">
                    <a:lumMod val="75000"/>
                  </a:schemeClr>
                </a:solidFill>
                <a:effectLst/>
                <a:latin typeface="Calibri" panose="020F0502020204030204" pitchFamily="34" charset="0"/>
                <a:ea typeface="Calibri" panose="020F0502020204030204" pitchFamily="34" charset="0"/>
              </a:rPr>
              <a:t>Pilsētas un ciemu robežas</a:t>
            </a:r>
          </a:p>
          <a:p>
            <a:pPr marL="342900" lvl="0" indent="-342900" algn="just">
              <a:lnSpc>
                <a:spcPct val="107000"/>
              </a:lnSpc>
              <a:spcBef>
                <a:spcPts val="600"/>
              </a:spcBef>
              <a:spcAft>
                <a:spcPts val="600"/>
              </a:spcAft>
              <a:buFont typeface="Wingdings" panose="05000000000000000000" pitchFamily="2" charset="2"/>
              <a:buChar char=""/>
            </a:pPr>
            <a:r>
              <a:rPr lang="lv-LV" sz="1800" b="1" kern="100" dirty="0">
                <a:effectLst/>
                <a:latin typeface="Calibri" panose="020F0502020204030204" pitchFamily="34" charset="0"/>
                <a:ea typeface="Calibri" panose="020F0502020204030204" pitchFamily="34" charset="0"/>
                <a:cs typeface="Calibri" panose="020F0502020204030204" pitchFamily="34" charset="0"/>
              </a:rPr>
              <a:t>netiek mainītas</a:t>
            </a:r>
            <a:r>
              <a:rPr lang="lv-LV" sz="1800" kern="100" dirty="0">
                <a:effectLst/>
                <a:latin typeface="Calibri" panose="020F0502020204030204" pitchFamily="34" charset="0"/>
                <a:ea typeface="Calibri" panose="020F0502020204030204" pitchFamily="34" charset="0"/>
                <a:cs typeface="Calibri" panose="020F0502020204030204" pitchFamily="34" charset="0"/>
              </a:rPr>
              <a:t> </a:t>
            </a:r>
            <a:r>
              <a:rPr lang="lv-LV" sz="1800" kern="100" dirty="0" err="1">
                <a:effectLst/>
                <a:latin typeface="Calibri" panose="020F0502020204030204" pitchFamily="34" charset="0"/>
                <a:ea typeface="Calibri" panose="020F0502020204030204" pitchFamily="34" charset="0"/>
                <a:cs typeface="Calibri" panose="020F0502020204030204" pitchFamily="34" charset="0"/>
              </a:rPr>
              <a:t>Garciema</a:t>
            </a:r>
            <a:r>
              <a:rPr lang="lv-LV" sz="1800" kern="100" dirty="0">
                <a:effectLst/>
                <a:latin typeface="Calibri" panose="020F0502020204030204" pitchFamily="34" charset="0"/>
                <a:ea typeface="Calibri" panose="020F0502020204030204" pitchFamily="34" charset="0"/>
                <a:cs typeface="Calibri" panose="020F0502020204030204" pitchFamily="34" charset="0"/>
              </a:rPr>
              <a:t>, </a:t>
            </a:r>
            <a:r>
              <a:rPr lang="lv-LV" sz="1800" kern="100" dirty="0" err="1">
                <a:effectLst/>
                <a:latin typeface="Calibri" panose="020F0502020204030204" pitchFamily="34" charset="0"/>
                <a:ea typeface="Calibri" panose="020F0502020204030204" pitchFamily="34" charset="0"/>
                <a:cs typeface="Calibri" panose="020F0502020204030204" pitchFamily="34" charset="0"/>
              </a:rPr>
              <a:t>Garupes</a:t>
            </a:r>
            <a:r>
              <a:rPr lang="lv-LV" sz="1800" kern="100" dirty="0">
                <a:effectLst/>
                <a:latin typeface="Calibri" panose="020F0502020204030204" pitchFamily="34" charset="0"/>
                <a:ea typeface="Calibri" panose="020F0502020204030204" pitchFamily="34" charset="0"/>
                <a:cs typeface="Calibri" panose="020F0502020204030204" pitchFamily="34" charset="0"/>
              </a:rPr>
              <a:t>, Carnikavas, Gaujas, </a:t>
            </a:r>
            <a:r>
              <a:rPr lang="lv-LV" sz="1800" kern="100" dirty="0" err="1">
                <a:effectLst/>
                <a:latin typeface="Calibri" panose="020F0502020204030204" pitchFamily="34" charset="0"/>
                <a:ea typeface="Calibri" panose="020F0502020204030204" pitchFamily="34" charset="0"/>
                <a:cs typeface="Calibri" panose="020F0502020204030204" pitchFamily="34" charset="0"/>
              </a:rPr>
              <a:t>Siguļu</a:t>
            </a:r>
            <a:r>
              <a:rPr lang="lv-LV" sz="1800" kern="100" dirty="0">
                <a:effectLst/>
                <a:latin typeface="Calibri" panose="020F0502020204030204" pitchFamily="34" charset="0"/>
                <a:ea typeface="Calibri" panose="020F0502020204030204" pitchFamily="34" charset="0"/>
                <a:cs typeface="Calibri" panose="020F0502020204030204" pitchFamily="34" charset="0"/>
              </a:rPr>
              <a:t>, Lilastes robežas Carnikavas pagastā;</a:t>
            </a:r>
            <a:endParaRPr lang="lv-LV"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Bef>
                <a:spcPts val="600"/>
              </a:spcBef>
              <a:spcAft>
                <a:spcPts val="600"/>
              </a:spcAft>
              <a:buFont typeface="Wingdings" panose="05000000000000000000" pitchFamily="2" charset="2"/>
              <a:buChar char=""/>
            </a:pPr>
            <a:r>
              <a:rPr lang="lv-LV" sz="1800" b="1" kern="100" dirty="0">
                <a:effectLst/>
                <a:latin typeface="Calibri" panose="020F0502020204030204" pitchFamily="34" charset="0"/>
                <a:ea typeface="Calibri" panose="020F0502020204030204" pitchFamily="34" charset="0"/>
                <a:cs typeface="Calibri" panose="020F0502020204030204" pitchFamily="34" charset="0"/>
              </a:rPr>
              <a:t>netiek mainītas</a:t>
            </a:r>
            <a:r>
              <a:rPr lang="lv-LV" sz="1800" kern="100" dirty="0">
                <a:effectLst/>
                <a:latin typeface="Calibri" panose="020F0502020204030204" pitchFamily="34" charset="0"/>
                <a:ea typeface="Calibri" panose="020F0502020204030204" pitchFamily="34" charset="0"/>
                <a:cs typeface="Calibri" panose="020F0502020204030204" pitchFamily="34" charset="0"/>
              </a:rPr>
              <a:t> Baltezera, Alderu, Garkalnes, </a:t>
            </a:r>
            <a:r>
              <a:rPr lang="lv-LV" sz="1800" kern="100" dirty="0" err="1">
                <a:effectLst/>
                <a:latin typeface="Calibri" panose="020F0502020204030204" pitchFamily="34" charset="0"/>
                <a:ea typeface="Calibri" panose="020F0502020204030204" pitchFamily="34" charset="0"/>
                <a:cs typeface="Calibri" panose="020F0502020204030204" pitchFamily="34" charset="0"/>
              </a:rPr>
              <a:t>Āņu</a:t>
            </a:r>
            <a:r>
              <a:rPr lang="lv-LV" sz="1800" kern="100" dirty="0">
                <a:effectLst/>
                <a:latin typeface="Calibri" panose="020F0502020204030204" pitchFamily="34" charset="0"/>
                <a:ea typeface="Calibri" panose="020F0502020204030204" pitchFamily="34" charset="0"/>
                <a:cs typeface="Calibri" panose="020F0502020204030204" pitchFamily="34" charset="0"/>
              </a:rPr>
              <a:t> un </a:t>
            </a:r>
            <a:r>
              <a:rPr lang="lv-LV" sz="1800" kern="100" dirty="0" err="1">
                <a:effectLst/>
                <a:latin typeface="Calibri" panose="020F0502020204030204" pitchFamily="34" charset="0"/>
                <a:ea typeface="Calibri" panose="020F0502020204030204" pitchFamily="34" charset="0"/>
                <a:cs typeface="Calibri" panose="020F0502020204030204" pitchFamily="34" charset="0"/>
              </a:rPr>
              <a:t>Iļķenes</a:t>
            </a:r>
            <a:r>
              <a:rPr lang="lv-LV" sz="1800" kern="100" dirty="0">
                <a:effectLst/>
                <a:latin typeface="Calibri" panose="020F0502020204030204" pitchFamily="34" charset="0"/>
                <a:ea typeface="Calibri" panose="020F0502020204030204" pitchFamily="34" charset="0"/>
                <a:cs typeface="Calibri" panose="020F0502020204030204" pitchFamily="34" charset="0"/>
              </a:rPr>
              <a:t> ciemu robežas Ādažu pagastā;</a:t>
            </a:r>
            <a:endParaRPr lang="lv-LV"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Bef>
                <a:spcPts val="600"/>
              </a:spcBef>
              <a:spcAft>
                <a:spcPts val="600"/>
              </a:spcAft>
              <a:buFont typeface="Wingdings" panose="05000000000000000000" pitchFamily="2" charset="2"/>
              <a:buChar char=""/>
            </a:pPr>
            <a:r>
              <a:rPr lang="lv-LV" sz="1800" b="1" kern="100" dirty="0">
                <a:effectLst/>
                <a:latin typeface="Calibri" panose="020F0502020204030204" pitchFamily="34" charset="0"/>
                <a:ea typeface="Calibri" panose="020F0502020204030204" pitchFamily="34" charset="0"/>
                <a:cs typeface="Calibri" panose="020F0502020204030204" pitchFamily="34" charset="0"/>
              </a:rPr>
              <a:t>ciema statusu zaudē</a:t>
            </a:r>
            <a:r>
              <a:rPr lang="lv-LV" sz="1800" kern="100" dirty="0">
                <a:effectLst/>
                <a:latin typeface="Calibri" panose="020F0502020204030204" pitchFamily="34" charset="0"/>
                <a:ea typeface="Calibri" panose="020F0502020204030204" pitchFamily="34" charset="0"/>
                <a:cs typeface="Calibri" panose="020F0502020204030204" pitchFamily="34" charset="0"/>
              </a:rPr>
              <a:t> </a:t>
            </a:r>
            <a:r>
              <a:rPr lang="lv-LV" sz="1800" kern="100" dirty="0" err="1">
                <a:effectLst/>
                <a:latin typeface="Calibri" panose="020F0502020204030204" pitchFamily="34" charset="0"/>
                <a:ea typeface="Calibri" panose="020F0502020204030204" pitchFamily="34" charset="0"/>
                <a:cs typeface="Calibri" panose="020F0502020204030204" pitchFamily="34" charset="0"/>
              </a:rPr>
              <a:t>Eimuru</a:t>
            </a:r>
            <a:r>
              <a:rPr lang="lv-LV" sz="1800" kern="100" dirty="0">
                <a:effectLst/>
                <a:latin typeface="Calibri" panose="020F0502020204030204" pitchFamily="34" charset="0"/>
                <a:ea typeface="Calibri" panose="020F0502020204030204" pitchFamily="34" charset="0"/>
                <a:cs typeface="Calibri" panose="020F0502020204030204" pitchFamily="34" charset="0"/>
              </a:rPr>
              <a:t> ciems Carnikavas pagastā, kura teritorijā ir lauksaimniecības zeme ar atsevišķu viensētu apbūvi Mangaļu – </a:t>
            </a:r>
            <a:r>
              <a:rPr lang="lv-LV" sz="1800" kern="100" dirty="0" err="1">
                <a:effectLst/>
                <a:latin typeface="Calibri" panose="020F0502020204030204" pitchFamily="34" charset="0"/>
                <a:ea typeface="Calibri" panose="020F0502020204030204" pitchFamily="34" charset="0"/>
                <a:cs typeface="Calibri" panose="020F0502020204030204" pitchFamily="34" charset="0"/>
              </a:rPr>
              <a:t>Eimuru</a:t>
            </a:r>
            <a:r>
              <a:rPr lang="lv-LV" sz="1800" kern="100" dirty="0">
                <a:effectLst/>
                <a:latin typeface="Calibri" panose="020F0502020204030204" pitchFamily="34" charset="0"/>
                <a:ea typeface="Calibri" panose="020F0502020204030204" pitchFamily="34" charset="0"/>
                <a:cs typeface="Calibri" panose="020F0502020204030204" pitchFamily="34" charset="0"/>
              </a:rPr>
              <a:t> polderī, tajā 2025.gada 1.martā bija deklarēti tikai 14 iedzīvotāji;</a:t>
            </a:r>
          </a:p>
          <a:p>
            <a:pPr marL="342900" lvl="0" indent="-342900" algn="just">
              <a:lnSpc>
                <a:spcPct val="107000"/>
              </a:lnSpc>
              <a:spcBef>
                <a:spcPts val="600"/>
              </a:spcBef>
              <a:spcAft>
                <a:spcPts val="600"/>
              </a:spcAft>
              <a:buFont typeface="Wingdings" panose="05000000000000000000" pitchFamily="2" charset="2"/>
              <a:buChar char=""/>
            </a:pPr>
            <a:r>
              <a:rPr lang="lv-LV" sz="1800" b="1" dirty="0">
                <a:effectLst/>
                <a:latin typeface="Calibri" panose="020F0502020204030204" pitchFamily="34" charset="0"/>
                <a:ea typeface="Calibri" panose="020F0502020204030204" pitchFamily="34" charset="0"/>
              </a:rPr>
              <a:t>tiek mainīta</a:t>
            </a:r>
            <a:r>
              <a:rPr lang="lv-LV" sz="1800" dirty="0">
                <a:effectLst/>
                <a:latin typeface="Calibri" panose="020F0502020204030204" pitchFamily="34" charset="0"/>
                <a:ea typeface="Calibri" panose="020F0502020204030204" pitchFamily="34" charset="0"/>
              </a:rPr>
              <a:t> Ādažu pilsētas robeža </a:t>
            </a:r>
            <a:endParaRPr lang="lv-LV"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7000"/>
              </a:lnSpc>
              <a:spcAft>
                <a:spcPts val="600"/>
              </a:spcAft>
              <a:buNone/>
            </a:pPr>
            <a:endParaRPr lang="lv-LV" sz="1600" b="1" dirty="0">
              <a:solidFill>
                <a:schemeClr val="accent6">
                  <a:lumMod val="75000"/>
                </a:schemeClr>
              </a:solidFill>
              <a:effectLst/>
              <a:latin typeface="Calibri" panose="020F0502020204030204" pitchFamily="34" charset="0"/>
              <a:ea typeface="Calibri" panose="020F0502020204030204" pitchFamily="34" charset="0"/>
            </a:endParaRPr>
          </a:p>
          <a:p>
            <a:pPr marL="342900" lvl="0" indent="-342900" algn="just">
              <a:lnSpc>
                <a:spcPct val="107000"/>
              </a:lnSpc>
              <a:spcAft>
                <a:spcPts val="600"/>
              </a:spcAft>
              <a:buFont typeface="Wingdings" panose="05000000000000000000" pitchFamily="2" charset="2"/>
              <a:buChar char=""/>
            </a:pPr>
            <a:endParaRPr lang="lv-LV"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C01ED5E4-7A25-0DDD-0ECB-57095B3D0A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08885" y="1598445"/>
            <a:ext cx="3404761" cy="4831850"/>
          </a:xfrm>
          <a:prstGeom prst="rect">
            <a:avLst/>
          </a:prstGeom>
        </p:spPr>
      </p:pic>
    </p:spTree>
    <p:extLst>
      <p:ext uri="{BB962C8B-B14F-4D97-AF65-F5344CB8AC3E}">
        <p14:creationId xmlns:p14="http://schemas.microsoft.com/office/powerpoint/2010/main" val="480591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3C7D9-9011-933B-529E-3CF2B7927B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DE737A-93CA-8120-4193-69476A20BB12}"/>
              </a:ext>
            </a:extLst>
          </p:cNvPr>
          <p:cNvSpPr>
            <a:spLocks noGrp="1"/>
          </p:cNvSpPr>
          <p:nvPr>
            <p:ph type="title"/>
          </p:nvPr>
        </p:nvSpPr>
        <p:spPr>
          <a:xfrm>
            <a:off x="838200" y="325891"/>
            <a:ext cx="10515600" cy="1325563"/>
          </a:xfrm>
        </p:spPr>
        <p:txBody>
          <a:bodyPr>
            <a:normAutofit/>
          </a:bodyPr>
          <a:lstStyle/>
          <a:p>
            <a:r>
              <a:rPr lang="lv-LV" sz="4000" b="1" dirty="0">
                <a:solidFill>
                  <a:schemeClr val="accent6">
                    <a:lumMod val="50000"/>
                  </a:schemeClr>
                </a:solidFill>
                <a:latin typeface="+mn-lt"/>
              </a:rPr>
              <a:t>Jaunā teritorijas plānojuma risinājumi</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E65FA8EE-89F0-D8C0-5269-99C4E2A65054}"/>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71578857-DD61-7ED0-E455-9CA6F5DA24FF}"/>
              </a:ext>
            </a:extLst>
          </p:cNvPr>
          <p:cNvSpPr txBox="1">
            <a:spLocks/>
          </p:cNvSpPr>
          <p:nvPr/>
        </p:nvSpPr>
        <p:spPr>
          <a:xfrm>
            <a:off x="621888" y="1334732"/>
            <a:ext cx="4894009" cy="509556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7000"/>
              </a:lnSpc>
              <a:spcAft>
                <a:spcPts val="600"/>
              </a:spcAft>
              <a:buNone/>
            </a:pPr>
            <a:r>
              <a:rPr lang="lv-LV" sz="2400" b="1" dirty="0">
                <a:solidFill>
                  <a:schemeClr val="accent6">
                    <a:lumMod val="75000"/>
                  </a:schemeClr>
                </a:solidFill>
                <a:effectLst/>
                <a:latin typeface="Calibri" panose="020F0502020204030204" pitchFamily="34" charset="0"/>
                <a:ea typeface="Calibri" panose="020F0502020204030204" pitchFamily="34" charset="0"/>
              </a:rPr>
              <a:t>Pilsētas un ciemu robežas</a:t>
            </a:r>
          </a:p>
          <a:p>
            <a:pPr marL="0" lvl="0" indent="0" algn="just">
              <a:lnSpc>
                <a:spcPct val="107000"/>
              </a:lnSpc>
              <a:spcBef>
                <a:spcPts val="600"/>
              </a:spcBef>
              <a:spcAft>
                <a:spcPts val="600"/>
              </a:spcAft>
              <a:buNone/>
            </a:pPr>
            <a:r>
              <a:rPr lang="lv-LV" sz="1800" b="1" kern="100" dirty="0">
                <a:effectLst/>
                <a:latin typeface="Calibri" panose="020F0502020204030204" pitchFamily="34" charset="0"/>
                <a:ea typeface="Calibri" panose="020F0502020204030204" pitchFamily="34" charset="0"/>
                <a:cs typeface="Calibri" panose="020F0502020204030204" pitchFamily="34" charset="0"/>
              </a:rPr>
              <a:t>tiek mainītas ciemu robežas</a:t>
            </a:r>
            <a:r>
              <a:rPr lang="lv-LV" sz="1800" kern="100" dirty="0">
                <a:effectLst/>
                <a:latin typeface="Calibri" panose="020F0502020204030204" pitchFamily="34" charset="0"/>
                <a:ea typeface="Calibri" panose="020F0502020204030204" pitchFamily="34" charset="0"/>
                <a:cs typeface="Calibri" panose="020F0502020204030204" pitchFamily="34" charset="0"/>
              </a:rPr>
              <a:t>:</a:t>
            </a:r>
            <a:endParaRPr lang="lv-LV" sz="1800" kern="1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ü"/>
            </a:pPr>
            <a:r>
              <a:rPr lang="lv-LV" sz="1800" dirty="0" err="1">
                <a:effectLst/>
                <a:latin typeface="Calibri" panose="020F0502020204030204" pitchFamily="34" charset="0"/>
                <a:ea typeface="Calibri" panose="020F0502020204030204" pitchFamily="34" charset="0"/>
              </a:rPr>
              <a:t>Kalngales</a:t>
            </a:r>
            <a:r>
              <a:rPr lang="lv-LV" sz="1800" dirty="0">
                <a:effectLst/>
                <a:latin typeface="Calibri" panose="020F0502020204030204" pitchFamily="34" charset="0"/>
                <a:ea typeface="Calibri" panose="020F0502020204030204" pitchFamily="34" charset="0"/>
              </a:rPr>
              <a:t> ciemam, izslēdzot no tā meža teritoriju, kura nav paredzēta apbūvei </a:t>
            </a:r>
          </a:p>
          <a:p>
            <a:pPr>
              <a:buFont typeface="Wingdings" panose="05000000000000000000" pitchFamily="2" charset="2"/>
              <a:buChar char="ü"/>
            </a:pPr>
            <a:r>
              <a:rPr lang="lv-LV" sz="1800" dirty="0" err="1">
                <a:effectLst/>
                <a:latin typeface="Calibri" panose="020F0502020204030204" pitchFamily="34" charset="0"/>
                <a:ea typeface="Calibri" panose="020F0502020204030204" pitchFamily="34" charset="0"/>
              </a:rPr>
              <a:t>Mežgarciemam</a:t>
            </a:r>
            <a:r>
              <a:rPr lang="lv-LV" sz="1800" dirty="0">
                <a:effectLst/>
                <a:latin typeface="Calibri" panose="020F0502020204030204" pitchFamily="34" charset="0"/>
                <a:ea typeface="Calibri" panose="020F0502020204030204" pitchFamily="34" charset="0"/>
              </a:rPr>
              <a:t>, izslēdzot no tā mežu teritorijas (23. attēls). Ādažu novada IAS paredzēja </a:t>
            </a:r>
            <a:r>
              <a:rPr lang="lv-LV" sz="1800" dirty="0" err="1">
                <a:effectLst/>
                <a:latin typeface="Calibri" panose="020F0502020204030204" pitchFamily="34" charset="0"/>
                <a:ea typeface="Calibri" panose="020F0502020204030204" pitchFamily="34" charset="0"/>
              </a:rPr>
              <a:t>Garciema</a:t>
            </a:r>
            <a:r>
              <a:rPr lang="lv-LV" sz="1800" dirty="0">
                <a:effectLst/>
                <a:latin typeface="Calibri" panose="020F0502020204030204" pitchFamily="34" charset="0"/>
                <a:ea typeface="Calibri" panose="020F0502020204030204" pitchFamily="34" charset="0"/>
              </a:rPr>
              <a:t> un </a:t>
            </a:r>
            <a:r>
              <a:rPr lang="lv-LV" sz="1800" dirty="0" err="1">
                <a:effectLst/>
                <a:latin typeface="Calibri" panose="020F0502020204030204" pitchFamily="34" charset="0"/>
                <a:ea typeface="Calibri" panose="020F0502020204030204" pitchFamily="34" charset="0"/>
              </a:rPr>
              <a:t>Mežgarciema</a:t>
            </a:r>
            <a:r>
              <a:rPr lang="lv-LV" sz="1800" dirty="0">
                <a:effectLst/>
                <a:latin typeface="Calibri" panose="020F0502020204030204" pitchFamily="34" charset="0"/>
                <a:ea typeface="Calibri" panose="020F0502020204030204" pitchFamily="34" charset="0"/>
              </a:rPr>
              <a:t> apvienošanu, tomēr AS “Latvijas valsts meži” iebilda iekļaut tās valdījumā esošo zemes vienību ar kadastra apzīmējumu 80520081372 ciema teritorijā, līdz ar to </a:t>
            </a:r>
            <a:r>
              <a:rPr lang="lv-LV" sz="1800" dirty="0" err="1">
                <a:effectLst/>
                <a:latin typeface="Calibri" panose="020F0502020204030204" pitchFamily="34" charset="0"/>
                <a:ea typeface="Calibri" panose="020F0502020204030204" pitchFamily="34" charset="0"/>
              </a:rPr>
              <a:t>Garciemu</a:t>
            </a:r>
            <a:r>
              <a:rPr lang="lv-LV" sz="1800" dirty="0">
                <a:effectLst/>
                <a:latin typeface="Calibri" panose="020F0502020204030204" pitchFamily="34" charset="0"/>
                <a:ea typeface="Calibri" panose="020F0502020204030204" pitchFamily="34" charset="0"/>
              </a:rPr>
              <a:t> un </a:t>
            </a:r>
            <a:r>
              <a:rPr lang="lv-LV" sz="1800" dirty="0" err="1">
                <a:effectLst/>
                <a:latin typeface="Calibri" panose="020F0502020204030204" pitchFamily="34" charset="0"/>
                <a:ea typeface="Calibri" panose="020F0502020204030204" pitchFamily="34" charset="0"/>
              </a:rPr>
              <a:t>Mežgarciemu</a:t>
            </a:r>
            <a:r>
              <a:rPr lang="lv-LV" sz="1800" dirty="0">
                <a:effectLst/>
                <a:latin typeface="Calibri" panose="020F0502020204030204" pitchFamily="34" charset="0"/>
                <a:ea typeface="Calibri" panose="020F0502020204030204" pitchFamily="34" charset="0"/>
              </a:rPr>
              <a:t> telpiski nevar apvienot</a:t>
            </a:r>
            <a:endParaRPr lang="lv-LV" sz="1800" dirty="0">
              <a:latin typeface="Calibri" panose="020F0502020204030204" pitchFamily="34" charset="0"/>
              <a:ea typeface="Calibri" panose="020F0502020204030204" pitchFamily="34" charset="0"/>
            </a:endParaRPr>
          </a:p>
          <a:p>
            <a:pPr>
              <a:buFont typeface="Wingdings" panose="05000000000000000000" pitchFamily="2" charset="2"/>
              <a:buChar char="ü"/>
            </a:pPr>
            <a:r>
              <a:rPr lang="lv-LV" sz="1800" dirty="0" err="1">
                <a:effectLst/>
                <a:latin typeface="Calibri" panose="020F0502020204030204" pitchFamily="34" charset="0"/>
                <a:ea typeface="Calibri" panose="020F0502020204030204" pitchFamily="34" charset="0"/>
              </a:rPr>
              <a:t>Eimuru</a:t>
            </a:r>
            <a:r>
              <a:rPr lang="lv-LV" sz="1800" dirty="0">
                <a:effectLst/>
                <a:latin typeface="Calibri" panose="020F0502020204030204" pitchFamily="34" charset="0"/>
                <a:ea typeface="Calibri" panose="020F0502020204030204" pitchFamily="34" charset="0"/>
              </a:rPr>
              <a:t> ciemam Ādažu pagastā, izslēdzot no tā lauksaimniecības teritorijas polderos </a:t>
            </a:r>
          </a:p>
          <a:p>
            <a:pPr>
              <a:buFont typeface="Wingdings" panose="05000000000000000000" pitchFamily="2" charset="2"/>
              <a:buChar char="ü"/>
            </a:pPr>
            <a:r>
              <a:rPr lang="lv-LV" sz="1800" dirty="0">
                <a:effectLst/>
                <a:latin typeface="Calibri" panose="020F0502020204030204" pitchFamily="34" charset="0"/>
                <a:ea typeface="Calibri" panose="020F0502020204030204" pitchFamily="34" charset="0"/>
              </a:rPr>
              <a:t>Ataru ciemam, pievienojot tam daļu no Ādažu pagasta </a:t>
            </a:r>
            <a:r>
              <a:rPr lang="lv-LV" sz="1800" dirty="0" err="1">
                <a:effectLst/>
                <a:latin typeface="Calibri" panose="020F0502020204030204" pitchFamily="34" charset="0"/>
                <a:ea typeface="Calibri" panose="020F0502020204030204" pitchFamily="34" charset="0"/>
              </a:rPr>
              <a:t>Eimuru</a:t>
            </a:r>
            <a:r>
              <a:rPr lang="lv-LV" sz="1800" dirty="0">
                <a:effectLst/>
                <a:latin typeface="Calibri" panose="020F0502020204030204" pitchFamily="34" charset="0"/>
                <a:ea typeface="Calibri" panose="020F0502020204030204" pitchFamily="34" charset="0"/>
              </a:rPr>
              <a:t> ciema, detālplānojuma īpašumam “</a:t>
            </a:r>
            <a:r>
              <a:rPr lang="lv-LV" sz="1800" dirty="0" err="1">
                <a:effectLst/>
                <a:latin typeface="Calibri" panose="020F0502020204030204" pitchFamily="34" charset="0"/>
                <a:ea typeface="Calibri" panose="020F0502020204030204" pitchFamily="34" charset="0"/>
              </a:rPr>
              <a:t>Jaunzariņi</a:t>
            </a:r>
            <a:r>
              <a:rPr lang="lv-LV" sz="1800" dirty="0">
                <a:effectLst/>
                <a:latin typeface="Calibri" panose="020F0502020204030204" pitchFamily="34" charset="0"/>
                <a:ea typeface="Calibri" panose="020F0502020204030204" pitchFamily="34" charset="0"/>
              </a:rPr>
              <a:t>” teritoriju </a:t>
            </a:r>
          </a:p>
          <a:p>
            <a:pPr>
              <a:buNone/>
            </a:pPr>
            <a:endParaRPr lang="lv-LV" sz="1600" b="1" dirty="0">
              <a:solidFill>
                <a:schemeClr val="accent6">
                  <a:lumMod val="75000"/>
                </a:schemeClr>
              </a:solidFill>
              <a:effectLst/>
              <a:latin typeface="Calibri" panose="020F0502020204030204" pitchFamily="34" charset="0"/>
              <a:ea typeface="Calibri" panose="020F0502020204030204" pitchFamily="34" charset="0"/>
            </a:endParaRPr>
          </a:p>
          <a:p>
            <a:pPr marL="342900" lvl="0" indent="-342900" algn="just">
              <a:lnSpc>
                <a:spcPct val="107000"/>
              </a:lnSpc>
              <a:spcAft>
                <a:spcPts val="600"/>
              </a:spcAft>
              <a:buFont typeface="Wingdings" panose="05000000000000000000" pitchFamily="2" charset="2"/>
              <a:buChar char=""/>
            </a:pPr>
            <a:endParaRPr lang="lv-LV"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7B669182-BD1E-4DAB-BA6F-08251D782E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5897" y="1334732"/>
            <a:ext cx="3403928" cy="2398312"/>
          </a:xfrm>
          <a:prstGeom prst="rect">
            <a:avLst/>
          </a:prstGeom>
        </p:spPr>
      </p:pic>
      <p:pic>
        <p:nvPicPr>
          <p:cNvPr id="7" name="Picture 6">
            <a:extLst>
              <a:ext uri="{FF2B5EF4-FFF2-40B4-BE49-F238E27FC236}">
                <a16:creationId xmlns:a16="http://schemas.microsoft.com/office/drawing/2014/main" id="{236CE632-81F2-2452-3755-3F14600CF2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5897" y="3801378"/>
            <a:ext cx="2060355" cy="2923395"/>
          </a:xfrm>
          <a:prstGeom prst="rect">
            <a:avLst/>
          </a:prstGeom>
        </p:spPr>
      </p:pic>
      <p:pic>
        <p:nvPicPr>
          <p:cNvPr id="8" name="Picture 7">
            <a:extLst>
              <a:ext uri="{FF2B5EF4-FFF2-40B4-BE49-F238E27FC236}">
                <a16:creationId xmlns:a16="http://schemas.microsoft.com/office/drawing/2014/main" id="{E63F7B2F-BE95-3577-D677-D414630E02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6077" y="3801377"/>
            <a:ext cx="4147999" cy="2923389"/>
          </a:xfrm>
          <a:prstGeom prst="rect">
            <a:avLst/>
          </a:prstGeom>
        </p:spPr>
      </p:pic>
      <p:pic>
        <p:nvPicPr>
          <p:cNvPr id="9" name="Picture 8">
            <a:extLst>
              <a:ext uri="{FF2B5EF4-FFF2-40B4-BE49-F238E27FC236}">
                <a16:creationId xmlns:a16="http://schemas.microsoft.com/office/drawing/2014/main" id="{F8D123C7-F84F-1F8A-798F-58C527F421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08593" y="1334732"/>
            <a:ext cx="1689788" cy="2398312"/>
          </a:xfrm>
          <a:prstGeom prst="rect">
            <a:avLst/>
          </a:prstGeom>
        </p:spPr>
      </p:pic>
    </p:spTree>
    <p:extLst>
      <p:ext uri="{BB962C8B-B14F-4D97-AF65-F5344CB8AC3E}">
        <p14:creationId xmlns:p14="http://schemas.microsoft.com/office/powerpoint/2010/main" val="1094836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567C3-85A2-F63F-0999-33C00694C6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FB27D0-6CDF-2129-4CA5-C6A7EEA1FAF4}"/>
              </a:ext>
            </a:extLst>
          </p:cNvPr>
          <p:cNvSpPr>
            <a:spLocks noGrp="1"/>
          </p:cNvSpPr>
          <p:nvPr>
            <p:ph type="title"/>
          </p:nvPr>
        </p:nvSpPr>
        <p:spPr>
          <a:xfrm>
            <a:off x="838200" y="325891"/>
            <a:ext cx="10515600" cy="1325563"/>
          </a:xfrm>
        </p:spPr>
        <p:txBody>
          <a:bodyPr>
            <a:normAutofit/>
          </a:bodyPr>
          <a:lstStyle/>
          <a:p>
            <a:r>
              <a:rPr lang="lv-LV" sz="4000" b="1" dirty="0">
                <a:solidFill>
                  <a:schemeClr val="accent6">
                    <a:lumMod val="50000"/>
                  </a:schemeClr>
                </a:solidFill>
                <a:latin typeface="+mn-lt"/>
              </a:rPr>
              <a:t>Jaunā teritorijas plānojuma risinājumi</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6B49782C-0DC6-1F26-A803-76C57D372F4D}"/>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21701D84-5729-AFA0-E719-4D77BFBDA885}"/>
              </a:ext>
            </a:extLst>
          </p:cNvPr>
          <p:cNvSpPr txBox="1">
            <a:spLocks/>
          </p:cNvSpPr>
          <p:nvPr/>
        </p:nvSpPr>
        <p:spPr>
          <a:xfrm>
            <a:off x="621888" y="1334732"/>
            <a:ext cx="4894009" cy="509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7000"/>
              </a:lnSpc>
              <a:spcAft>
                <a:spcPts val="600"/>
              </a:spcAft>
              <a:buNone/>
            </a:pPr>
            <a:r>
              <a:rPr lang="lv-LV" sz="2400" b="1" dirty="0">
                <a:solidFill>
                  <a:schemeClr val="accent6">
                    <a:lumMod val="75000"/>
                  </a:schemeClr>
                </a:solidFill>
                <a:effectLst/>
                <a:latin typeface="Calibri" panose="020F0502020204030204" pitchFamily="34" charset="0"/>
                <a:ea typeface="Calibri" panose="020F0502020204030204" pitchFamily="34" charset="0"/>
              </a:rPr>
              <a:t>Pilsētas un ciemu robežas</a:t>
            </a:r>
          </a:p>
          <a:p>
            <a:pPr marL="0" lvl="0" indent="0" algn="just">
              <a:lnSpc>
                <a:spcPct val="107000"/>
              </a:lnSpc>
              <a:spcBef>
                <a:spcPts val="600"/>
              </a:spcBef>
              <a:spcAft>
                <a:spcPts val="600"/>
              </a:spcAft>
              <a:buNone/>
            </a:pPr>
            <a:r>
              <a:rPr lang="lv-LV" sz="1800" b="1" kern="100" dirty="0">
                <a:effectLst/>
                <a:latin typeface="Calibri" panose="020F0502020204030204" pitchFamily="34" charset="0"/>
                <a:ea typeface="Calibri" panose="020F0502020204030204" pitchFamily="34" charset="0"/>
                <a:cs typeface="Calibri" panose="020F0502020204030204" pitchFamily="34" charset="0"/>
              </a:rPr>
              <a:t>tiek mainītas ciemu robežas</a:t>
            </a:r>
            <a:r>
              <a:rPr lang="lv-LV" sz="1800" kern="100" dirty="0">
                <a:effectLst/>
                <a:latin typeface="Calibri" panose="020F0502020204030204" pitchFamily="34" charset="0"/>
                <a:ea typeface="Calibri" panose="020F0502020204030204" pitchFamily="34" charset="0"/>
                <a:cs typeface="Calibri" panose="020F0502020204030204" pitchFamily="34" charset="0"/>
              </a:rPr>
              <a:t>:</a:t>
            </a:r>
            <a:endParaRPr lang="lv-LV" sz="1800" kern="1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ü"/>
            </a:pPr>
            <a:r>
              <a:rPr lang="lv-LV" sz="1800" dirty="0" err="1">
                <a:effectLst/>
                <a:latin typeface="Calibri" panose="020F0502020204030204" pitchFamily="34" charset="0"/>
                <a:ea typeface="Calibri" panose="020F0502020204030204" pitchFamily="34" charset="0"/>
              </a:rPr>
              <a:t>Laveru</a:t>
            </a:r>
            <a:r>
              <a:rPr lang="lv-LV" sz="1800" dirty="0">
                <a:effectLst/>
                <a:latin typeface="Calibri" panose="020F0502020204030204" pitchFamily="34" charset="0"/>
                <a:ea typeface="Calibri" panose="020F0502020204030204" pitchFamily="34" charset="0"/>
              </a:rPr>
              <a:t> ciemam, izslēdzot no tā lauksaimniecības teritorijas, kuras nav plānots apbūvēt </a:t>
            </a:r>
          </a:p>
          <a:p>
            <a:pPr>
              <a:buFont typeface="Wingdings" panose="05000000000000000000" pitchFamily="2" charset="2"/>
              <a:buChar char="ü"/>
            </a:pPr>
            <a:r>
              <a:rPr lang="lv-LV" sz="1800" dirty="0">
                <a:effectLst/>
                <a:latin typeface="Calibri" panose="020F0502020204030204" pitchFamily="34" charset="0"/>
                <a:ea typeface="Calibri" panose="020F0502020204030204" pitchFamily="34" charset="0"/>
              </a:rPr>
              <a:t>Birznieku ciemam, izslēdzot lauksaimniecības teritorijas atbilstoši zemes īpašnieku priekšlikumiem (27.attēls). No Birznieku ciema izslēdzot plašas lauksaimniecības teritorijas, jauna ciema statuss tiek noteikts īpašumu “</a:t>
            </a:r>
            <a:r>
              <a:rPr lang="lv-LV" sz="1800" dirty="0" err="1">
                <a:effectLst/>
                <a:latin typeface="Calibri" panose="020F0502020204030204" pitchFamily="34" charset="0"/>
                <a:ea typeface="Calibri" panose="020F0502020204030204" pitchFamily="34" charset="0"/>
              </a:rPr>
              <a:t>Sauleslejas</a:t>
            </a:r>
            <a:r>
              <a:rPr lang="lv-LV" sz="1800" dirty="0">
                <a:effectLst/>
                <a:latin typeface="Calibri" panose="020F0502020204030204" pitchFamily="34" charset="0"/>
                <a:ea typeface="Calibri" panose="020F0502020204030204" pitchFamily="34" charset="0"/>
              </a:rPr>
              <a:t>” un “</a:t>
            </a:r>
            <a:r>
              <a:rPr lang="lv-LV" sz="1800" dirty="0" err="1">
                <a:effectLst/>
                <a:latin typeface="Calibri" panose="020F0502020204030204" pitchFamily="34" charset="0"/>
                <a:ea typeface="Calibri" panose="020F0502020204030204" pitchFamily="34" charset="0"/>
              </a:rPr>
              <a:t>Augšnagaiņi</a:t>
            </a:r>
            <a:r>
              <a:rPr lang="lv-LV" sz="1800" dirty="0">
                <a:effectLst/>
                <a:latin typeface="Calibri" panose="020F0502020204030204" pitchFamily="34" charset="0"/>
                <a:ea typeface="Calibri" panose="020F0502020204030204" pitchFamily="34" charset="0"/>
              </a:rPr>
              <a:t>” teritorijās</a:t>
            </a:r>
            <a:r>
              <a:rPr lang="lv-LV" sz="1800" b="1" dirty="0">
                <a:effectLst/>
                <a:latin typeface="Calibri" panose="020F0502020204030204" pitchFamily="34" charset="0"/>
                <a:ea typeface="Calibri" panose="020F0502020204030204" pitchFamily="34" charset="0"/>
              </a:rPr>
              <a:t> ar pagaidu nosaukumu </a:t>
            </a:r>
            <a:r>
              <a:rPr lang="lv-LV" sz="1800" b="1" dirty="0" err="1">
                <a:effectLst/>
                <a:latin typeface="Calibri" panose="020F0502020204030204" pitchFamily="34" charset="0"/>
                <a:ea typeface="Calibri" panose="020F0502020204030204" pitchFamily="34" charset="0"/>
              </a:rPr>
              <a:t>Jaunbirznieki</a:t>
            </a:r>
            <a:r>
              <a:rPr lang="lv-LV" sz="1800" b="1" dirty="0">
                <a:effectLst/>
                <a:latin typeface="Calibri" panose="020F0502020204030204" pitchFamily="34" charset="0"/>
                <a:ea typeface="Calibri" panose="020F0502020204030204" pitchFamily="34" charset="0"/>
              </a:rPr>
              <a:t>, </a:t>
            </a:r>
            <a:r>
              <a:rPr lang="lv-LV" sz="1800" dirty="0">
                <a:effectLst/>
                <a:latin typeface="Calibri" panose="020F0502020204030204" pitchFamily="34" charset="0"/>
                <a:ea typeface="Calibri" panose="020F0502020204030204" pitchFamily="34" charset="0"/>
              </a:rPr>
              <a:t>kur ir spēkā esošs, neīstenots detālplānojums, notikusi īpašnieku maiņa un ierosināta </a:t>
            </a:r>
            <a:r>
              <a:rPr lang="lv-LV" sz="1800" dirty="0" err="1">
                <a:effectLst/>
                <a:latin typeface="Calibri" panose="020F0502020204030204" pitchFamily="34" charset="0"/>
                <a:ea typeface="Calibri" panose="020F0502020204030204" pitchFamily="34" charset="0"/>
              </a:rPr>
              <a:t>lokālplānojuma</a:t>
            </a:r>
            <a:r>
              <a:rPr lang="lv-LV" sz="1800" dirty="0">
                <a:effectLst/>
                <a:latin typeface="Calibri" panose="020F0502020204030204" pitchFamily="34" charset="0"/>
                <a:ea typeface="Calibri" panose="020F0502020204030204" pitchFamily="34" charset="0"/>
              </a:rPr>
              <a:t> izstrāde </a:t>
            </a:r>
            <a:endParaRPr lang="lv-LV" sz="1600" b="1" dirty="0">
              <a:solidFill>
                <a:schemeClr val="accent6">
                  <a:lumMod val="75000"/>
                </a:schemeClr>
              </a:solidFill>
              <a:effectLst/>
              <a:latin typeface="Calibri" panose="020F0502020204030204" pitchFamily="34" charset="0"/>
              <a:ea typeface="Calibri" panose="020F0502020204030204" pitchFamily="34" charset="0"/>
            </a:endParaRPr>
          </a:p>
          <a:p>
            <a:pPr marL="342900" lvl="0" indent="-342900" algn="just">
              <a:lnSpc>
                <a:spcPct val="107000"/>
              </a:lnSpc>
              <a:spcAft>
                <a:spcPts val="600"/>
              </a:spcAft>
              <a:buFont typeface="Wingdings" panose="05000000000000000000" pitchFamily="2" charset="2"/>
              <a:buChar char=""/>
            </a:pPr>
            <a:endParaRPr lang="lv-LV"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203DABA6-CD86-9E7E-BADC-4E6A6F8C01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5897" y="1554479"/>
            <a:ext cx="2845434" cy="4038327"/>
          </a:xfrm>
          <a:prstGeom prst="rect">
            <a:avLst/>
          </a:prstGeom>
        </p:spPr>
      </p:pic>
      <p:pic>
        <p:nvPicPr>
          <p:cNvPr id="12" name="Picture 11">
            <a:extLst>
              <a:ext uri="{FF2B5EF4-FFF2-40B4-BE49-F238E27FC236}">
                <a16:creationId xmlns:a16="http://schemas.microsoft.com/office/drawing/2014/main" id="{FA15A5D8-288F-55E2-0DD9-0701DDD769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8365" y="1554479"/>
            <a:ext cx="2845435" cy="4038600"/>
          </a:xfrm>
          <a:prstGeom prst="rect">
            <a:avLst/>
          </a:prstGeom>
        </p:spPr>
      </p:pic>
    </p:spTree>
    <p:extLst>
      <p:ext uri="{BB962C8B-B14F-4D97-AF65-F5344CB8AC3E}">
        <p14:creationId xmlns:p14="http://schemas.microsoft.com/office/powerpoint/2010/main" val="2687239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82A6-89FA-6047-8B31-94B974EC2E84}"/>
              </a:ext>
            </a:extLst>
          </p:cNvPr>
          <p:cNvSpPr>
            <a:spLocks noGrp="1"/>
          </p:cNvSpPr>
          <p:nvPr>
            <p:ph type="title"/>
          </p:nvPr>
        </p:nvSpPr>
        <p:spPr>
          <a:xfrm>
            <a:off x="838200" y="325891"/>
            <a:ext cx="10515600" cy="1325563"/>
          </a:xfrm>
        </p:spPr>
        <p:txBody>
          <a:bodyPr>
            <a:normAutofit fontScale="90000"/>
          </a:bodyPr>
          <a:lstStyle/>
          <a:p>
            <a:r>
              <a:rPr lang="lv-LV" sz="4000" b="1" dirty="0">
                <a:solidFill>
                  <a:schemeClr val="accent6">
                    <a:lumMod val="50000"/>
                  </a:schemeClr>
                </a:solidFill>
                <a:latin typeface="+mn-lt"/>
              </a:rPr>
              <a:t>Ādažu novada teritorijas plānojuma 2025. -2037. gadam izstrādes uzsākšana</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ADC30ACF-6ED6-6CC4-4F87-63B9ED08FC53}"/>
              </a:ext>
            </a:extLst>
          </p:cNvPr>
          <p:cNvCxnSpPr>
            <a:cxnSpLocks/>
          </p:cNvCxnSpPr>
          <p:nvPr/>
        </p:nvCxnSpPr>
        <p:spPr>
          <a:xfrm>
            <a:off x="838200" y="1335767"/>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3" name="Content Placeholder 2">
            <a:extLst>
              <a:ext uri="{FF2B5EF4-FFF2-40B4-BE49-F238E27FC236}">
                <a16:creationId xmlns:a16="http://schemas.microsoft.com/office/drawing/2014/main" id="{435CEB2F-1807-4380-57A2-4071035AAA6B}"/>
              </a:ext>
            </a:extLst>
          </p:cNvPr>
          <p:cNvSpPr txBox="1">
            <a:spLocks/>
          </p:cNvSpPr>
          <p:nvPr/>
        </p:nvSpPr>
        <p:spPr>
          <a:xfrm>
            <a:off x="615336" y="1523635"/>
            <a:ext cx="7066188" cy="520654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ü"/>
            </a:pPr>
            <a:r>
              <a:rPr lang="lv-LV" sz="2200" b="1" dirty="0">
                <a:solidFill>
                  <a:schemeClr val="accent6">
                    <a:lumMod val="50000"/>
                  </a:schemeClr>
                </a:solidFill>
              </a:rPr>
              <a:t>2022.gada 23.novembrī pieņemts Ādažu novada domes lēmums Nr. 558 «Par Ādažu novada teritorijas plānojuma izstrādes uzsākšanu» un apstiprināts darba uzdevums – pieejams portālā Ģeolatvija.lv</a:t>
            </a:r>
            <a:endParaRPr lang="lv-LV" sz="2200" dirty="0"/>
          </a:p>
          <a:p>
            <a:pPr algn="just">
              <a:buFont typeface="Wingdings" panose="05000000000000000000" pitchFamily="2" charset="2"/>
              <a:buChar char="ü"/>
            </a:pPr>
            <a:r>
              <a:rPr lang="lv-LV" sz="2200" dirty="0"/>
              <a:t>Pieprasīti nosacījumi un informācija no 35 institūcijām un pakalpojumu sniedzējiem, saņemto nosacījumu apkopošana, izvērtēšana </a:t>
            </a:r>
          </a:p>
          <a:p>
            <a:pPr algn="just">
              <a:buFont typeface="Wingdings" panose="05000000000000000000" pitchFamily="2" charset="2"/>
              <a:buChar char="ü"/>
            </a:pPr>
            <a:r>
              <a:rPr lang="lv-LV" sz="2200" dirty="0"/>
              <a:t>Saņemti un izvērtēti 160 priekšlikumi no fiziskām un juridiskām personām</a:t>
            </a:r>
          </a:p>
          <a:p>
            <a:pPr algn="just">
              <a:buFont typeface="Wingdings" panose="05000000000000000000" pitchFamily="2" charset="2"/>
              <a:buChar char="ü"/>
            </a:pPr>
            <a:r>
              <a:rPr lang="lv-LV" sz="2200" dirty="0"/>
              <a:t>Pieprasīti un saņemti Dabas aizsardzības pārvaldes, Veselības inspekcijas un Valsts vides dienesta viedokļi par stratēģiskā ietekmes uz vidi novērtējuma (SIVN) nepieciešamību, sagatavots iesniegums Vides pārraudzības valsts birojam (VPVB) lēmuma pieņemšanai, </a:t>
            </a:r>
          </a:p>
          <a:p>
            <a:pPr>
              <a:buFont typeface="Wingdings" panose="05000000000000000000" pitchFamily="2" charset="2"/>
              <a:buChar char="ü"/>
            </a:pPr>
            <a:r>
              <a:rPr lang="lv-LV" sz="2200" dirty="0"/>
              <a:t>2023.gada 17.aprīlī pieņēma lēmumu Nr. 4-02/30/2023 “Par stratēģiskā ietekmes uz vidi novērtējuma procedūras nepiemērošanu” Ādažu novada teritorijas plānojumam</a:t>
            </a:r>
            <a:endParaRPr lang="lv-LV" sz="2400" dirty="0"/>
          </a:p>
        </p:txBody>
      </p:sp>
      <p:pic>
        <p:nvPicPr>
          <p:cNvPr id="5" name="Picture 4">
            <a:extLst>
              <a:ext uri="{FF2B5EF4-FFF2-40B4-BE49-F238E27FC236}">
                <a16:creationId xmlns:a16="http://schemas.microsoft.com/office/drawing/2014/main" id="{56020412-72AA-AFDB-2851-88482CB28495}"/>
              </a:ext>
            </a:extLst>
          </p:cNvPr>
          <p:cNvPicPr>
            <a:picLocks noChangeAspect="1"/>
          </p:cNvPicPr>
          <p:nvPr/>
        </p:nvPicPr>
        <p:blipFill>
          <a:blip r:embed="rId2"/>
          <a:stretch>
            <a:fillRect/>
          </a:stretch>
        </p:blipFill>
        <p:spPr>
          <a:xfrm>
            <a:off x="7762596" y="1766657"/>
            <a:ext cx="3591204" cy="2277489"/>
          </a:xfrm>
          <a:prstGeom prst="rect">
            <a:avLst/>
          </a:prstGeom>
        </p:spPr>
      </p:pic>
    </p:spTree>
    <p:extLst>
      <p:ext uri="{BB962C8B-B14F-4D97-AF65-F5344CB8AC3E}">
        <p14:creationId xmlns:p14="http://schemas.microsoft.com/office/powerpoint/2010/main" val="16214143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B3480-6168-365C-4B6C-608AE804FA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59DB90-894B-8B3C-7D17-E1A50439640E}"/>
              </a:ext>
            </a:extLst>
          </p:cNvPr>
          <p:cNvSpPr>
            <a:spLocks noGrp="1"/>
          </p:cNvSpPr>
          <p:nvPr>
            <p:ph type="title"/>
          </p:nvPr>
        </p:nvSpPr>
        <p:spPr>
          <a:xfrm>
            <a:off x="838200" y="325891"/>
            <a:ext cx="10515600" cy="1325563"/>
          </a:xfrm>
        </p:spPr>
        <p:txBody>
          <a:bodyPr>
            <a:normAutofit/>
          </a:bodyPr>
          <a:lstStyle/>
          <a:p>
            <a:r>
              <a:rPr lang="lv-LV" sz="4000" b="1" dirty="0">
                <a:solidFill>
                  <a:schemeClr val="accent6">
                    <a:lumMod val="50000"/>
                  </a:schemeClr>
                </a:solidFill>
                <a:latin typeface="+mn-lt"/>
              </a:rPr>
              <a:t>Jaunā teritorijas plānojuma risinājumi</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DA72F1F4-7FD5-67AF-E1F5-1952323FC424}"/>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939904C5-FD94-A3F0-510E-AA74923E729F}"/>
              </a:ext>
            </a:extLst>
          </p:cNvPr>
          <p:cNvSpPr txBox="1">
            <a:spLocks/>
          </p:cNvSpPr>
          <p:nvPr/>
        </p:nvSpPr>
        <p:spPr>
          <a:xfrm>
            <a:off x="621888" y="1334732"/>
            <a:ext cx="3301183" cy="509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7000"/>
              </a:lnSpc>
              <a:spcAft>
                <a:spcPts val="600"/>
              </a:spcAft>
              <a:buNone/>
            </a:pPr>
            <a:r>
              <a:rPr lang="lv-LV" sz="2400" b="1" dirty="0">
                <a:solidFill>
                  <a:schemeClr val="accent6">
                    <a:lumMod val="75000"/>
                  </a:schemeClr>
                </a:solidFill>
                <a:effectLst/>
                <a:latin typeface="Calibri" panose="020F0502020204030204" pitchFamily="34" charset="0"/>
                <a:ea typeface="Calibri" panose="020F0502020204030204" pitchFamily="34" charset="0"/>
              </a:rPr>
              <a:t>Pilsētas un ciemu robežas</a:t>
            </a:r>
          </a:p>
          <a:p>
            <a:pPr marL="0" lvl="0" indent="0" algn="just">
              <a:lnSpc>
                <a:spcPct val="107000"/>
              </a:lnSpc>
              <a:spcBef>
                <a:spcPts val="600"/>
              </a:spcBef>
              <a:spcAft>
                <a:spcPts val="600"/>
              </a:spcAft>
              <a:buNone/>
            </a:pPr>
            <a:r>
              <a:rPr lang="lv-LV" sz="1800" b="1" kern="100" dirty="0">
                <a:effectLst/>
                <a:latin typeface="Calibri" panose="020F0502020204030204" pitchFamily="34" charset="0"/>
                <a:ea typeface="Calibri" panose="020F0502020204030204" pitchFamily="34" charset="0"/>
                <a:cs typeface="Calibri" panose="020F0502020204030204" pitchFamily="34" charset="0"/>
              </a:rPr>
              <a:t>tiek mainītas ciemu robežas</a:t>
            </a:r>
            <a:r>
              <a:rPr lang="lv-LV" sz="1800" kern="100" dirty="0">
                <a:effectLst/>
                <a:latin typeface="Calibri" panose="020F0502020204030204" pitchFamily="34" charset="0"/>
                <a:ea typeface="Calibri" panose="020F0502020204030204" pitchFamily="34" charset="0"/>
                <a:cs typeface="Calibri" panose="020F0502020204030204" pitchFamily="34" charset="0"/>
              </a:rPr>
              <a:t>:</a:t>
            </a:r>
            <a:endParaRPr lang="lv-LV" sz="1800" kern="1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ü"/>
            </a:pPr>
            <a:r>
              <a:rPr lang="lv-LV" sz="1800" dirty="0" err="1">
                <a:effectLst/>
                <a:latin typeface="Calibri" panose="020F0502020204030204" pitchFamily="34" charset="0"/>
                <a:ea typeface="Calibri" panose="020F0502020204030204" pitchFamily="34" charset="0"/>
              </a:rPr>
              <a:t>Stapriņu</a:t>
            </a:r>
            <a:r>
              <a:rPr lang="lv-LV" sz="1800" dirty="0">
                <a:effectLst/>
                <a:latin typeface="Calibri" panose="020F0502020204030204" pitchFamily="34" charset="0"/>
                <a:ea typeface="Calibri" panose="020F0502020204030204" pitchFamily="34" charset="0"/>
              </a:rPr>
              <a:t> ciemam, izslēdzot mežu un mozaīkveida teritorijas, kuras nav plānots apbūvēt </a:t>
            </a:r>
          </a:p>
          <a:p>
            <a:pPr>
              <a:buFont typeface="Wingdings" panose="05000000000000000000" pitchFamily="2" charset="2"/>
              <a:buChar char="ü"/>
            </a:pPr>
            <a:r>
              <a:rPr lang="lv-LV" sz="1800" dirty="0" err="1">
                <a:effectLst/>
                <a:latin typeface="Calibri" panose="020F0502020204030204" pitchFamily="34" charset="0"/>
                <a:ea typeface="Calibri" panose="020F0502020204030204" pitchFamily="34" charset="0"/>
              </a:rPr>
              <a:t>Kadagas</a:t>
            </a:r>
            <a:r>
              <a:rPr lang="lv-LV" sz="1800" dirty="0">
                <a:effectLst/>
                <a:latin typeface="Calibri" panose="020F0502020204030204" pitchFamily="34" charset="0"/>
                <a:ea typeface="Calibri" panose="020F0502020204030204" pitchFamily="34" charset="0"/>
              </a:rPr>
              <a:t> ciemam, izslēdzot ar ciemu nesaistītu Aizsardzības ministrijas īpašumu un purvainas, apbūvei nepiemērotas teritorijas pie NBS poligona robežas </a:t>
            </a:r>
          </a:p>
          <a:p>
            <a:pPr>
              <a:buFont typeface="Wingdings" panose="05000000000000000000" pitchFamily="2" charset="2"/>
              <a:buChar char="ü"/>
            </a:pPr>
            <a:r>
              <a:rPr lang="lv-LV" sz="1800" dirty="0">
                <a:effectLst/>
                <a:latin typeface="Calibri" panose="020F0502020204030204" pitchFamily="34" charset="0"/>
                <a:ea typeface="Calibri" panose="020F0502020204030204" pitchFamily="34" charset="0"/>
              </a:rPr>
              <a:t>Turpmākajā plānošanas procesā izvērtējami risinājumi </a:t>
            </a:r>
            <a:r>
              <a:rPr lang="lv-LV" sz="1800" dirty="0" err="1">
                <a:effectLst/>
                <a:latin typeface="Calibri" panose="020F0502020204030204" pitchFamily="34" charset="0"/>
                <a:ea typeface="Calibri" panose="020F0502020204030204" pitchFamily="34" charset="0"/>
              </a:rPr>
              <a:t>Divezeru</a:t>
            </a:r>
            <a:r>
              <a:rPr lang="lv-LV" sz="1800" dirty="0">
                <a:effectLst/>
                <a:latin typeface="Calibri" panose="020F0502020204030204" pitchFamily="34" charset="0"/>
                <a:ea typeface="Calibri" panose="020F0502020204030204" pitchFamily="34" charset="0"/>
              </a:rPr>
              <a:t> ciema robežām</a:t>
            </a:r>
            <a:endParaRPr lang="lv-LV"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5CCB1CD6-7445-2DF3-3467-A75F71E72E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1227" y="1334732"/>
            <a:ext cx="2357704" cy="3345420"/>
          </a:xfrm>
          <a:prstGeom prst="rect">
            <a:avLst/>
          </a:prstGeom>
        </p:spPr>
      </p:pic>
      <p:pic>
        <p:nvPicPr>
          <p:cNvPr id="5" name="Picture 4">
            <a:extLst>
              <a:ext uri="{FF2B5EF4-FFF2-40B4-BE49-F238E27FC236}">
                <a16:creationId xmlns:a16="http://schemas.microsoft.com/office/drawing/2014/main" id="{C657971E-883A-879E-7E89-4565CF8D1D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7087" y="3882513"/>
            <a:ext cx="3832860" cy="2700655"/>
          </a:xfrm>
          <a:prstGeom prst="rect">
            <a:avLst/>
          </a:prstGeom>
        </p:spPr>
      </p:pic>
      <p:pic>
        <p:nvPicPr>
          <p:cNvPr id="7" name="Picture 6">
            <a:extLst>
              <a:ext uri="{FF2B5EF4-FFF2-40B4-BE49-F238E27FC236}">
                <a16:creationId xmlns:a16="http://schemas.microsoft.com/office/drawing/2014/main" id="{40708D11-A3E7-9064-3179-3E5056B9A5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1568" y="1334732"/>
            <a:ext cx="2740387" cy="3889747"/>
          </a:xfrm>
          <a:prstGeom prst="rect">
            <a:avLst/>
          </a:prstGeom>
        </p:spPr>
      </p:pic>
    </p:spTree>
    <p:extLst>
      <p:ext uri="{BB962C8B-B14F-4D97-AF65-F5344CB8AC3E}">
        <p14:creationId xmlns:p14="http://schemas.microsoft.com/office/powerpoint/2010/main" val="34219433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433B6-0F8A-7933-5434-75B74C9DBA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A6FAFF-9828-F434-A7EF-606AD97CB0AF}"/>
              </a:ext>
            </a:extLst>
          </p:cNvPr>
          <p:cNvSpPr>
            <a:spLocks noGrp="1"/>
          </p:cNvSpPr>
          <p:nvPr>
            <p:ph type="title"/>
          </p:nvPr>
        </p:nvSpPr>
        <p:spPr>
          <a:xfrm>
            <a:off x="838200" y="325891"/>
            <a:ext cx="10515600" cy="1325563"/>
          </a:xfrm>
        </p:spPr>
        <p:txBody>
          <a:bodyPr>
            <a:normAutofit/>
          </a:bodyPr>
          <a:lstStyle/>
          <a:p>
            <a:r>
              <a:rPr lang="lv-LV" sz="4000" b="1" dirty="0">
                <a:solidFill>
                  <a:schemeClr val="accent6">
                    <a:lumMod val="50000"/>
                  </a:schemeClr>
                </a:solidFill>
                <a:latin typeface="+mn-lt"/>
              </a:rPr>
              <a:t>Jaunā teritorijas plānojuma risinājumi</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EF6284D0-89A5-326A-34AD-BD5C7F7D02BD}"/>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66AE8ED9-AA5B-40EA-A5A9-25C20CEB44EA}"/>
              </a:ext>
            </a:extLst>
          </p:cNvPr>
          <p:cNvSpPr txBox="1">
            <a:spLocks/>
          </p:cNvSpPr>
          <p:nvPr/>
        </p:nvSpPr>
        <p:spPr>
          <a:xfrm>
            <a:off x="946352" y="1436546"/>
            <a:ext cx="5474112" cy="509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7000"/>
              </a:lnSpc>
              <a:spcAft>
                <a:spcPts val="600"/>
              </a:spcAft>
              <a:buNone/>
            </a:pPr>
            <a:r>
              <a:rPr lang="lv-LV" sz="2400" b="1" dirty="0">
                <a:solidFill>
                  <a:schemeClr val="accent6">
                    <a:lumMod val="75000"/>
                  </a:schemeClr>
                </a:solidFill>
                <a:effectLst/>
                <a:latin typeface="Calibri" panose="020F0502020204030204" pitchFamily="34" charset="0"/>
                <a:ea typeface="Calibri" panose="020F0502020204030204" pitchFamily="34" charset="0"/>
              </a:rPr>
              <a:t>Teritorijas izmantošanas un apbūves noteikumu (TIAN) izvērtēšana un  apvienošana</a:t>
            </a:r>
            <a:endParaRPr lang="lv-LV"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l" rtl="0" fontAlgn="base">
              <a:lnSpc>
                <a:spcPts val="1500"/>
              </a:lnSpc>
              <a:buFont typeface="Wingdings" panose="05000000000000000000" pitchFamily="2" charset="2"/>
              <a:buChar char="ü"/>
            </a:pPr>
            <a:r>
              <a:rPr lang="lv-LV" sz="1800" b="0" i="0" u="none" strike="noStrike" dirty="0">
                <a:solidFill>
                  <a:srgbClr val="000000"/>
                </a:solidFill>
                <a:effectLst/>
                <a:latin typeface="Calibri" panose="020F0502020204030204" pitchFamily="34" charset="0"/>
              </a:rPr>
              <a:t>izvērtētas abu spēkā esošo teritorijas plānojumu TIAN prasības un izveidota jauna, salāgota, konsolidēta versija</a:t>
            </a:r>
            <a:endParaRPr lang="en-US" sz="1200" b="0" i="0" dirty="0">
              <a:solidFill>
                <a:srgbClr val="000000"/>
              </a:solidFill>
              <a:effectLst/>
              <a:latin typeface="Arial" panose="020B0604020202020204" pitchFamily="34" charset="0"/>
            </a:endParaRPr>
          </a:p>
          <a:p>
            <a:pPr algn="l" rtl="0" fontAlgn="base">
              <a:lnSpc>
                <a:spcPts val="1500"/>
              </a:lnSpc>
              <a:buFont typeface="Wingdings" panose="05000000000000000000" pitchFamily="2" charset="2"/>
              <a:buChar char="ü"/>
            </a:pPr>
            <a:r>
              <a:rPr lang="lv-LV" sz="1800" b="0" i="0" u="none" strike="noStrike" dirty="0">
                <a:solidFill>
                  <a:srgbClr val="000000"/>
                </a:solidFill>
                <a:effectLst/>
                <a:latin typeface="Calibri" panose="020F0502020204030204" pitchFamily="34" charset="0"/>
              </a:rPr>
              <a:t>Izvērtēta sasaiste ar citiem normatīvajiem aktiem</a:t>
            </a:r>
            <a:r>
              <a:rPr lang="en-US" sz="1800" b="0" i="0" dirty="0">
                <a:solidFill>
                  <a:srgbClr val="000000"/>
                </a:solidFill>
                <a:effectLst/>
                <a:latin typeface="Calibri" panose="020F0502020204030204" pitchFamily="34" charset="0"/>
              </a:rPr>
              <a:t>​</a:t>
            </a:r>
            <a:endParaRPr lang="en-US" sz="1200" b="0" i="0" dirty="0">
              <a:solidFill>
                <a:srgbClr val="000000"/>
              </a:solidFill>
              <a:effectLst/>
              <a:latin typeface="Arial" panose="020B0604020202020204" pitchFamily="34" charset="0"/>
            </a:endParaRPr>
          </a:p>
          <a:p>
            <a:pPr algn="l" rtl="0" fontAlgn="base">
              <a:lnSpc>
                <a:spcPts val="1500"/>
              </a:lnSpc>
              <a:buFont typeface="Wingdings" panose="05000000000000000000" pitchFamily="2" charset="2"/>
              <a:buChar char="ü"/>
            </a:pPr>
            <a:r>
              <a:rPr lang="lv-LV" sz="1800" b="0" i="0" u="none" strike="noStrike" dirty="0">
                <a:solidFill>
                  <a:srgbClr val="000000"/>
                </a:solidFill>
                <a:effectLst/>
                <a:latin typeface="Calibri" panose="020F0502020204030204" pitchFamily="34" charset="0"/>
              </a:rPr>
              <a:t>Papildinātas sadaļas ar aktualitātēm</a:t>
            </a:r>
            <a:r>
              <a:rPr lang="en-US" sz="1800" b="0" i="0" dirty="0">
                <a:solidFill>
                  <a:srgbClr val="000000"/>
                </a:solidFill>
                <a:effectLst/>
                <a:latin typeface="Calibri" panose="020F0502020204030204" pitchFamily="34" charset="0"/>
              </a:rPr>
              <a:t>​</a:t>
            </a:r>
            <a:endParaRPr lang="en-US" sz="1200" b="0" i="0" dirty="0">
              <a:solidFill>
                <a:srgbClr val="000000"/>
              </a:solidFill>
              <a:effectLst/>
              <a:latin typeface="Arial" panose="020B0604020202020204" pitchFamily="34" charset="0"/>
            </a:endParaRPr>
          </a:p>
          <a:p>
            <a:pPr algn="l" rtl="0" fontAlgn="base">
              <a:lnSpc>
                <a:spcPts val="1500"/>
              </a:lnSpc>
              <a:buFont typeface="Wingdings" panose="05000000000000000000" pitchFamily="2" charset="2"/>
              <a:buChar char="ü"/>
            </a:pPr>
            <a:r>
              <a:rPr lang="lv-LV" sz="1800" b="0" i="0" u="none" strike="noStrike" dirty="0">
                <a:solidFill>
                  <a:srgbClr val="000000"/>
                </a:solidFill>
                <a:effectLst/>
                <a:latin typeface="Calibri" panose="020F0502020204030204" pitchFamily="34" charset="0"/>
              </a:rPr>
              <a:t>Saules paneļu </a:t>
            </a:r>
            <a:r>
              <a:rPr lang="lv-LV" sz="1800" b="0" i="0" u="none" strike="noStrike" dirty="0" err="1">
                <a:solidFill>
                  <a:srgbClr val="000000"/>
                </a:solidFill>
                <a:effectLst/>
                <a:latin typeface="Calibri" panose="020F0502020204030204" pitchFamily="34" charset="0"/>
              </a:rPr>
              <a:t>buferstādījumi</a:t>
            </a:r>
            <a:r>
              <a:rPr lang="lv-LV" sz="1800" b="0" i="0" dirty="0">
                <a:solidFill>
                  <a:srgbClr val="000000"/>
                </a:solidFill>
                <a:effectLst/>
                <a:latin typeface="Calibri" panose="020F0502020204030204" pitchFamily="34" charset="0"/>
              </a:rPr>
              <a:t>​</a:t>
            </a:r>
            <a:endParaRPr lang="lv-LV" sz="1200" b="0" i="0" dirty="0">
              <a:solidFill>
                <a:srgbClr val="000000"/>
              </a:solidFill>
              <a:effectLst/>
              <a:latin typeface="Arial" panose="020B0604020202020204" pitchFamily="34" charset="0"/>
            </a:endParaRPr>
          </a:p>
          <a:p>
            <a:pPr algn="l" rtl="0" fontAlgn="base">
              <a:lnSpc>
                <a:spcPts val="1500"/>
              </a:lnSpc>
              <a:buFont typeface="Wingdings" panose="05000000000000000000" pitchFamily="2" charset="2"/>
              <a:buChar char="ü"/>
            </a:pPr>
            <a:r>
              <a:rPr lang="lv-LV" sz="1800" b="0" i="0" u="none" strike="noStrike" dirty="0">
                <a:solidFill>
                  <a:srgbClr val="000000"/>
                </a:solidFill>
                <a:effectLst/>
                <a:latin typeface="Calibri" panose="020F0502020204030204" pitchFamily="34" charset="0"/>
              </a:rPr>
              <a:t>Stāvvietu attālumi līdz ēkām</a:t>
            </a:r>
            <a:r>
              <a:rPr lang="en-US" sz="1800" b="0" i="0" dirty="0">
                <a:solidFill>
                  <a:srgbClr val="000000"/>
                </a:solidFill>
                <a:effectLst/>
                <a:latin typeface="Calibri" panose="020F0502020204030204" pitchFamily="34" charset="0"/>
              </a:rPr>
              <a:t>​</a:t>
            </a:r>
            <a:endParaRPr lang="en-US" sz="1200" b="0" i="0" dirty="0">
              <a:solidFill>
                <a:srgbClr val="000000"/>
              </a:solidFill>
              <a:effectLst/>
              <a:latin typeface="Arial" panose="020B0604020202020204" pitchFamily="34" charset="0"/>
            </a:endParaRPr>
          </a:p>
          <a:p>
            <a:pPr algn="l" rtl="0" fontAlgn="base">
              <a:lnSpc>
                <a:spcPts val="1500"/>
              </a:lnSpc>
              <a:buFont typeface="Wingdings" panose="05000000000000000000" pitchFamily="2" charset="2"/>
              <a:buChar char="ü"/>
            </a:pPr>
            <a:r>
              <a:rPr lang="lv-LV" sz="1800" b="0" i="0" u="none" strike="noStrike" dirty="0">
                <a:solidFill>
                  <a:srgbClr val="000000"/>
                </a:solidFill>
                <a:effectLst/>
                <a:latin typeface="Calibri" panose="020F0502020204030204" pitchFamily="34" charset="0"/>
              </a:rPr>
              <a:t>Prasības </a:t>
            </a:r>
            <a:r>
              <a:rPr lang="lv-LV" sz="1800" b="0" i="0" u="none" strike="noStrike" dirty="0" err="1">
                <a:solidFill>
                  <a:srgbClr val="000000"/>
                </a:solidFill>
                <a:effectLst/>
                <a:latin typeface="Calibri" panose="020F0502020204030204" pitchFamily="34" charset="0"/>
              </a:rPr>
              <a:t>elektroauto</a:t>
            </a:r>
            <a:r>
              <a:rPr lang="lv-LV" sz="1800" b="0" i="0" u="none" strike="noStrike" dirty="0">
                <a:solidFill>
                  <a:srgbClr val="000000"/>
                </a:solidFill>
                <a:effectLst/>
                <a:latin typeface="Calibri" panose="020F0502020204030204" pitchFamily="34" charset="0"/>
              </a:rPr>
              <a:t> uzlādei</a:t>
            </a:r>
            <a:endParaRPr lang="en-US" sz="1200" b="0" i="0" dirty="0">
              <a:solidFill>
                <a:srgbClr val="000000"/>
              </a:solidFill>
              <a:effectLst/>
              <a:latin typeface="Arial" panose="020B0604020202020204" pitchFamily="34" charset="0"/>
            </a:endParaRPr>
          </a:p>
        </p:txBody>
      </p:sp>
      <p:pic>
        <p:nvPicPr>
          <p:cNvPr id="1029" name="Picture 5">
            <a:extLst>
              <a:ext uri="{FF2B5EF4-FFF2-40B4-BE49-F238E27FC236}">
                <a16:creationId xmlns:a16="http://schemas.microsoft.com/office/drawing/2014/main" id="{17A4A5D1-C216-1112-A8A5-AB00F27904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22001">
            <a:off x="6216903" y="2781007"/>
            <a:ext cx="5270646" cy="330523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9B48D4A4-4B97-7A97-34B8-69F6FAE382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050025">
            <a:off x="7088874" y="1158445"/>
            <a:ext cx="4435472" cy="2678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807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F76E8-9D26-2EC8-EDF7-DAA9DD2C63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BC04A0-DB27-A603-2C76-0EB7CAC7B789}"/>
              </a:ext>
            </a:extLst>
          </p:cNvPr>
          <p:cNvSpPr>
            <a:spLocks noGrp="1"/>
          </p:cNvSpPr>
          <p:nvPr>
            <p:ph type="title"/>
          </p:nvPr>
        </p:nvSpPr>
        <p:spPr>
          <a:xfrm>
            <a:off x="838200" y="325891"/>
            <a:ext cx="10515600" cy="1325563"/>
          </a:xfrm>
        </p:spPr>
        <p:txBody>
          <a:bodyPr>
            <a:normAutofit/>
          </a:bodyPr>
          <a:lstStyle/>
          <a:p>
            <a:r>
              <a:rPr lang="lv-LV" sz="4000" b="1" dirty="0">
                <a:solidFill>
                  <a:schemeClr val="accent6">
                    <a:lumMod val="50000"/>
                  </a:schemeClr>
                </a:solidFill>
                <a:latin typeface="+mn-lt"/>
              </a:rPr>
              <a:t>Jaunā teritorijas plānojuma risinājumi</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18DFE973-8721-0A22-4693-1D4F5470F2BA}"/>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9330FF8C-AC47-CE8C-A47E-73A06E315F84}"/>
              </a:ext>
            </a:extLst>
          </p:cNvPr>
          <p:cNvSpPr txBox="1">
            <a:spLocks/>
          </p:cNvSpPr>
          <p:nvPr/>
        </p:nvSpPr>
        <p:spPr>
          <a:xfrm>
            <a:off x="946352" y="1436546"/>
            <a:ext cx="3537158" cy="509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7000"/>
              </a:lnSpc>
              <a:spcAft>
                <a:spcPts val="600"/>
              </a:spcAft>
              <a:buNone/>
            </a:pPr>
            <a:r>
              <a:rPr lang="lv-LV" b="1" i="0" u="none" strike="noStrike" dirty="0">
                <a:solidFill>
                  <a:schemeClr val="accent6">
                    <a:lumMod val="75000"/>
                  </a:schemeClr>
                </a:solidFill>
                <a:effectLst/>
                <a:latin typeface="Calibri" panose="020F0502020204030204" pitchFamily="34" charset="0"/>
              </a:rPr>
              <a:t>Zonējuma izmaiņas</a:t>
            </a:r>
          </a:p>
          <a:p>
            <a:pPr algn="l" rtl="0" fontAlgn="base">
              <a:lnSpc>
                <a:spcPts val="1500"/>
              </a:lnSpc>
              <a:buFont typeface="+mj-lt"/>
              <a:buAutoNum type="arabicPeriod"/>
            </a:pPr>
            <a:r>
              <a:rPr lang="lv-LV" sz="1800" b="0" i="0" u="none" strike="noStrike" dirty="0">
                <a:solidFill>
                  <a:srgbClr val="000000"/>
                </a:solidFill>
                <a:effectLst/>
                <a:latin typeface="Calibri" panose="020F0502020204030204" pitchFamily="34" charset="0"/>
              </a:rPr>
              <a:t>Salāgoti zonējumi abos TIAN (skat. pārejas tabulu)</a:t>
            </a:r>
            <a:r>
              <a:rPr lang="en-US" sz="1800" b="0" i="0" dirty="0">
                <a:solidFill>
                  <a:srgbClr val="000000"/>
                </a:solidFill>
                <a:effectLst/>
                <a:latin typeface="Calibri" panose="020F0502020204030204" pitchFamily="34" charset="0"/>
              </a:rPr>
              <a:t>​</a:t>
            </a:r>
            <a:endParaRPr lang="en-US" sz="1200" b="0" i="0" dirty="0">
              <a:solidFill>
                <a:srgbClr val="000000"/>
              </a:solidFill>
              <a:effectLst/>
              <a:latin typeface="Arial" panose="020B0604020202020204" pitchFamily="34" charset="0"/>
            </a:endParaRPr>
          </a:p>
          <a:p>
            <a:pPr algn="l" rtl="0" fontAlgn="base">
              <a:lnSpc>
                <a:spcPts val="1500"/>
              </a:lnSpc>
              <a:buFont typeface="+mj-lt"/>
              <a:buAutoNum type="arabicPeriod"/>
            </a:pPr>
            <a:r>
              <a:rPr lang="lv-LV" sz="1800" b="0" i="0" u="none" strike="noStrike" dirty="0">
                <a:solidFill>
                  <a:srgbClr val="000000"/>
                </a:solidFill>
                <a:effectLst/>
                <a:latin typeface="Calibri" panose="020F0502020204030204" pitchFamily="34" charset="0"/>
              </a:rPr>
              <a:t>Veiktas korekcijas pakalpojumu «grozā»</a:t>
            </a:r>
            <a:r>
              <a:rPr lang="en-US" sz="1800" b="0" i="0" dirty="0">
                <a:solidFill>
                  <a:srgbClr val="000000"/>
                </a:solidFill>
                <a:effectLst/>
                <a:latin typeface="Calibri" panose="020F0502020204030204" pitchFamily="34" charset="0"/>
              </a:rPr>
              <a:t>​</a:t>
            </a:r>
            <a:endParaRPr lang="en-US" sz="1200" b="0" i="0" dirty="0">
              <a:solidFill>
                <a:srgbClr val="000000"/>
              </a:solidFill>
              <a:effectLst/>
              <a:latin typeface="Arial" panose="020B0604020202020204" pitchFamily="34" charset="0"/>
            </a:endParaRPr>
          </a:p>
          <a:p>
            <a:pPr algn="l" rtl="0" fontAlgn="base">
              <a:lnSpc>
                <a:spcPts val="1500"/>
              </a:lnSpc>
              <a:buFont typeface="+mj-lt"/>
              <a:buAutoNum type="arabicPeriod"/>
            </a:pPr>
            <a:r>
              <a:rPr lang="lv-LV" sz="1800" b="0" i="0" u="none" strike="noStrike" dirty="0">
                <a:solidFill>
                  <a:srgbClr val="000000"/>
                </a:solidFill>
                <a:effectLst/>
                <a:latin typeface="Calibri" panose="020F0502020204030204" pitchFamily="34" charset="0"/>
              </a:rPr>
              <a:t>Precizētas dažādas papildus prasības zonējumos</a:t>
            </a:r>
            <a:endParaRPr lang="en-US" sz="1200" b="0" i="0" dirty="0">
              <a:solidFill>
                <a:srgbClr val="000000"/>
              </a:solidFill>
              <a:effectLst/>
              <a:latin typeface="Arial" panose="020B0604020202020204" pitchFamily="34" charset="0"/>
            </a:endParaRPr>
          </a:p>
        </p:txBody>
      </p:sp>
      <p:pic>
        <p:nvPicPr>
          <p:cNvPr id="2050" name="Picture 2">
            <a:extLst>
              <a:ext uri="{FF2B5EF4-FFF2-40B4-BE49-F238E27FC236}">
                <a16:creationId xmlns:a16="http://schemas.microsoft.com/office/drawing/2014/main" id="{A7081443-F274-9BFF-B95A-D4C1AE60E5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4677752" y="1854032"/>
            <a:ext cx="6892299" cy="3711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7475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D06CA-E8AF-09F7-30BF-2B5AF47EC0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553520-4D4B-482F-CF4F-C4302EAC07F8}"/>
              </a:ext>
            </a:extLst>
          </p:cNvPr>
          <p:cNvSpPr>
            <a:spLocks noGrp="1"/>
          </p:cNvSpPr>
          <p:nvPr>
            <p:ph type="title"/>
          </p:nvPr>
        </p:nvSpPr>
        <p:spPr>
          <a:xfrm>
            <a:off x="838200" y="325891"/>
            <a:ext cx="10515600" cy="1325563"/>
          </a:xfrm>
        </p:spPr>
        <p:txBody>
          <a:bodyPr>
            <a:normAutofit/>
          </a:bodyPr>
          <a:lstStyle/>
          <a:p>
            <a:r>
              <a:rPr lang="lv-LV" sz="4000" b="1" dirty="0">
                <a:solidFill>
                  <a:schemeClr val="accent6">
                    <a:lumMod val="50000"/>
                  </a:schemeClr>
                </a:solidFill>
                <a:latin typeface="+mn-lt"/>
              </a:rPr>
              <a:t>Jaunā teritorijas plānojuma risinājumi</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6FA9FC2D-F164-90EC-0605-8EB2E6AC1D6C}"/>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17001738-43C3-411A-679B-0AA8D10B962B}"/>
              </a:ext>
            </a:extLst>
          </p:cNvPr>
          <p:cNvSpPr txBox="1">
            <a:spLocks/>
          </p:cNvSpPr>
          <p:nvPr/>
        </p:nvSpPr>
        <p:spPr>
          <a:xfrm>
            <a:off x="995513" y="1327301"/>
            <a:ext cx="5385621" cy="509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7000"/>
              </a:lnSpc>
              <a:spcAft>
                <a:spcPts val="600"/>
              </a:spcAft>
              <a:buNone/>
            </a:pPr>
            <a:r>
              <a:rPr lang="lv-LV" sz="2400" b="1" i="0" u="none" strike="noStrike" dirty="0">
                <a:solidFill>
                  <a:schemeClr val="accent6">
                    <a:lumMod val="75000"/>
                  </a:schemeClr>
                </a:solidFill>
                <a:effectLst/>
                <a:latin typeface="Calibri" panose="020F0502020204030204" pitchFamily="34" charset="0"/>
              </a:rPr>
              <a:t>Teritorijas ar īpašiem noteikumiem (TIN) – pavisam 20</a:t>
            </a:r>
          </a:p>
          <a:p>
            <a:pPr algn="l" rtl="0" fontAlgn="base">
              <a:lnSpc>
                <a:spcPts val="1500"/>
              </a:lnSpc>
              <a:buNone/>
            </a:pPr>
            <a:r>
              <a:rPr lang="lv-LV" sz="1800" b="0" i="0" u="none" strike="noStrike" dirty="0">
                <a:solidFill>
                  <a:srgbClr val="000000"/>
                </a:solidFill>
                <a:effectLst/>
                <a:latin typeface="Calibri" panose="020F0502020204030204" pitchFamily="34" charset="0"/>
              </a:rPr>
              <a:t>Jaunas teritorijas ar īpašiem noteikumiem:</a:t>
            </a:r>
            <a:r>
              <a:rPr lang="en-US" sz="1800" b="0" i="0" dirty="0">
                <a:solidFill>
                  <a:srgbClr val="000000"/>
                </a:solidFill>
                <a:effectLst/>
                <a:latin typeface="Calibri" panose="020F0502020204030204" pitchFamily="34" charset="0"/>
              </a:rPr>
              <a:t>​</a:t>
            </a:r>
            <a:endParaRPr lang="en-US" sz="1200" b="0" i="0" dirty="0">
              <a:solidFill>
                <a:srgbClr val="000000"/>
              </a:solidFill>
              <a:effectLst/>
              <a:latin typeface="Segoe UI" panose="020B0502040204020203" pitchFamily="34" charset="0"/>
            </a:endParaRPr>
          </a:p>
          <a:p>
            <a:pPr algn="l" rtl="0" fontAlgn="base">
              <a:lnSpc>
                <a:spcPts val="1500"/>
              </a:lnSpc>
              <a:buFont typeface="Wingdings" panose="05000000000000000000" pitchFamily="2" charset="2"/>
              <a:buChar char="ü"/>
            </a:pPr>
            <a:r>
              <a:rPr lang="lv-LV" sz="1800" b="0" i="0" u="none" strike="noStrike" dirty="0">
                <a:solidFill>
                  <a:srgbClr val="000000"/>
                </a:solidFill>
                <a:effectLst/>
                <a:latin typeface="Calibri" panose="020F0502020204030204" pitchFamily="34" charset="0"/>
              </a:rPr>
              <a:t>Ādažu militārās aviācijas zona</a:t>
            </a:r>
            <a:endParaRPr lang="en-US" sz="1200" b="0" i="0" dirty="0">
              <a:solidFill>
                <a:srgbClr val="000000"/>
              </a:solidFill>
              <a:effectLst/>
              <a:latin typeface="Arial" panose="020B0604020202020204" pitchFamily="34" charset="0"/>
            </a:endParaRPr>
          </a:p>
          <a:p>
            <a:pPr algn="l" rtl="0" fontAlgn="base">
              <a:lnSpc>
                <a:spcPts val="1500"/>
              </a:lnSpc>
              <a:buFont typeface="Wingdings" panose="05000000000000000000" pitchFamily="2" charset="2"/>
              <a:buChar char="ü"/>
            </a:pPr>
            <a:r>
              <a:rPr lang="lv-LV" sz="1800" b="0" i="0" u="none" strike="noStrike" dirty="0">
                <a:solidFill>
                  <a:srgbClr val="000000"/>
                </a:solidFill>
                <a:effectLst/>
                <a:latin typeface="Calibri" panose="020F0502020204030204" pitchFamily="34" charset="0"/>
              </a:rPr>
              <a:t>Detālplānojumi ārpus ciemiem</a:t>
            </a:r>
            <a:endParaRPr lang="en-US" sz="1200" b="0" i="0" dirty="0">
              <a:solidFill>
                <a:srgbClr val="000000"/>
              </a:solidFill>
              <a:effectLst/>
              <a:latin typeface="Arial" panose="020B0604020202020204" pitchFamily="34" charset="0"/>
            </a:endParaRPr>
          </a:p>
          <a:p>
            <a:pPr algn="l" rtl="0" fontAlgn="base">
              <a:lnSpc>
                <a:spcPts val="1500"/>
              </a:lnSpc>
              <a:buFont typeface="Wingdings" panose="05000000000000000000" pitchFamily="2" charset="2"/>
              <a:buChar char="ü"/>
            </a:pPr>
            <a:r>
              <a:rPr lang="lv-LV" sz="1800" b="0" i="0" u="none" strike="noStrike" dirty="0">
                <a:solidFill>
                  <a:srgbClr val="000000"/>
                </a:solidFill>
                <a:effectLst/>
                <a:latin typeface="Calibri" panose="020F0502020204030204" pitchFamily="34" charset="0"/>
              </a:rPr>
              <a:t>Ainaviski vērtīgi ceļa posmi</a:t>
            </a:r>
          </a:p>
          <a:p>
            <a:pPr algn="l" rtl="0" fontAlgn="base">
              <a:lnSpc>
                <a:spcPts val="1500"/>
              </a:lnSpc>
              <a:buFont typeface="Wingdings" panose="05000000000000000000" pitchFamily="2" charset="2"/>
              <a:buChar char="ü"/>
            </a:pPr>
            <a:r>
              <a:rPr lang="lv-LV" sz="1800" b="0" i="0" u="none" strike="noStrike" dirty="0">
                <a:solidFill>
                  <a:srgbClr val="000000"/>
                </a:solidFill>
                <a:effectLst/>
                <a:latin typeface="Calibri" panose="020F0502020204030204" pitchFamily="34" charset="0"/>
              </a:rPr>
              <a:t>Teritorijas ar centralizēt</a:t>
            </a:r>
            <a:r>
              <a:rPr lang="lv-LV" sz="1800" dirty="0">
                <a:solidFill>
                  <a:srgbClr val="000000"/>
                </a:solidFill>
                <a:latin typeface="Calibri" panose="020F0502020204030204" pitchFamily="34" charset="0"/>
              </a:rPr>
              <a:t>as ūdensapgādes un kanalizācijas sistēmām, kurās ir vai perspektīvā tiek plānota centralizētā ūdensapgādes un kanalizācijas sistēma</a:t>
            </a:r>
          </a:p>
          <a:p>
            <a:pPr algn="l" rtl="0" fontAlgn="base">
              <a:lnSpc>
                <a:spcPts val="1500"/>
              </a:lnSpc>
              <a:buFont typeface="Wingdings" panose="05000000000000000000" pitchFamily="2" charset="2"/>
              <a:buChar char="ü"/>
            </a:pPr>
            <a:r>
              <a:rPr lang="lv-LV" sz="1800" dirty="0">
                <a:latin typeface="Calibri" panose="020F0502020204030204" pitchFamily="34" charset="0"/>
                <a:ea typeface="Calibri" panose="020F0502020204030204" pitchFamily="34" charset="0"/>
              </a:rPr>
              <a:t>T</a:t>
            </a:r>
            <a:r>
              <a:rPr lang="lv-LV" sz="1800" dirty="0">
                <a:effectLst/>
                <a:latin typeface="Calibri" panose="020F0502020204030204" pitchFamily="34" charset="0"/>
                <a:ea typeface="Calibri" panose="020F0502020204030204" pitchFamily="34" charset="0"/>
              </a:rPr>
              <a:t>eritorija ar paaugstinātu trokšņa līmeni </a:t>
            </a:r>
            <a:endParaRPr lang="lv-LV" sz="1800" dirty="0">
              <a:solidFill>
                <a:srgbClr val="000000"/>
              </a:solidFill>
              <a:latin typeface="Calibri" panose="020F0502020204030204" pitchFamily="34" charset="0"/>
            </a:endParaRPr>
          </a:p>
          <a:p>
            <a:pPr algn="l" rtl="0" fontAlgn="base">
              <a:lnSpc>
                <a:spcPts val="1500"/>
              </a:lnSpc>
              <a:buFont typeface="Wingdings" panose="05000000000000000000" pitchFamily="2" charset="2"/>
              <a:buChar char="ü"/>
            </a:pPr>
            <a:endParaRPr lang="lv-LV" sz="1800" b="0" i="0" u="none" strike="noStrike" dirty="0">
              <a:solidFill>
                <a:srgbClr val="000000"/>
              </a:solidFill>
              <a:effectLst/>
              <a:latin typeface="Calibri" panose="020F0502020204030204" pitchFamily="34" charset="0"/>
            </a:endParaRPr>
          </a:p>
        </p:txBody>
      </p:sp>
      <p:pic>
        <p:nvPicPr>
          <p:cNvPr id="7" name="Picture 6">
            <a:extLst>
              <a:ext uri="{FF2B5EF4-FFF2-40B4-BE49-F238E27FC236}">
                <a16:creationId xmlns:a16="http://schemas.microsoft.com/office/drawing/2014/main" id="{8F0C180E-0043-754E-CB1D-5B09C05A8121}"/>
              </a:ext>
            </a:extLst>
          </p:cNvPr>
          <p:cNvPicPr>
            <a:picLocks noChangeAspect="1"/>
          </p:cNvPicPr>
          <p:nvPr/>
        </p:nvPicPr>
        <p:blipFill>
          <a:blip r:embed="rId2"/>
          <a:stretch>
            <a:fillRect/>
          </a:stretch>
        </p:blipFill>
        <p:spPr>
          <a:xfrm>
            <a:off x="6538447" y="1455478"/>
            <a:ext cx="3900361" cy="3794946"/>
          </a:xfrm>
          <a:prstGeom prst="rect">
            <a:avLst/>
          </a:prstGeom>
        </p:spPr>
      </p:pic>
    </p:spTree>
    <p:extLst>
      <p:ext uri="{BB962C8B-B14F-4D97-AF65-F5344CB8AC3E}">
        <p14:creationId xmlns:p14="http://schemas.microsoft.com/office/powerpoint/2010/main" val="27963136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A14A7-CFB6-7B96-5999-80407847DD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025C34-50B9-21DD-19A0-61EA63F57A8C}"/>
              </a:ext>
            </a:extLst>
          </p:cNvPr>
          <p:cNvSpPr>
            <a:spLocks noGrp="1"/>
          </p:cNvSpPr>
          <p:nvPr>
            <p:ph type="title"/>
          </p:nvPr>
        </p:nvSpPr>
        <p:spPr>
          <a:xfrm>
            <a:off x="838200" y="325891"/>
            <a:ext cx="10515600" cy="1325563"/>
          </a:xfrm>
        </p:spPr>
        <p:txBody>
          <a:bodyPr>
            <a:normAutofit/>
          </a:bodyPr>
          <a:lstStyle/>
          <a:p>
            <a:r>
              <a:rPr lang="lv-LV" sz="4000" b="1" dirty="0">
                <a:solidFill>
                  <a:schemeClr val="accent6">
                    <a:lumMod val="50000"/>
                  </a:schemeClr>
                </a:solidFill>
                <a:latin typeface="+mn-lt"/>
              </a:rPr>
              <a:t>Jaunā teritorijas plānojuma risinājumi</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4FF18638-576B-0852-B14D-DAC6C765D4E4}"/>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14000E4D-EDA9-858D-A830-4F8F02AF5D60}"/>
              </a:ext>
            </a:extLst>
          </p:cNvPr>
          <p:cNvSpPr txBox="1">
            <a:spLocks/>
          </p:cNvSpPr>
          <p:nvPr/>
        </p:nvSpPr>
        <p:spPr>
          <a:xfrm>
            <a:off x="995513" y="1327301"/>
            <a:ext cx="4800603" cy="509556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7000"/>
              </a:lnSpc>
              <a:spcAft>
                <a:spcPts val="600"/>
              </a:spcAft>
              <a:buNone/>
            </a:pPr>
            <a:r>
              <a:rPr lang="lv-LV" sz="2400" b="1" i="0" u="none" strike="noStrike" dirty="0">
                <a:solidFill>
                  <a:schemeClr val="accent6">
                    <a:lumMod val="75000"/>
                  </a:schemeClr>
                </a:solidFill>
                <a:effectLst/>
                <a:latin typeface="Calibri" panose="020F0502020204030204" pitchFamily="34" charset="0"/>
              </a:rPr>
              <a:t>Būtiskās izmaiņas</a:t>
            </a:r>
          </a:p>
          <a:p>
            <a:pPr algn="l" rtl="0" fontAlgn="base">
              <a:lnSpc>
                <a:spcPts val="1500"/>
              </a:lnSpc>
              <a:buFont typeface="Wingdings" panose="05000000000000000000" pitchFamily="2" charset="2"/>
              <a:buChar char="ü"/>
            </a:pPr>
            <a:r>
              <a:rPr lang="lv-LV" sz="1800" b="0" i="0" u="none" strike="noStrike" dirty="0">
                <a:solidFill>
                  <a:srgbClr val="000000"/>
                </a:solidFill>
                <a:effectLst/>
                <a:latin typeface="Calibri" panose="020F0502020204030204" pitchFamily="34" charset="0"/>
              </a:rPr>
              <a:t>Atsevišķas darbības atļautas veicot publisko apspriešanu</a:t>
            </a:r>
            <a:endParaRPr lang="lv-LV" sz="1200" b="0" i="0" dirty="0">
              <a:solidFill>
                <a:srgbClr val="000000"/>
              </a:solidFill>
              <a:effectLst/>
              <a:latin typeface="Arial" panose="020B0604020202020204" pitchFamily="34" charset="0"/>
            </a:endParaRPr>
          </a:p>
          <a:p>
            <a:pPr algn="l" rtl="0" fontAlgn="base">
              <a:lnSpc>
                <a:spcPts val="1500"/>
              </a:lnSpc>
              <a:buFont typeface="Wingdings" panose="05000000000000000000" pitchFamily="2" charset="2"/>
              <a:buChar char="ü"/>
            </a:pPr>
            <a:r>
              <a:rPr lang="lv-LV" sz="1800" b="0" i="0" u="none" strike="noStrike" dirty="0">
                <a:solidFill>
                  <a:srgbClr val="000000"/>
                </a:solidFill>
                <a:effectLst/>
                <a:latin typeface="Calibri" panose="020F0502020204030204" pitchFamily="34" charset="0"/>
              </a:rPr>
              <a:t>DzS1 (</a:t>
            </a:r>
            <a:r>
              <a:rPr lang="lv-LV" sz="1800" b="0" i="0" u="none" strike="noStrike" dirty="0" err="1">
                <a:solidFill>
                  <a:srgbClr val="000000"/>
                </a:solidFill>
                <a:effectLst/>
                <a:latin typeface="Calibri" panose="020F0502020204030204" pitchFamily="34" charset="0"/>
              </a:rPr>
              <a:t>mežaparka</a:t>
            </a:r>
            <a:r>
              <a:rPr lang="lv-LV" sz="1800" b="0" i="0" u="none" strike="noStrike" dirty="0">
                <a:solidFill>
                  <a:srgbClr val="000000"/>
                </a:solidFill>
                <a:effectLst/>
                <a:latin typeface="Calibri" panose="020F0502020204030204" pitchFamily="34" charset="0"/>
              </a:rPr>
              <a:t>) zonā minimālās zemes vienības platība – 3500m</a:t>
            </a:r>
            <a:r>
              <a:rPr lang="lv-LV" sz="1800" b="0" i="0" u="none" strike="noStrike" baseline="30000" dirty="0">
                <a:solidFill>
                  <a:srgbClr val="000000"/>
                </a:solidFill>
                <a:effectLst/>
                <a:latin typeface="Calibri" panose="020F0502020204030204" pitchFamily="34" charset="0"/>
              </a:rPr>
              <a:t>2</a:t>
            </a:r>
            <a:r>
              <a:rPr lang="lv-LV" sz="1800" b="0" i="0" dirty="0">
                <a:solidFill>
                  <a:srgbClr val="000000"/>
                </a:solidFill>
                <a:effectLst/>
                <a:latin typeface="Calibri" panose="020F0502020204030204" pitchFamily="34" charset="0"/>
              </a:rPr>
              <a:t>​</a:t>
            </a:r>
            <a:endParaRPr lang="lv-LV" sz="1200" b="0" i="0" dirty="0">
              <a:solidFill>
                <a:srgbClr val="000000"/>
              </a:solidFill>
              <a:effectLst/>
              <a:latin typeface="Arial" panose="020B0604020202020204" pitchFamily="34" charset="0"/>
            </a:endParaRPr>
          </a:p>
          <a:p>
            <a:pPr algn="l" rtl="0" fontAlgn="base">
              <a:lnSpc>
                <a:spcPts val="1500"/>
              </a:lnSpc>
              <a:buFont typeface="Wingdings" panose="05000000000000000000" pitchFamily="2" charset="2"/>
              <a:buChar char="ü"/>
            </a:pPr>
            <a:r>
              <a:rPr lang="lv-LV" sz="1800" b="0" i="0" u="none" strike="noStrike" dirty="0">
                <a:solidFill>
                  <a:srgbClr val="000000"/>
                </a:solidFill>
                <a:effectLst/>
                <a:latin typeface="Calibri" panose="020F0502020204030204" pitchFamily="34" charset="0"/>
              </a:rPr>
              <a:t>DzS2 (vasarnīcu) zonā minimālā platība pielīdzināta Ādažiem, blīvums 20%</a:t>
            </a:r>
          </a:p>
          <a:p>
            <a:pPr algn="l" rtl="0" fontAlgn="base">
              <a:lnSpc>
                <a:spcPts val="1500"/>
              </a:lnSpc>
              <a:buFont typeface="Wingdings" panose="05000000000000000000" pitchFamily="2" charset="2"/>
              <a:buChar char="ü"/>
            </a:pPr>
            <a:r>
              <a:rPr lang="lv-LV" sz="1800" b="0" i="0" dirty="0">
                <a:solidFill>
                  <a:srgbClr val="000000"/>
                </a:solidFill>
                <a:effectLst/>
                <a:latin typeface="Calibri" panose="020F0502020204030204" pitchFamily="34" charset="0"/>
              </a:rPr>
              <a:t>L (lauksaimniecības) minimālā platība pilsētās un ciemos – 5000m</a:t>
            </a:r>
            <a:r>
              <a:rPr lang="lv-LV" sz="1800" b="0" i="0" baseline="30000" dirty="0">
                <a:solidFill>
                  <a:srgbClr val="000000"/>
                </a:solidFill>
                <a:effectLst/>
                <a:latin typeface="Calibri" panose="020F0502020204030204" pitchFamily="34" charset="0"/>
              </a:rPr>
              <a:t>2</a:t>
            </a:r>
          </a:p>
          <a:p>
            <a:pPr algn="l" rtl="0" fontAlgn="base">
              <a:lnSpc>
                <a:spcPts val="1500"/>
              </a:lnSpc>
              <a:buFont typeface="Wingdings" panose="05000000000000000000" pitchFamily="2" charset="2"/>
              <a:buChar char="ü"/>
            </a:pPr>
            <a:r>
              <a:rPr lang="lv-LV" sz="1800" b="0" i="0" dirty="0">
                <a:solidFill>
                  <a:srgbClr val="000000"/>
                </a:solidFill>
                <a:effectLst/>
                <a:latin typeface="Calibri" panose="020F0502020204030204" pitchFamily="34" charset="0"/>
              </a:rPr>
              <a:t>Samazināts Publisk</a:t>
            </a:r>
            <a:r>
              <a:rPr lang="lv-LV" sz="1800" dirty="0">
                <a:solidFill>
                  <a:srgbClr val="000000"/>
                </a:solidFill>
                <a:latin typeface="Calibri" panose="020F0502020204030204" pitchFamily="34" charset="0"/>
              </a:rPr>
              <a:t>ās apbūves (P) </a:t>
            </a:r>
            <a:r>
              <a:rPr lang="lv-LV" sz="1800" dirty="0" err="1">
                <a:solidFill>
                  <a:srgbClr val="000000"/>
                </a:solidFill>
                <a:latin typeface="Calibri" panose="020F0502020204030204" pitchFamily="34" charset="0"/>
              </a:rPr>
              <a:t>apakšzonu</a:t>
            </a:r>
            <a:r>
              <a:rPr lang="lv-LV" sz="1800" dirty="0">
                <a:solidFill>
                  <a:srgbClr val="000000"/>
                </a:solidFill>
                <a:latin typeface="Calibri" panose="020F0502020204030204" pitchFamily="34" charset="0"/>
              </a:rPr>
              <a:t> skaits Ādažu novada teritorijā</a:t>
            </a:r>
            <a:endParaRPr lang="lv-LV" sz="1200" b="0" i="0" dirty="0">
              <a:solidFill>
                <a:srgbClr val="000000"/>
              </a:solidFill>
              <a:effectLst/>
              <a:latin typeface="Arial" panose="020B0604020202020204" pitchFamily="34" charset="0"/>
            </a:endParaRPr>
          </a:p>
          <a:p>
            <a:pPr algn="l" rtl="0" fontAlgn="base">
              <a:lnSpc>
                <a:spcPts val="1500"/>
              </a:lnSpc>
              <a:buFont typeface="Wingdings" panose="05000000000000000000" pitchFamily="2" charset="2"/>
              <a:buChar char="ü"/>
            </a:pPr>
            <a:r>
              <a:rPr lang="lv-LV" sz="1800" b="0" i="0" u="none" strike="noStrike" dirty="0">
                <a:solidFill>
                  <a:srgbClr val="000000"/>
                </a:solidFill>
                <a:effectLst/>
                <a:latin typeface="Calibri" panose="020F0502020204030204" pitchFamily="34" charset="0"/>
              </a:rPr>
              <a:t>Samazināts Dabas un apstādījumu teritorijas (DA) </a:t>
            </a:r>
            <a:r>
              <a:rPr lang="lv-LV" sz="1800" b="0" i="0" u="none" strike="noStrike" dirty="0" err="1">
                <a:solidFill>
                  <a:srgbClr val="000000"/>
                </a:solidFill>
                <a:effectLst/>
                <a:latin typeface="Calibri" panose="020F0502020204030204" pitchFamily="34" charset="0"/>
              </a:rPr>
              <a:t>apakšzonu</a:t>
            </a:r>
            <a:r>
              <a:rPr lang="lv-LV" sz="1800" b="0" i="0" u="none" strike="noStrike" dirty="0">
                <a:solidFill>
                  <a:srgbClr val="000000"/>
                </a:solidFill>
                <a:effectLst/>
                <a:latin typeface="Calibri" panose="020F0502020204030204" pitchFamily="34" charset="0"/>
              </a:rPr>
              <a:t> skaits gan Ādažu novada teritorijā, gan Carnikavas novada teritorijā</a:t>
            </a:r>
          </a:p>
          <a:p>
            <a:pPr algn="l" rtl="0" fontAlgn="base">
              <a:lnSpc>
                <a:spcPts val="1500"/>
              </a:lnSpc>
              <a:buFont typeface="Wingdings" panose="05000000000000000000" pitchFamily="2" charset="2"/>
              <a:buChar char="ü"/>
            </a:pPr>
            <a:r>
              <a:rPr lang="lv-LV" sz="1800" dirty="0">
                <a:solidFill>
                  <a:srgbClr val="000000"/>
                </a:solidFill>
                <a:latin typeface="Calibri" panose="020F0502020204030204" pitchFamily="34" charset="0"/>
              </a:rPr>
              <a:t>Vienkāršots Mežu funkcionālais zonējums </a:t>
            </a:r>
            <a:r>
              <a:rPr lang="lv-LV" sz="1800" b="0" i="0" u="none" strike="noStrike" dirty="0">
                <a:solidFill>
                  <a:srgbClr val="000000"/>
                </a:solidFill>
                <a:effectLst/>
                <a:latin typeface="Calibri" panose="020F0502020204030204" pitchFamily="34" charset="0"/>
              </a:rPr>
              <a:t>(M), meži (M1) ĪADT un meži (M2) DP teritorijā</a:t>
            </a:r>
          </a:p>
          <a:p>
            <a:pPr algn="l" rtl="0" fontAlgn="base">
              <a:lnSpc>
                <a:spcPts val="1500"/>
              </a:lnSpc>
              <a:buFont typeface="Wingdings" panose="05000000000000000000" pitchFamily="2" charset="2"/>
              <a:buChar char="ü"/>
            </a:pPr>
            <a:r>
              <a:rPr lang="lv-LV" sz="1800" dirty="0">
                <a:solidFill>
                  <a:srgbClr val="000000"/>
                </a:solidFill>
                <a:latin typeface="Calibri" panose="020F0502020204030204" pitchFamily="34" charset="0"/>
              </a:rPr>
              <a:t>Jauna Tehniskās apbūves teritorija (TA1) dambim</a:t>
            </a:r>
          </a:p>
          <a:p>
            <a:pPr algn="l" rtl="0" fontAlgn="base">
              <a:lnSpc>
                <a:spcPts val="1500"/>
              </a:lnSpc>
              <a:buFont typeface="Wingdings" panose="05000000000000000000" pitchFamily="2" charset="2"/>
              <a:buChar char="ü"/>
            </a:pPr>
            <a:r>
              <a:rPr lang="lv-LV" sz="1800" dirty="0" err="1">
                <a:solidFill>
                  <a:srgbClr val="000000"/>
                </a:solidFill>
                <a:latin typeface="Calibri" panose="020F0502020204030204" pitchFamily="34" charset="0"/>
              </a:rPr>
              <a:t>Atsevisķi</a:t>
            </a:r>
            <a:r>
              <a:rPr lang="lv-LV" sz="1800" dirty="0">
                <a:solidFill>
                  <a:srgbClr val="000000"/>
                </a:solidFill>
                <a:latin typeface="Calibri" panose="020F0502020204030204" pitchFamily="34" charset="0"/>
              </a:rPr>
              <a:t> izdalīta Transporta infrastruktūras teritorija (TR2) dzelzceļam</a:t>
            </a:r>
            <a:endParaRPr lang="en-US" sz="1200" b="0" i="0" dirty="0">
              <a:solidFill>
                <a:srgbClr val="000000"/>
              </a:solidFill>
              <a:effectLst/>
              <a:latin typeface="Arial" panose="020B0604020202020204" pitchFamily="34" charset="0"/>
            </a:endParaRPr>
          </a:p>
          <a:p>
            <a:pPr algn="l" rtl="0" fontAlgn="base">
              <a:lnSpc>
                <a:spcPts val="1500"/>
              </a:lnSpc>
              <a:buFont typeface="Wingdings" panose="05000000000000000000" pitchFamily="2" charset="2"/>
              <a:buChar char="ü"/>
            </a:pPr>
            <a:endParaRPr lang="lv-LV" sz="1800" b="0" i="0" u="none" strike="noStrike" dirty="0">
              <a:solidFill>
                <a:srgbClr val="000000"/>
              </a:solidFill>
              <a:effectLst/>
              <a:latin typeface="Calibri" panose="020F0502020204030204" pitchFamily="34" charset="0"/>
            </a:endParaRPr>
          </a:p>
        </p:txBody>
      </p:sp>
      <p:pic>
        <p:nvPicPr>
          <p:cNvPr id="3074" name="Picture 2">
            <a:extLst>
              <a:ext uri="{FF2B5EF4-FFF2-40B4-BE49-F238E27FC236}">
                <a16:creationId xmlns:a16="http://schemas.microsoft.com/office/drawing/2014/main" id="{A79006E1-2334-B657-DF6D-9E5D828180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5871301" y="1651454"/>
            <a:ext cx="6019276" cy="3241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86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4CDD9-BFA5-1BFF-F624-56D9C0ADF9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DC69CC-E8A7-385A-0E83-B217D00053A9}"/>
              </a:ext>
            </a:extLst>
          </p:cNvPr>
          <p:cNvSpPr>
            <a:spLocks noGrp="1"/>
          </p:cNvSpPr>
          <p:nvPr>
            <p:ph type="title"/>
          </p:nvPr>
        </p:nvSpPr>
        <p:spPr>
          <a:xfrm>
            <a:off x="838200" y="53975"/>
            <a:ext cx="10515600" cy="1325563"/>
          </a:xfrm>
        </p:spPr>
        <p:txBody>
          <a:bodyPr>
            <a:normAutofit/>
          </a:bodyPr>
          <a:lstStyle/>
          <a:p>
            <a:r>
              <a:rPr lang="lv-LV" sz="4000" b="1" dirty="0">
                <a:solidFill>
                  <a:schemeClr val="accent6">
                    <a:lumMod val="50000"/>
                  </a:schemeClr>
                </a:solidFill>
                <a:latin typeface="+mn-lt"/>
              </a:rPr>
              <a:t>Jaunā teritorijas plānojuma risinājumi</a:t>
            </a:r>
            <a:endParaRPr lang="lv-LV" b="1" dirty="0">
              <a:solidFill>
                <a:srgbClr val="FF0000"/>
              </a:solidFill>
            </a:endParaRPr>
          </a:p>
        </p:txBody>
      </p:sp>
      <p:cxnSp>
        <p:nvCxnSpPr>
          <p:cNvPr id="6" name="Straight Connector 5">
            <a:extLst>
              <a:ext uri="{FF2B5EF4-FFF2-40B4-BE49-F238E27FC236}">
                <a16:creationId xmlns:a16="http://schemas.microsoft.com/office/drawing/2014/main" id="{2B3F4DA2-BC9C-FCE1-922C-3C08FC4F10B2}"/>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86C05B24-3CF0-B571-0832-D8E0D6E6738D}"/>
              </a:ext>
            </a:extLst>
          </p:cNvPr>
          <p:cNvSpPr txBox="1">
            <a:spLocks/>
          </p:cNvSpPr>
          <p:nvPr/>
        </p:nvSpPr>
        <p:spPr>
          <a:xfrm>
            <a:off x="1126142" y="1168130"/>
            <a:ext cx="7414957" cy="7640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7000"/>
              </a:lnSpc>
              <a:spcAft>
                <a:spcPts val="600"/>
              </a:spcAft>
              <a:buNone/>
            </a:pPr>
            <a:r>
              <a:rPr lang="lv-LV" sz="1800" b="1" i="0" u="none" strike="noStrike" dirty="0">
                <a:solidFill>
                  <a:schemeClr val="accent6">
                    <a:lumMod val="75000"/>
                  </a:schemeClr>
                </a:solidFill>
                <a:effectLst/>
                <a:latin typeface="Calibri" panose="020F0502020204030204" pitchFamily="34" charset="0"/>
              </a:rPr>
              <a:t>Kādos gadījumos nepieciešama publiskā apspriešana</a:t>
            </a:r>
          </a:p>
        </p:txBody>
      </p:sp>
      <p:graphicFrame>
        <p:nvGraphicFramePr>
          <p:cNvPr id="7" name="Table 6">
            <a:extLst>
              <a:ext uri="{FF2B5EF4-FFF2-40B4-BE49-F238E27FC236}">
                <a16:creationId xmlns:a16="http://schemas.microsoft.com/office/drawing/2014/main" id="{391E4E79-B669-46C9-B482-DCB57A9F5394}"/>
              </a:ext>
            </a:extLst>
          </p:cNvPr>
          <p:cNvGraphicFramePr>
            <a:graphicFrameLocks noGrp="1"/>
          </p:cNvGraphicFramePr>
          <p:nvPr>
            <p:extLst>
              <p:ext uri="{D42A27DB-BD31-4B8C-83A1-F6EECF244321}">
                <p14:modId xmlns:p14="http://schemas.microsoft.com/office/powerpoint/2010/main" val="3297232091"/>
              </p:ext>
            </p:extLst>
          </p:nvPr>
        </p:nvGraphicFramePr>
        <p:xfrm>
          <a:off x="1245997" y="1651454"/>
          <a:ext cx="9424516" cy="4848937"/>
        </p:xfrm>
        <a:graphic>
          <a:graphicData uri="http://schemas.openxmlformats.org/drawingml/2006/table">
            <a:tbl>
              <a:tblPr/>
              <a:tblGrid>
                <a:gridCol w="907130">
                  <a:extLst>
                    <a:ext uri="{9D8B030D-6E8A-4147-A177-3AD203B41FA5}">
                      <a16:colId xmlns:a16="http://schemas.microsoft.com/office/drawing/2014/main" val="1956279567"/>
                    </a:ext>
                  </a:extLst>
                </a:gridCol>
                <a:gridCol w="8517386">
                  <a:extLst>
                    <a:ext uri="{9D8B030D-6E8A-4147-A177-3AD203B41FA5}">
                      <a16:colId xmlns:a16="http://schemas.microsoft.com/office/drawing/2014/main" val="695186130"/>
                    </a:ext>
                  </a:extLst>
                </a:gridCol>
              </a:tblGrid>
              <a:tr h="298881">
                <a:tc>
                  <a:txBody>
                    <a:bodyPr/>
                    <a:lstStyle/>
                    <a:p>
                      <a:pPr algn="l" fontAlgn="base">
                        <a:lnSpc>
                          <a:spcPts val="2175"/>
                        </a:lnSpc>
                        <a:buNone/>
                      </a:pPr>
                      <a:r>
                        <a:rPr lang="lv-LV" sz="1500" b="1" i="0">
                          <a:solidFill>
                            <a:srgbClr val="FFFFFF"/>
                          </a:solidFill>
                          <a:effectLst/>
                          <a:latin typeface="Calibri" panose="020F0502020204030204" pitchFamily="34" charset="0"/>
                        </a:rPr>
                        <a:t>Zona​</a:t>
                      </a:r>
                      <a:endParaRPr lang="lv-LV" sz="1500" b="1" i="0">
                        <a:solidFill>
                          <a:srgbClr val="FFFFFF"/>
                        </a:solidFill>
                        <a:effectLst/>
                      </a:endParaRPr>
                    </a:p>
                  </a:txBody>
                  <a:tcPr marL="74350" marR="74350" marT="37175" marB="37175">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21031" cap="flat" cmpd="sng" algn="ctr">
                      <a:solidFill>
                        <a:srgbClr val="FFFFFF"/>
                      </a:solidFill>
                      <a:prstDash val="solid"/>
                      <a:round/>
                      <a:headEnd type="none" w="med" len="med"/>
                      <a:tailEnd type="none" w="med" len="med"/>
                    </a:lnB>
                    <a:solidFill>
                      <a:srgbClr val="70AD47"/>
                    </a:solidFill>
                  </a:tcPr>
                </a:tc>
                <a:tc>
                  <a:txBody>
                    <a:bodyPr/>
                    <a:lstStyle/>
                    <a:p>
                      <a:pPr algn="l" fontAlgn="base">
                        <a:lnSpc>
                          <a:spcPts val="2175"/>
                        </a:lnSpc>
                        <a:buNone/>
                      </a:pPr>
                      <a:r>
                        <a:rPr lang="lv-LV" sz="1500" b="1" i="0">
                          <a:solidFill>
                            <a:srgbClr val="FFFFFF"/>
                          </a:solidFill>
                          <a:effectLst/>
                          <a:latin typeface="Calibri" panose="020F0502020204030204" pitchFamily="34" charset="0"/>
                        </a:rPr>
                        <a:t>Kad nepieciešama publiskā apspriešana​</a:t>
                      </a:r>
                      <a:endParaRPr lang="lv-LV" sz="1500" b="1" i="0">
                        <a:solidFill>
                          <a:srgbClr val="FFFFFF"/>
                        </a:solidFill>
                        <a:effectLst/>
                      </a:endParaRPr>
                    </a:p>
                  </a:txBody>
                  <a:tcPr marL="74350" marR="74350" marT="37175" marB="37175">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21031" cap="flat" cmpd="sng" algn="ctr">
                      <a:solidFill>
                        <a:srgbClr val="FFFFFF"/>
                      </a:solidFill>
                      <a:prstDash val="solid"/>
                      <a:round/>
                      <a:headEnd type="none" w="med" len="med"/>
                      <a:tailEnd type="none" w="med" len="med"/>
                    </a:lnB>
                    <a:solidFill>
                      <a:srgbClr val="70AD47"/>
                    </a:solidFill>
                  </a:tcPr>
                </a:tc>
                <a:extLst>
                  <a:ext uri="{0D108BD9-81ED-4DB2-BD59-A6C34878D82A}">
                    <a16:rowId xmlns:a16="http://schemas.microsoft.com/office/drawing/2014/main" val="1145318602"/>
                  </a:ext>
                </a:extLst>
              </a:tr>
              <a:tr h="2046724">
                <a:tc>
                  <a:txBody>
                    <a:bodyPr/>
                    <a:lstStyle/>
                    <a:p>
                      <a:pPr algn="l" fontAlgn="base">
                        <a:lnSpc>
                          <a:spcPts val="2175"/>
                        </a:lnSpc>
                        <a:buNone/>
                      </a:pPr>
                      <a:r>
                        <a:rPr lang="lv-LV" sz="1500" b="0" i="0">
                          <a:solidFill>
                            <a:srgbClr val="000000"/>
                          </a:solidFill>
                          <a:effectLst/>
                          <a:latin typeface="Calibri" panose="020F0502020204030204" pitchFamily="34" charset="0"/>
                        </a:rPr>
                        <a:t>DzS​</a:t>
                      </a:r>
                      <a:endParaRPr lang="lv-LV" sz="1500" b="0" i="0">
                        <a:solidFill>
                          <a:srgbClr val="000000"/>
                        </a:solidFill>
                        <a:effectLst/>
                      </a:endParaRPr>
                    </a:p>
                  </a:txBody>
                  <a:tcPr marL="74350" marR="74350" marT="37175" marB="37175">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21031"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5E3CF"/>
                    </a:solidFill>
                  </a:tcPr>
                </a:tc>
                <a:tc>
                  <a:txBody>
                    <a:bodyPr/>
                    <a:lstStyle/>
                    <a:p>
                      <a:pPr algn="just" fontAlgn="base">
                        <a:lnSpc>
                          <a:spcPts val="2175"/>
                        </a:lnSpc>
                        <a:buFont typeface="Arial" panose="020B0604020202020204" pitchFamily="34" charset="0"/>
                        <a:buChar char="•"/>
                      </a:pPr>
                      <a:r>
                        <a:rPr lang="lv-LV" sz="1500" b="0" i="0" dirty="0">
                          <a:solidFill>
                            <a:srgbClr val="000000"/>
                          </a:solidFill>
                          <a:effectLst/>
                          <a:latin typeface="Calibri" panose="020F0502020204030204" pitchFamily="34" charset="0"/>
                        </a:rPr>
                        <a:t>sabiedriskās ēdināšanas uzņēmumi, restorāni, bāri, kafejnīcas.​</a:t>
                      </a:r>
                      <a:endParaRPr lang="lv-LV" sz="1200" b="0" i="0" dirty="0">
                        <a:solidFill>
                          <a:srgbClr val="000000"/>
                        </a:solidFill>
                        <a:effectLst/>
                        <a:latin typeface="Arial" panose="020B0604020202020204" pitchFamily="34" charset="0"/>
                      </a:endParaRPr>
                    </a:p>
                    <a:p>
                      <a:pPr algn="just" fontAlgn="base">
                        <a:lnSpc>
                          <a:spcPts val="2175"/>
                        </a:lnSpc>
                        <a:buFont typeface="Arial" panose="020B0604020202020204" pitchFamily="34" charset="0"/>
                        <a:buChar char="•"/>
                      </a:pPr>
                      <a:r>
                        <a:rPr lang="lv-LV" sz="1500" b="0" i="0" dirty="0">
                          <a:solidFill>
                            <a:srgbClr val="000000"/>
                          </a:solidFill>
                          <a:effectLst/>
                          <a:latin typeface="Calibri" panose="020F0502020204030204" pitchFamily="34" charset="0"/>
                        </a:rPr>
                        <a:t>viesu mājas un cita veida īslaicīgas apmešanās vietas (viesu nami, pansijas, lauku tūrismam izmantojamas mājas) un citi izmitināšanas pakalpojumu nodrošināšanai nepieciešamie objekti un infrastruktūra.​</a:t>
                      </a:r>
                      <a:endParaRPr lang="lv-LV" sz="1200" b="0" i="0" dirty="0">
                        <a:solidFill>
                          <a:srgbClr val="000000"/>
                        </a:solidFill>
                        <a:effectLst/>
                        <a:latin typeface="Arial" panose="020B0604020202020204" pitchFamily="34" charset="0"/>
                      </a:endParaRPr>
                    </a:p>
                    <a:p>
                      <a:pPr algn="just" fontAlgn="base">
                        <a:lnSpc>
                          <a:spcPts val="2175"/>
                        </a:lnSpc>
                        <a:buFont typeface="Arial" panose="020B0604020202020204" pitchFamily="34" charset="0"/>
                        <a:buChar char="•"/>
                      </a:pPr>
                      <a:r>
                        <a:rPr lang="lv-LV" sz="1500" b="0" i="0" dirty="0">
                          <a:solidFill>
                            <a:srgbClr val="000000"/>
                          </a:solidFill>
                          <a:effectLst/>
                          <a:latin typeface="Calibri" panose="020F0502020204030204" pitchFamily="34" charset="0"/>
                        </a:rPr>
                        <a:t>pirmsskolas aprūpes un izglītības iestādes​</a:t>
                      </a:r>
                      <a:endParaRPr lang="lv-LV" sz="1200" b="0" i="0" dirty="0">
                        <a:solidFill>
                          <a:srgbClr val="000000"/>
                        </a:solidFill>
                        <a:effectLst/>
                        <a:latin typeface="Arial" panose="020B0604020202020204" pitchFamily="34" charset="0"/>
                      </a:endParaRPr>
                    </a:p>
                    <a:p>
                      <a:pPr algn="just" fontAlgn="base">
                        <a:lnSpc>
                          <a:spcPts val="2175"/>
                        </a:lnSpc>
                        <a:buFont typeface="Arial" panose="020B0604020202020204" pitchFamily="34" charset="0"/>
                        <a:buChar char="•"/>
                      </a:pPr>
                      <a:r>
                        <a:rPr lang="lv-LV" sz="1500" b="0" i="0" dirty="0">
                          <a:solidFill>
                            <a:srgbClr val="000000"/>
                          </a:solidFill>
                          <a:effectLst/>
                          <a:latin typeface="Calibri" panose="020F0502020204030204" pitchFamily="34" charset="0"/>
                        </a:rPr>
                        <a:t>sociālās aprūpes un rehabilitācijas iestādes, tai skaitā pansionāti, dienas centri, krīzes centri, patversmes un citi līdzīgi objekti, kā arī to darbības nodrošināšanai nepieciešamie objekti un infrastruktūra​</a:t>
                      </a:r>
                      <a:endParaRPr lang="lv-LV" sz="1200" b="0" i="0" dirty="0">
                        <a:solidFill>
                          <a:srgbClr val="000000"/>
                        </a:solidFill>
                        <a:effectLst/>
                        <a:latin typeface="Arial" panose="020B0604020202020204" pitchFamily="34" charset="0"/>
                      </a:endParaRPr>
                    </a:p>
                  </a:txBody>
                  <a:tcPr marL="74350" marR="74350" marT="37175" marB="37175">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21031"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5E3CF"/>
                    </a:solidFill>
                  </a:tcPr>
                </a:tc>
                <a:extLst>
                  <a:ext uri="{0D108BD9-81ED-4DB2-BD59-A6C34878D82A}">
                    <a16:rowId xmlns:a16="http://schemas.microsoft.com/office/drawing/2014/main" val="446863754"/>
                  </a:ext>
                </a:extLst>
              </a:tr>
              <a:tr h="1297089">
                <a:tc>
                  <a:txBody>
                    <a:bodyPr/>
                    <a:lstStyle/>
                    <a:p>
                      <a:pPr algn="l" fontAlgn="base">
                        <a:lnSpc>
                          <a:spcPts val="2175"/>
                        </a:lnSpc>
                        <a:buNone/>
                      </a:pPr>
                      <a:r>
                        <a:rPr lang="lv-LV" sz="1500" b="0" i="0">
                          <a:solidFill>
                            <a:srgbClr val="000000"/>
                          </a:solidFill>
                          <a:effectLst/>
                          <a:latin typeface="Calibri" panose="020F0502020204030204" pitchFamily="34" charset="0"/>
                        </a:rPr>
                        <a:t>DzS1​</a:t>
                      </a:r>
                      <a:endParaRPr lang="lv-LV" sz="1500" b="0" i="0">
                        <a:solidFill>
                          <a:srgbClr val="000000"/>
                        </a:solidFill>
                        <a:effectLst/>
                      </a:endParaRPr>
                    </a:p>
                  </a:txBody>
                  <a:tcPr marL="74350" marR="74350" marT="37175" marB="37175">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BF1E9"/>
                    </a:solidFill>
                  </a:tcPr>
                </a:tc>
                <a:tc>
                  <a:txBody>
                    <a:bodyPr/>
                    <a:lstStyle/>
                    <a:p>
                      <a:pPr algn="l" fontAlgn="base">
                        <a:lnSpc>
                          <a:spcPts val="2175"/>
                        </a:lnSpc>
                        <a:buFont typeface="Arial" panose="020B0604020202020204" pitchFamily="34" charset="0"/>
                        <a:buChar char="•"/>
                      </a:pPr>
                      <a:r>
                        <a:rPr lang="lv-LV" sz="1500" b="0" i="0">
                          <a:solidFill>
                            <a:srgbClr val="000000"/>
                          </a:solidFill>
                          <a:effectLst/>
                          <a:latin typeface="Calibri" panose="020F0502020204030204" pitchFamily="34" charset="0"/>
                        </a:rPr>
                        <a:t>sabiedriskās ēdināšanas uzņēmumi, restorāni, bāri, kafejnīcas​</a:t>
                      </a:r>
                      <a:endParaRPr lang="lv-LV" sz="1200" b="0" i="0">
                        <a:solidFill>
                          <a:srgbClr val="000000"/>
                        </a:solidFill>
                        <a:effectLst/>
                        <a:latin typeface="Arial" panose="020B0604020202020204" pitchFamily="34" charset="0"/>
                      </a:endParaRPr>
                    </a:p>
                    <a:p>
                      <a:pPr algn="l" fontAlgn="base">
                        <a:lnSpc>
                          <a:spcPts val="2175"/>
                        </a:lnSpc>
                        <a:buFont typeface="Arial" panose="020B0604020202020204" pitchFamily="34" charset="0"/>
                        <a:buChar char="•"/>
                      </a:pPr>
                      <a:r>
                        <a:rPr lang="lv-LV" sz="1500" b="0" i="0">
                          <a:solidFill>
                            <a:srgbClr val="000000"/>
                          </a:solidFill>
                          <a:effectLst/>
                          <a:latin typeface="Calibri" panose="020F0502020204030204" pitchFamily="34" charset="0"/>
                        </a:rPr>
                        <a:t>viesu mājas un cita veida īslaicīgas apmešanās vietas (viesu nami, pansijas, lauku tūrismam izmantojamas mājas) un citi izmitināšanas pakalpojumu nodrošināšanai nepieciešamie objekti un infrastruktūra​</a:t>
                      </a:r>
                      <a:endParaRPr lang="lv-LV" sz="1200" b="0" i="0">
                        <a:solidFill>
                          <a:srgbClr val="000000"/>
                        </a:solidFill>
                        <a:effectLst/>
                        <a:latin typeface="Arial" panose="020B0604020202020204" pitchFamily="34" charset="0"/>
                      </a:endParaRPr>
                    </a:p>
                    <a:p>
                      <a:pPr algn="l" fontAlgn="base">
                        <a:lnSpc>
                          <a:spcPts val="2175"/>
                        </a:lnSpc>
                        <a:buFont typeface="Arial" panose="020B0604020202020204" pitchFamily="34" charset="0"/>
                        <a:buChar char="•"/>
                      </a:pPr>
                      <a:r>
                        <a:rPr lang="lv-LV" sz="1500" b="0" i="0">
                          <a:solidFill>
                            <a:srgbClr val="000000"/>
                          </a:solidFill>
                          <a:effectLst/>
                          <a:latin typeface="Calibri" panose="020F0502020204030204" pitchFamily="34" charset="0"/>
                        </a:rPr>
                        <a:t>Sociālās aprūpes iestāžu apbūve ​</a:t>
                      </a:r>
                      <a:endParaRPr lang="lv-LV" sz="1200" b="0" i="0">
                        <a:solidFill>
                          <a:srgbClr val="000000"/>
                        </a:solidFill>
                        <a:effectLst/>
                        <a:latin typeface="Arial" panose="020B0604020202020204" pitchFamily="34" charset="0"/>
                      </a:endParaRPr>
                    </a:p>
                  </a:txBody>
                  <a:tcPr marL="74350" marR="74350" marT="37175" marB="37175">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BF1E9"/>
                    </a:solidFill>
                  </a:tcPr>
                </a:tc>
                <a:extLst>
                  <a:ext uri="{0D108BD9-81ED-4DB2-BD59-A6C34878D82A}">
                    <a16:rowId xmlns:a16="http://schemas.microsoft.com/office/drawing/2014/main" val="4233342630"/>
                  </a:ext>
                </a:extLst>
              </a:tr>
              <a:tr h="1047211">
                <a:tc>
                  <a:txBody>
                    <a:bodyPr/>
                    <a:lstStyle/>
                    <a:p>
                      <a:pPr algn="l" fontAlgn="base">
                        <a:lnSpc>
                          <a:spcPts val="2175"/>
                        </a:lnSpc>
                        <a:buNone/>
                      </a:pPr>
                      <a:r>
                        <a:rPr lang="lv-LV" sz="1500" b="0" i="0">
                          <a:solidFill>
                            <a:srgbClr val="000000"/>
                          </a:solidFill>
                          <a:effectLst/>
                          <a:latin typeface="Calibri" panose="020F0502020204030204" pitchFamily="34" charset="0"/>
                        </a:rPr>
                        <a:t>DzM​</a:t>
                      </a:r>
                      <a:endParaRPr lang="lv-LV" sz="1500" b="0" i="0">
                        <a:solidFill>
                          <a:srgbClr val="000000"/>
                        </a:solidFill>
                        <a:effectLst/>
                      </a:endParaRPr>
                    </a:p>
                  </a:txBody>
                  <a:tcPr marL="74350" marR="74350" marT="37175" marB="37175">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5E3CF"/>
                    </a:solidFill>
                  </a:tcPr>
                </a:tc>
                <a:tc>
                  <a:txBody>
                    <a:bodyPr/>
                    <a:lstStyle/>
                    <a:p>
                      <a:pPr algn="l" fontAlgn="base">
                        <a:lnSpc>
                          <a:spcPts val="2175"/>
                        </a:lnSpc>
                        <a:buFont typeface="Arial" panose="020B0604020202020204" pitchFamily="34" charset="0"/>
                        <a:buChar char="•"/>
                      </a:pPr>
                      <a:r>
                        <a:rPr lang="lv-LV" sz="1500" b="0" i="0" dirty="0">
                          <a:solidFill>
                            <a:srgbClr val="000000"/>
                          </a:solidFill>
                          <a:effectLst/>
                          <a:latin typeface="Calibri" panose="020F0502020204030204" pitchFamily="34" charset="0"/>
                        </a:rPr>
                        <a:t>radiostacijas un televīzijas centri​</a:t>
                      </a:r>
                      <a:endParaRPr lang="lv-LV" sz="1200" b="0" i="0" dirty="0">
                        <a:solidFill>
                          <a:srgbClr val="000000"/>
                        </a:solidFill>
                        <a:effectLst/>
                        <a:latin typeface="Arial" panose="020B0604020202020204" pitchFamily="34" charset="0"/>
                      </a:endParaRPr>
                    </a:p>
                    <a:p>
                      <a:pPr algn="l" fontAlgn="base">
                        <a:lnSpc>
                          <a:spcPts val="2175"/>
                        </a:lnSpc>
                        <a:buFont typeface="Arial" panose="020B0604020202020204" pitchFamily="34" charset="0"/>
                        <a:buChar char="•"/>
                      </a:pPr>
                      <a:r>
                        <a:rPr lang="lv-LV" sz="1500" b="0" i="0" dirty="0">
                          <a:solidFill>
                            <a:srgbClr val="000000"/>
                          </a:solidFill>
                          <a:effectLst/>
                          <a:latin typeface="Calibri" panose="020F0502020204030204" pitchFamily="34" charset="0"/>
                        </a:rPr>
                        <a:t>autoservisi, tirgi, tirgus paviljoni, segtie stendi​</a:t>
                      </a:r>
                      <a:endParaRPr lang="lv-LV" sz="1200" b="0" i="0" dirty="0">
                        <a:solidFill>
                          <a:srgbClr val="000000"/>
                        </a:solidFill>
                        <a:effectLst/>
                        <a:latin typeface="Arial" panose="020B0604020202020204" pitchFamily="34" charset="0"/>
                      </a:endParaRPr>
                    </a:p>
                    <a:p>
                      <a:pPr algn="l" fontAlgn="base">
                        <a:lnSpc>
                          <a:spcPts val="2175"/>
                        </a:lnSpc>
                        <a:buFont typeface="Arial" panose="020B0604020202020204" pitchFamily="34" charset="0"/>
                        <a:buChar char="•"/>
                      </a:pPr>
                      <a:r>
                        <a:rPr lang="lv-LV" sz="1500" b="0" i="0" dirty="0">
                          <a:solidFill>
                            <a:srgbClr val="000000"/>
                          </a:solidFill>
                          <a:effectLst/>
                          <a:latin typeface="Calibri" panose="020F0502020204030204" pitchFamily="34" charset="0"/>
                        </a:rPr>
                        <a:t>zinātniskās pētniecības iestāžu apbūve, tai skaitā zinātniski pētniecisko institūtu un to darbības nodrošināšanai nepieciešamie objekti un infrastruktūra​</a:t>
                      </a:r>
                      <a:endParaRPr lang="lv-LV" sz="1200" b="0" i="0" dirty="0">
                        <a:solidFill>
                          <a:srgbClr val="000000"/>
                        </a:solidFill>
                        <a:effectLst/>
                        <a:latin typeface="Arial" panose="020B0604020202020204" pitchFamily="34" charset="0"/>
                      </a:endParaRPr>
                    </a:p>
                  </a:txBody>
                  <a:tcPr marL="74350" marR="74350" marT="37175" marB="37175">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5E3CF"/>
                    </a:solidFill>
                  </a:tcPr>
                </a:tc>
                <a:extLst>
                  <a:ext uri="{0D108BD9-81ED-4DB2-BD59-A6C34878D82A}">
                    <a16:rowId xmlns:a16="http://schemas.microsoft.com/office/drawing/2014/main" val="1561706086"/>
                  </a:ext>
                </a:extLst>
              </a:tr>
            </a:tbl>
          </a:graphicData>
        </a:graphic>
      </p:graphicFrame>
      <p:sp>
        <p:nvSpPr>
          <p:cNvPr id="8" name="Rectangle 1">
            <a:extLst>
              <a:ext uri="{FF2B5EF4-FFF2-40B4-BE49-F238E27FC236}">
                <a16:creationId xmlns:a16="http://schemas.microsoft.com/office/drawing/2014/main" id="{55796B59-0C84-E6C8-21B3-7933125F8623}"/>
              </a:ext>
            </a:extLst>
          </p:cNvPr>
          <p:cNvSpPr>
            <a:spLocks noChangeArrowheads="1"/>
          </p:cNvSpPr>
          <p:nvPr/>
        </p:nvSpPr>
        <p:spPr bwMode="auto">
          <a:xfrm>
            <a:off x="2459037" y="1056373"/>
            <a:ext cx="1539856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279906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4524D-B708-1B20-3734-F70CE18AAB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447CC2-A758-9E39-3636-BD7AC631025F}"/>
              </a:ext>
            </a:extLst>
          </p:cNvPr>
          <p:cNvSpPr>
            <a:spLocks noGrp="1"/>
          </p:cNvSpPr>
          <p:nvPr>
            <p:ph type="title"/>
          </p:nvPr>
        </p:nvSpPr>
        <p:spPr>
          <a:xfrm>
            <a:off x="838200" y="325891"/>
            <a:ext cx="10515600" cy="1325563"/>
          </a:xfrm>
        </p:spPr>
        <p:txBody>
          <a:bodyPr>
            <a:normAutofit/>
          </a:bodyPr>
          <a:lstStyle/>
          <a:p>
            <a:r>
              <a:rPr lang="lv-LV" sz="4000" b="1" dirty="0">
                <a:solidFill>
                  <a:schemeClr val="accent6">
                    <a:lumMod val="50000"/>
                  </a:schemeClr>
                </a:solidFill>
                <a:latin typeface="+mn-lt"/>
              </a:rPr>
              <a:t>Jaunā teritorijas plānojuma risinājumi</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552EF2EE-8976-882A-2055-2180B4546697}"/>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9CD0F628-2B1E-7CF5-572A-410D7A009354}"/>
              </a:ext>
            </a:extLst>
          </p:cNvPr>
          <p:cNvSpPr txBox="1">
            <a:spLocks/>
          </p:cNvSpPr>
          <p:nvPr/>
        </p:nvSpPr>
        <p:spPr>
          <a:xfrm>
            <a:off x="1628393" y="1214686"/>
            <a:ext cx="8072798" cy="6463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7000"/>
              </a:lnSpc>
              <a:spcAft>
                <a:spcPts val="600"/>
              </a:spcAft>
              <a:buNone/>
            </a:pPr>
            <a:r>
              <a:rPr lang="lv-LV" sz="1800" b="1" i="0" u="none" strike="noStrike" dirty="0">
                <a:solidFill>
                  <a:schemeClr val="accent6">
                    <a:lumMod val="75000"/>
                  </a:schemeClr>
                </a:solidFill>
                <a:effectLst/>
                <a:latin typeface="Calibri" panose="020F0502020204030204" pitchFamily="34" charset="0"/>
              </a:rPr>
              <a:t>Kādos gadījumos nepieciešama publiskā apspriešana</a:t>
            </a:r>
          </a:p>
        </p:txBody>
      </p:sp>
      <p:sp>
        <p:nvSpPr>
          <p:cNvPr id="8" name="Rectangle 1">
            <a:extLst>
              <a:ext uri="{FF2B5EF4-FFF2-40B4-BE49-F238E27FC236}">
                <a16:creationId xmlns:a16="http://schemas.microsoft.com/office/drawing/2014/main" id="{E31B9B50-F56E-3EA6-8E38-8D8D1E829C42}"/>
              </a:ext>
            </a:extLst>
          </p:cNvPr>
          <p:cNvSpPr>
            <a:spLocks noChangeArrowheads="1"/>
          </p:cNvSpPr>
          <p:nvPr/>
        </p:nvSpPr>
        <p:spPr bwMode="auto">
          <a:xfrm>
            <a:off x="2459037" y="1056373"/>
            <a:ext cx="1539856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graphicFrame>
        <p:nvGraphicFramePr>
          <p:cNvPr id="3" name="Table 2">
            <a:extLst>
              <a:ext uri="{FF2B5EF4-FFF2-40B4-BE49-F238E27FC236}">
                <a16:creationId xmlns:a16="http://schemas.microsoft.com/office/drawing/2014/main" id="{A5A07367-59E6-4A0B-4F1C-ED9F6F21D7D0}"/>
              </a:ext>
            </a:extLst>
          </p:cNvPr>
          <p:cNvGraphicFramePr>
            <a:graphicFrameLocks noGrp="1"/>
          </p:cNvGraphicFramePr>
          <p:nvPr>
            <p:extLst>
              <p:ext uri="{D42A27DB-BD31-4B8C-83A1-F6EECF244321}">
                <p14:modId xmlns:p14="http://schemas.microsoft.com/office/powerpoint/2010/main" val="779167586"/>
              </p:ext>
            </p:extLst>
          </p:nvPr>
        </p:nvGraphicFramePr>
        <p:xfrm>
          <a:off x="1628393" y="1776178"/>
          <a:ext cx="8762886" cy="4424750"/>
        </p:xfrm>
        <a:graphic>
          <a:graphicData uri="http://schemas.openxmlformats.org/drawingml/2006/table">
            <a:tbl>
              <a:tblPr/>
              <a:tblGrid>
                <a:gridCol w="843446">
                  <a:extLst>
                    <a:ext uri="{9D8B030D-6E8A-4147-A177-3AD203B41FA5}">
                      <a16:colId xmlns:a16="http://schemas.microsoft.com/office/drawing/2014/main" val="566693577"/>
                    </a:ext>
                  </a:extLst>
                </a:gridCol>
                <a:gridCol w="7919440">
                  <a:extLst>
                    <a:ext uri="{9D8B030D-6E8A-4147-A177-3AD203B41FA5}">
                      <a16:colId xmlns:a16="http://schemas.microsoft.com/office/drawing/2014/main" val="1879038985"/>
                    </a:ext>
                  </a:extLst>
                </a:gridCol>
              </a:tblGrid>
              <a:tr h="353924">
                <a:tc>
                  <a:txBody>
                    <a:bodyPr/>
                    <a:lstStyle/>
                    <a:p>
                      <a:pPr algn="l" fontAlgn="base">
                        <a:lnSpc>
                          <a:spcPts val="2175"/>
                        </a:lnSpc>
                        <a:buNone/>
                      </a:pPr>
                      <a:r>
                        <a:rPr lang="lv-LV" sz="1800" b="1" i="0">
                          <a:solidFill>
                            <a:srgbClr val="FFFFFF"/>
                          </a:solidFill>
                          <a:effectLst/>
                          <a:latin typeface="Calibri" panose="020F0502020204030204" pitchFamily="34" charset="0"/>
                        </a:rPr>
                        <a:t>Zona​</a:t>
                      </a:r>
                      <a:endParaRPr lang="lv-LV" sz="1800" b="1" i="0">
                        <a:solidFill>
                          <a:srgbClr val="FFFFFF"/>
                        </a:solidFill>
                        <a:effectLst/>
                      </a:endParaRPr>
                    </a:p>
                  </a:txBody>
                  <a:tcPr marL="89570" marR="89570" marT="44785" marB="44785">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21031" cap="flat" cmpd="sng" algn="ctr">
                      <a:solidFill>
                        <a:srgbClr val="FFFFFF"/>
                      </a:solidFill>
                      <a:prstDash val="solid"/>
                      <a:round/>
                      <a:headEnd type="none" w="med" len="med"/>
                      <a:tailEnd type="none" w="med" len="med"/>
                    </a:lnB>
                    <a:solidFill>
                      <a:srgbClr val="70AD47"/>
                    </a:solidFill>
                  </a:tcPr>
                </a:tc>
                <a:tc>
                  <a:txBody>
                    <a:bodyPr/>
                    <a:lstStyle/>
                    <a:p>
                      <a:pPr algn="l" fontAlgn="base">
                        <a:lnSpc>
                          <a:spcPts val="2175"/>
                        </a:lnSpc>
                        <a:buNone/>
                      </a:pPr>
                      <a:r>
                        <a:rPr lang="lv-LV" sz="1800" b="1" i="0" dirty="0">
                          <a:solidFill>
                            <a:srgbClr val="FFFFFF"/>
                          </a:solidFill>
                          <a:effectLst/>
                          <a:latin typeface="Calibri" panose="020F0502020204030204" pitchFamily="34" charset="0"/>
                        </a:rPr>
                        <a:t>Kad nepieciešama publiskā apspriešana​</a:t>
                      </a:r>
                      <a:endParaRPr lang="lv-LV" sz="1800" b="1" i="0" dirty="0">
                        <a:solidFill>
                          <a:srgbClr val="FFFFFF"/>
                        </a:solidFill>
                        <a:effectLst/>
                      </a:endParaRPr>
                    </a:p>
                  </a:txBody>
                  <a:tcPr marL="89570" marR="89570" marT="44785" marB="44785">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21031" cap="flat" cmpd="sng" algn="ctr">
                      <a:solidFill>
                        <a:srgbClr val="FFFFFF"/>
                      </a:solidFill>
                      <a:prstDash val="solid"/>
                      <a:round/>
                      <a:headEnd type="none" w="med" len="med"/>
                      <a:tailEnd type="none" w="med" len="med"/>
                    </a:lnB>
                    <a:solidFill>
                      <a:srgbClr val="70AD47"/>
                    </a:solidFill>
                  </a:tcPr>
                </a:tc>
                <a:extLst>
                  <a:ext uri="{0D108BD9-81ED-4DB2-BD59-A6C34878D82A}">
                    <a16:rowId xmlns:a16="http://schemas.microsoft.com/office/drawing/2014/main" val="513865958"/>
                  </a:ext>
                </a:extLst>
              </a:tr>
              <a:tr h="1173236">
                <a:tc>
                  <a:txBody>
                    <a:bodyPr/>
                    <a:lstStyle/>
                    <a:p>
                      <a:pPr algn="l" fontAlgn="base">
                        <a:lnSpc>
                          <a:spcPts val="2175"/>
                        </a:lnSpc>
                        <a:buNone/>
                      </a:pPr>
                      <a:r>
                        <a:rPr lang="lv-LV" sz="1800" b="0" i="0">
                          <a:solidFill>
                            <a:srgbClr val="000000"/>
                          </a:solidFill>
                          <a:effectLst/>
                          <a:latin typeface="Calibri" panose="020F0502020204030204" pitchFamily="34" charset="0"/>
                        </a:rPr>
                        <a:t>DzM1​</a:t>
                      </a:r>
                      <a:endParaRPr lang="lv-LV" sz="1800" b="0" i="0">
                        <a:solidFill>
                          <a:srgbClr val="000000"/>
                        </a:solidFill>
                        <a:effectLst/>
                      </a:endParaRPr>
                    </a:p>
                  </a:txBody>
                  <a:tcPr marL="89570" marR="89570" marT="44785" marB="44785">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21031"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5E3CF"/>
                    </a:solidFill>
                  </a:tcPr>
                </a:tc>
                <a:tc>
                  <a:txBody>
                    <a:bodyPr/>
                    <a:lstStyle/>
                    <a:p>
                      <a:pPr algn="just" fontAlgn="base">
                        <a:lnSpc>
                          <a:spcPts val="2175"/>
                        </a:lnSpc>
                        <a:buFont typeface="Arial" panose="020B0604020202020204" pitchFamily="34" charset="0"/>
                        <a:buChar char="•"/>
                      </a:pPr>
                      <a:r>
                        <a:rPr lang="lv-LV" sz="1800" b="0" i="0" dirty="0">
                          <a:solidFill>
                            <a:srgbClr val="000000"/>
                          </a:solidFill>
                          <a:effectLst/>
                          <a:latin typeface="Calibri" panose="020F0502020204030204" pitchFamily="34" charset="0"/>
                        </a:rPr>
                        <a:t>radiostacijas un televīzijas centri​</a:t>
                      </a:r>
                      <a:endParaRPr lang="lv-LV" sz="1400" b="0" i="0" dirty="0">
                        <a:solidFill>
                          <a:srgbClr val="000000"/>
                        </a:solidFill>
                        <a:effectLst/>
                        <a:latin typeface="Arial" panose="020B0604020202020204" pitchFamily="34" charset="0"/>
                      </a:endParaRPr>
                    </a:p>
                    <a:p>
                      <a:pPr algn="just" fontAlgn="base">
                        <a:lnSpc>
                          <a:spcPts val="2175"/>
                        </a:lnSpc>
                        <a:buFont typeface="Arial" panose="020B0604020202020204" pitchFamily="34" charset="0"/>
                        <a:buChar char="•"/>
                      </a:pPr>
                      <a:r>
                        <a:rPr lang="lv-LV" sz="1800" b="0" i="0" dirty="0">
                          <a:solidFill>
                            <a:srgbClr val="000000"/>
                          </a:solidFill>
                          <a:effectLst/>
                          <a:latin typeface="Calibri" panose="020F0502020204030204" pitchFamily="34" charset="0"/>
                        </a:rPr>
                        <a:t>autoservisi, tirgi, tirgus paviljoni, segtie stendi​</a:t>
                      </a:r>
                      <a:endParaRPr lang="lv-LV" sz="1400" b="0" i="0" dirty="0">
                        <a:solidFill>
                          <a:srgbClr val="000000"/>
                        </a:solidFill>
                        <a:effectLst/>
                        <a:latin typeface="Arial" panose="020B0604020202020204" pitchFamily="34" charset="0"/>
                      </a:endParaRPr>
                    </a:p>
                    <a:p>
                      <a:pPr algn="just" fontAlgn="base">
                        <a:lnSpc>
                          <a:spcPts val="2175"/>
                        </a:lnSpc>
                        <a:buFont typeface="Arial" panose="020B0604020202020204" pitchFamily="34" charset="0"/>
                        <a:buChar char="•"/>
                      </a:pPr>
                      <a:r>
                        <a:rPr lang="lv-LV" sz="1800" b="0" i="0" dirty="0">
                          <a:solidFill>
                            <a:srgbClr val="000000"/>
                          </a:solidFill>
                          <a:effectLst/>
                          <a:latin typeface="Calibri" panose="020F0502020204030204" pitchFamily="34" charset="0"/>
                        </a:rPr>
                        <a:t>zinātniskās pētniecības iestāžu apbūve, tai skaitā zinātniski pētniecisko institūtu un to darbības nodrošināšanai nepieciešamie objekti un infrastruktūra​</a:t>
                      </a:r>
                      <a:endParaRPr lang="lv-LV" sz="1400" b="0" i="0" dirty="0">
                        <a:solidFill>
                          <a:srgbClr val="000000"/>
                        </a:solidFill>
                        <a:effectLst/>
                        <a:latin typeface="Arial" panose="020B0604020202020204" pitchFamily="34" charset="0"/>
                      </a:endParaRPr>
                    </a:p>
                  </a:txBody>
                  <a:tcPr marL="89570" marR="89570" marT="44785" marB="44785">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21031"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5E3CF"/>
                    </a:solidFill>
                  </a:tcPr>
                </a:tc>
                <a:extLst>
                  <a:ext uri="{0D108BD9-81ED-4DB2-BD59-A6C34878D82A}">
                    <a16:rowId xmlns:a16="http://schemas.microsoft.com/office/drawing/2014/main" val="4133196102"/>
                  </a:ext>
                </a:extLst>
              </a:tr>
              <a:tr h="1173236">
                <a:tc>
                  <a:txBody>
                    <a:bodyPr/>
                    <a:lstStyle/>
                    <a:p>
                      <a:pPr algn="l" fontAlgn="base">
                        <a:lnSpc>
                          <a:spcPts val="2175"/>
                        </a:lnSpc>
                        <a:buNone/>
                      </a:pPr>
                      <a:r>
                        <a:rPr lang="lv-LV" sz="1800" b="0" i="0">
                          <a:solidFill>
                            <a:srgbClr val="000000"/>
                          </a:solidFill>
                          <a:effectLst/>
                          <a:latin typeface="Calibri" panose="020F0502020204030204" pitchFamily="34" charset="0"/>
                        </a:rPr>
                        <a:t>DzD​</a:t>
                      </a:r>
                      <a:endParaRPr lang="lv-LV" sz="1800" b="0" i="0">
                        <a:solidFill>
                          <a:srgbClr val="000000"/>
                        </a:solidFill>
                        <a:effectLst/>
                      </a:endParaRPr>
                    </a:p>
                  </a:txBody>
                  <a:tcPr marL="89570" marR="89570" marT="44785" marB="44785">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BF1E9"/>
                    </a:solidFill>
                  </a:tcPr>
                </a:tc>
                <a:tc>
                  <a:txBody>
                    <a:bodyPr/>
                    <a:lstStyle/>
                    <a:p>
                      <a:pPr algn="l" fontAlgn="base">
                        <a:lnSpc>
                          <a:spcPts val="2175"/>
                        </a:lnSpc>
                        <a:buFont typeface="Arial" panose="020B0604020202020204" pitchFamily="34" charset="0"/>
                        <a:buChar char="•"/>
                      </a:pPr>
                      <a:r>
                        <a:rPr lang="lv-LV" sz="1800" b="0" i="0">
                          <a:solidFill>
                            <a:srgbClr val="000000"/>
                          </a:solidFill>
                          <a:effectLst/>
                          <a:latin typeface="Calibri" panose="020F0502020204030204" pitchFamily="34" charset="0"/>
                        </a:rPr>
                        <a:t>radiostacijas un televīzijas centri​</a:t>
                      </a:r>
                      <a:endParaRPr lang="lv-LV" sz="1400" b="0" i="0">
                        <a:solidFill>
                          <a:srgbClr val="000000"/>
                        </a:solidFill>
                        <a:effectLst/>
                        <a:latin typeface="Arial" panose="020B0604020202020204" pitchFamily="34" charset="0"/>
                      </a:endParaRPr>
                    </a:p>
                    <a:p>
                      <a:pPr algn="l" fontAlgn="base">
                        <a:lnSpc>
                          <a:spcPts val="2175"/>
                        </a:lnSpc>
                        <a:buFont typeface="Arial" panose="020B0604020202020204" pitchFamily="34" charset="0"/>
                        <a:buChar char="•"/>
                      </a:pPr>
                      <a:r>
                        <a:rPr lang="lv-LV" sz="1800" b="0" i="0">
                          <a:solidFill>
                            <a:srgbClr val="000000"/>
                          </a:solidFill>
                          <a:effectLst/>
                          <a:latin typeface="Calibri" panose="020F0502020204030204" pitchFamily="34" charset="0"/>
                        </a:rPr>
                        <a:t>autoservisi, tirgi, tirgus paviljoni, segtie stendi​</a:t>
                      </a:r>
                      <a:endParaRPr lang="lv-LV" sz="1400" b="0" i="0">
                        <a:solidFill>
                          <a:srgbClr val="000000"/>
                        </a:solidFill>
                        <a:effectLst/>
                        <a:latin typeface="Arial" panose="020B0604020202020204" pitchFamily="34" charset="0"/>
                      </a:endParaRPr>
                    </a:p>
                    <a:p>
                      <a:pPr algn="l" fontAlgn="base">
                        <a:lnSpc>
                          <a:spcPts val="2175"/>
                        </a:lnSpc>
                        <a:buFont typeface="Arial" panose="020B0604020202020204" pitchFamily="34" charset="0"/>
                        <a:buChar char="•"/>
                      </a:pPr>
                      <a:r>
                        <a:rPr lang="lv-LV" sz="1800" b="0" i="0">
                          <a:solidFill>
                            <a:srgbClr val="000000"/>
                          </a:solidFill>
                          <a:effectLst/>
                          <a:latin typeface="Calibri" panose="020F0502020204030204" pitchFamily="34" charset="0"/>
                        </a:rPr>
                        <a:t>zinātniskās pētniecības iestāžu apbūve, tai skaitā zinātniski pētniecisko institūtu un to darbības nodrošināšanai nepieciešamie objekti un infrastruktūra​</a:t>
                      </a:r>
                      <a:endParaRPr lang="lv-LV" sz="1400" b="0" i="0">
                        <a:solidFill>
                          <a:srgbClr val="000000"/>
                        </a:solidFill>
                        <a:effectLst/>
                        <a:latin typeface="Arial" panose="020B0604020202020204" pitchFamily="34" charset="0"/>
                      </a:endParaRPr>
                    </a:p>
                  </a:txBody>
                  <a:tcPr marL="89570" marR="89570" marT="44785" marB="44785">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BF1E9"/>
                    </a:solidFill>
                  </a:tcPr>
                </a:tc>
                <a:extLst>
                  <a:ext uri="{0D108BD9-81ED-4DB2-BD59-A6C34878D82A}">
                    <a16:rowId xmlns:a16="http://schemas.microsoft.com/office/drawing/2014/main" val="2227141650"/>
                  </a:ext>
                </a:extLst>
              </a:tr>
              <a:tr h="1173236">
                <a:tc>
                  <a:txBody>
                    <a:bodyPr/>
                    <a:lstStyle/>
                    <a:p>
                      <a:pPr algn="l" fontAlgn="base">
                        <a:lnSpc>
                          <a:spcPts val="2175"/>
                        </a:lnSpc>
                        <a:buNone/>
                      </a:pPr>
                      <a:r>
                        <a:rPr lang="lv-LV" sz="1800" b="0" i="0">
                          <a:solidFill>
                            <a:srgbClr val="000000"/>
                          </a:solidFill>
                          <a:effectLst/>
                          <a:latin typeface="Calibri" panose="020F0502020204030204" pitchFamily="34" charset="0"/>
                        </a:rPr>
                        <a:t>DzD1​</a:t>
                      </a:r>
                      <a:endParaRPr lang="lv-LV" sz="1800" b="0" i="0">
                        <a:solidFill>
                          <a:srgbClr val="000000"/>
                        </a:solidFill>
                        <a:effectLst/>
                      </a:endParaRPr>
                    </a:p>
                  </a:txBody>
                  <a:tcPr marL="89570" marR="89570" marT="44785" marB="44785">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5E3CF"/>
                    </a:solidFill>
                  </a:tcPr>
                </a:tc>
                <a:tc>
                  <a:txBody>
                    <a:bodyPr/>
                    <a:lstStyle/>
                    <a:p>
                      <a:pPr algn="l" fontAlgn="base">
                        <a:lnSpc>
                          <a:spcPts val="2175"/>
                        </a:lnSpc>
                        <a:buFont typeface="Arial" panose="020B0604020202020204" pitchFamily="34" charset="0"/>
                        <a:buChar char="•"/>
                      </a:pPr>
                      <a:r>
                        <a:rPr lang="lv-LV" sz="1800" b="0" i="0">
                          <a:solidFill>
                            <a:srgbClr val="000000"/>
                          </a:solidFill>
                          <a:effectLst/>
                          <a:latin typeface="Calibri" panose="020F0502020204030204" pitchFamily="34" charset="0"/>
                        </a:rPr>
                        <a:t>radiostacijas un televīzijas centri​</a:t>
                      </a:r>
                      <a:endParaRPr lang="lv-LV" sz="1400" b="0" i="0">
                        <a:solidFill>
                          <a:srgbClr val="000000"/>
                        </a:solidFill>
                        <a:effectLst/>
                        <a:latin typeface="Arial" panose="020B0604020202020204" pitchFamily="34" charset="0"/>
                      </a:endParaRPr>
                    </a:p>
                    <a:p>
                      <a:pPr algn="l" fontAlgn="base">
                        <a:lnSpc>
                          <a:spcPts val="2175"/>
                        </a:lnSpc>
                        <a:buFont typeface="Arial" panose="020B0604020202020204" pitchFamily="34" charset="0"/>
                        <a:buChar char="•"/>
                      </a:pPr>
                      <a:r>
                        <a:rPr lang="lv-LV" sz="1800" b="0" i="0">
                          <a:solidFill>
                            <a:srgbClr val="000000"/>
                          </a:solidFill>
                          <a:effectLst/>
                          <a:latin typeface="Calibri" panose="020F0502020204030204" pitchFamily="34" charset="0"/>
                        </a:rPr>
                        <a:t>autoservisi, tirgi, tirgus paviljoni, segtie stendi​</a:t>
                      </a:r>
                      <a:endParaRPr lang="lv-LV" sz="1400" b="0" i="0">
                        <a:solidFill>
                          <a:srgbClr val="000000"/>
                        </a:solidFill>
                        <a:effectLst/>
                        <a:latin typeface="Arial" panose="020B0604020202020204" pitchFamily="34" charset="0"/>
                      </a:endParaRPr>
                    </a:p>
                    <a:p>
                      <a:pPr algn="l" fontAlgn="base">
                        <a:lnSpc>
                          <a:spcPts val="2175"/>
                        </a:lnSpc>
                        <a:buFont typeface="Arial" panose="020B0604020202020204" pitchFamily="34" charset="0"/>
                        <a:buChar char="•"/>
                      </a:pPr>
                      <a:r>
                        <a:rPr lang="lv-LV" sz="1800" b="0" i="0">
                          <a:solidFill>
                            <a:srgbClr val="000000"/>
                          </a:solidFill>
                          <a:effectLst/>
                          <a:latin typeface="Calibri" panose="020F0502020204030204" pitchFamily="34" charset="0"/>
                        </a:rPr>
                        <a:t>zinātniskās pētniecības iestāžu apbūve, tai skaitā zinātniski pētniecisko institūtu un to darbības nodrošināšanai nepieciešamie objekti un infrastruktūra​</a:t>
                      </a:r>
                      <a:endParaRPr lang="lv-LV" sz="1400" b="0" i="0">
                        <a:solidFill>
                          <a:srgbClr val="000000"/>
                        </a:solidFill>
                        <a:effectLst/>
                        <a:latin typeface="Arial" panose="020B0604020202020204" pitchFamily="34" charset="0"/>
                      </a:endParaRPr>
                    </a:p>
                  </a:txBody>
                  <a:tcPr marL="89570" marR="89570" marT="44785" marB="44785">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5E3CF"/>
                    </a:solidFill>
                  </a:tcPr>
                </a:tc>
                <a:extLst>
                  <a:ext uri="{0D108BD9-81ED-4DB2-BD59-A6C34878D82A}">
                    <a16:rowId xmlns:a16="http://schemas.microsoft.com/office/drawing/2014/main" val="3906839843"/>
                  </a:ext>
                </a:extLst>
              </a:tr>
              <a:tr h="477704">
                <a:tc>
                  <a:txBody>
                    <a:bodyPr/>
                    <a:lstStyle/>
                    <a:p>
                      <a:pPr algn="l" fontAlgn="base">
                        <a:lnSpc>
                          <a:spcPts val="2175"/>
                        </a:lnSpc>
                        <a:buNone/>
                      </a:pPr>
                      <a:r>
                        <a:rPr lang="lv-LV" sz="1800" b="0" i="0">
                          <a:solidFill>
                            <a:srgbClr val="000000"/>
                          </a:solidFill>
                          <a:effectLst/>
                          <a:latin typeface="Calibri" panose="020F0502020204030204" pitchFamily="34" charset="0"/>
                        </a:rPr>
                        <a:t>P​</a:t>
                      </a:r>
                      <a:endParaRPr lang="lv-LV" sz="1800" b="0" i="0">
                        <a:solidFill>
                          <a:srgbClr val="000000"/>
                        </a:solidFill>
                        <a:effectLst/>
                      </a:endParaRPr>
                    </a:p>
                  </a:txBody>
                  <a:tcPr marL="89570" marR="89570" marT="44785" marB="44785">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BF1E9"/>
                    </a:solidFill>
                  </a:tcPr>
                </a:tc>
                <a:tc>
                  <a:txBody>
                    <a:bodyPr/>
                    <a:lstStyle/>
                    <a:p>
                      <a:pPr algn="l" fontAlgn="base">
                        <a:lnSpc>
                          <a:spcPts val="2175"/>
                        </a:lnSpc>
                        <a:buFont typeface="Arial" panose="020B0604020202020204" pitchFamily="34" charset="0"/>
                        <a:buChar char="•"/>
                      </a:pPr>
                      <a:r>
                        <a:rPr lang="lv-LV" sz="1800" b="0" i="0" dirty="0">
                          <a:solidFill>
                            <a:srgbClr val="000000"/>
                          </a:solidFill>
                          <a:effectLst/>
                          <a:latin typeface="Calibri" panose="020F0502020204030204" pitchFamily="34" charset="0"/>
                        </a:rPr>
                        <a:t>Reliģisko organizāciju ēku apbūve​</a:t>
                      </a:r>
                      <a:endParaRPr lang="lv-LV" sz="1400" b="0" i="0" dirty="0">
                        <a:solidFill>
                          <a:srgbClr val="000000"/>
                        </a:solidFill>
                        <a:effectLst/>
                        <a:latin typeface="Arial" panose="020B0604020202020204" pitchFamily="34" charset="0"/>
                      </a:endParaRPr>
                    </a:p>
                  </a:txBody>
                  <a:tcPr marL="89570" marR="89570" marT="44785" marB="44785">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BF1E9"/>
                    </a:solidFill>
                  </a:tcPr>
                </a:tc>
                <a:extLst>
                  <a:ext uri="{0D108BD9-81ED-4DB2-BD59-A6C34878D82A}">
                    <a16:rowId xmlns:a16="http://schemas.microsoft.com/office/drawing/2014/main" val="3133703414"/>
                  </a:ext>
                </a:extLst>
              </a:tr>
            </a:tbl>
          </a:graphicData>
        </a:graphic>
      </p:graphicFrame>
      <p:sp>
        <p:nvSpPr>
          <p:cNvPr id="5" name="Rectangle 1">
            <a:extLst>
              <a:ext uri="{FF2B5EF4-FFF2-40B4-BE49-F238E27FC236}">
                <a16:creationId xmlns:a16="http://schemas.microsoft.com/office/drawing/2014/main" id="{FEB7F0DD-E52B-83CC-18B3-693EAE31013F}"/>
              </a:ext>
            </a:extLst>
          </p:cNvPr>
          <p:cNvSpPr>
            <a:spLocks noChangeArrowheads="1"/>
          </p:cNvSpPr>
          <p:nvPr/>
        </p:nvSpPr>
        <p:spPr bwMode="auto">
          <a:xfrm>
            <a:off x="2973475" y="137707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870788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C7F02-56C4-64CB-799D-9ED5AF9A44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833C94-42D2-77EA-ED80-FC6AA8F009C7}"/>
              </a:ext>
            </a:extLst>
          </p:cNvPr>
          <p:cNvSpPr>
            <a:spLocks noGrp="1"/>
          </p:cNvSpPr>
          <p:nvPr>
            <p:ph type="title"/>
          </p:nvPr>
        </p:nvSpPr>
        <p:spPr>
          <a:xfrm>
            <a:off x="838200" y="325891"/>
            <a:ext cx="10515600" cy="1325563"/>
          </a:xfrm>
        </p:spPr>
        <p:txBody>
          <a:bodyPr>
            <a:normAutofit/>
          </a:bodyPr>
          <a:lstStyle/>
          <a:p>
            <a:r>
              <a:rPr lang="lv-LV" sz="4000" b="1" dirty="0">
                <a:solidFill>
                  <a:schemeClr val="accent6">
                    <a:lumMod val="50000"/>
                  </a:schemeClr>
                </a:solidFill>
                <a:latin typeface="+mn-lt"/>
              </a:rPr>
              <a:t>Jaunā teritorijas plānojuma risinājumi</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F684A8DA-A590-19E5-5E34-27638DCF5614}"/>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0D49DB96-A74A-86F9-7C10-54645B323EBE}"/>
              </a:ext>
            </a:extLst>
          </p:cNvPr>
          <p:cNvSpPr txBox="1">
            <a:spLocks/>
          </p:cNvSpPr>
          <p:nvPr/>
        </p:nvSpPr>
        <p:spPr>
          <a:xfrm>
            <a:off x="838200" y="1264010"/>
            <a:ext cx="5788473" cy="7748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7000"/>
              </a:lnSpc>
              <a:spcAft>
                <a:spcPts val="600"/>
              </a:spcAft>
              <a:buNone/>
            </a:pPr>
            <a:r>
              <a:rPr lang="lv-LV" sz="1800" b="1" i="0" u="none" strike="noStrike" dirty="0">
                <a:solidFill>
                  <a:schemeClr val="accent6">
                    <a:lumMod val="75000"/>
                  </a:schemeClr>
                </a:solidFill>
                <a:effectLst/>
                <a:latin typeface="Calibri" panose="020F0502020204030204" pitchFamily="34" charset="0"/>
              </a:rPr>
              <a:t>Kādos gadījumos </a:t>
            </a:r>
            <a:r>
              <a:rPr lang="lv-LV" sz="1800" b="1" dirty="0">
                <a:solidFill>
                  <a:schemeClr val="accent6">
                    <a:lumMod val="75000"/>
                  </a:schemeClr>
                </a:solidFill>
                <a:latin typeface="Calibri" panose="020F0502020204030204" pitchFamily="34" charset="0"/>
              </a:rPr>
              <a:t>nepieciešama</a:t>
            </a:r>
            <a:r>
              <a:rPr lang="lv-LV" sz="1800" b="1" i="0" u="none" strike="noStrike" dirty="0">
                <a:solidFill>
                  <a:schemeClr val="accent6">
                    <a:lumMod val="75000"/>
                  </a:schemeClr>
                </a:solidFill>
                <a:effectLst/>
                <a:latin typeface="Calibri" panose="020F0502020204030204" pitchFamily="34" charset="0"/>
              </a:rPr>
              <a:t> publiskā apspriešana</a:t>
            </a:r>
          </a:p>
        </p:txBody>
      </p:sp>
      <p:sp>
        <p:nvSpPr>
          <p:cNvPr id="8" name="Rectangle 1">
            <a:extLst>
              <a:ext uri="{FF2B5EF4-FFF2-40B4-BE49-F238E27FC236}">
                <a16:creationId xmlns:a16="http://schemas.microsoft.com/office/drawing/2014/main" id="{42CB2FA1-0F94-8AEB-9013-001925788403}"/>
              </a:ext>
            </a:extLst>
          </p:cNvPr>
          <p:cNvSpPr>
            <a:spLocks noChangeArrowheads="1"/>
          </p:cNvSpPr>
          <p:nvPr/>
        </p:nvSpPr>
        <p:spPr bwMode="auto">
          <a:xfrm>
            <a:off x="2459037" y="1056373"/>
            <a:ext cx="1539856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5" name="Rectangle 1">
            <a:extLst>
              <a:ext uri="{FF2B5EF4-FFF2-40B4-BE49-F238E27FC236}">
                <a16:creationId xmlns:a16="http://schemas.microsoft.com/office/drawing/2014/main" id="{354884A1-DFDB-9DC1-EB2D-D6D11C1C9B4C}"/>
              </a:ext>
            </a:extLst>
          </p:cNvPr>
          <p:cNvSpPr>
            <a:spLocks noChangeArrowheads="1"/>
          </p:cNvSpPr>
          <p:nvPr/>
        </p:nvSpPr>
        <p:spPr bwMode="auto">
          <a:xfrm>
            <a:off x="2973475" y="137707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graphicFrame>
        <p:nvGraphicFramePr>
          <p:cNvPr id="7" name="Table 6">
            <a:extLst>
              <a:ext uri="{FF2B5EF4-FFF2-40B4-BE49-F238E27FC236}">
                <a16:creationId xmlns:a16="http://schemas.microsoft.com/office/drawing/2014/main" id="{341FF28B-C470-162B-DF6B-138812DFB613}"/>
              </a:ext>
            </a:extLst>
          </p:cNvPr>
          <p:cNvGraphicFramePr>
            <a:graphicFrameLocks noGrp="1"/>
          </p:cNvGraphicFramePr>
          <p:nvPr>
            <p:extLst>
              <p:ext uri="{D42A27DB-BD31-4B8C-83A1-F6EECF244321}">
                <p14:modId xmlns:p14="http://schemas.microsoft.com/office/powerpoint/2010/main" val="580376999"/>
              </p:ext>
            </p:extLst>
          </p:nvPr>
        </p:nvGraphicFramePr>
        <p:xfrm>
          <a:off x="888240" y="1830743"/>
          <a:ext cx="9681335" cy="3037684"/>
        </p:xfrm>
        <a:graphic>
          <a:graphicData uri="http://schemas.openxmlformats.org/drawingml/2006/table">
            <a:tbl>
              <a:tblPr/>
              <a:tblGrid>
                <a:gridCol w="931849">
                  <a:extLst>
                    <a:ext uri="{9D8B030D-6E8A-4147-A177-3AD203B41FA5}">
                      <a16:colId xmlns:a16="http://schemas.microsoft.com/office/drawing/2014/main" val="3647686663"/>
                    </a:ext>
                  </a:extLst>
                </a:gridCol>
                <a:gridCol w="8749486">
                  <a:extLst>
                    <a:ext uri="{9D8B030D-6E8A-4147-A177-3AD203B41FA5}">
                      <a16:colId xmlns:a16="http://schemas.microsoft.com/office/drawing/2014/main" val="1585056370"/>
                    </a:ext>
                  </a:extLst>
                </a:gridCol>
              </a:tblGrid>
              <a:tr h="441470">
                <a:tc>
                  <a:txBody>
                    <a:bodyPr/>
                    <a:lstStyle/>
                    <a:p>
                      <a:pPr algn="l" fontAlgn="base">
                        <a:lnSpc>
                          <a:spcPts val="2175"/>
                        </a:lnSpc>
                        <a:buNone/>
                      </a:pPr>
                      <a:r>
                        <a:rPr lang="lv-LV" sz="1800" b="1" i="0">
                          <a:solidFill>
                            <a:srgbClr val="FFFFFF"/>
                          </a:solidFill>
                          <a:effectLst/>
                          <a:latin typeface="Calibri" panose="020F0502020204030204" pitchFamily="34" charset="0"/>
                        </a:rPr>
                        <a:t>Zona​</a:t>
                      </a:r>
                      <a:endParaRPr lang="lv-LV" b="1" i="0">
                        <a:solidFill>
                          <a:srgbClr val="FFFFFF"/>
                        </a:solidFill>
                        <a:effectLs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21031" cap="flat" cmpd="sng" algn="ctr">
                      <a:solidFill>
                        <a:srgbClr val="FFFFFF"/>
                      </a:solidFill>
                      <a:prstDash val="solid"/>
                      <a:round/>
                      <a:headEnd type="none" w="med" len="med"/>
                      <a:tailEnd type="none" w="med" len="med"/>
                    </a:lnB>
                    <a:solidFill>
                      <a:srgbClr val="70AD47"/>
                    </a:solidFill>
                  </a:tcPr>
                </a:tc>
                <a:tc>
                  <a:txBody>
                    <a:bodyPr/>
                    <a:lstStyle/>
                    <a:p>
                      <a:pPr algn="l" fontAlgn="base">
                        <a:lnSpc>
                          <a:spcPts val="2175"/>
                        </a:lnSpc>
                        <a:buNone/>
                      </a:pPr>
                      <a:r>
                        <a:rPr lang="lv-LV" sz="1800" b="1" i="0" dirty="0">
                          <a:solidFill>
                            <a:srgbClr val="FFFFFF"/>
                          </a:solidFill>
                          <a:effectLst/>
                          <a:latin typeface="Calibri" panose="020F0502020204030204" pitchFamily="34" charset="0"/>
                        </a:rPr>
                        <a:t>Kad nepieciešama publiskā apspriešana​</a:t>
                      </a:r>
                      <a:endParaRPr lang="lv-LV" b="1" i="0" dirty="0">
                        <a:solidFill>
                          <a:srgbClr val="FFFFFF"/>
                        </a:solidFill>
                        <a:effectLs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21031" cap="flat" cmpd="sng" algn="ctr">
                      <a:solidFill>
                        <a:srgbClr val="FFFFFF"/>
                      </a:solidFill>
                      <a:prstDash val="solid"/>
                      <a:round/>
                      <a:headEnd type="none" w="med" len="med"/>
                      <a:tailEnd type="none" w="med" len="med"/>
                    </a:lnB>
                    <a:solidFill>
                      <a:srgbClr val="70AD47"/>
                    </a:solidFill>
                  </a:tcPr>
                </a:tc>
                <a:extLst>
                  <a:ext uri="{0D108BD9-81ED-4DB2-BD59-A6C34878D82A}">
                    <a16:rowId xmlns:a16="http://schemas.microsoft.com/office/drawing/2014/main" val="469372817"/>
                  </a:ext>
                </a:extLst>
              </a:tr>
              <a:tr h="780680">
                <a:tc>
                  <a:txBody>
                    <a:bodyPr/>
                    <a:lstStyle/>
                    <a:p>
                      <a:pPr algn="l" fontAlgn="base">
                        <a:lnSpc>
                          <a:spcPts val="2175"/>
                        </a:lnSpc>
                        <a:buNone/>
                      </a:pPr>
                      <a:r>
                        <a:rPr lang="lv-LV" sz="1800" b="0" i="0">
                          <a:solidFill>
                            <a:srgbClr val="000000"/>
                          </a:solidFill>
                          <a:effectLst/>
                          <a:latin typeface="Calibri" panose="020F0502020204030204" pitchFamily="34" charset="0"/>
                        </a:rPr>
                        <a:t>JC​</a:t>
                      </a:r>
                      <a:endParaRPr lang="lv-LV" b="0" i="0">
                        <a:solidFill>
                          <a:srgbClr val="000000"/>
                        </a:solidFill>
                        <a:effectLs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21031"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5E3CF"/>
                    </a:solidFill>
                  </a:tcPr>
                </a:tc>
                <a:tc>
                  <a:txBody>
                    <a:bodyPr/>
                    <a:lstStyle/>
                    <a:p>
                      <a:pPr algn="just" fontAlgn="base">
                        <a:lnSpc>
                          <a:spcPts val="2175"/>
                        </a:lnSpc>
                        <a:buFont typeface="Arial" panose="020B0604020202020204" pitchFamily="34" charset="0"/>
                        <a:buChar char="•"/>
                      </a:pPr>
                      <a:r>
                        <a:rPr lang="lv-LV" sz="1800" b="0" i="0">
                          <a:solidFill>
                            <a:srgbClr val="000000"/>
                          </a:solidFill>
                          <a:effectLst/>
                          <a:latin typeface="Calibri" panose="020F0502020204030204" pitchFamily="34" charset="0"/>
                        </a:rPr>
                        <a:t>pašapkalpošanās automazgātavas, spēļu nami, kazino​</a:t>
                      </a:r>
                      <a:endParaRPr lang="lv-LV" sz="1440" b="0" i="0">
                        <a:solidFill>
                          <a:srgbClr val="000000"/>
                        </a:solidFill>
                        <a:effectLst/>
                        <a:latin typeface="Arial" panose="020B0604020202020204" pitchFamily="34" charset="0"/>
                      </a:endParaRPr>
                    </a:p>
                    <a:p>
                      <a:pPr algn="just" fontAlgn="base">
                        <a:lnSpc>
                          <a:spcPts val="2175"/>
                        </a:lnSpc>
                        <a:buFont typeface="Arial" panose="020B0604020202020204" pitchFamily="34" charset="0"/>
                        <a:buChar char="•"/>
                      </a:pPr>
                      <a:r>
                        <a:rPr lang="lv-LV" sz="1800" b="0" i="0">
                          <a:solidFill>
                            <a:srgbClr val="000000"/>
                          </a:solidFill>
                          <a:effectLst/>
                          <a:latin typeface="Calibri" panose="020F0502020204030204" pitchFamily="34" charset="0"/>
                        </a:rPr>
                        <a:t>vieglās rūpniecības uzņēmumu apbūve ​</a:t>
                      </a:r>
                      <a:endParaRPr lang="lv-LV" sz="1440" b="0" i="0">
                        <a:solidFill>
                          <a:srgbClr val="000000"/>
                        </a:solidFill>
                        <a:effectLst/>
                        <a:latin typeface="Arial" panose="020B0604020202020204" pitchFamily="34" charset="0"/>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21031"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5E3CF"/>
                    </a:solidFill>
                  </a:tcPr>
                </a:tc>
                <a:extLst>
                  <a:ext uri="{0D108BD9-81ED-4DB2-BD59-A6C34878D82A}">
                    <a16:rowId xmlns:a16="http://schemas.microsoft.com/office/drawing/2014/main" val="4076687325"/>
                  </a:ext>
                </a:extLst>
              </a:tr>
              <a:tr h="586557">
                <a:tc>
                  <a:txBody>
                    <a:bodyPr/>
                    <a:lstStyle/>
                    <a:p>
                      <a:pPr algn="l" fontAlgn="base">
                        <a:lnSpc>
                          <a:spcPts val="2175"/>
                        </a:lnSpc>
                        <a:buNone/>
                      </a:pPr>
                      <a:r>
                        <a:rPr lang="lv-LV" sz="1800" b="0" i="0">
                          <a:solidFill>
                            <a:srgbClr val="000000"/>
                          </a:solidFill>
                          <a:effectLst/>
                          <a:latin typeface="Calibri" panose="020F0502020204030204" pitchFamily="34" charset="0"/>
                        </a:rPr>
                        <a:t>JC1​</a:t>
                      </a:r>
                      <a:endParaRPr lang="lv-LV" b="0" i="0">
                        <a:solidFill>
                          <a:srgbClr val="000000"/>
                        </a:solidFill>
                        <a:effectLs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BF1E9"/>
                    </a:solidFill>
                  </a:tcPr>
                </a:tc>
                <a:tc>
                  <a:txBody>
                    <a:bodyPr/>
                    <a:lstStyle/>
                    <a:p>
                      <a:pPr algn="l" fontAlgn="base">
                        <a:lnSpc>
                          <a:spcPts val="2175"/>
                        </a:lnSpc>
                        <a:buFont typeface="Arial" panose="020B0604020202020204" pitchFamily="34" charset="0"/>
                        <a:buChar char="•"/>
                      </a:pPr>
                      <a:r>
                        <a:rPr lang="lv-LV" sz="1800" b="0" i="0">
                          <a:solidFill>
                            <a:srgbClr val="000000"/>
                          </a:solidFill>
                          <a:effectLst/>
                          <a:latin typeface="Calibri" panose="020F0502020204030204" pitchFamily="34" charset="0"/>
                        </a:rPr>
                        <a:t>pašapkalpošanās automazgātavas un spēļu nami, kazino​</a:t>
                      </a:r>
                      <a:endParaRPr lang="lv-LV" sz="1440" b="0" i="0">
                        <a:solidFill>
                          <a:srgbClr val="000000"/>
                        </a:solidFill>
                        <a:effectLst/>
                        <a:latin typeface="Arial" panose="020B0604020202020204" pitchFamily="34" charset="0"/>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BF1E9"/>
                    </a:solidFill>
                  </a:tcPr>
                </a:tc>
                <a:extLst>
                  <a:ext uri="{0D108BD9-81ED-4DB2-BD59-A6C34878D82A}">
                    <a16:rowId xmlns:a16="http://schemas.microsoft.com/office/drawing/2014/main" val="1388054917"/>
                  </a:ext>
                </a:extLst>
              </a:tr>
              <a:tr h="633109">
                <a:tc>
                  <a:txBody>
                    <a:bodyPr/>
                    <a:lstStyle/>
                    <a:p>
                      <a:pPr algn="l" fontAlgn="base">
                        <a:lnSpc>
                          <a:spcPts val="2175"/>
                        </a:lnSpc>
                        <a:buNone/>
                      </a:pPr>
                      <a:r>
                        <a:rPr lang="lv-LV" sz="1800" b="0" i="0">
                          <a:solidFill>
                            <a:srgbClr val="000000"/>
                          </a:solidFill>
                          <a:effectLst/>
                          <a:latin typeface="Calibri" panose="020F0502020204030204" pitchFamily="34" charset="0"/>
                        </a:rPr>
                        <a:t>JC2​</a:t>
                      </a:r>
                      <a:endParaRPr lang="lv-LV" b="0" i="0">
                        <a:solidFill>
                          <a:srgbClr val="000000"/>
                        </a:solidFill>
                        <a:effectLs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5E3CF"/>
                    </a:solidFill>
                  </a:tcPr>
                </a:tc>
                <a:tc>
                  <a:txBody>
                    <a:bodyPr/>
                    <a:lstStyle/>
                    <a:p>
                      <a:pPr algn="l" fontAlgn="base">
                        <a:lnSpc>
                          <a:spcPts val="2175"/>
                        </a:lnSpc>
                        <a:buFont typeface="Arial" panose="020B0604020202020204" pitchFamily="34" charset="0"/>
                        <a:buChar char="•"/>
                      </a:pPr>
                      <a:r>
                        <a:rPr lang="lv-LV" sz="1800" b="0" i="0">
                          <a:solidFill>
                            <a:srgbClr val="000000"/>
                          </a:solidFill>
                          <a:effectLst/>
                          <a:latin typeface="Calibri" panose="020F0502020204030204" pitchFamily="34" charset="0"/>
                        </a:rPr>
                        <a:t>atļautas pašapkalpošanās automazgātavas un spēļu nami, kazino​</a:t>
                      </a:r>
                      <a:endParaRPr lang="lv-LV" sz="1440" b="0" i="0">
                        <a:solidFill>
                          <a:srgbClr val="000000"/>
                        </a:solidFill>
                        <a:effectLst/>
                        <a:latin typeface="Arial" panose="020B0604020202020204" pitchFamily="34" charset="0"/>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5E3CF"/>
                    </a:solidFill>
                  </a:tcPr>
                </a:tc>
                <a:extLst>
                  <a:ext uri="{0D108BD9-81ED-4DB2-BD59-A6C34878D82A}">
                    <a16:rowId xmlns:a16="http://schemas.microsoft.com/office/drawing/2014/main" val="1816871484"/>
                  </a:ext>
                </a:extLst>
              </a:tr>
              <a:tr h="595868">
                <a:tc>
                  <a:txBody>
                    <a:bodyPr/>
                    <a:lstStyle/>
                    <a:p>
                      <a:pPr algn="l" fontAlgn="base">
                        <a:lnSpc>
                          <a:spcPts val="2175"/>
                        </a:lnSpc>
                        <a:buNone/>
                      </a:pPr>
                      <a:r>
                        <a:rPr lang="lv-LV" sz="1800" b="0" i="0">
                          <a:solidFill>
                            <a:srgbClr val="000000"/>
                          </a:solidFill>
                          <a:effectLst/>
                          <a:latin typeface="Calibri" panose="020F0502020204030204" pitchFamily="34" charset="0"/>
                        </a:rPr>
                        <a:t>JC3​</a:t>
                      </a:r>
                      <a:endParaRPr lang="lv-LV" b="0" i="0">
                        <a:solidFill>
                          <a:srgbClr val="000000"/>
                        </a:solidFill>
                        <a:effectLs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BF1E9"/>
                    </a:solidFill>
                  </a:tcPr>
                </a:tc>
                <a:tc>
                  <a:txBody>
                    <a:bodyPr/>
                    <a:lstStyle/>
                    <a:p>
                      <a:pPr algn="l" fontAlgn="base">
                        <a:lnSpc>
                          <a:spcPts val="2175"/>
                        </a:lnSpc>
                        <a:buFont typeface="Arial" panose="020B0604020202020204" pitchFamily="34" charset="0"/>
                        <a:buChar char="•"/>
                      </a:pPr>
                      <a:r>
                        <a:rPr lang="lv-LV" sz="1800" b="0" i="0" dirty="0">
                          <a:solidFill>
                            <a:srgbClr val="000000"/>
                          </a:solidFill>
                          <a:effectLst/>
                          <a:latin typeface="Calibri" panose="020F0502020204030204" pitchFamily="34" charset="0"/>
                        </a:rPr>
                        <a:t>reliģisko organizāciju ēku apbūve ​</a:t>
                      </a:r>
                      <a:endParaRPr lang="lv-LV" sz="1440" b="0" i="0" dirty="0">
                        <a:solidFill>
                          <a:srgbClr val="000000"/>
                        </a:solidFill>
                        <a:effectLst/>
                        <a:latin typeface="Arial" panose="020B0604020202020204" pitchFamily="34" charset="0"/>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BF1E9"/>
                    </a:solidFill>
                  </a:tcPr>
                </a:tc>
                <a:extLst>
                  <a:ext uri="{0D108BD9-81ED-4DB2-BD59-A6C34878D82A}">
                    <a16:rowId xmlns:a16="http://schemas.microsoft.com/office/drawing/2014/main" val="323900953"/>
                  </a:ext>
                </a:extLst>
              </a:tr>
            </a:tbl>
          </a:graphicData>
        </a:graphic>
      </p:graphicFrame>
      <p:sp>
        <p:nvSpPr>
          <p:cNvPr id="9" name="Rectangle 1">
            <a:extLst>
              <a:ext uri="{FF2B5EF4-FFF2-40B4-BE49-F238E27FC236}">
                <a16:creationId xmlns:a16="http://schemas.microsoft.com/office/drawing/2014/main" id="{B336C29C-723E-7792-CAFF-2B3EA4D9DCED}"/>
              </a:ext>
            </a:extLst>
          </p:cNvPr>
          <p:cNvSpPr>
            <a:spLocks noChangeArrowheads="1"/>
          </p:cNvSpPr>
          <p:nvPr/>
        </p:nvSpPr>
        <p:spPr bwMode="auto">
          <a:xfrm>
            <a:off x="1622425" y="27574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063103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A02BD-E604-938B-7262-4FDE0FB7A4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EC7A21-DB34-9848-1A08-AC0E105EE32B}"/>
              </a:ext>
            </a:extLst>
          </p:cNvPr>
          <p:cNvSpPr>
            <a:spLocks noGrp="1"/>
          </p:cNvSpPr>
          <p:nvPr>
            <p:ph type="title"/>
          </p:nvPr>
        </p:nvSpPr>
        <p:spPr>
          <a:xfrm>
            <a:off x="838200" y="325891"/>
            <a:ext cx="10515600" cy="1325563"/>
          </a:xfrm>
        </p:spPr>
        <p:txBody>
          <a:bodyPr>
            <a:normAutofit/>
          </a:bodyPr>
          <a:lstStyle/>
          <a:p>
            <a:r>
              <a:rPr lang="lv-LV" sz="4000" b="1" dirty="0">
                <a:solidFill>
                  <a:schemeClr val="accent6">
                    <a:lumMod val="50000"/>
                  </a:schemeClr>
                </a:solidFill>
                <a:latin typeface="+mn-lt"/>
              </a:rPr>
              <a:t>Jaunā teritorijas plānojuma risinājumi</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8C822A60-25DA-0914-13E0-B652A6CE108E}"/>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458CE273-C9D7-A9E5-6E22-8B2B9AEE439A}"/>
              </a:ext>
            </a:extLst>
          </p:cNvPr>
          <p:cNvSpPr txBox="1">
            <a:spLocks/>
          </p:cNvSpPr>
          <p:nvPr/>
        </p:nvSpPr>
        <p:spPr>
          <a:xfrm>
            <a:off x="838200" y="1264010"/>
            <a:ext cx="5788473" cy="4722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7000"/>
              </a:lnSpc>
              <a:spcAft>
                <a:spcPts val="600"/>
              </a:spcAft>
              <a:buNone/>
            </a:pPr>
            <a:r>
              <a:rPr lang="lv-LV" sz="1800" b="1" i="0" u="none" strike="noStrike" dirty="0">
                <a:solidFill>
                  <a:schemeClr val="accent6">
                    <a:lumMod val="75000"/>
                  </a:schemeClr>
                </a:solidFill>
                <a:effectLst/>
                <a:latin typeface="Calibri" panose="020F0502020204030204" pitchFamily="34" charset="0"/>
              </a:rPr>
              <a:t>Gadījumi, kad vajag detālplānojumu (MK 240) </a:t>
            </a:r>
          </a:p>
        </p:txBody>
      </p:sp>
      <p:sp>
        <p:nvSpPr>
          <p:cNvPr id="8" name="Rectangle 1">
            <a:extLst>
              <a:ext uri="{FF2B5EF4-FFF2-40B4-BE49-F238E27FC236}">
                <a16:creationId xmlns:a16="http://schemas.microsoft.com/office/drawing/2014/main" id="{9E21965D-7EB6-8F55-DCF0-168F4A71517E}"/>
              </a:ext>
            </a:extLst>
          </p:cNvPr>
          <p:cNvSpPr>
            <a:spLocks noChangeArrowheads="1"/>
          </p:cNvSpPr>
          <p:nvPr/>
        </p:nvSpPr>
        <p:spPr bwMode="auto">
          <a:xfrm>
            <a:off x="2459037" y="1056373"/>
            <a:ext cx="1539856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5" name="Rectangle 1">
            <a:extLst>
              <a:ext uri="{FF2B5EF4-FFF2-40B4-BE49-F238E27FC236}">
                <a16:creationId xmlns:a16="http://schemas.microsoft.com/office/drawing/2014/main" id="{77FEAAF6-372E-6A81-65EC-DAF502B5221D}"/>
              </a:ext>
            </a:extLst>
          </p:cNvPr>
          <p:cNvSpPr>
            <a:spLocks noChangeArrowheads="1"/>
          </p:cNvSpPr>
          <p:nvPr/>
        </p:nvSpPr>
        <p:spPr bwMode="auto">
          <a:xfrm>
            <a:off x="2973475" y="137707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9" name="Rectangle 1">
            <a:extLst>
              <a:ext uri="{FF2B5EF4-FFF2-40B4-BE49-F238E27FC236}">
                <a16:creationId xmlns:a16="http://schemas.microsoft.com/office/drawing/2014/main" id="{AFE45860-A5DC-EB29-4190-E9D5B1F85D72}"/>
              </a:ext>
            </a:extLst>
          </p:cNvPr>
          <p:cNvSpPr>
            <a:spLocks noChangeArrowheads="1"/>
          </p:cNvSpPr>
          <p:nvPr/>
        </p:nvSpPr>
        <p:spPr bwMode="auto">
          <a:xfrm>
            <a:off x="1622425" y="27574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pic>
        <p:nvPicPr>
          <p:cNvPr id="8198" name="Picture 6">
            <a:extLst>
              <a:ext uri="{FF2B5EF4-FFF2-40B4-BE49-F238E27FC236}">
                <a16:creationId xmlns:a16="http://schemas.microsoft.com/office/drawing/2014/main" id="{4C98B48A-D741-26D6-1C93-F4E78B34E4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000" y="1815766"/>
            <a:ext cx="4025934" cy="2568038"/>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a:extLst>
              <a:ext uri="{FF2B5EF4-FFF2-40B4-BE49-F238E27FC236}">
                <a16:creationId xmlns:a16="http://schemas.microsoft.com/office/drawing/2014/main" id="{3FF84236-C02F-035D-4C4C-0703E41239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0563" y="1764515"/>
            <a:ext cx="4609012" cy="2862358"/>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a:extLst>
              <a:ext uri="{FF2B5EF4-FFF2-40B4-BE49-F238E27FC236}">
                <a16:creationId xmlns:a16="http://schemas.microsoft.com/office/drawing/2014/main" id="{4FF14F43-1A56-CE7C-3C00-9DD9260FBE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307" y="4626874"/>
            <a:ext cx="3501018" cy="16332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11">
            <a:extLst>
              <a:ext uri="{FF2B5EF4-FFF2-40B4-BE49-F238E27FC236}">
                <a16:creationId xmlns:a16="http://schemas.microsoft.com/office/drawing/2014/main" id="{F80D0AEF-4D5D-440C-590B-22D10DFBE6E5}"/>
              </a:ext>
            </a:extLst>
          </p:cNvPr>
          <p:cNvSpPr txBox="1"/>
          <p:nvPr/>
        </p:nvSpPr>
        <p:spPr>
          <a:xfrm>
            <a:off x="5659901" y="4688684"/>
            <a:ext cx="6217920" cy="1446550"/>
          </a:xfrm>
          <a:prstGeom prst="rect">
            <a:avLst/>
          </a:prstGeom>
          <a:noFill/>
        </p:spPr>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lv-LV" sz="1100" dirty="0">
                <a:effectLst/>
                <a:latin typeface="Times New Roman" panose="02020603050405020304" pitchFamily="18" charset="0"/>
                <a:ea typeface="Times New Roman" panose="02020603050405020304" pitchFamily="18" charset="0"/>
              </a:rPr>
              <a:t>No minētajām tiesību normām secināms, ka visiem </a:t>
            </a:r>
            <a:r>
              <a:rPr lang="lv-LV" sz="1100" dirty="0" err="1">
                <a:effectLst/>
                <a:latin typeface="Times New Roman" panose="02020603050405020304" pitchFamily="18" charset="0"/>
                <a:ea typeface="Times New Roman" panose="02020603050405020304" pitchFamily="18" charset="0"/>
              </a:rPr>
              <a:t>jaunveidojamiem</a:t>
            </a:r>
            <a:r>
              <a:rPr lang="lv-LV" sz="1100" dirty="0">
                <a:effectLst/>
                <a:latin typeface="Times New Roman" panose="02020603050405020304" pitchFamily="18" charset="0"/>
                <a:ea typeface="Times New Roman" panose="02020603050405020304" pitchFamily="18" charset="0"/>
              </a:rPr>
              <a:t> zemesgabaliem ir jānodrošina piekļuve no ceļa vai ielas. Līdz ar to, </a:t>
            </a:r>
            <a:r>
              <a:rPr lang="lv-LV" sz="1100" b="1" u="sng" dirty="0">
                <a:effectLst/>
                <a:latin typeface="Times New Roman" panose="02020603050405020304" pitchFamily="18" charset="0"/>
                <a:ea typeface="Times New Roman" panose="02020603050405020304" pitchFamily="18" charset="0"/>
              </a:rPr>
              <a:t>plānojot jaunu zemes vienību izveidi, vispirms ir jāizvērtē iespēja nodrošināt tām piekļuvi no ceļa vai ielas</a:t>
            </a:r>
            <a:r>
              <a:rPr lang="lv-LV" sz="1100" dirty="0">
                <a:effectLst/>
                <a:latin typeface="Times New Roman" panose="02020603050405020304" pitchFamily="18" charset="0"/>
                <a:ea typeface="Times New Roman" panose="02020603050405020304" pitchFamily="18" charset="0"/>
              </a:rPr>
              <a:t>. Tikai konstatējot, ka jaunas ielas vai ceļa izveide nav iespējama, ir pamats piemērot izņēmumu un nodrošināt piekļuvi </a:t>
            </a:r>
            <a:r>
              <a:rPr lang="lv-LV" sz="1100" dirty="0" err="1">
                <a:effectLst/>
                <a:latin typeface="Times New Roman" panose="02020603050405020304" pitchFamily="18" charset="0"/>
                <a:ea typeface="Times New Roman" panose="02020603050405020304" pitchFamily="18" charset="0"/>
              </a:rPr>
              <a:t>jaunveidojamiem</a:t>
            </a:r>
            <a:r>
              <a:rPr lang="lv-LV" sz="1100" dirty="0">
                <a:effectLst/>
                <a:latin typeface="Times New Roman" panose="02020603050405020304" pitchFamily="18" charset="0"/>
                <a:ea typeface="Times New Roman" panose="02020603050405020304" pitchFamily="18" charset="0"/>
              </a:rPr>
              <a:t> zemesgabaliem pa servitūta ceļu. No minētajām tiesību normām tāpat izriet, ka tieši jaunu zemes vienību veidošanas procesā ir jāplāno, kā nodrošināt piekļuvi tām, tostarp nepieciešamības gadījumā izveidojot jaunas ielas vai ceļus. Savukārt tas, ka tiek </a:t>
            </a:r>
            <a:r>
              <a:rPr lang="lv-LV" sz="1100" b="1" u="sng" dirty="0">
                <a:effectLst/>
                <a:latin typeface="Times New Roman" panose="02020603050405020304" pitchFamily="18" charset="0"/>
                <a:ea typeface="Times New Roman" panose="02020603050405020304" pitchFamily="18" charset="0"/>
              </a:rPr>
              <a:t>plānotas jaunas zemes vienības un piekļuves nodrošināšanai tām ir nepieciešams izveidot jaunu ielu, ir pamats detālplānojuma izstrādei</a:t>
            </a:r>
            <a:r>
              <a:rPr lang="lv-LV" sz="1100" dirty="0">
                <a:effectLst/>
                <a:latin typeface="Times New Roman" panose="02020603050405020304" pitchFamily="18" charset="0"/>
                <a:ea typeface="Times New Roman" panose="02020603050405020304" pitchFamily="18" charset="0"/>
              </a:rPr>
              <a:t>.</a:t>
            </a:r>
          </a:p>
        </p:txBody>
      </p:sp>
      <p:sp>
        <p:nvSpPr>
          <p:cNvPr id="10" name="Arrow: Right 9">
            <a:extLst>
              <a:ext uri="{FF2B5EF4-FFF2-40B4-BE49-F238E27FC236}">
                <a16:creationId xmlns:a16="http://schemas.microsoft.com/office/drawing/2014/main" id="{6632CEAD-2E30-9EA2-2733-13F5AC1A516F}"/>
              </a:ext>
            </a:extLst>
          </p:cNvPr>
          <p:cNvSpPr/>
          <p:nvPr/>
        </p:nvSpPr>
        <p:spPr>
          <a:xfrm>
            <a:off x="4397862" y="5357934"/>
            <a:ext cx="1152144" cy="245990"/>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defPPr>
              <a:defRPr lang="lv-LV"/>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lv-LV"/>
          </a:p>
        </p:txBody>
      </p:sp>
    </p:spTree>
    <p:extLst>
      <p:ext uri="{BB962C8B-B14F-4D97-AF65-F5344CB8AC3E}">
        <p14:creationId xmlns:p14="http://schemas.microsoft.com/office/powerpoint/2010/main" val="14508904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B7530-8115-FF2A-96FB-52B8FA4FB1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EC0316-F6C2-2800-F4D3-79C0B8724807}"/>
              </a:ext>
            </a:extLst>
          </p:cNvPr>
          <p:cNvSpPr>
            <a:spLocks noGrp="1"/>
          </p:cNvSpPr>
          <p:nvPr>
            <p:ph type="title"/>
          </p:nvPr>
        </p:nvSpPr>
        <p:spPr>
          <a:xfrm>
            <a:off x="838200" y="325891"/>
            <a:ext cx="10515600" cy="1376813"/>
          </a:xfrm>
        </p:spPr>
        <p:txBody>
          <a:bodyPr>
            <a:normAutofit/>
          </a:bodyPr>
          <a:lstStyle/>
          <a:p>
            <a:r>
              <a:rPr lang="lv-LV" sz="4000" b="1" dirty="0">
                <a:solidFill>
                  <a:schemeClr val="accent6">
                    <a:lumMod val="50000"/>
                  </a:schemeClr>
                </a:solidFill>
                <a:latin typeface="+mn-lt"/>
              </a:rPr>
              <a:t>Jaunā teritorijas plānojuma risinājumi</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2CCE2937-655B-16E4-8720-E288B5B1513F}"/>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0ADD32AD-006E-154C-48AC-D93A3B7110E7}"/>
              </a:ext>
            </a:extLst>
          </p:cNvPr>
          <p:cNvSpPr txBox="1">
            <a:spLocks/>
          </p:cNvSpPr>
          <p:nvPr/>
        </p:nvSpPr>
        <p:spPr>
          <a:xfrm>
            <a:off x="838201" y="1264011"/>
            <a:ext cx="1724130" cy="4722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7000"/>
              </a:lnSpc>
              <a:spcAft>
                <a:spcPts val="600"/>
              </a:spcAft>
              <a:buNone/>
            </a:pPr>
            <a:r>
              <a:rPr lang="lv-LV" sz="2400" b="1" i="0" u="none" strike="noStrike" dirty="0">
                <a:solidFill>
                  <a:schemeClr val="accent6">
                    <a:lumMod val="75000"/>
                  </a:schemeClr>
                </a:solidFill>
                <a:effectLst/>
                <a:latin typeface="Calibri" panose="020F0502020204030204" pitchFamily="34" charset="0"/>
              </a:rPr>
              <a:t>Azartspēles </a:t>
            </a:r>
          </a:p>
        </p:txBody>
      </p:sp>
      <p:sp>
        <p:nvSpPr>
          <p:cNvPr id="8" name="Rectangle 1">
            <a:extLst>
              <a:ext uri="{FF2B5EF4-FFF2-40B4-BE49-F238E27FC236}">
                <a16:creationId xmlns:a16="http://schemas.microsoft.com/office/drawing/2014/main" id="{31B099AA-FC3D-1233-4E3A-C9371316AC86}"/>
              </a:ext>
            </a:extLst>
          </p:cNvPr>
          <p:cNvSpPr>
            <a:spLocks noChangeArrowheads="1"/>
          </p:cNvSpPr>
          <p:nvPr/>
        </p:nvSpPr>
        <p:spPr bwMode="auto">
          <a:xfrm>
            <a:off x="2459037" y="1056373"/>
            <a:ext cx="1539856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5" name="Rectangle 1">
            <a:extLst>
              <a:ext uri="{FF2B5EF4-FFF2-40B4-BE49-F238E27FC236}">
                <a16:creationId xmlns:a16="http://schemas.microsoft.com/office/drawing/2014/main" id="{B46CD1F7-F882-854D-E627-8A033763F496}"/>
              </a:ext>
            </a:extLst>
          </p:cNvPr>
          <p:cNvSpPr>
            <a:spLocks noChangeArrowheads="1"/>
          </p:cNvSpPr>
          <p:nvPr/>
        </p:nvSpPr>
        <p:spPr bwMode="auto">
          <a:xfrm>
            <a:off x="2973475" y="137707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9" name="Rectangle 1">
            <a:extLst>
              <a:ext uri="{FF2B5EF4-FFF2-40B4-BE49-F238E27FC236}">
                <a16:creationId xmlns:a16="http://schemas.microsoft.com/office/drawing/2014/main" id="{9BDA6F10-53DA-2C64-A125-F04B1DC9C9FE}"/>
              </a:ext>
            </a:extLst>
          </p:cNvPr>
          <p:cNvSpPr>
            <a:spLocks noChangeArrowheads="1"/>
          </p:cNvSpPr>
          <p:nvPr/>
        </p:nvSpPr>
        <p:spPr bwMode="auto">
          <a:xfrm>
            <a:off x="1622425" y="27574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5AB9CBCD-877C-EC90-ED60-9E6B7DBB1DF0}"/>
              </a:ext>
            </a:extLst>
          </p:cNvPr>
          <p:cNvSpPr txBox="1"/>
          <p:nvPr/>
        </p:nvSpPr>
        <p:spPr>
          <a:xfrm>
            <a:off x="838199" y="1906668"/>
            <a:ext cx="4869265" cy="3613169"/>
          </a:xfrm>
          <a:prstGeom prst="rect">
            <a:avLst/>
          </a:prstGeom>
          <a:noFill/>
        </p:spPr>
        <p:txBody>
          <a:bodyPr wrap="square">
            <a:spAutoFit/>
          </a:bodyPr>
          <a:lstStyle/>
          <a:p>
            <a:pPr algn="l" rtl="0" fontAlgn="base">
              <a:buNone/>
            </a:pPr>
            <a:r>
              <a:rPr lang="lv-LV" sz="1800" b="0" i="0" u="none" strike="noStrike" dirty="0">
                <a:solidFill>
                  <a:srgbClr val="000000"/>
                </a:solidFill>
                <a:effectLst/>
                <a:latin typeface="Calibri" panose="020F0502020204030204" pitchFamily="34" charset="0"/>
              </a:rPr>
              <a:t>Atļautas sekojošās zonās papildus Azartspēļu un izložu likumā noteiktajiem aizliegumiem:</a:t>
            </a:r>
            <a:r>
              <a:rPr lang="en-US" sz="1800" b="0" i="0" dirty="0">
                <a:solidFill>
                  <a:srgbClr val="000000"/>
                </a:solidFill>
                <a:effectLst/>
                <a:latin typeface="Calibri" panose="020F0502020204030204" pitchFamily="34" charset="0"/>
              </a:rPr>
              <a:t>​</a:t>
            </a:r>
            <a:endParaRPr lang="lv-LV" sz="1800" b="0" i="0" dirty="0">
              <a:solidFill>
                <a:srgbClr val="000000"/>
              </a:solidFill>
              <a:effectLst/>
              <a:latin typeface="Calibri" panose="020F0502020204030204" pitchFamily="34" charset="0"/>
            </a:endParaRPr>
          </a:p>
          <a:p>
            <a:pPr algn="l" rtl="0" fontAlgn="base">
              <a:buNone/>
            </a:pPr>
            <a:endParaRPr lang="en-US" b="0" i="0" dirty="0">
              <a:solidFill>
                <a:srgbClr val="000000"/>
              </a:solidFill>
              <a:effectLst/>
              <a:latin typeface="Segoe UI" panose="020B0502040204020203" pitchFamily="34" charset="0"/>
            </a:endParaRPr>
          </a:p>
          <a:p>
            <a:pPr algn="l" rtl="0" fontAlgn="base">
              <a:buFont typeface="+mj-lt"/>
              <a:buAutoNum type="arabicPeriod"/>
            </a:pPr>
            <a:r>
              <a:rPr lang="lv-LV" sz="1800" b="0" i="0" u="none" strike="noStrike" dirty="0">
                <a:solidFill>
                  <a:srgbClr val="000000"/>
                </a:solidFill>
                <a:effectLst/>
                <a:latin typeface="Calibri" panose="020F0502020204030204" pitchFamily="34" charset="0"/>
              </a:rPr>
              <a:t> JC1</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mj-lt"/>
              <a:buAutoNum type="arabicPeriod"/>
            </a:pPr>
            <a:r>
              <a:rPr lang="lv-LV" sz="1800" b="0" i="0" u="none" strike="noStrike" dirty="0">
                <a:solidFill>
                  <a:srgbClr val="000000"/>
                </a:solidFill>
                <a:effectLst/>
                <a:latin typeface="Calibri" panose="020F0502020204030204" pitchFamily="34" charset="0"/>
              </a:rPr>
              <a:t> JC2 – veicot publisko apspriešanu</a:t>
            </a:r>
          </a:p>
          <a:p>
            <a:pPr algn="l" rtl="0" fontAlgn="base"/>
            <a:endParaRPr lang="lv-LV" dirty="0">
              <a:solidFill>
                <a:srgbClr val="000000"/>
              </a:solidFill>
              <a:latin typeface="Calibri" panose="020F0502020204030204" pitchFamily="34" charset="0"/>
            </a:endParaRPr>
          </a:p>
          <a:p>
            <a:pPr algn="l" rtl="0" fontAlgn="base"/>
            <a:r>
              <a:rPr lang="lv-LV" b="0" i="0" dirty="0">
                <a:solidFill>
                  <a:srgbClr val="000000"/>
                </a:solidFill>
                <a:effectLst/>
                <a:latin typeface="Calibri" panose="020F0502020204030204" pitchFamily="34" charset="0"/>
              </a:rPr>
              <a:t>Novadā ir sp</a:t>
            </a:r>
            <a:r>
              <a:rPr lang="lv-LV" dirty="0">
                <a:solidFill>
                  <a:srgbClr val="000000"/>
                </a:solidFill>
                <a:latin typeface="Calibri" panose="020F0502020204030204" pitchFamily="34" charset="0"/>
              </a:rPr>
              <a:t>ēkā </a:t>
            </a:r>
            <a:r>
              <a:rPr lang="lv-LV" b="0" i="0" dirty="0">
                <a:solidFill>
                  <a:srgbClr val="000000"/>
                </a:solidFill>
                <a:effectLst/>
                <a:latin typeface="Calibri" panose="020F0502020204030204" pitchFamily="34" charset="0"/>
              </a:rPr>
              <a:t>pašvaldības 2022.gada 2.februāra saistošie noteikumi Nr. 19/2022 «Par azartspēļu organizēšanu Ādažu novadā», kuros noteikts, ka Ādažu novada administratīvajā teritorijā aizliegts organizēt azartspēles, bet šie noteikumi ir apstrīdēti.</a:t>
            </a:r>
          </a:p>
          <a:p>
            <a:pPr algn="l" rtl="0" fontAlgn="base">
              <a:lnSpc>
                <a:spcPts val="1500"/>
              </a:lnSpc>
            </a:pPr>
            <a:endParaRPr lang="en-US" b="0" i="0" dirty="0">
              <a:solidFill>
                <a:srgbClr val="000000"/>
              </a:solidFill>
              <a:effectLst/>
              <a:latin typeface="Arial" panose="020B0604020202020204" pitchFamily="34" charset="0"/>
            </a:endParaRPr>
          </a:p>
        </p:txBody>
      </p:sp>
      <p:pic>
        <p:nvPicPr>
          <p:cNvPr id="7" name="Picture 6">
            <a:extLst>
              <a:ext uri="{FF2B5EF4-FFF2-40B4-BE49-F238E27FC236}">
                <a16:creationId xmlns:a16="http://schemas.microsoft.com/office/drawing/2014/main" id="{444ACD94-E6B8-B6F3-4CAE-1873E49B821A}"/>
              </a:ext>
            </a:extLst>
          </p:cNvPr>
          <p:cNvPicPr>
            <a:picLocks noChangeAspect="1"/>
          </p:cNvPicPr>
          <p:nvPr/>
        </p:nvPicPr>
        <p:blipFill>
          <a:blip r:embed="rId2"/>
          <a:stretch>
            <a:fillRect/>
          </a:stretch>
        </p:blipFill>
        <p:spPr>
          <a:xfrm rot="891062">
            <a:off x="6110609" y="2030759"/>
            <a:ext cx="5297999" cy="3524008"/>
          </a:xfrm>
          <a:prstGeom prst="rect">
            <a:avLst/>
          </a:prstGeom>
        </p:spPr>
      </p:pic>
    </p:spTree>
    <p:extLst>
      <p:ext uri="{BB962C8B-B14F-4D97-AF65-F5344CB8AC3E}">
        <p14:creationId xmlns:p14="http://schemas.microsoft.com/office/powerpoint/2010/main" val="1608368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B344D-C67F-CDC2-6F0C-033A78A315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7C8B0D-CDE0-55BA-5E98-37E5266F6021}"/>
              </a:ext>
            </a:extLst>
          </p:cNvPr>
          <p:cNvSpPr>
            <a:spLocks noGrp="1"/>
          </p:cNvSpPr>
          <p:nvPr>
            <p:ph type="title"/>
          </p:nvPr>
        </p:nvSpPr>
        <p:spPr>
          <a:xfrm>
            <a:off x="838200" y="325891"/>
            <a:ext cx="10515600" cy="1325563"/>
          </a:xfrm>
        </p:spPr>
        <p:txBody>
          <a:bodyPr>
            <a:normAutofit/>
          </a:bodyPr>
          <a:lstStyle/>
          <a:p>
            <a:r>
              <a:rPr lang="lv-LV" sz="4000" b="1" dirty="0">
                <a:solidFill>
                  <a:schemeClr val="accent6">
                    <a:lumMod val="50000"/>
                  </a:schemeClr>
                </a:solidFill>
                <a:latin typeface="+mn-lt"/>
              </a:rPr>
              <a:t>Sabiedrības līdzdalība izstrādes procesā </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30484A27-5B85-D3D9-BA3F-0FFFB91BBFDD}"/>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3" name="Content Placeholder 2">
            <a:extLst>
              <a:ext uri="{FF2B5EF4-FFF2-40B4-BE49-F238E27FC236}">
                <a16:creationId xmlns:a16="http://schemas.microsoft.com/office/drawing/2014/main" id="{C0967F33-31AC-7095-0EE5-90F3447568C6}"/>
              </a:ext>
            </a:extLst>
          </p:cNvPr>
          <p:cNvSpPr txBox="1">
            <a:spLocks/>
          </p:cNvSpPr>
          <p:nvPr/>
        </p:nvSpPr>
        <p:spPr>
          <a:xfrm>
            <a:off x="613256" y="1278487"/>
            <a:ext cx="7311544" cy="525361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7000"/>
              </a:lnSpc>
              <a:spcAft>
                <a:spcPts val="800"/>
              </a:spcAft>
              <a:buNone/>
            </a:pPr>
            <a:r>
              <a:rPr lang="lv-LV" sz="1900" b="1" kern="100" dirty="0">
                <a:effectLst/>
                <a:latin typeface="Calibri" panose="020F0502020204030204" pitchFamily="34" charset="0"/>
                <a:ea typeface="Calibri" panose="020F0502020204030204" pitchFamily="34" charset="0"/>
                <a:cs typeface="Times New Roman" panose="02020603050405020304" pitchFamily="18" charset="0"/>
              </a:rPr>
              <a:t>Uzsākot teritorijas plānojuma izstrādi, 2023.gadā tika rīkotas trīs sanāksmes, kurās ikviens varēja piedalīties:</a:t>
            </a:r>
          </a:p>
          <a:p>
            <a:pPr marL="342900" lvl="0" indent="-342900" algn="just">
              <a:lnSpc>
                <a:spcPct val="107000"/>
              </a:lnSpc>
              <a:buFont typeface="Wingdings" panose="05000000000000000000" pitchFamily="2" charset="2"/>
              <a:buChar char=""/>
            </a:pPr>
            <a:r>
              <a:rPr lang="lv-LV" sz="1900" kern="100" dirty="0">
                <a:effectLst/>
                <a:latin typeface="Calibri" panose="020F0502020204030204" pitchFamily="34" charset="0"/>
                <a:ea typeface="Calibri" panose="020F0502020204030204" pitchFamily="34" charset="0"/>
                <a:cs typeface="Times New Roman" panose="02020603050405020304" pitchFamily="18" charset="0"/>
              </a:rPr>
              <a:t>Teritorijas plānojuma uzsākšanas pirmā sanāksme notika 2023. gada 17. janvārī </a:t>
            </a:r>
            <a:r>
              <a:rPr lang="lv-LV" sz="1900" kern="100" dirty="0" err="1">
                <a:effectLst/>
                <a:latin typeface="Calibri" panose="020F0502020204030204" pitchFamily="34" charset="0"/>
                <a:ea typeface="Calibri" panose="020F0502020204030204" pitchFamily="34" charset="0"/>
                <a:cs typeface="Times New Roman" panose="02020603050405020304" pitchFamily="18" charset="0"/>
              </a:rPr>
              <a:t>Zoom</a:t>
            </a:r>
            <a:r>
              <a:rPr lang="lv-LV" sz="1900" kern="100" dirty="0">
                <a:effectLst/>
                <a:latin typeface="Calibri" panose="020F0502020204030204" pitchFamily="34" charset="0"/>
                <a:ea typeface="Calibri" panose="020F0502020204030204" pitchFamily="34" charset="0"/>
                <a:cs typeface="Times New Roman" panose="02020603050405020304" pitchFamily="18" charset="0"/>
              </a:rPr>
              <a:t> platformā </a:t>
            </a:r>
          </a:p>
          <a:p>
            <a:pPr marL="342900" lvl="0" indent="-342900" algn="just">
              <a:lnSpc>
                <a:spcPct val="107000"/>
              </a:lnSpc>
              <a:spcAft>
                <a:spcPts val="800"/>
              </a:spcAft>
              <a:buFont typeface="Wingdings" panose="05000000000000000000" pitchFamily="2" charset="2"/>
              <a:buChar char=""/>
            </a:pPr>
            <a:r>
              <a:rPr lang="lv-LV" sz="1900" kern="100" dirty="0">
                <a:effectLst/>
                <a:latin typeface="Calibri" panose="020F0502020204030204" pitchFamily="34" charset="0"/>
                <a:ea typeface="Calibri" panose="020F0502020204030204" pitchFamily="34" charset="0"/>
                <a:cs typeface="Times New Roman" panose="02020603050405020304" pitchFamily="18" charset="0"/>
              </a:rPr>
              <a:t>Klātienes sanāksmes:</a:t>
            </a:r>
          </a:p>
          <a:p>
            <a:pPr marL="914400" lvl="2" indent="0" algn="just">
              <a:lnSpc>
                <a:spcPct val="107000"/>
              </a:lnSpc>
              <a:spcAft>
                <a:spcPts val="800"/>
              </a:spcAft>
              <a:buNone/>
            </a:pPr>
            <a:r>
              <a:rPr lang="lv-LV" sz="1900" kern="100" dirty="0">
                <a:effectLst/>
                <a:latin typeface="Calibri" panose="020F0502020204030204" pitchFamily="34" charset="0"/>
                <a:ea typeface="Calibri" panose="020F0502020204030204" pitchFamily="34" charset="0"/>
                <a:cs typeface="Times New Roman" panose="02020603050405020304" pitchFamily="18" charset="0"/>
              </a:rPr>
              <a:t>- 2023. gada 24. janvārī Ādažu Kultūras centra Vēstures un mākslas galerijā, Gaujas ielā 33</a:t>
            </a:r>
          </a:p>
          <a:p>
            <a:pPr marL="914400" lvl="2" indent="0" algn="just">
              <a:lnSpc>
                <a:spcPct val="107000"/>
              </a:lnSpc>
              <a:spcAft>
                <a:spcPts val="800"/>
              </a:spcAft>
              <a:buNone/>
            </a:pPr>
            <a:r>
              <a:rPr lang="lv-LV" sz="1900" kern="100" dirty="0">
                <a:effectLst/>
                <a:latin typeface="Calibri" panose="020F0502020204030204" pitchFamily="34" charset="0"/>
                <a:ea typeface="Calibri" panose="020F0502020204030204" pitchFamily="34" charset="0"/>
                <a:cs typeface="Times New Roman" panose="02020603050405020304" pitchFamily="18" charset="0"/>
              </a:rPr>
              <a:t>- 2023. gada 31.janvārī – Carnikavas pamatskolā</a:t>
            </a:r>
          </a:p>
          <a:p>
            <a:pPr marL="0" indent="0" algn="just">
              <a:lnSpc>
                <a:spcPct val="107000"/>
              </a:lnSpc>
              <a:spcAft>
                <a:spcPts val="800"/>
              </a:spcAft>
              <a:buNone/>
            </a:pPr>
            <a:r>
              <a:rPr lang="lv-LV" sz="1900" kern="100" dirty="0">
                <a:effectLst/>
                <a:latin typeface="Calibri" panose="020F0502020204030204" pitchFamily="34" charset="0"/>
                <a:ea typeface="Calibri" panose="020F0502020204030204" pitchFamily="34" charset="0"/>
                <a:cs typeface="Times New Roman" panose="02020603050405020304" pitchFamily="18" charset="0"/>
              </a:rPr>
              <a:t>2023.gadā no aprīļa līdz jūlijam </a:t>
            </a:r>
            <a:r>
              <a:rPr lang="lv-LV" sz="1900" b="1" kern="100" dirty="0">
                <a:effectLst/>
                <a:latin typeface="Calibri" panose="020F0502020204030204" pitchFamily="34" charset="0"/>
                <a:ea typeface="Calibri" panose="020F0502020204030204" pitchFamily="34" charset="0"/>
                <a:cs typeface="Times New Roman" panose="02020603050405020304" pitchFamily="18" charset="0"/>
              </a:rPr>
              <a:t>10 tikšanās ar ciemu iedzīvotājiem</a:t>
            </a:r>
          </a:p>
          <a:p>
            <a:pPr marL="0" indent="0" algn="just">
              <a:lnSpc>
                <a:spcPct val="107000"/>
              </a:lnSpc>
              <a:spcAft>
                <a:spcPts val="800"/>
              </a:spcAft>
              <a:buNone/>
            </a:pPr>
            <a:r>
              <a:rPr lang="lv-LV" sz="1900" dirty="0">
                <a:effectLst/>
                <a:latin typeface="Calibri" panose="020F0502020204030204" pitchFamily="34" charset="0"/>
                <a:ea typeface="Calibri" panose="020F0502020204030204" pitchFamily="34" charset="0"/>
                <a:cs typeface="Times New Roman" panose="02020603050405020304" pitchFamily="18" charset="0"/>
              </a:rPr>
              <a:t>2024.gada 23.februārī Ādažu Kultūras centra Vēstures un mākslas galerijā organizēta </a:t>
            </a:r>
            <a:r>
              <a:rPr lang="lv-LV" sz="1900" b="1" dirty="0">
                <a:effectLst/>
                <a:latin typeface="Calibri" panose="020F0502020204030204" pitchFamily="34" charset="0"/>
                <a:ea typeface="Calibri" panose="020F0502020204030204" pitchFamily="34" charset="0"/>
                <a:cs typeface="Times New Roman" panose="02020603050405020304" pitchFamily="18" charset="0"/>
              </a:rPr>
              <a:t>tikšanās ar Ādažu novada uzņēmējiem </a:t>
            </a:r>
            <a:r>
              <a:rPr lang="lv-LV" sz="1900" dirty="0">
                <a:effectLst/>
                <a:latin typeface="Calibri" panose="020F0502020204030204" pitchFamily="34" charset="0"/>
                <a:ea typeface="Calibri" panose="020F0502020204030204" pitchFamily="34" charset="0"/>
                <a:cs typeface="Times New Roman" panose="02020603050405020304" pitchFamily="18" charset="0"/>
              </a:rPr>
              <a:t>sadarbībā ar biedrību “Ādažu Uzņēmēji”, ar mērķi iepazīstināt uzņēmējus ar teritorijas plānojuma izstrādes procesu un ar to saistītiem aktuāliem jautājumiem</a:t>
            </a:r>
            <a:endParaRPr lang="lv-LV" sz="1900" kern="1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ü"/>
            </a:pPr>
            <a:endParaRPr lang="lv-LV" sz="2400" dirty="0"/>
          </a:p>
        </p:txBody>
      </p:sp>
      <p:pic>
        <p:nvPicPr>
          <p:cNvPr id="7" name="Picture 6">
            <a:extLst>
              <a:ext uri="{FF2B5EF4-FFF2-40B4-BE49-F238E27FC236}">
                <a16:creationId xmlns:a16="http://schemas.microsoft.com/office/drawing/2014/main" id="{6D3BE3B1-5AB3-95FE-37D5-183A9F2E2F46}"/>
              </a:ext>
            </a:extLst>
          </p:cNvPr>
          <p:cNvPicPr>
            <a:picLocks noChangeAspect="1"/>
          </p:cNvPicPr>
          <p:nvPr/>
        </p:nvPicPr>
        <p:blipFill>
          <a:blip r:embed="rId2"/>
          <a:stretch>
            <a:fillRect/>
          </a:stretch>
        </p:blipFill>
        <p:spPr>
          <a:xfrm>
            <a:off x="8209188" y="1278487"/>
            <a:ext cx="3224468" cy="5123174"/>
          </a:xfrm>
          <a:prstGeom prst="rect">
            <a:avLst/>
          </a:prstGeom>
        </p:spPr>
      </p:pic>
    </p:spTree>
    <p:extLst>
      <p:ext uri="{BB962C8B-B14F-4D97-AF65-F5344CB8AC3E}">
        <p14:creationId xmlns:p14="http://schemas.microsoft.com/office/powerpoint/2010/main" val="4528952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B67B2-2133-D52A-CE39-C4449C3DF2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F46420-795E-C581-F6C4-77F9BD369FB1}"/>
              </a:ext>
            </a:extLst>
          </p:cNvPr>
          <p:cNvSpPr>
            <a:spLocks noGrp="1"/>
          </p:cNvSpPr>
          <p:nvPr>
            <p:ph type="title"/>
          </p:nvPr>
        </p:nvSpPr>
        <p:spPr>
          <a:xfrm>
            <a:off x="838200" y="325891"/>
            <a:ext cx="10515600" cy="1376813"/>
          </a:xfrm>
        </p:spPr>
        <p:txBody>
          <a:bodyPr>
            <a:normAutofit/>
          </a:bodyPr>
          <a:lstStyle/>
          <a:p>
            <a:r>
              <a:rPr lang="lv-LV" sz="4000" b="1" dirty="0">
                <a:solidFill>
                  <a:schemeClr val="accent6">
                    <a:lumMod val="50000"/>
                  </a:schemeClr>
                </a:solidFill>
                <a:latin typeface="+mn-lt"/>
              </a:rPr>
              <a:t>Jaunā teritorijas plānojuma risinājumi</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F5C7ADA6-9842-DE4A-A1BB-039A598D07CF}"/>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3B1A366C-86E7-2E61-9B12-8BA133BA795E}"/>
              </a:ext>
            </a:extLst>
          </p:cNvPr>
          <p:cNvSpPr txBox="1">
            <a:spLocks/>
          </p:cNvSpPr>
          <p:nvPr/>
        </p:nvSpPr>
        <p:spPr>
          <a:xfrm>
            <a:off x="838200" y="1264011"/>
            <a:ext cx="4236217" cy="4722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7000"/>
              </a:lnSpc>
              <a:spcAft>
                <a:spcPts val="600"/>
              </a:spcAft>
              <a:buNone/>
            </a:pPr>
            <a:r>
              <a:rPr lang="lv-LV" sz="2400" b="1" i="0" u="none" strike="noStrike" dirty="0">
                <a:solidFill>
                  <a:schemeClr val="accent6">
                    <a:lumMod val="75000"/>
                  </a:schemeClr>
                </a:solidFill>
                <a:effectLst/>
                <a:latin typeface="Calibri" panose="020F0502020204030204" pitchFamily="34" charset="0"/>
              </a:rPr>
              <a:t>Ainaviski vērtīgas teritorijas </a:t>
            </a:r>
          </a:p>
        </p:txBody>
      </p:sp>
      <p:sp>
        <p:nvSpPr>
          <p:cNvPr id="8" name="Rectangle 1">
            <a:extLst>
              <a:ext uri="{FF2B5EF4-FFF2-40B4-BE49-F238E27FC236}">
                <a16:creationId xmlns:a16="http://schemas.microsoft.com/office/drawing/2014/main" id="{3ABBAFE8-C064-38CC-3135-203D8175A480}"/>
              </a:ext>
            </a:extLst>
          </p:cNvPr>
          <p:cNvSpPr>
            <a:spLocks noChangeArrowheads="1"/>
          </p:cNvSpPr>
          <p:nvPr/>
        </p:nvSpPr>
        <p:spPr bwMode="auto">
          <a:xfrm>
            <a:off x="2459037" y="1056373"/>
            <a:ext cx="1539856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5" name="Rectangle 1">
            <a:extLst>
              <a:ext uri="{FF2B5EF4-FFF2-40B4-BE49-F238E27FC236}">
                <a16:creationId xmlns:a16="http://schemas.microsoft.com/office/drawing/2014/main" id="{6D76E9F5-69B8-5611-335A-1FC7EDE96545}"/>
              </a:ext>
            </a:extLst>
          </p:cNvPr>
          <p:cNvSpPr>
            <a:spLocks noChangeArrowheads="1"/>
          </p:cNvSpPr>
          <p:nvPr/>
        </p:nvSpPr>
        <p:spPr bwMode="auto">
          <a:xfrm>
            <a:off x="2973475" y="137707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9" name="Rectangle 1">
            <a:extLst>
              <a:ext uri="{FF2B5EF4-FFF2-40B4-BE49-F238E27FC236}">
                <a16:creationId xmlns:a16="http://schemas.microsoft.com/office/drawing/2014/main" id="{B0CF1901-1CF0-03D2-0747-C14677649844}"/>
              </a:ext>
            </a:extLst>
          </p:cNvPr>
          <p:cNvSpPr>
            <a:spLocks noChangeArrowheads="1"/>
          </p:cNvSpPr>
          <p:nvPr/>
        </p:nvSpPr>
        <p:spPr bwMode="auto">
          <a:xfrm>
            <a:off x="1622425" y="27574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ECAE627A-3977-BB2A-8DA5-4802EB7A63BF}"/>
              </a:ext>
            </a:extLst>
          </p:cNvPr>
          <p:cNvSpPr txBox="1"/>
          <p:nvPr/>
        </p:nvSpPr>
        <p:spPr>
          <a:xfrm>
            <a:off x="838199" y="1906668"/>
            <a:ext cx="4869265" cy="4167166"/>
          </a:xfrm>
          <a:prstGeom prst="rect">
            <a:avLst/>
          </a:prstGeom>
          <a:noFill/>
        </p:spPr>
        <p:txBody>
          <a:bodyPr wrap="square">
            <a:spAutoFit/>
          </a:bodyPr>
          <a:lstStyle/>
          <a:p>
            <a:pPr fontAlgn="base"/>
            <a:r>
              <a:rPr lang="lv-LV" b="1" dirty="0"/>
              <a:t>Ainaviski vērtīga teritorija (TIN5):</a:t>
            </a:r>
            <a:r>
              <a:rPr lang="en-US" b="1" dirty="0"/>
              <a:t>​</a:t>
            </a:r>
          </a:p>
          <a:p>
            <a:pPr marL="285750" indent="-285750" fontAlgn="base">
              <a:buFont typeface="Wingdings" panose="05000000000000000000" pitchFamily="2" charset="2"/>
              <a:buChar char="ü"/>
            </a:pPr>
            <a:r>
              <a:rPr lang="lv-LV" dirty="0"/>
              <a:t>Piekrastes ainava </a:t>
            </a:r>
            <a:r>
              <a:rPr lang="en-US" dirty="0"/>
              <a:t>​</a:t>
            </a:r>
          </a:p>
          <a:p>
            <a:pPr marL="285750" indent="-285750" fontAlgn="base">
              <a:buFont typeface="Wingdings" panose="05000000000000000000" pitchFamily="2" charset="2"/>
              <a:buChar char="ü"/>
            </a:pPr>
            <a:r>
              <a:rPr lang="lv-LV" dirty="0"/>
              <a:t>Gaujas grīvas apkārtne</a:t>
            </a:r>
            <a:r>
              <a:rPr lang="en-US" dirty="0"/>
              <a:t>​</a:t>
            </a:r>
            <a:endParaRPr lang="lv-LV" dirty="0"/>
          </a:p>
          <a:p>
            <a:pPr fontAlgn="base"/>
            <a:endParaRPr lang="en-US" dirty="0"/>
          </a:p>
          <a:p>
            <a:pPr fontAlgn="base"/>
            <a:r>
              <a:rPr lang="lv-LV" b="1" dirty="0"/>
              <a:t>Ainaviski vērtīgi ceļu posmi (TIN51):</a:t>
            </a:r>
            <a:endParaRPr lang="en-US" b="1" dirty="0"/>
          </a:p>
          <a:p>
            <a:pPr marL="285750" indent="-285750" fontAlgn="base">
              <a:buFont typeface="Wingdings" panose="05000000000000000000" pitchFamily="2" charset="2"/>
              <a:buChar char="ü"/>
            </a:pPr>
            <a:r>
              <a:rPr lang="lv-LV" dirty="0"/>
              <a:t>autoceļa V50 Baltezers – </a:t>
            </a:r>
            <a:r>
              <a:rPr lang="lv-LV" dirty="0" err="1"/>
              <a:t>Āņi</a:t>
            </a:r>
            <a:r>
              <a:rPr lang="lv-LV" dirty="0"/>
              <a:t> – </a:t>
            </a:r>
            <a:r>
              <a:rPr lang="lv-LV" dirty="0" err="1"/>
              <a:t>Lapmeži</a:t>
            </a:r>
            <a:r>
              <a:rPr lang="lv-LV" dirty="0"/>
              <a:t> posms no Garkalnes – Alderu robežas līdz Ādažu novada robežai </a:t>
            </a:r>
            <a:r>
              <a:rPr lang="lv-LV" dirty="0" err="1"/>
              <a:t>Āņos</a:t>
            </a:r>
            <a:r>
              <a:rPr lang="lv-LV" dirty="0"/>
              <a:t>;</a:t>
            </a:r>
            <a:r>
              <a:rPr lang="en-US" dirty="0"/>
              <a:t>​</a:t>
            </a:r>
          </a:p>
          <a:p>
            <a:pPr marL="285750" indent="-285750" fontAlgn="base">
              <a:buFont typeface="Wingdings" panose="05000000000000000000" pitchFamily="2" charset="2"/>
              <a:buChar char="ü"/>
            </a:pPr>
            <a:r>
              <a:rPr lang="lv-LV" dirty="0" err="1"/>
              <a:t>Garciema</a:t>
            </a:r>
            <a:r>
              <a:rPr lang="lv-LV" dirty="0"/>
              <a:t> ceļa posms no Ataru ceļa līdz autoceļam P1</a:t>
            </a:r>
            <a:r>
              <a:rPr lang="en-US" dirty="0"/>
              <a:t>​</a:t>
            </a:r>
          </a:p>
          <a:p>
            <a:pPr marL="285750" indent="-285750" fontAlgn="base">
              <a:buFont typeface="Wingdings" panose="05000000000000000000" pitchFamily="2" charset="2"/>
              <a:buChar char="ü"/>
            </a:pPr>
            <a:r>
              <a:rPr lang="lv-LV" dirty="0" err="1"/>
              <a:t>Laveru</a:t>
            </a:r>
            <a:r>
              <a:rPr lang="lv-LV" dirty="0"/>
              <a:t> ceļa posms no Ataru ceļa līdz Carnikavas robežai</a:t>
            </a:r>
            <a:r>
              <a:rPr lang="en-US" dirty="0"/>
              <a:t>​</a:t>
            </a:r>
          </a:p>
          <a:p>
            <a:pPr marL="285750" indent="-285750" fontAlgn="base">
              <a:buFont typeface="Wingdings" panose="05000000000000000000" pitchFamily="2" charset="2"/>
              <a:buChar char="ü"/>
            </a:pPr>
            <a:r>
              <a:rPr lang="lv-LV" dirty="0"/>
              <a:t>Ataru ceļa posms starp </a:t>
            </a:r>
            <a:r>
              <a:rPr lang="lv-LV" dirty="0" err="1"/>
              <a:t>Lavaru</a:t>
            </a:r>
            <a:r>
              <a:rPr lang="lv-LV" dirty="0"/>
              <a:t> un </a:t>
            </a:r>
            <a:r>
              <a:rPr lang="lv-LV" dirty="0" err="1"/>
              <a:t>Garciema</a:t>
            </a:r>
            <a:r>
              <a:rPr lang="lv-LV" dirty="0"/>
              <a:t> ceļiem</a:t>
            </a:r>
            <a:endParaRPr lang="en-US" dirty="0"/>
          </a:p>
          <a:p>
            <a:pPr algn="l" rtl="0" fontAlgn="base">
              <a:lnSpc>
                <a:spcPts val="1500"/>
              </a:lnSpc>
            </a:pPr>
            <a:endParaRPr lang="en-US" b="0" i="0" dirty="0">
              <a:solidFill>
                <a:srgbClr val="000000"/>
              </a:solidFill>
              <a:effectLst/>
              <a:latin typeface="Arial" panose="020B0604020202020204" pitchFamily="34" charset="0"/>
            </a:endParaRPr>
          </a:p>
        </p:txBody>
      </p:sp>
      <p:pic>
        <p:nvPicPr>
          <p:cNvPr id="10" name="Picture 9">
            <a:extLst>
              <a:ext uri="{FF2B5EF4-FFF2-40B4-BE49-F238E27FC236}">
                <a16:creationId xmlns:a16="http://schemas.microsoft.com/office/drawing/2014/main" id="{48EC9CBF-EDED-538B-8823-C4DB412E8F1B}"/>
              </a:ext>
            </a:extLst>
          </p:cNvPr>
          <p:cNvPicPr>
            <a:picLocks noChangeAspect="1"/>
          </p:cNvPicPr>
          <p:nvPr/>
        </p:nvPicPr>
        <p:blipFill>
          <a:blip r:embed="rId2"/>
          <a:stretch>
            <a:fillRect/>
          </a:stretch>
        </p:blipFill>
        <p:spPr>
          <a:xfrm>
            <a:off x="5707464" y="1490132"/>
            <a:ext cx="6020640" cy="3334215"/>
          </a:xfrm>
          <a:prstGeom prst="rect">
            <a:avLst/>
          </a:prstGeom>
        </p:spPr>
      </p:pic>
    </p:spTree>
    <p:extLst>
      <p:ext uri="{BB962C8B-B14F-4D97-AF65-F5344CB8AC3E}">
        <p14:creationId xmlns:p14="http://schemas.microsoft.com/office/powerpoint/2010/main" val="17700199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FE0BA-683E-55C5-3F60-E2D638E89B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C27EB0-88C5-6B26-33B8-F2BF07BF0C65}"/>
              </a:ext>
            </a:extLst>
          </p:cNvPr>
          <p:cNvSpPr>
            <a:spLocks noGrp="1"/>
          </p:cNvSpPr>
          <p:nvPr>
            <p:ph type="title"/>
          </p:nvPr>
        </p:nvSpPr>
        <p:spPr>
          <a:xfrm>
            <a:off x="838200" y="325891"/>
            <a:ext cx="10515600" cy="1376813"/>
          </a:xfrm>
        </p:spPr>
        <p:txBody>
          <a:bodyPr>
            <a:normAutofit/>
          </a:bodyPr>
          <a:lstStyle/>
          <a:p>
            <a:r>
              <a:rPr lang="lv-LV" sz="4000" b="1" dirty="0">
                <a:solidFill>
                  <a:schemeClr val="accent6">
                    <a:lumMod val="50000"/>
                  </a:schemeClr>
                </a:solidFill>
                <a:latin typeface="+mn-lt"/>
              </a:rPr>
              <a:t>Jaunā teritorijas plānojuma risinājumi</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4AC237F6-B6D5-1E92-11F9-12058E886620}"/>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0A8CE208-3626-37DE-4FE0-83AC0D534A37}"/>
              </a:ext>
            </a:extLst>
          </p:cNvPr>
          <p:cNvSpPr txBox="1">
            <a:spLocks/>
          </p:cNvSpPr>
          <p:nvPr/>
        </p:nvSpPr>
        <p:spPr>
          <a:xfrm>
            <a:off x="838200" y="1264011"/>
            <a:ext cx="4628103" cy="59002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7000"/>
              </a:lnSpc>
              <a:spcAft>
                <a:spcPts val="600"/>
              </a:spcAft>
              <a:buNone/>
            </a:pPr>
            <a:r>
              <a:rPr lang="lv-LV" sz="2400" b="1" i="0" u="none" strike="noStrike" dirty="0">
                <a:solidFill>
                  <a:schemeClr val="accent6">
                    <a:lumMod val="75000"/>
                  </a:schemeClr>
                </a:solidFill>
                <a:effectLst/>
                <a:latin typeface="Calibri" panose="020F0502020204030204" pitchFamily="34" charset="0"/>
              </a:rPr>
              <a:t>Prasības biotopiem, ainavām, dabai</a:t>
            </a:r>
          </a:p>
        </p:txBody>
      </p:sp>
      <p:sp>
        <p:nvSpPr>
          <p:cNvPr id="8" name="Rectangle 1">
            <a:extLst>
              <a:ext uri="{FF2B5EF4-FFF2-40B4-BE49-F238E27FC236}">
                <a16:creationId xmlns:a16="http://schemas.microsoft.com/office/drawing/2014/main" id="{07ACB52E-D8FF-65BD-B074-2F5274EAF434}"/>
              </a:ext>
            </a:extLst>
          </p:cNvPr>
          <p:cNvSpPr>
            <a:spLocks noChangeArrowheads="1"/>
          </p:cNvSpPr>
          <p:nvPr/>
        </p:nvSpPr>
        <p:spPr bwMode="auto">
          <a:xfrm>
            <a:off x="2459037" y="1056373"/>
            <a:ext cx="1539856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5" name="Rectangle 1">
            <a:extLst>
              <a:ext uri="{FF2B5EF4-FFF2-40B4-BE49-F238E27FC236}">
                <a16:creationId xmlns:a16="http://schemas.microsoft.com/office/drawing/2014/main" id="{9BF6B614-598A-69A1-D6A1-689F7084D4F2}"/>
              </a:ext>
            </a:extLst>
          </p:cNvPr>
          <p:cNvSpPr>
            <a:spLocks noChangeArrowheads="1"/>
          </p:cNvSpPr>
          <p:nvPr/>
        </p:nvSpPr>
        <p:spPr bwMode="auto">
          <a:xfrm>
            <a:off x="2973475" y="137707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9" name="Rectangle 1">
            <a:extLst>
              <a:ext uri="{FF2B5EF4-FFF2-40B4-BE49-F238E27FC236}">
                <a16:creationId xmlns:a16="http://schemas.microsoft.com/office/drawing/2014/main" id="{01D49B60-94CF-2F80-DF12-C3F992F6D2AC}"/>
              </a:ext>
            </a:extLst>
          </p:cNvPr>
          <p:cNvSpPr>
            <a:spLocks noChangeArrowheads="1"/>
          </p:cNvSpPr>
          <p:nvPr/>
        </p:nvSpPr>
        <p:spPr bwMode="auto">
          <a:xfrm>
            <a:off x="1622425" y="27574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36BA651A-A700-C557-CAE6-2C51CE25F6E5}"/>
              </a:ext>
            </a:extLst>
          </p:cNvPr>
          <p:cNvSpPr txBox="1"/>
          <p:nvPr/>
        </p:nvSpPr>
        <p:spPr>
          <a:xfrm>
            <a:off x="602900" y="1736292"/>
            <a:ext cx="8466575" cy="5275162"/>
          </a:xfrm>
          <a:prstGeom prst="rect">
            <a:avLst/>
          </a:prstGeom>
          <a:noFill/>
        </p:spPr>
        <p:txBody>
          <a:bodyPr wrap="square">
            <a:spAutoFit/>
          </a:bodyPr>
          <a:lstStyle/>
          <a:p>
            <a:pPr marL="285750" indent="-285750" fontAlgn="base">
              <a:buFont typeface="Wingdings" panose="05000000000000000000" pitchFamily="2" charset="2"/>
              <a:buChar char="ü"/>
            </a:pPr>
            <a:r>
              <a:rPr lang="lv-LV" dirty="0"/>
              <a:t>Vispārīgās prasībās - Baltijas jūras Rīgas līča krasta kāpu aizsargjoslā vai citā iepriekš neapbūvētā teritorijā, kurā saskaņā ar Dabas aizsardzības pārvaldes dabas datu pārvaldības sistēmas “Ozols” informāciju atrodas Eiropas Savienības aizsargājamais biotops, pievieno normatīvajos aktos noteiktajā kārtībā reģistrēta sertificēta sugu un biotopu aizsardzības jomas eksperta atzinumu par rekomendēto plānotās apbūves izvietojumu, lai saudzētu Eiropas Savienības aizsargājamos biotopus un citas dabas vērtības, kā arī aizliegts izvietot saules parkus;</a:t>
            </a:r>
          </a:p>
          <a:p>
            <a:pPr fontAlgn="base"/>
            <a:endParaRPr lang="en-US" dirty="0"/>
          </a:p>
          <a:p>
            <a:pPr marL="285750" indent="-285750" fontAlgn="base">
              <a:buFont typeface="Wingdings" panose="05000000000000000000" pitchFamily="2" charset="2"/>
              <a:buChar char="ü"/>
            </a:pPr>
            <a:r>
              <a:rPr lang="lv-LV" dirty="0"/>
              <a:t>Prasības funkcionālās zonās - DzS1, veicot apbūvi, būves novieto tā, lai pēc iespējas saglabātu īpaši aizsargājamus meža biotopus; DA - attīstot teritorijas pie ūdensobjektiem, ja nepieciešams, precizē applūšanas riskus un veic biotopu </a:t>
            </a:r>
            <a:r>
              <a:rPr lang="lv-LV" dirty="0" err="1"/>
              <a:t>izvērtējumu</a:t>
            </a:r>
            <a:r>
              <a:rPr lang="lv-LV" dirty="0"/>
              <a:t>​</a:t>
            </a:r>
          </a:p>
          <a:p>
            <a:pPr fontAlgn="base"/>
            <a:endParaRPr lang="lv-LV" dirty="0"/>
          </a:p>
          <a:p>
            <a:pPr marL="285750" indent="-285750" fontAlgn="base">
              <a:buFont typeface="Wingdings" panose="05000000000000000000" pitchFamily="2" charset="2"/>
              <a:buChar char="ü"/>
            </a:pPr>
            <a:r>
              <a:rPr lang="lv-LV" dirty="0"/>
              <a:t>Prasības detālplānojumiem - Detālplānojumos daļu no mežu teritorijām saglabāt kā maksimāli dabisku ekosistēmu, neveidojot tajās labiekārtojumu - galvenokārt meža masīvos, kas atrodas blakus blīvi apdzīvotām vietām, par pamatu šo teritoriju identificēšanai izmantojot informāciju par īpaši aizsargājamiem biotopiem dabas datu pārvaldības sistēmā "Ozols".</a:t>
            </a:r>
            <a:endParaRPr lang="en-US" dirty="0"/>
          </a:p>
          <a:p>
            <a:pPr algn="l" rtl="0" fontAlgn="base">
              <a:lnSpc>
                <a:spcPts val="1500"/>
              </a:lnSpc>
            </a:pPr>
            <a:endParaRPr lang="en-US" b="0" i="0" dirty="0">
              <a:solidFill>
                <a:srgbClr val="000000"/>
              </a:solidFill>
              <a:effectLst/>
              <a:latin typeface="Arial" panose="020B0604020202020204" pitchFamily="34" charset="0"/>
            </a:endParaRPr>
          </a:p>
        </p:txBody>
      </p:sp>
      <p:pic>
        <p:nvPicPr>
          <p:cNvPr id="7" name="Picture 6">
            <a:extLst>
              <a:ext uri="{FF2B5EF4-FFF2-40B4-BE49-F238E27FC236}">
                <a16:creationId xmlns:a16="http://schemas.microsoft.com/office/drawing/2014/main" id="{B63BD05C-76B5-43A4-42EF-67FBFF2A684E}"/>
              </a:ext>
            </a:extLst>
          </p:cNvPr>
          <p:cNvPicPr>
            <a:picLocks noChangeAspect="1"/>
          </p:cNvPicPr>
          <p:nvPr/>
        </p:nvPicPr>
        <p:blipFill>
          <a:blip r:embed="rId2"/>
          <a:stretch>
            <a:fillRect/>
          </a:stretch>
        </p:blipFill>
        <p:spPr>
          <a:xfrm rot="1814652">
            <a:off x="8824794" y="2773180"/>
            <a:ext cx="2927801" cy="2044661"/>
          </a:xfrm>
          <a:prstGeom prst="rect">
            <a:avLst/>
          </a:prstGeom>
        </p:spPr>
      </p:pic>
    </p:spTree>
    <p:extLst>
      <p:ext uri="{BB962C8B-B14F-4D97-AF65-F5344CB8AC3E}">
        <p14:creationId xmlns:p14="http://schemas.microsoft.com/office/powerpoint/2010/main" val="22947994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60F23-E5FD-CEF9-3710-FE3B7E832A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274725-D9A5-9F4C-54A6-AA30E9FBF08F}"/>
              </a:ext>
            </a:extLst>
          </p:cNvPr>
          <p:cNvSpPr>
            <a:spLocks noGrp="1"/>
          </p:cNvSpPr>
          <p:nvPr>
            <p:ph type="title"/>
          </p:nvPr>
        </p:nvSpPr>
        <p:spPr>
          <a:xfrm>
            <a:off x="838200" y="325891"/>
            <a:ext cx="10515600" cy="1376813"/>
          </a:xfrm>
        </p:spPr>
        <p:txBody>
          <a:bodyPr>
            <a:normAutofit/>
          </a:bodyPr>
          <a:lstStyle/>
          <a:p>
            <a:r>
              <a:rPr lang="lv-LV" sz="4000" b="1" dirty="0">
                <a:solidFill>
                  <a:schemeClr val="accent6">
                    <a:lumMod val="50000"/>
                  </a:schemeClr>
                </a:solidFill>
                <a:latin typeface="+mn-lt"/>
              </a:rPr>
              <a:t>Jaunā teritorijas plānojuma risinājumi</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3E4BFC67-F9F4-29A2-C696-ACB0D9743B23}"/>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F3226BA0-42B8-B97E-870E-C867DB19BF03}"/>
              </a:ext>
            </a:extLst>
          </p:cNvPr>
          <p:cNvSpPr txBox="1">
            <a:spLocks/>
          </p:cNvSpPr>
          <p:nvPr/>
        </p:nvSpPr>
        <p:spPr>
          <a:xfrm>
            <a:off x="838200" y="1264011"/>
            <a:ext cx="4628103" cy="5900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7000"/>
              </a:lnSpc>
              <a:spcAft>
                <a:spcPts val="600"/>
              </a:spcAft>
              <a:buNone/>
            </a:pPr>
            <a:r>
              <a:rPr lang="lv-LV" sz="2400" b="1" i="0" u="none" strike="noStrike" dirty="0">
                <a:solidFill>
                  <a:schemeClr val="accent6">
                    <a:lumMod val="75000"/>
                  </a:schemeClr>
                </a:solidFill>
                <a:effectLst/>
                <a:latin typeface="Calibri" panose="020F0502020204030204" pitchFamily="34" charset="0"/>
              </a:rPr>
              <a:t>Saules paneļu parki</a:t>
            </a:r>
          </a:p>
        </p:txBody>
      </p:sp>
      <p:sp>
        <p:nvSpPr>
          <p:cNvPr id="8" name="Rectangle 1">
            <a:extLst>
              <a:ext uri="{FF2B5EF4-FFF2-40B4-BE49-F238E27FC236}">
                <a16:creationId xmlns:a16="http://schemas.microsoft.com/office/drawing/2014/main" id="{02C7E652-2807-C097-9A00-9F8D7147ACAD}"/>
              </a:ext>
            </a:extLst>
          </p:cNvPr>
          <p:cNvSpPr>
            <a:spLocks noChangeArrowheads="1"/>
          </p:cNvSpPr>
          <p:nvPr/>
        </p:nvSpPr>
        <p:spPr bwMode="auto">
          <a:xfrm>
            <a:off x="2459037" y="1056373"/>
            <a:ext cx="1539856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5" name="Rectangle 1">
            <a:extLst>
              <a:ext uri="{FF2B5EF4-FFF2-40B4-BE49-F238E27FC236}">
                <a16:creationId xmlns:a16="http://schemas.microsoft.com/office/drawing/2014/main" id="{DB5B8205-D7BA-305B-1920-C17779906472}"/>
              </a:ext>
            </a:extLst>
          </p:cNvPr>
          <p:cNvSpPr>
            <a:spLocks noChangeArrowheads="1"/>
          </p:cNvSpPr>
          <p:nvPr/>
        </p:nvSpPr>
        <p:spPr bwMode="auto">
          <a:xfrm>
            <a:off x="2973475" y="137707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9" name="Rectangle 1">
            <a:extLst>
              <a:ext uri="{FF2B5EF4-FFF2-40B4-BE49-F238E27FC236}">
                <a16:creationId xmlns:a16="http://schemas.microsoft.com/office/drawing/2014/main" id="{8BBEF2B8-BFB5-0CB8-DE5C-02402BAFA672}"/>
              </a:ext>
            </a:extLst>
          </p:cNvPr>
          <p:cNvSpPr>
            <a:spLocks noChangeArrowheads="1"/>
          </p:cNvSpPr>
          <p:nvPr/>
        </p:nvSpPr>
        <p:spPr bwMode="auto">
          <a:xfrm>
            <a:off x="1622425" y="27574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E664FCDA-EAA2-A04A-D709-373B502C8C1D}"/>
              </a:ext>
            </a:extLst>
          </p:cNvPr>
          <p:cNvSpPr txBox="1"/>
          <p:nvPr/>
        </p:nvSpPr>
        <p:spPr>
          <a:xfrm>
            <a:off x="838200" y="1736292"/>
            <a:ext cx="8466575" cy="5275162"/>
          </a:xfrm>
          <a:prstGeom prst="rect">
            <a:avLst/>
          </a:prstGeom>
          <a:noFill/>
        </p:spPr>
        <p:txBody>
          <a:bodyPr wrap="square">
            <a:spAutoFit/>
          </a:bodyPr>
          <a:lstStyle/>
          <a:p>
            <a:pPr fontAlgn="base"/>
            <a:r>
              <a:rPr lang="lv-LV" dirty="0"/>
              <a:t>Ieviestas papildus prasības:</a:t>
            </a:r>
            <a:r>
              <a:rPr lang="en-US" dirty="0"/>
              <a:t>​</a:t>
            </a:r>
          </a:p>
          <a:p>
            <a:pPr fontAlgn="base"/>
            <a:r>
              <a:rPr lang="lv-LV" dirty="0"/>
              <a:t>​</a:t>
            </a:r>
          </a:p>
          <a:p>
            <a:pPr fontAlgn="base"/>
            <a:r>
              <a:rPr lang="lv-LV" dirty="0"/>
              <a:t>77. Saules paneļu parkus aizliegts izvietot vietās, kur atrodas īpaši aizsargājams sugas, dzīvotnes un biotopi, ja nav saņemts sertificēta eksperta atzinums par saules paneļu parku izvietošanas iespējām.</a:t>
            </a:r>
            <a:r>
              <a:rPr lang="en-US" dirty="0"/>
              <a:t>​</a:t>
            </a:r>
            <a:endParaRPr lang="lv-LV" dirty="0"/>
          </a:p>
          <a:p>
            <a:pPr fontAlgn="base"/>
            <a:r>
              <a:rPr lang="lv-LV" dirty="0"/>
              <a:t>78.Lai mazinātu saules paneļu parku ietekmi uz apkārtējo ainavu:</a:t>
            </a:r>
            <a:r>
              <a:rPr lang="en-US" dirty="0"/>
              <a:t>​</a:t>
            </a:r>
          </a:p>
          <a:p>
            <a:pPr fontAlgn="base"/>
            <a:r>
              <a:rPr lang="lv-LV" dirty="0"/>
              <a:t>78.1. pirms objektu uzstādīšanas veikt vizuālās ietekmes uz ainavu novērtējumu un atbilstošus pasākumus, lai mazinātu to negatīvās ietekmes uz vizuāli estētiskajām kvalitātēm; paredzot </a:t>
            </a:r>
            <a:r>
              <a:rPr lang="lv-LV" dirty="0" err="1"/>
              <a:t>buferstādījumus</a:t>
            </a:r>
            <a:r>
              <a:rPr lang="lv-LV" dirty="0"/>
              <a:t>, </a:t>
            </a:r>
            <a:r>
              <a:rPr lang="lv-LV" dirty="0" err="1"/>
              <a:t>apzaļumojumu</a:t>
            </a:r>
            <a:r>
              <a:rPr lang="lv-LV" dirty="0"/>
              <a:t> un citus pasākumus;</a:t>
            </a:r>
            <a:r>
              <a:rPr lang="en-US" dirty="0"/>
              <a:t>​</a:t>
            </a:r>
          </a:p>
          <a:p>
            <a:pPr fontAlgn="base"/>
            <a:r>
              <a:rPr lang="lv-LV" dirty="0"/>
              <a:t>78.2. aizliegta alternatīvo energoapgādes objektu izvietošana ainaviski vērtīgās teritorijās TIN5;</a:t>
            </a:r>
            <a:r>
              <a:rPr lang="en-US" dirty="0"/>
              <a:t>​</a:t>
            </a:r>
          </a:p>
          <a:p>
            <a:pPr fontAlgn="base"/>
            <a:r>
              <a:rPr lang="lv-LV" dirty="0"/>
              <a:t>78.3. pēc objektu demontāžas atjaunot vidi tās sākotnējā stadijā un veikt ainavas uzlabošanas pasākumus.</a:t>
            </a:r>
            <a:r>
              <a:rPr lang="en-US" dirty="0"/>
              <a:t>​</a:t>
            </a:r>
          </a:p>
          <a:p>
            <a:pPr fontAlgn="base"/>
            <a:r>
              <a:rPr lang="lv-LV" dirty="0"/>
              <a:t>741. Ainavisko ceļu posmu skatu vērsumu tuvplānos un redzamības zonā (150 m) nav pieļaujama jaunu saules paneļu parku izbūve, derīgi izrakteņu ieguves vietu izveide, t.sk, dīķu izveide ar mērķi iegūt derīgos izrakteņus, meža ieaudzēšana, vēja elektrostaciju, liela izmēra lauksaimniecības un ražošanas būvju un citu ainavu degradējošu objektu būvniecība.​</a:t>
            </a:r>
          </a:p>
          <a:p>
            <a:pPr algn="l" rtl="0" fontAlgn="base">
              <a:lnSpc>
                <a:spcPts val="1500"/>
              </a:lnSpc>
            </a:pPr>
            <a:endParaRPr lang="en-US" b="0" i="0" dirty="0">
              <a:solidFill>
                <a:srgbClr val="000000"/>
              </a:solidFill>
              <a:effectLst/>
              <a:latin typeface="Arial" panose="020B0604020202020204" pitchFamily="34" charset="0"/>
            </a:endParaRPr>
          </a:p>
        </p:txBody>
      </p:sp>
      <p:pic>
        <p:nvPicPr>
          <p:cNvPr id="10" name="Picture 9">
            <a:extLst>
              <a:ext uri="{FF2B5EF4-FFF2-40B4-BE49-F238E27FC236}">
                <a16:creationId xmlns:a16="http://schemas.microsoft.com/office/drawing/2014/main" id="{6866BDE6-A32B-02BF-8E85-653C9D7FED3C}"/>
              </a:ext>
            </a:extLst>
          </p:cNvPr>
          <p:cNvPicPr>
            <a:picLocks noChangeAspect="1"/>
          </p:cNvPicPr>
          <p:nvPr/>
        </p:nvPicPr>
        <p:blipFill>
          <a:blip r:embed="rId2"/>
          <a:stretch>
            <a:fillRect/>
          </a:stretch>
        </p:blipFill>
        <p:spPr>
          <a:xfrm rot="1557304">
            <a:off x="8764660" y="555948"/>
            <a:ext cx="3038997" cy="2297337"/>
          </a:xfrm>
          <a:prstGeom prst="rect">
            <a:avLst/>
          </a:prstGeom>
        </p:spPr>
      </p:pic>
    </p:spTree>
    <p:extLst>
      <p:ext uri="{BB962C8B-B14F-4D97-AF65-F5344CB8AC3E}">
        <p14:creationId xmlns:p14="http://schemas.microsoft.com/office/powerpoint/2010/main" val="20235652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CCC6A-948F-3F9E-BD43-D3C0C469A4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92B4CA-2DA0-FF4A-CFAE-07CC5EAFB319}"/>
              </a:ext>
            </a:extLst>
          </p:cNvPr>
          <p:cNvSpPr>
            <a:spLocks noGrp="1"/>
          </p:cNvSpPr>
          <p:nvPr>
            <p:ph type="title"/>
          </p:nvPr>
        </p:nvSpPr>
        <p:spPr>
          <a:xfrm>
            <a:off x="838200" y="325891"/>
            <a:ext cx="10515600" cy="1376813"/>
          </a:xfrm>
        </p:spPr>
        <p:txBody>
          <a:bodyPr>
            <a:normAutofit/>
          </a:bodyPr>
          <a:lstStyle/>
          <a:p>
            <a:r>
              <a:rPr lang="lv-LV" sz="4000" b="1" dirty="0">
                <a:solidFill>
                  <a:schemeClr val="accent6">
                    <a:lumMod val="50000"/>
                  </a:schemeClr>
                </a:solidFill>
                <a:latin typeface="+mn-lt"/>
              </a:rPr>
              <a:t>Jaunā teritorijas plānojuma risinājumi</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CA626A25-EF77-10E4-D123-BF9280E73FBC}"/>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4A3DA789-1741-3DD2-CCDE-49B9EED0588A}"/>
              </a:ext>
            </a:extLst>
          </p:cNvPr>
          <p:cNvSpPr txBox="1">
            <a:spLocks/>
          </p:cNvSpPr>
          <p:nvPr/>
        </p:nvSpPr>
        <p:spPr>
          <a:xfrm>
            <a:off x="838200" y="1264011"/>
            <a:ext cx="4628103" cy="5900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7000"/>
              </a:lnSpc>
              <a:spcAft>
                <a:spcPts val="600"/>
              </a:spcAft>
              <a:buNone/>
            </a:pPr>
            <a:r>
              <a:rPr lang="lv-LV" sz="2400" b="1" i="0" u="none" strike="noStrike" dirty="0">
                <a:solidFill>
                  <a:schemeClr val="accent6">
                    <a:lumMod val="75000"/>
                  </a:schemeClr>
                </a:solidFill>
                <a:effectLst/>
                <a:latin typeface="Calibri" panose="020F0502020204030204" pitchFamily="34" charset="0"/>
              </a:rPr>
              <a:t>Transports</a:t>
            </a:r>
          </a:p>
        </p:txBody>
      </p:sp>
      <p:sp>
        <p:nvSpPr>
          <p:cNvPr id="8" name="Rectangle 1">
            <a:extLst>
              <a:ext uri="{FF2B5EF4-FFF2-40B4-BE49-F238E27FC236}">
                <a16:creationId xmlns:a16="http://schemas.microsoft.com/office/drawing/2014/main" id="{93F27CF4-C068-1F83-B714-3DBBD6E9E160}"/>
              </a:ext>
            </a:extLst>
          </p:cNvPr>
          <p:cNvSpPr>
            <a:spLocks noChangeArrowheads="1"/>
          </p:cNvSpPr>
          <p:nvPr/>
        </p:nvSpPr>
        <p:spPr bwMode="auto">
          <a:xfrm>
            <a:off x="2459037" y="1056373"/>
            <a:ext cx="1539856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5" name="Rectangle 1">
            <a:extLst>
              <a:ext uri="{FF2B5EF4-FFF2-40B4-BE49-F238E27FC236}">
                <a16:creationId xmlns:a16="http://schemas.microsoft.com/office/drawing/2014/main" id="{AD82EDEF-48E2-914E-EF11-6E0959138F4B}"/>
              </a:ext>
            </a:extLst>
          </p:cNvPr>
          <p:cNvSpPr>
            <a:spLocks noChangeArrowheads="1"/>
          </p:cNvSpPr>
          <p:nvPr/>
        </p:nvSpPr>
        <p:spPr bwMode="auto">
          <a:xfrm>
            <a:off x="2973475" y="137707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9" name="Rectangle 1">
            <a:extLst>
              <a:ext uri="{FF2B5EF4-FFF2-40B4-BE49-F238E27FC236}">
                <a16:creationId xmlns:a16="http://schemas.microsoft.com/office/drawing/2014/main" id="{B28C557D-64E3-2DA5-CE3F-8D36AC111954}"/>
              </a:ext>
            </a:extLst>
          </p:cNvPr>
          <p:cNvSpPr>
            <a:spLocks noChangeArrowheads="1"/>
          </p:cNvSpPr>
          <p:nvPr/>
        </p:nvSpPr>
        <p:spPr bwMode="auto">
          <a:xfrm>
            <a:off x="1622425" y="27574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E0167F4E-F9D4-2F73-0F02-6568E3F18629}"/>
              </a:ext>
            </a:extLst>
          </p:cNvPr>
          <p:cNvSpPr txBox="1"/>
          <p:nvPr/>
        </p:nvSpPr>
        <p:spPr>
          <a:xfrm>
            <a:off x="838200" y="1854031"/>
            <a:ext cx="8466575" cy="4721164"/>
          </a:xfrm>
          <a:prstGeom prst="rect">
            <a:avLst/>
          </a:prstGeom>
          <a:noFill/>
        </p:spPr>
        <p:txBody>
          <a:bodyPr wrap="square">
            <a:spAutoFit/>
          </a:bodyPr>
          <a:lstStyle/>
          <a:p>
            <a:pPr marL="285750" indent="-285750" fontAlgn="base">
              <a:buFont typeface="Wingdings" panose="05000000000000000000" pitchFamily="2" charset="2"/>
              <a:buChar char="ü"/>
            </a:pPr>
            <a:r>
              <a:rPr lang="lv-LV" dirty="0"/>
              <a:t>Precizēts sarkano līniju risinājums ap A1 autoceļu</a:t>
            </a:r>
          </a:p>
          <a:p>
            <a:pPr marL="285750" indent="-285750" fontAlgn="base">
              <a:buFont typeface="Wingdings" panose="05000000000000000000" pitchFamily="2" charset="2"/>
              <a:buChar char="ü"/>
            </a:pPr>
            <a:r>
              <a:rPr lang="lv-LV" dirty="0"/>
              <a:t>TIN7 teritorija</a:t>
            </a:r>
            <a:r>
              <a:rPr lang="en-US" dirty="0"/>
              <a:t>​</a:t>
            </a:r>
            <a:r>
              <a:rPr lang="lv-LV" dirty="0"/>
              <a:t> ap A1 autoceļu samazināta no 100 m uz 40 m uz katru pusi</a:t>
            </a:r>
            <a:endParaRPr lang="en-US" dirty="0"/>
          </a:p>
          <a:p>
            <a:pPr marL="285750" indent="-285750" fontAlgn="base">
              <a:buFont typeface="Wingdings" panose="05000000000000000000" pitchFamily="2" charset="2"/>
              <a:buChar char="ü"/>
            </a:pPr>
            <a:r>
              <a:rPr lang="lv-LV" dirty="0"/>
              <a:t>Nav paredzēts Baltezera apvedceļš</a:t>
            </a:r>
          </a:p>
          <a:p>
            <a:pPr marL="285750" indent="-285750" fontAlgn="base">
              <a:buFont typeface="Wingdings" panose="05000000000000000000" pitchFamily="2" charset="2"/>
              <a:buChar char="ü"/>
            </a:pPr>
            <a:r>
              <a:rPr lang="lv-LV" dirty="0"/>
              <a:t>Jaunciema gatves (Rīgā) savienojums ar A1 autoceļu tiek saglabāts kā TIN71 un tā platums samazināts no 100 m uz 80 m</a:t>
            </a:r>
          </a:p>
          <a:p>
            <a:pPr marL="285750" indent="-285750" fontAlgn="base">
              <a:buFont typeface="Wingdings" panose="05000000000000000000" pitchFamily="2" charset="2"/>
              <a:buChar char="ü"/>
            </a:pPr>
            <a:r>
              <a:rPr lang="lv-LV" dirty="0"/>
              <a:t>Satiksmes pārvads (transporta mezgls) plānots autoceļu A1 un P1 krustojumā</a:t>
            </a:r>
          </a:p>
          <a:p>
            <a:pPr marL="285750" indent="-285750" fontAlgn="base">
              <a:buFont typeface="Wingdings" panose="05000000000000000000" pitchFamily="2" charset="2"/>
              <a:buChar char="ü"/>
            </a:pPr>
            <a:r>
              <a:rPr lang="lv-LV" dirty="0"/>
              <a:t>Ielu sarkanās līnijas tiek attēlotas visām pašvaldības ielām, kā arī visām izbūvētām ielām, bet plānotās ielas noteiktas kā TIN72 teritorijas</a:t>
            </a:r>
          </a:p>
          <a:p>
            <a:pPr marL="285750" indent="-285750" fontAlgn="base">
              <a:buFont typeface="Wingdings" panose="05000000000000000000" pitchFamily="2" charset="2"/>
              <a:buChar char="ü"/>
            </a:pPr>
            <a:r>
              <a:rPr lang="lv-LV" dirty="0"/>
              <a:t>Valsts autoceļu saraksts, to nodalījuma joslas un aizsargjoslas, ielu saraksts un sarkano līniju platumi noteikti TIAN 1. un 7.pielikumā</a:t>
            </a:r>
          </a:p>
          <a:p>
            <a:pPr marL="285750" indent="-285750" fontAlgn="base">
              <a:buFont typeface="Wingdings" panose="05000000000000000000" pitchFamily="2" charset="2"/>
              <a:buChar char="ü"/>
            </a:pPr>
            <a:endParaRPr lang="lv-LV" dirty="0"/>
          </a:p>
          <a:p>
            <a:pPr fontAlgn="base"/>
            <a:r>
              <a:rPr lang="lv-LV" dirty="0"/>
              <a:t>Teritorijas plānojuma izstrādes laikā vairākkārt mainījušies Satiksmes ministrijas un VSIA “Latvijas valsts ceļi” nosacījumi un sniegtā informācija jaunu satiksmes mezglu attīstībai un TIN teritorijām Ādažu novada teritorijā. </a:t>
            </a:r>
          </a:p>
          <a:p>
            <a:pPr fontAlgn="base"/>
            <a:endParaRPr lang="lv-LV" dirty="0"/>
          </a:p>
          <a:p>
            <a:pPr fontAlgn="base"/>
            <a:endParaRPr lang="en-US" dirty="0"/>
          </a:p>
          <a:p>
            <a:pPr algn="l" rtl="0" fontAlgn="base">
              <a:lnSpc>
                <a:spcPts val="1500"/>
              </a:lnSpc>
            </a:pPr>
            <a:endParaRPr lang="en-US"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6089845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31730-D6B1-D9CD-5609-760ED8049E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BAD48C-17EC-585E-E6DF-F08F49F97690}"/>
              </a:ext>
            </a:extLst>
          </p:cNvPr>
          <p:cNvSpPr>
            <a:spLocks noGrp="1"/>
          </p:cNvSpPr>
          <p:nvPr>
            <p:ph type="title"/>
          </p:nvPr>
        </p:nvSpPr>
        <p:spPr>
          <a:xfrm>
            <a:off x="838200" y="325891"/>
            <a:ext cx="10515600" cy="1376813"/>
          </a:xfrm>
        </p:spPr>
        <p:txBody>
          <a:bodyPr>
            <a:normAutofit/>
          </a:bodyPr>
          <a:lstStyle/>
          <a:p>
            <a:r>
              <a:rPr lang="lv-LV" sz="4000" b="1" dirty="0">
                <a:solidFill>
                  <a:schemeClr val="accent6">
                    <a:lumMod val="50000"/>
                  </a:schemeClr>
                </a:solidFill>
                <a:latin typeface="+mn-lt"/>
              </a:rPr>
              <a:t>Jaunā teritorijas plānojuma risinājumi</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E5F190D1-0278-4D38-31DA-6679DCFA5561}"/>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856B13F6-92F0-B451-5858-1346730731CB}"/>
              </a:ext>
            </a:extLst>
          </p:cNvPr>
          <p:cNvSpPr txBox="1">
            <a:spLocks/>
          </p:cNvSpPr>
          <p:nvPr/>
        </p:nvSpPr>
        <p:spPr>
          <a:xfrm>
            <a:off x="838200" y="1264011"/>
            <a:ext cx="8134978" cy="5900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7000"/>
              </a:lnSpc>
              <a:spcAft>
                <a:spcPts val="600"/>
              </a:spcAft>
              <a:buNone/>
            </a:pPr>
            <a:r>
              <a:rPr lang="lv-LV" sz="2400" b="1" i="0" u="none" strike="noStrike" dirty="0">
                <a:solidFill>
                  <a:schemeClr val="accent6">
                    <a:lumMod val="75000"/>
                  </a:schemeClr>
                </a:solidFill>
                <a:effectLst/>
                <a:latin typeface="Calibri" panose="020F0502020204030204" pitchFamily="34" charset="0"/>
              </a:rPr>
              <a:t>Izmaiņas kultūras pieminekļu statusā un aizsargjoslās</a:t>
            </a:r>
          </a:p>
        </p:txBody>
      </p:sp>
      <p:sp>
        <p:nvSpPr>
          <p:cNvPr id="8" name="Rectangle 1">
            <a:extLst>
              <a:ext uri="{FF2B5EF4-FFF2-40B4-BE49-F238E27FC236}">
                <a16:creationId xmlns:a16="http://schemas.microsoft.com/office/drawing/2014/main" id="{3F0538F0-AA40-B1A9-0462-27DABB883D14}"/>
              </a:ext>
            </a:extLst>
          </p:cNvPr>
          <p:cNvSpPr>
            <a:spLocks noChangeArrowheads="1"/>
          </p:cNvSpPr>
          <p:nvPr/>
        </p:nvSpPr>
        <p:spPr bwMode="auto">
          <a:xfrm>
            <a:off x="2459037" y="1056373"/>
            <a:ext cx="1539856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5" name="Rectangle 1">
            <a:extLst>
              <a:ext uri="{FF2B5EF4-FFF2-40B4-BE49-F238E27FC236}">
                <a16:creationId xmlns:a16="http://schemas.microsoft.com/office/drawing/2014/main" id="{874DE229-6438-1E40-341B-7ADB8BD4C877}"/>
              </a:ext>
            </a:extLst>
          </p:cNvPr>
          <p:cNvSpPr>
            <a:spLocks noChangeArrowheads="1"/>
          </p:cNvSpPr>
          <p:nvPr/>
        </p:nvSpPr>
        <p:spPr bwMode="auto">
          <a:xfrm>
            <a:off x="2973475" y="137707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9" name="Rectangle 1">
            <a:extLst>
              <a:ext uri="{FF2B5EF4-FFF2-40B4-BE49-F238E27FC236}">
                <a16:creationId xmlns:a16="http://schemas.microsoft.com/office/drawing/2014/main" id="{D35FADC0-6D76-837C-1594-3AAFCC61EFDA}"/>
              </a:ext>
            </a:extLst>
          </p:cNvPr>
          <p:cNvSpPr>
            <a:spLocks noChangeArrowheads="1"/>
          </p:cNvSpPr>
          <p:nvPr/>
        </p:nvSpPr>
        <p:spPr bwMode="auto">
          <a:xfrm>
            <a:off x="1622425" y="27574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29214051-E9EC-EDC2-9E02-FFA8215E2AE8}"/>
              </a:ext>
            </a:extLst>
          </p:cNvPr>
          <p:cNvSpPr txBox="1"/>
          <p:nvPr/>
        </p:nvSpPr>
        <p:spPr>
          <a:xfrm>
            <a:off x="838200" y="1854031"/>
            <a:ext cx="7311013" cy="4167166"/>
          </a:xfrm>
          <a:prstGeom prst="rect">
            <a:avLst/>
          </a:prstGeom>
          <a:noFill/>
        </p:spPr>
        <p:txBody>
          <a:bodyPr wrap="square">
            <a:spAutoFit/>
          </a:bodyPr>
          <a:lstStyle/>
          <a:p>
            <a:pPr marL="285750" indent="-285750" fontAlgn="base">
              <a:buFont typeface="Wingdings" panose="05000000000000000000" pitchFamily="2" charset="2"/>
              <a:buChar char="ü"/>
            </a:pPr>
            <a:r>
              <a:rPr lang="lv-LV" dirty="0"/>
              <a:t>2025.gada 26.maijā saņēma Nacionālā kultūras mantojuma pārvaldes (turpmāk – NKMP) vēstuli Nr. 2025/08-09.2/574 “Par kultūras pieminekļa statusu un apgrūtinājumiem Carnikavas pagastā” ar informāciju, ka  2023.gada 13.oktobra sēdē tika pieņemts lēmums mainīt tipoloģisko grupu uz “arheoloģija” un nosaukumu uz “Carnikavas (</a:t>
            </a:r>
            <a:r>
              <a:rPr lang="lv-LV" dirty="0" err="1"/>
              <a:t>Siguļu</a:t>
            </a:r>
            <a:r>
              <a:rPr lang="lv-LV" dirty="0"/>
              <a:t>) baznīcas vieta”</a:t>
            </a:r>
          </a:p>
          <a:p>
            <a:pPr marL="285750" indent="-285750" fontAlgn="base">
              <a:buFont typeface="Wingdings" panose="05000000000000000000" pitchFamily="2" charset="2"/>
              <a:buChar char="ü"/>
            </a:pPr>
            <a:r>
              <a:rPr lang="lv-LV" dirty="0"/>
              <a:t>Pamatojoties uz šo vēstuli noteikta individuāla aizsardzības zona ap vietējās nozīmes kultūras pieminekli “Baltgalvju </a:t>
            </a:r>
            <a:r>
              <a:rPr lang="lv-LV" dirty="0" err="1"/>
              <a:t>Upurkalni</a:t>
            </a:r>
            <a:r>
              <a:rPr lang="lv-LV" dirty="0"/>
              <a:t> - kulta vieta” </a:t>
            </a:r>
            <a:r>
              <a:rPr lang="lv-LV" dirty="0" err="1"/>
              <a:t>Kalngalē</a:t>
            </a:r>
            <a:endParaRPr lang="lv-LV" dirty="0"/>
          </a:p>
          <a:p>
            <a:pPr marL="285750" indent="-285750" fontAlgn="base">
              <a:buFont typeface="Wingdings" panose="05000000000000000000" pitchFamily="2" charset="2"/>
              <a:buChar char="ü"/>
            </a:pPr>
            <a:r>
              <a:rPr lang="lv-LV" dirty="0"/>
              <a:t>2024.gada 15.novembrī noteica jaunu valsts nozīmes kultūras pieminekli, vēsturiska notikuma vietu - “Baltais krusts” – komunistiskā masu upuru piemiņas vieta Baltezerā, kurai noteikta aizsargjosla</a:t>
            </a:r>
          </a:p>
          <a:p>
            <a:pPr marL="285750" indent="-285750" fontAlgn="base">
              <a:buFont typeface="Wingdings" panose="05000000000000000000" pitchFamily="2" charset="2"/>
              <a:buChar char="ü"/>
            </a:pPr>
            <a:endParaRPr lang="lv-LV" dirty="0"/>
          </a:p>
          <a:p>
            <a:pPr fontAlgn="base"/>
            <a:endParaRPr lang="en-US" dirty="0"/>
          </a:p>
          <a:p>
            <a:pPr algn="l" rtl="0" fontAlgn="base">
              <a:lnSpc>
                <a:spcPts val="1500"/>
              </a:lnSpc>
            </a:pPr>
            <a:endParaRPr lang="en-US" b="0" i="0" dirty="0">
              <a:solidFill>
                <a:srgbClr val="000000"/>
              </a:solidFill>
              <a:effectLst/>
              <a:latin typeface="Arial" panose="020B0604020202020204" pitchFamily="34" charset="0"/>
            </a:endParaRPr>
          </a:p>
        </p:txBody>
      </p:sp>
      <p:sp>
        <p:nvSpPr>
          <p:cNvPr id="3" name="Content Placeholder 2">
            <a:extLst>
              <a:ext uri="{FF2B5EF4-FFF2-40B4-BE49-F238E27FC236}">
                <a16:creationId xmlns:a16="http://schemas.microsoft.com/office/drawing/2014/main" id="{5CD7BF6C-212C-621B-CE5F-020CCB910D8A}"/>
              </a:ext>
            </a:extLst>
          </p:cNvPr>
          <p:cNvSpPr txBox="1">
            <a:spLocks/>
          </p:cNvSpPr>
          <p:nvPr/>
        </p:nvSpPr>
        <p:spPr>
          <a:xfrm>
            <a:off x="913838" y="5480929"/>
            <a:ext cx="10439962" cy="98445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7000"/>
              </a:lnSpc>
              <a:spcAft>
                <a:spcPts val="600"/>
              </a:spcAft>
              <a:buNone/>
            </a:pPr>
            <a:r>
              <a:rPr lang="lv-LV" sz="2400" b="1" i="0" u="none" strike="noStrike" dirty="0">
                <a:solidFill>
                  <a:schemeClr val="accent6">
                    <a:lumMod val="75000"/>
                  </a:schemeClr>
                </a:solidFill>
                <a:effectLst/>
                <a:latin typeface="Calibri" panose="020F0502020204030204" pitchFamily="34" charset="0"/>
              </a:rPr>
              <a:t>Atbilstība Ādažu novada Ilgtspējīgas attīstības stratēģijai izvērtēta Paskaidrojuma rakstā, paralēli ierosinātas izmaiņas Stratēģijā (ciemi, smagā rūpniecība, zaļo zonu transformēšana apbūvei u.c.)</a:t>
            </a:r>
          </a:p>
        </p:txBody>
      </p:sp>
    </p:spTree>
    <p:extLst>
      <p:ext uri="{BB962C8B-B14F-4D97-AF65-F5344CB8AC3E}">
        <p14:creationId xmlns:p14="http://schemas.microsoft.com/office/powerpoint/2010/main" val="280836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54308-3A74-A4CF-CEDD-ADF6334DC7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658C6C-9DA6-C220-CF2C-E27E7D481A7D}"/>
              </a:ext>
            </a:extLst>
          </p:cNvPr>
          <p:cNvSpPr>
            <a:spLocks noGrp="1"/>
          </p:cNvSpPr>
          <p:nvPr>
            <p:ph type="title"/>
          </p:nvPr>
        </p:nvSpPr>
        <p:spPr>
          <a:xfrm>
            <a:off x="838200" y="325891"/>
            <a:ext cx="10515600" cy="1376813"/>
          </a:xfrm>
        </p:spPr>
        <p:txBody>
          <a:bodyPr>
            <a:normAutofit/>
          </a:bodyPr>
          <a:lstStyle/>
          <a:p>
            <a:r>
              <a:rPr lang="lv-LV" sz="4000" b="1" dirty="0">
                <a:solidFill>
                  <a:schemeClr val="accent6">
                    <a:lumMod val="50000"/>
                  </a:schemeClr>
                </a:solidFill>
                <a:latin typeface="+mn-lt"/>
              </a:rPr>
              <a:t>Grafiskā daļa – funkcionālais zonējums</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E4F87917-DAF0-F178-7C38-04C67F540655}"/>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8" name="Rectangle 1">
            <a:extLst>
              <a:ext uri="{FF2B5EF4-FFF2-40B4-BE49-F238E27FC236}">
                <a16:creationId xmlns:a16="http://schemas.microsoft.com/office/drawing/2014/main" id="{63DB2764-C678-D0DA-E5F5-7A88AFB00C79}"/>
              </a:ext>
            </a:extLst>
          </p:cNvPr>
          <p:cNvSpPr>
            <a:spLocks noChangeArrowheads="1"/>
          </p:cNvSpPr>
          <p:nvPr/>
        </p:nvSpPr>
        <p:spPr bwMode="auto">
          <a:xfrm>
            <a:off x="2459037" y="1056373"/>
            <a:ext cx="1539856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5" name="Rectangle 1">
            <a:extLst>
              <a:ext uri="{FF2B5EF4-FFF2-40B4-BE49-F238E27FC236}">
                <a16:creationId xmlns:a16="http://schemas.microsoft.com/office/drawing/2014/main" id="{2F7D6BB0-0C89-A9BE-9B49-6C8B29E0D160}"/>
              </a:ext>
            </a:extLst>
          </p:cNvPr>
          <p:cNvSpPr>
            <a:spLocks noChangeArrowheads="1"/>
          </p:cNvSpPr>
          <p:nvPr/>
        </p:nvSpPr>
        <p:spPr bwMode="auto">
          <a:xfrm>
            <a:off x="2973475" y="137707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9" name="Rectangle 1">
            <a:extLst>
              <a:ext uri="{FF2B5EF4-FFF2-40B4-BE49-F238E27FC236}">
                <a16:creationId xmlns:a16="http://schemas.microsoft.com/office/drawing/2014/main" id="{236376E0-02AB-A72A-EF08-37FBA42268C8}"/>
              </a:ext>
            </a:extLst>
          </p:cNvPr>
          <p:cNvSpPr>
            <a:spLocks noChangeArrowheads="1"/>
          </p:cNvSpPr>
          <p:nvPr/>
        </p:nvSpPr>
        <p:spPr bwMode="auto">
          <a:xfrm>
            <a:off x="1622425" y="27574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F59CD049-13BD-4038-1376-3F7AB0296D2C}"/>
              </a:ext>
            </a:extLst>
          </p:cNvPr>
          <p:cNvSpPr txBox="1"/>
          <p:nvPr/>
        </p:nvSpPr>
        <p:spPr>
          <a:xfrm>
            <a:off x="838200" y="1360311"/>
            <a:ext cx="7311013" cy="1458733"/>
          </a:xfrm>
          <a:prstGeom prst="rect">
            <a:avLst/>
          </a:prstGeom>
          <a:noFill/>
        </p:spPr>
        <p:txBody>
          <a:bodyPr wrap="square">
            <a:spAutoFit/>
          </a:bodyPr>
          <a:lstStyle/>
          <a:p>
            <a:r>
              <a:rPr lang="lv-LV" sz="2000" dirty="0"/>
              <a:t>Veikti ~1700 labojumi:</a:t>
            </a:r>
          </a:p>
          <a:p>
            <a:pPr lvl="1">
              <a:buFont typeface="Wingdings" panose="05000000000000000000" pitchFamily="2" charset="2"/>
              <a:buChar char="ü"/>
            </a:pPr>
            <a:r>
              <a:rPr lang="lv-LV" sz="2000" dirty="0"/>
              <a:t>Integrēti detālplānojumi un </a:t>
            </a:r>
            <a:r>
              <a:rPr lang="lv-LV" sz="2000" dirty="0" err="1"/>
              <a:t>lokālplānojumi</a:t>
            </a:r>
            <a:endParaRPr lang="lv-LV" sz="2000" dirty="0"/>
          </a:p>
          <a:p>
            <a:pPr fontAlgn="base"/>
            <a:endParaRPr lang="lv-LV" dirty="0"/>
          </a:p>
          <a:p>
            <a:pPr fontAlgn="base"/>
            <a:endParaRPr lang="en-US" dirty="0"/>
          </a:p>
          <a:p>
            <a:pPr algn="l" rtl="0" fontAlgn="base">
              <a:lnSpc>
                <a:spcPts val="1500"/>
              </a:lnSpc>
            </a:pPr>
            <a:endParaRPr lang="en-US" b="0" i="0" dirty="0">
              <a:solidFill>
                <a:srgbClr val="000000"/>
              </a:solidFill>
              <a:effectLst/>
              <a:latin typeface="Arial" panose="020B0604020202020204" pitchFamily="34" charset="0"/>
            </a:endParaRPr>
          </a:p>
        </p:txBody>
      </p:sp>
      <p:grpSp>
        <p:nvGrpSpPr>
          <p:cNvPr id="3" name="Group 2">
            <a:extLst>
              <a:ext uri="{FF2B5EF4-FFF2-40B4-BE49-F238E27FC236}">
                <a16:creationId xmlns:a16="http://schemas.microsoft.com/office/drawing/2014/main" id="{382D2516-0A86-D766-51E5-FC3FCE59E61A}"/>
              </a:ext>
            </a:extLst>
          </p:cNvPr>
          <p:cNvGrpSpPr/>
          <p:nvPr/>
        </p:nvGrpSpPr>
        <p:grpSpPr>
          <a:xfrm>
            <a:off x="1567534" y="2433186"/>
            <a:ext cx="8590787" cy="3239516"/>
            <a:chOff x="1536191" y="2937447"/>
            <a:chExt cx="8590787" cy="3239516"/>
          </a:xfrm>
        </p:grpSpPr>
        <p:grpSp>
          <p:nvGrpSpPr>
            <p:cNvPr id="7" name="Group 6">
              <a:extLst>
                <a:ext uri="{FF2B5EF4-FFF2-40B4-BE49-F238E27FC236}">
                  <a16:creationId xmlns:a16="http://schemas.microsoft.com/office/drawing/2014/main" id="{0A36BE5A-4A47-3B98-77D2-69DF8DD6F740}"/>
                </a:ext>
              </a:extLst>
            </p:cNvPr>
            <p:cNvGrpSpPr/>
            <p:nvPr/>
          </p:nvGrpSpPr>
          <p:grpSpPr>
            <a:xfrm>
              <a:off x="1536191" y="2937447"/>
              <a:ext cx="3583375" cy="3239516"/>
              <a:chOff x="1536191" y="2937447"/>
              <a:chExt cx="3583375" cy="3239516"/>
            </a:xfrm>
          </p:grpSpPr>
          <p:pic>
            <p:nvPicPr>
              <p:cNvPr id="14" name="Picture 13">
                <a:extLst>
                  <a:ext uri="{FF2B5EF4-FFF2-40B4-BE49-F238E27FC236}">
                    <a16:creationId xmlns:a16="http://schemas.microsoft.com/office/drawing/2014/main" id="{2B91A80F-D47C-8013-A064-FA1237613F02}"/>
                  </a:ext>
                </a:extLst>
              </p:cNvPr>
              <p:cNvPicPr>
                <a:picLocks noChangeAspect="1"/>
              </p:cNvPicPr>
              <p:nvPr/>
            </p:nvPicPr>
            <p:blipFill>
              <a:blip r:embed="rId2"/>
              <a:stretch>
                <a:fillRect/>
              </a:stretch>
            </p:blipFill>
            <p:spPr>
              <a:xfrm>
                <a:off x="1536191" y="2937447"/>
                <a:ext cx="3583375" cy="3239516"/>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6096D8E4-5002-C47B-85D7-6DC2CEC3705C}"/>
                  </a:ext>
                </a:extLst>
              </p:cNvPr>
              <p:cNvSpPr txBox="1"/>
              <p:nvPr/>
            </p:nvSpPr>
            <p:spPr>
              <a:xfrm>
                <a:off x="1536191" y="2937447"/>
                <a:ext cx="813816" cy="374904"/>
              </a:xfrm>
              <a:prstGeom prst="rect">
                <a:avLst/>
              </a:prstGeom>
              <a:solidFill>
                <a:schemeClr val="bg1"/>
              </a:solidFill>
            </p:spPr>
            <p:txBody>
              <a:bodyPr wrap="square" rtlCol="0">
                <a:spAutoFit/>
              </a:bodyPr>
              <a:lstStyle/>
              <a:p>
                <a:r>
                  <a:rPr lang="lv-LV" b="1" dirty="0"/>
                  <a:t>Pirms</a:t>
                </a:r>
              </a:p>
            </p:txBody>
          </p:sp>
        </p:grpSp>
        <p:grpSp>
          <p:nvGrpSpPr>
            <p:cNvPr id="10" name="Group 9">
              <a:extLst>
                <a:ext uri="{FF2B5EF4-FFF2-40B4-BE49-F238E27FC236}">
                  <a16:creationId xmlns:a16="http://schemas.microsoft.com/office/drawing/2014/main" id="{BDD1143F-A19E-64D3-8A43-DE88B72AFD6F}"/>
                </a:ext>
              </a:extLst>
            </p:cNvPr>
            <p:cNvGrpSpPr/>
            <p:nvPr/>
          </p:nvGrpSpPr>
          <p:grpSpPr>
            <a:xfrm>
              <a:off x="6291071" y="2937447"/>
              <a:ext cx="3835907" cy="3239516"/>
              <a:chOff x="6291071" y="2937447"/>
              <a:chExt cx="3835907" cy="3239516"/>
            </a:xfrm>
          </p:grpSpPr>
          <p:pic>
            <p:nvPicPr>
              <p:cNvPr id="12" name="Picture 11">
                <a:extLst>
                  <a:ext uri="{FF2B5EF4-FFF2-40B4-BE49-F238E27FC236}">
                    <a16:creationId xmlns:a16="http://schemas.microsoft.com/office/drawing/2014/main" id="{84962607-4250-5855-0630-A0D1B91A2024}"/>
                  </a:ext>
                </a:extLst>
              </p:cNvPr>
              <p:cNvPicPr>
                <a:picLocks noChangeAspect="1"/>
              </p:cNvPicPr>
              <p:nvPr/>
            </p:nvPicPr>
            <p:blipFill>
              <a:blip r:embed="rId3"/>
              <a:stretch>
                <a:fillRect/>
              </a:stretch>
            </p:blipFill>
            <p:spPr>
              <a:xfrm>
                <a:off x="6291071" y="2937447"/>
                <a:ext cx="3835907" cy="3239516"/>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D5F83534-4723-B0DA-B13A-5FA9C91A48D7}"/>
                  </a:ext>
                </a:extLst>
              </p:cNvPr>
              <p:cNvSpPr txBox="1"/>
              <p:nvPr/>
            </p:nvSpPr>
            <p:spPr>
              <a:xfrm>
                <a:off x="6291071" y="2937447"/>
                <a:ext cx="813816" cy="374904"/>
              </a:xfrm>
              <a:prstGeom prst="rect">
                <a:avLst/>
              </a:prstGeom>
              <a:solidFill>
                <a:schemeClr val="bg1"/>
              </a:solidFill>
            </p:spPr>
            <p:txBody>
              <a:bodyPr wrap="square" rtlCol="0">
                <a:spAutoFit/>
              </a:bodyPr>
              <a:lstStyle/>
              <a:p>
                <a:r>
                  <a:rPr lang="lv-LV" b="1" dirty="0"/>
                  <a:t>Pēc</a:t>
                </a:r>
              </a:p>
            </p:txBody>
          </p:sp>
        </p:grpSp>
      </p:grpSp>
    </p:spTree>
    <p:extLst>
      <p:ext uri="{BB962C8B-B14F-4D97-AF65-F5344CB8AC3E}">
        <p14:creationId xmlns:p14="http://schemas.microsoft.com/office/powerpoint/2010/main" val="3163866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52825-F57C-6E19-6236-C8D0A739DE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76E57E-CA01-6B6D-E604-A228DC151FDE}"/>
              </a:ext>
            </a:extLst>
          </p:cNvPr>
          <p:cNvSpPr>
            <a:spLocks noGrp="1"/>
          </p:cNvSpPr>
          <p:nvPr>
            <p:ph type="title"/>
          </p:nvPr>
        </p:nvSpPr>
        <p:spPr>
          <a:xfrm>
            <a:off x="838200" y="325891"/>
            <a:ext cx="10515600" cy="1376813"/>
          </a:xfrm>
        </p:spPr>
        <p:txBody>
          <a:bodyPr>
            <a:normAutofit/>
          </a:bodyPr>
          <a:lstStyle/>
          <a:p>
            <a:r>
              <a:rPr lang="lv-LV" sz="4000" b="1" dirty="0">
                <a:solidFill>
                  <a:schemeClr val="accent6">
                    <a:lumMod val="50000"/>
                  </a:schemeClr>
                </a:solidFill>
                <a:latin typeface="+mn-lt"/>
              </a:rPr>
              <a:t>Grafiskā daļa - funkcionālais zonējums</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23CD2DDF-915A-7245-A904-E45E80F540D2}"/>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8" name="Rectangle 1">
            <a:extLst>
              <a:ext uri="{FF2B5EF4-FFF2-40B4-BE49-F238E27FC236}">
                <a16:creationId xmlns:a16="http://schemas.microsoft.com/office/drawing/2014/main" id="{DBA60495-D2A1-5077-87FB-38520D618390}"/>
              </a:ext>
            </a:extLst>
          </p:cNvPr>
          <p:cNvSpPr>
            <a:spLocks noChangeArrowheads="1"/>
          </p:cNvSpPr>
          <p:nvPr/>
        </p:nvSpPr>
        <p:spPr bwMode="auto">
          <a:xfrm>
            <a:off x="2459037" y="1056373"/>
            <a:ext cx="1539856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5" name="Rectangle 1">
            <a:extLst>
              <a:ext uri="{FF2B5EF4-FFF2-40B4-BE49-F238E27FC236}">
                <a16:creationId xmlns:a16="http://schemas.microsoft.com/office/drawing/2014/main" id="{21ADE26A-6E9F-0056-6E1A-19D69962F8F0}"/>
              </a:ext>
            </a:extLst>
          </p:cNvPr>
          <p:cNvSpPr>
            <a:spLocks noChangeArrowheads="1"/>
          </p:cNvSpPr>
          <p:nvPr/>
        </p:nvSpPr>
        <p:spPr bwMode="auto">
          <a:xfrm>
            <a:off x="2973475" y="137707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9" name="Rectangle 1">
            <a:extLst>
              <a:ext uri="{FF2B5EF4-FFF2-40B4-BE49-F238E27FC236}">
                <a16:creationId xmlns:a16="http://schemas.microsoft.com/office/drawing/2014/main" id="{44A71FE2-1583-A61A-572C-B4679A3E9EE7}"/>
              </a:ext>
            </a:extLst>
          </p:cNvPr>
          <p:cNvSpPr>
            <a:spLocks noChangeArrowheads="1"/>
          </p:cNvSpPr>
          <p:nvPr/>
        </p:nvSpPr>
        <p:spPr bwMode="auto">
          <a:xfrm>
            <a:off x="1622425" y="27574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34D2DF18-8BC4-21E3-17D0-67C506CE1103}"/>
              </a:ext>
            </a:extLst>
          </p:cNvPr>
          <p:cNvSpPr txBox="1"/>
          <p:nvPr/>
        </p:nvSpPr>
        <p:spPr>
          <a:xfrm>
            <a:off x="838200" y="1360311"/>
            <a:ext cx="7311013" cy="1397177"/>
          </a:xfrm>
          <a:prstGeom prst="rect">
            <a:avLst/>
          </a:prstGeom>
          <a:noFill/>
        </p:spPr>
        <p:txBody>
          <a:bodyPr wrap="square">
            <a:spAutoFit/>
          </a:bodyPr>
          <a:lstStyle/>
          <a:p>
            <a:pPr marL="285750" indent="-285750" algn="just">
              <a:buFont typeface="Wingdings" panose="05000000000000000000" pitchFamily="2" charset="2"/>
              <a:buChar char="ü"/>
            </a:pPr>
            <a:r>
              <a:rPr lang="lv-LV" dirty="0"/>
              <a:t>Novērstas neprecizitātes (lauksaimniecības apbūves zeme, zonējums ārpus kadastra robežām, labota topoloģija un tml.)</a:t>
            </a:r>
          </a:p>
          <a:p>
            <a:pPr fontAlgn="base"/>
            <a:endParaRPr lang="lv-LV" dirty="0"/>
          </a:p>
          <a:p>
            <a:pPr fontAlgn="base"/>
            <a:endParaRPr lang="en-US" dirty="0"/>
          </a:p>
          <a:p>
            <a:pPr algn="l" rtl="0" fontAlgn="base">
              <a:lnSpc>
                <a:spcPts val="1500"/>
              </a:lnSpc>
            </a:pPr>
            <a:endParaRPr lang="en-US" b="0" i="0" dirty="0">
              <a:solidFill>
                <a:srgbClr val="000000"/>
              </a:solidFill>
              <a:effectLst/>
              <a:latin typeface="Arial" panose="020B0604020202020204" pitchFamily="34" charset="0"/>
            </a:endParaRPr>
          </a:p>
        </p:txBody>
      </p:sp>
      <p:grpSp>
        <p:nvGrpSpPr>
          <p:cNvPr id="16" name="Group 15">
            <a:extLst>
              <a:ext uri="{FF2B5EF4-FFF2-40B4-BE49-F238E27FC236}">
                <a16:creationId xmlns:a16="http://schemas.microsoft.com/office/drawing/2014/main" id="{428DA97A-CFB8-62AB-540B-3C9499A582C9}"/>
              </a:ext>
            </a:extLst>
          </p:cNvPr>
          <p:cNvGrpSpPr/>
          <p:nvPr/>
        </p:nvGrpSpPr>
        <p:grpSpPr>
          <a:xfrm>
            <a:off x="1407740" y="2457323"/>
            <a:ext cx="8909401" cy="3286378"/>
            <a:chOff x="1277112" y="2890586"/>
            <a:chExt cx="8909401" cy="3286378"/>
          </a:xfrm>
        </p:grpSpPr>
        <p:grpSp>
          <p:nvGrpSpPr>
            <p:cNvPr id="17" name="Group 16">
              <a:extLst>
                <a:ext uri="{FF2B5EF4-FFF2-40B4-BE49-F238E27FC236}">
                  <a16:creationId xmlns:a16="http://schemas.microsoft.com/office/drawing/2014/main" id="{A5CA91AE-453A-E34A-F1B5-866EDB88E1A4}"/>
                </a:ext>
              </a:extLst>
            </p:cNvPr>
            <p:cNvGrpSpPr/>
            <p:nvPr/>
          </p:nvGrpSpPr>
          <p:grpSpPr>
            <a:xfrm>
              <a:off x="1277112" y="2890586"/>
              <a:ext cx="4042489" cy="3286377"/>
              <a:chOff x="1277112" y="2890586"/>
              <a:chExt cx="4042489" cy="3286377"/>
            </a:xfrm>
          </p:grpSpPr>
          <p:pic>
            <p:nvPicPr>
              <p:cNvPr id="21" name="Picture 20">
                <a:extLst>
                  <a:ext uri="{FF2B5EF4-FFF2-40B4-BE49-F238E27FC236}">
                    <a16:creationId xmlns:a16="http://schemas.microsoft.com/office/drawing/2014/main" id="{1A6793B9-BA0E-269D-00F4-D575094AC913}"/>
                  </a:ext>
                </a:extLst>
              </p:cNvPr>
              <p:cNvPicPr>
                <a:picLocks noChangeAspect="1"/>
              </p:cNvPicPr>
              <p:nvPr/>
            </p:nvPicPr>
            <p:blipFill>
              <a:blip r:embed="rId2"/>
              <a:stretch>
                <a:fillRect/>
              </a:stretch>
            </p:blipFill>
            <p:spPr>
              <a:xfrm>
                <a:off x="1277112" y="2890587"/>
                <a:ext cx="4042489" cy="3286376"/>
              </a:xfrm>
              <a:prstGeom prst="rect">
                <a:avLst/>
              </a:prstGeom>
              <a:ln>
                <a:noFill/>
              </a:ln>
              <a:effectLst>
                <a:outerShdw blurRad="292100" dist="139700" dir="2700000" algn="tl" rotWithShape="0">
                  <a:srgbClr val="333333">
                    <a:alpha val="65000"/>
                  </a:srgbClr>
                </a:outerShdw>
              </a:effectLst>
            </p:spPr>
          </p:pic>
          <p:sp>
            <p:nvSpPr>
              <p:cNvPr id="22" name="TextBox 21">
                <a:extLst>
                  <a:ext uri="{FF2B5EF4-FFF2-40B4-BE49-F238E27FC236}">
                    <a16:creationId xmlns:a16="http://schemas.microsoft.com/office/drawing/2014/main" id="{2D09E8D5-07EA-A101-DE1A-FB21A40007BD}"/>
                  </a:ext>
                </a:extLst>
              </p:cNvPr>
              <p:cNvSpPr txBox="1"/>
              <p:nvPr/>
            </p:nvSpPr>
            <p:spPr>
              <a:xfrm>
                <a:off x="1277112" y="2890586"/>
                <a:ext cx="813816" cy="374904"/>
              </a:xfrm>
              <a:prstGeom prst="rect">
                <a:avLst/>
              </a:prstGeom>
              <a:solidFill>
                <a:schemeClr val="bg1"/>
              </a:solidFill>
            </p:spPr>
            <p:txBody>
              <a:bodyPr wrap="square" rtlCol="0">
                <a:spAutoFit/>
              </a:bodyPr>
              <a:lstStyle/>
              <a:p>
                <a:r>
                  <a:rPr lang="lv-LV" b="1" dirty="0"/>
                  <a:t>Pirms</a:t>
                </a:r>
              </a:p>
            </p:txBody>
          </p:sp>
        </p:grpSp>
        <p:grpSp>
          <p:nvGrpSpPr>
            <p:cNvPr id="18" name="Group 17">
              <a:extLst>
                <a:ext uri="{FF2B5EF4-FFF2-40B4-BE49-F238E27FC236}">
                  <a16:creationId xmlns:a16="http://schemas.microsoft.com/office/drawing/2014/main" id="{29F539EE-E58E-8BFB-EA2D-8B16867B434C}"/>
                </a:ext>
              </a:extLst>
            </p:cNvPr>
            <p:cNvGrpSpPr/>
            <p:nvPr/>
          </p:nvGrpSpPr>
          <p:grpSpPr>
            <a:xfrm>
              <a:off x="6025313" y="2890586"/>
              <a:ext cx="4161200" cy="3286378"/>
              <a:chOff x="6025313" y="2890586"/>
              <a:chExt cx="4161200" cy="3286378"/>
            </a:xfrm>
          </p:grpSpPr>
          <p:pic>
            <p:nvPicPr>
              <p:cNvPr id="19" name="Content Placeholder 6">
                <a:extLst>
                  <a:ext uri="{FF2B5EF4-FFF2-40B4-BE49-F238E27FC236}">
                    <a16:creationId xmlns:a16="http://schemas.microsoft.com/office/drawing/2014/main" id="{0D173DE0-6907-22EC-9391-37D9E5DC88F2}"/>
                  </a:ext>
                </a:extLst>
              </p:cNvPr>
              <p:cNvPicPr>
                <a:picLocks noChangeAspect="1"/>
              </p:cNvPicPr>
              <p:nvPr/>
            </p:nvPicPr>
            <p:blipFill>
              <a:blip r:embed="rId3"/>
              <a:stretch>
                <a:fillRect/>
              </a:stretch>
            </p:blipFill>
            <p:spPr>
              <a:xfrm>
                <a:off x="6025313" y="2890588"/>
                <a:ext cx="4161200" cy="3286376"/>
              </a:xfrm>
              <a:prstGeom prst="rect">
                <a:avLst/>
              </a:prstGeom>
              <a:ln>
                <a:noFill/>
              </a:ln>
              <a:effectLst>
                <a:outerShdw blurRad="292100" dist="139700" dir="2700000" algn="tl" rotWithShape="0">
                  <a:srgbClr val="333333">
                    <a:alpha val="65000"/>
                  </a:srgbClr>
                </a:outerShdw>
              </a:effectLst>
            </p:spPr>
          </p:pic>
          <p:sp>
            <p:nvSpPr>
              <p:cNvPr id="20" name="TextBox 19">
                <a:extLst>
                  <a:ext uri="{FF2B5EF4-FFF2-40B4-BE49-F238E27FC236}">
                    <a16:creationId xmlns:a16="http://schemas.microsoft.com/office/drawing/2014/main" id="{816D4BF8-3B26-365B-1FDD-AB20B55AC44A}"/>
                  </a:ext>
                </a:extLst>
              </p:cNvPr>
              <p:cNvSpPr txBox="1"/>
              <p:nvPr/>
            </p:nvSpPr>
            <p:spPr>
              <a:xfrm>
                <a:off x="6025313" y="2890586"/>
                <a:ext cx="813816" cy="374904"/>
              </a:xfrm>
              <a:prstGeom prst="rect">
                <a:avLst/>
              </a:prstGeom>
              <a:solidFill>
                <a:schemeClr val="bg1"/>
              </a:solidFill>
            </p:spPr>
            <p:txBody>
              <a:bodyPr wrap="square" rtlCol="0">
                <a:spAutoFit/>
              </a:bodyPr>
              <a:lstStyle/>
              <a:p>
                <a:r>
                  <a:rPr lang="lv-LV" b="1" dirty="0"/>
                  <a:t>Pēc</a:t>
                </a:r>
              </a:p>
            </p:txBody>
          </p:sp>
        </p:grpSp>
      </p:grpSp>
    </p:spTree>
    <p:extLst>
      <p:ext uri="{BB962C8B-B14F-4D97-AF65-F5344CB8AC3E}">
        <p14:creationId xmlns:p14="http://schemas.microsoft.com/office/powerpoint/2010/main" val="28683390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B7F42-C55F-DBBF-510A-9E73FC3F77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3F2F49-0444-81D9-7F9B-64D7AE7BB43C}"/>
              </a:ext>
            </a:extLst>
          </p:cNvPr>
          <p:cNvSpPr>
            <a:spLocks noGrp="1"/>
          </p:cNvSpPr>
          <p:nvPr>
            <p:ph type="title"/>
          </p:nvPr>
        </p:nvSpPr>
        <p:spPr>
          <a:xfrm>
            <a:off x="838200" y="325891"/>
            <a:ext cx="10515600" cy="1376813"/>
          </a:xfrm>
        </p:spPr>
        <p:txBody>
          <a:bodyPr>
            <a:normAutofit/>
          </a:bodyPr>
          <a:lstStyle/>
          <a:p>
            <a:r>
              <a:rPr lang="lv-LV" sz="4000" b="1" dirty="0">
                <a:solidFill>
                  <a:schemeClr val="accent6">
                    <a:lumMod val="50000"/>
                  </a:schemeClr>
                </a:solidFill>
                <a:latin typeface="+mn-lt"/>
              </a:rPr>
              <a:t>Grafiskā daļa - funkcionālais zonējums</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A942CBC6-7219-8AFC-63EB-207D5A034942}"/>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8" name="Rectangle 1">
            <a:extLst>
              <a:ext uri="{FF2B5EF4-FFF2-40B4-BE49-F238E27FC236}">
                <a16:creationId xmlns:a16="http://schemas.microsoft.com/office/drawing/2014/main" id="{7391EED3-28FB-596A-6C23-CF5AB42DC293}"/>
              </a:ext>
            </a:extLst>
          </p:cNvPr>
          <p:cNvSpPr>
            <a:spLocks noChangeArrowheads="1"/>
          </p:cNvSpPr>
          <p:nvPr/>
        </p:nvSpPr>
        <p:spPr bwMode="auto">
          <a:xfrm>
            <a:off x="2459037" y="1056373"/>
            <a:ext cx="1539856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5" name="Rectangle 1">
            <a:extLst>
              <a:ext uri="{FF2B5EF4-FFF2-40B4-BE49-F238E27FC236}">
                <a16:creationId xmlns:a16="http://schemas.microsoft.com/office/drawing/2014/main" id="{4CC4E8C6-5564-4FEC-A795-5DB82ABBDA88}"/>
              </a:ext>
            </a:extLst>
          </p:cNvPr>
          <p:cNvSpPr>
            <a:spLocks noChangeArrowheads="1"/>
          </p:cNvSpPr>
          <p:nvPr/>
        </p:nvSpPr>
        <p:spPr bwMode="auto">
          <a:xfrm>
            <a:off x="2973475" y="137707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9" name="Rectangle 1">
            <a:extLst>
              <a:ext uri="{FF2B5EF4-FFF2-40B4-BE49-F238E27FC236}">
                <a16:creationId xmlns:a16="http://schemas.microsoft.com/office/drawing/2014/main" id="{74EA23A5-784E-9915-08BB-EEA738A92BC0}"/>
              </a:ext>
            </a:extLst>
          </p:cNvPr>
          <p:cNvSpPr>
            <a:spLocks noChangeArrowheads="1"/>
          </p:cNvSpPr>
          <p:nvPr/>
        </p:nvSpPr>
        <p:spPr bwMode="auto">
          <a:xfrm>
            <a:off x="1622425" y="27574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4C029E0F-2A46-5741-2E4C-9606367D07A1}"/>
              </a:ext>
            </a:extLst>
          </p:cNvPr>
          <p:cNvSpPr txBox="1"/>
          <p:nvPr/>
        </p:nvSpPr>
        <p:spPr>
          <a:xfrm>
            <a:off x="838200" y="1414335"/>
            <a:ext cx="7311013" cy="1150956"/>
          </a:xfrm>
          <a:prstGeom prst="rect">
            <a:avLst/>
          </a:prstGeom>
          <a:noFill/>
        </p:spPr>
        <p:txBody>
          <a:bodyPr wrap="square">
            <a:spAutoFit/>
          </a:bodyPr>
          <a:lstStyle/>
          <a:p>
            <a:pPr marL="285750" indent="-285750" algn="just">
              <a:buFont typeface="Wingdings" panose="05000000000000000000" pitchFamily="2" charset="2"/>
              <a:buChar char="ü"/>
            </a:pPr>
            <a:r>
              <a:rPr lang="lv-LV" sz="2000" dirty="0"/>
              <a:t>Mainīts zonējums ārpus jaunajām ciemu robežām</a:t>
            </a:r>
          </a:p>
          <a:p>
            <a:pPr fontAlgn="base"/>
            <a:endParaRPr lang="lv-LV" dirty="0"/>
          </a:p>
          <a:p>
            <a:pPr fontAlgn="base"/>
            <a:endParaRPr lang="en-US" dirty="0"/>
          </a:p>
          <a:p>
            <a:pPr algn="l" rtl="0" fontAlgn="base">
              <a:lnSpc>
                <a:spcPts val="1500"/>
              </a:lnSpc>
            </a:pPr>
            <a:endParaRPr lang="en-US" b="0" i="0" dirty="0">
              <a:solidFill>
                <a:srgbClr val="000000"/>
              </a:solidFill>
              <a:effectLst/>
              <a:latin typeface="Arial" panose="020B0604020202020204" pitchFamily="34" charset="0"/>
            </a:endParaRPr>
          </a:p>
        </p:txBody>
      </p:sp>
      <p:grpSp>
        <p:nvGrpSpPr>
          <p:cNvPr id="3" name="Group 2">
            <a:extLst>
              <a:ext uri="{FF2B5EF4-FFF2-40B4-BE49-F238E27FC236}">
                <a16:creationId xmlns:a16="http://schemas.microsoft.com/office/drawing/2014/main" id="{D057B8EC-9D77-9ABB-FA3E-B2B43068CC68}"/>
              </a:ext>
            </a:extLst>
          </p:cNvPr>
          <p:cNvGrpSpPr/>
          <p:nvPr/>
        </p:nvGrpSpPr>
        <p:grpSpPr>
          <a:xfrm>
            <a:off x="973105" y="2195971"/>
            <a:ext cx="10245789" cy="3378900"/>
            <a:chOff x="939899" y="2527566"/>
            <a:chExt cx="10245789" cy="3378900"/>
          </a:xfrm>
        </p:grpSpPr>
        <p:grpSp>
          <p:nvGrpSpPr>
            <p:cNvPr id="4" name="Group 3">
              <a:extLst>
                <a:ext uri="{FF2B5EF4-FFF2-40B4-BE49-F238E27FC236}">
                  <a16:creationId xmlns:a16="http://schemas.microsoft.com/office/drawing/2014/main" id="{5828DA8B-9D6F-4523-628A-14CFE8766DCB}"/>
                </a:ext>
              </a:extLst>
            </p:cNvPr>
            <p:cNvGrpSpPr/>
            <p:nvPr/>
          </p:nvGrpSpPr>
          <p:grpSpPr>
            <a:xfrm>
              <a:off x="939899" y="2527567"/>
              <a:ext cx="4433774" cy="3378899"/>
              <a:chOff x="939899" y="2527567"/>
              <a:chExt cx="4433774" cy="3378899"/>
            </a:xfrm>
          </p:grpSpPr>
          <p:pic>
            <p:nvPicPr>
              <p:cNvPr id="13" name="Picture 12">
                <a:extLst>
                  <a:ext uri="{FF2B5EF4-FFF2-40B4-BE49-F238E27FC236}">
                    <a16:creationId xmlns:a16="http://schemas.microsoft.com/office/drawing/2014/main" id="{E8AD3E19-51C6-1F01-1EF3-AE2B3F03FBA1}"/>
                  </a:ext>
                </a:extLst>
              </p:cNvPr>
              <p:cNvPicPr>
                <a:picLocks noChangeAspect="1"/>
              </p:cNvPicPr>
              <p:nvPr/>
            </p:nvPicPr>
            <p:blipFill>
              <a:blip r:embed="rId2"/>
              <a:stretch>
                <a:fillRect/>
              </a:stretch>
            </p:blipFill>
            <p:spPr>
              <a:xfrm>
                <a:off x="939899" y="2527567"/>
                <a:ext cx="4433774" cy="3378899"/>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90C363E7-1C32-5B4B-10B7-E7CFF4C08A85}"/>
                  </a:ext>
                </a:extLst>
              </p:cNvPr>
              <p:cNvSpPr txBox="1"/>
              <p:nvPr/>
            </p:nvSpPr>
            <p:spPr>
              <a:xfrm>
                <a:off x="939899" y="2527567"/>
                <a:ext cx="813816" cy="374904"/>
              </a:xfrm>
              <a:prstGeom prst="rect">
                <a:avLst/>
              </a:prstGeom>
              <a:solidFill>
                <a:schemeClr val="bg1"/>
              </a:solidFill>
            </p:spPr>
            <p:txBody>
              <a:bodyPr wrap="square" rtlCol="0">
                <a:spAutoFit/>
              </a:bodyPr>
              <a:lstStyle/>
              <a:p>
                <a:r>
                  <a:rPr lang="lv-LV" b="1" dirty="0"/>
                  <a:t>Pirms</a:t>
                </a:r>
              </a:p>
            </p:txBody>
          </p:sp>
        </p:grpSp>
        <p:grpSp>
          <p:nvGrpSpPr>
            <p:cNvPr id="7" name="Group 6">
              <a:extLst>
                <a:ext uri="{FF2B5EF4-FFF2-40B4-BE49-F238E27FC236}">
                  <a16:creationId xmlns:a16="http://schemas.microsoft.com/office/drawing/2014/main" id="{1E65DF24-612E-D266-4E9F-AF406CC27FF2}"/>
                </a:ext>
              </a:extLst>
            </p:cNvPr>
            <p:cNvGrpSpPr/>
            <p:nvPr/>
          </p:nvGrpSpPr>
          <p:grpSpPr>
            <a:xfrm>
              <a:off x="6484620" y="2527566"/>
              <a:ext cx="4701068" cy="3378899"/>
              <a:chOff x="5689092" y="2527567"/>
              <a:chExt cx="4701068" cy="3378899"/>
            </a:xfrm>
          </p:grpSpPr>
          <p:pic>
            <p:nvPicPr>
              <p:cNvPr id="10" name="Picture 9">
                <a:extLst>
                  <a:ext uri="{FF2B5EF4-FFF2-40B4-BE49-F238E27FC236}">
                    <a16:creationId xmlns:a16="http://schemas.microsoft.com/office/drawing/2014/main" id="{2024CE55-570D-3BAC-F229-16AE996EBB04}"/>
                  </a:ext>
                </a:extLst>
              </p:cNvPr>
              <p:cNvPicPr>
                <a:picLocks noChangeAspect="1"/>
              </p:cNvPicPr>
              <p:nvPr/>
            </p:nvPicPr>
            <p:blipFill>
              <a:blip r:embed="rId3"/>
              <a:stretch>
                <a:fillRect/>
              </a:stretch>
            </p:blipFill>
            <p:spPr>
              <a:xfrm>
                <a:off x="5722318" y="2527567"/>
                <a:ext cx="4667842" cy="3378899"/>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0EAE5F31-8B3B-CC43-F937-13B2AA8F312B}"/>
                  </a:ext>
                </a:extLst>
              </p:cNvPr>
              <p:cNvSpPr txBox="1"/>
              <p:nvPr/>
            </p:nvSpPr>
            <p:spPr>
              <a:xfrm>
                <a:off x="5689092" y="2527567"/>
                <a:ext cx="813816" cy="374904"/>
              </a:xfrm>
              <a:prstGeom prst="rect">
                <a:avLst/>
              </a:prstGeom>
              <a:solidFill>
                <a:schemeClr val="bg1"/>
              </a:solidFill>
            </p:spPr>
            <p:txBody>
              <a:bodyPr wrap="square" rtlCol="0">
                <a:spAutoFit/>
              </a:bodyPr>
              <a:lstStyle/>
              <a:p>
                <a:r>
                  <a:rPr lang="lv-LV" b="1" dirty="0"/>
                  <a:t>Pēc</a:t>
                </a:r>
              </a:p>
            </p:txBody>
          </p:sp>
        </p:grpSp>
      </p:grpSp>
    </p:spTree>
    <p:extLst>
      <p:ext uri="{BB962C8B-B14F-4D97-AF65-F5344CB8AC3E}">
        <p14:creationId xmlns:p14="http://schemas.microsoft.com/office/powerpoint/2010/main" val="34248072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1931D-3651-5DD4-30F9-32F4C564C2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4BB47F-507E-3021-744A-5F7A5A14F055}"/>
              </a:ext>
            </a:extLst>
          </p:cNvPr>
          <p:cNvSpPr>
            <a:spLocks noGrp="1"/>
          </p:cNvSpPr>
          <p:nvPr>
            <p:ph type="title"/>
          </p:nvPr>
        </p:nvSpPr>
        <p:spPr>
          <a:xfrm>
            <a:off x="838200" y="325891"/>
            <a:ext cx="10515600" cy="1376813"/>
          </a:xfrm>
        </p:spPr>
        <p:txBody>
          <a:bodyPr>
            <a:normAutofit fontScale="90000"/>
          </a:bodyPr>
          <a:lstStyle/>
          <a:p>
            <a:r>
              <a:rPr lang="lv-LV" sz="3600" b="1" dirty="0">
                <a:solidFill>
                  <a:schemeClr val="accent6">
                    <a:lumMod val="50000"/>
                  </a:schemeClr>
                </a:solidFill>
                <a:latin typeface="+mn-lt"/>
              </a:rPr>
              <a:t>Grafiskā daļa - funkcionālais zonējums un sarkanās līnijas</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38205728-57CA-784D-F2BE-326A04057607}"/>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8" name="Rectangle 1">
            <a:extLst>
              <a:ext uri="{FF2B5EF4-FFF2-40B4-BE49-F238E27FC236}">
                <a16:creationId xmlns:a16="http://schemas.microsoft.com/office/drawing/2014/main" id="{BDB0608E-E01E-02B4-B22A-B30610FF9FC0}"/>
              </a:ext>
            </a:extLst>
          </p:cNvPr>
          <p:cNvSpPr>
            <a:spLocks noChangeArrowheads="1"/>
          </p:cNvSpPr>
          <p:nvPr/>
        </p:nvSpPr>
        <p:spPr bwMode="auto">
          <a:xfrm>
            <a:off x="2459037" y="1056373"/>
            <a:ext cx="1539856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5" name="Rectangle 1">
            <a:extLst>
              <a:ext uri="{FF2B5EF4-FFF2-40B4-BE49-F238E27FC236}">
                <a16:creationId xmlns:a16="http://schemas.microsoft.com/office/drawing/2014/main" id="{DBEF215A-8381-91D7-762C-A376AB6424A5}"/>
              </a:ext>
            </a:extLst>
          </p:cNvPr>
          <p:cNvSpPr>
            <a:spLocks noChangeArrowheads="1"/>
          </p:cNvSpPr>
          <p:nvPr/>
        </p:nvSpPr>
        <p:spPr bwMode="auto">
          <a:xfrm>
            <a:off x="2973475" y="137707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9" name="Rectangle 1">
            <a:extLst>
              <a:ext uri="{FF2B5EF4-FFF2-40B4-BE49-F238E27FC236}">
                <a16:creationId xmlns:a16="http://schemas.microsoft.com/office/drawing/2014/main" id="{BD2B38D0-DF4B-23FE-BCA5-3224BE1F1F73}"/>
              </a:ext>
            </a:extLst>
          </p:cNvPr>
          <p:cNvSpPr>
            <a:spLocks noChangeArrowheads="1"/>
          </p:cNvSpPr>
          <p:nvPr/>
        </p:nvSpPr>
        <p:spPr bwMode="auto">
          <a:xfrm>
            <a:off x="1622425" y="27574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0FDEC3D9-82B1-F374-753F-3F45F1E7F7AD}"/>
              </a:ext>
            </a:extLst>
          </p:cNvPr>
          <p:cNvSpPr txBox="1"/>
          <p:nvPr/>
        </p:nvSpPr>
        <p:spPr>
          <a:xfrm>
            <a:off x="697523" y="1359898"/>
            <a:ext cx="7311013" cy="1766509"/>
          </a:xfrm>
          <a:prstGeom prst="rect">
            <a:avLst/>
          </a:prstGeom>
          <a:noFill/>
        </p:spPr>
        <p:txBody>
          <a:bodyPr wrap="square">
            <a:spAutoFit/>
          </a:bodyPr>
          <a:lstStyle/>
          <a:p>
            <a:pPr>
              <a:buFont typeface="Wingdings" panose="05000000000000000000" pitchFamily="2" charset="2"/>
              <a:buChar char="ü"/>
            </a:pPr>
            <a:r>
              <a:rPr lang="lv-LV" sz="2000" dirty="0"/>
              <a:t>Veikta sarkano līniju pārskatīšana un labošana.</a:t>
            </a:r>
          </a:p>
          <a:p>
            <a:pPr>
              <a:buFont typeface="Wingdings" panose="05000000000000000000" pitchFamily="2" charset="2"/>
              <a:buChar char="ü"/>
            </a:pPr>
            <a:r>
              <a:rPr lang="lv-LV" sz="2000" dirty="0"/>
              <a:t>Vienota pieeja Carnikavas pagastam un Ādažu pagastam.</a:t>
            </a:r>
          </a:p>
          <a:p>
            <a:pPr>
              <a:buFont typeface="Wingdings" panose="05000000000000000000" pitchFamily="2" charset="2"/>
              <a:buChar char="ü"/>
            </a:pPr>
            <a:r>
              <a:rPr lang="lv-LV" sz="2000" dirty="0"/>
              <a:t>Plānotās ielas attēlotas kā TIN.</a:t>
            </a:r>
          </a:p>
          <a:p>
            <a:pPr fontAlgn="base"/>
            <a:endParaRPr lang="lv-LV" dirty="0"/>
          </a:p>
          <a:p>
            <a:pPr fontAlgn="base"/>
            <a:endParaRPr lang="en-US" dirty="0"/>
          </a:p>
          <a:p>
            <a:pPr algn="l" rtl="0" fontAlgn="base">
              <a:lnSpc>
                <a:spcPts val="1500"/>
              </a:lnSpc>
            </a:pPr>
            <a:endParaRPr lang="en-US" b="0" i="0" dirty="0">
              <a:solidFill>
                <a:srgbClr val="000000"/>
              </a:solidFill>
              <a:effectLst/>
              <a:latin typeface="Arial" panose="020B0604020202020204" pitchFamily="34" charset="0"/>
            </a:endParaRPr>
          </a:p>
        </p:txBody>
      </p:sp>
      <p:grpSp>
        <p:nvGrpSpPr>
          <p:cNvPr id="15" name="Group 14">
            <a:extLst>
              <a:ext uri="{FF2B5EF4-FFF2-40B4-BE49-F238E27FC236}">
                <a16:creationId xmlns:a16="http://schemas.microsoft.com/office/drawing/2014/main" id="{7723C9C0-1940-F449-40DA-68C65AEEBCB4}"/>
              </a:ext>
            </a:extLst>
          </p:cNvPr>
          <p:cNvGrpSpPr/>
          <p:nvPr/>
        </p:nvGrpSpPr>
        <p:grpSpPr>
          <a:xfrm>
            <a:off x="946827" y="2661143"/>
            <a:ext cx="9964653" cy="3356718"/>
            <a:chOff x="923544" y="2992739"/>
            <a:chExt cx="9964653" cy="3356718"/>
          </a:xfrm>
        </p:grpSpPr>
        <p:grpSp>
          <p:nvGrpSpPr>
            <p:cNvPr id="16" name="Group 15">
              <a:extLst>
                <a:ext uri="{FF2B5EF4-FFF2-40B4-BE49-F238E27FC236}">
                  <a16:creationId xmlns:a16="http://schemas.microsoft.com/office/drawing/2014/main" id="{1BEB2136-B316-35AD-149B-F782D681ABAE}"/>
                </a:ext>
              </a:extLst>
            </p:cNvPr>
            <p:cNvGrpSpPr/>
            <p:nvPr/>
          </p:nvGrpSpPr>
          <p:grpSpPr>
            <a:xfrm>
              <a:off x="923544" y="2992739"/>
              <a:ext cx="4419603" cy="3356717"/>
              <a:chOff x="923544" y="2992739"/>
              <a:chExt cx="4419603" cy="3356717"/>
            </a:xfrm>
          </p:grpSpPr>
          <p:pic>
            <p:nvPicPr>
              <p:cNvPr id="20" name="Picture 19">
                <a:extLst>
                  <a:ext uri="{FF2B5EF4-FFF2-40B4-BE49-F238E27FC236}">
                    <a16:creationId xmlns:a16="http://schemas.microsoft.com/office/drawing/2014/main" id="{EAB47756-371F-E742-161E-75E416C1A7D3}"/>
                  </a:ext>
                </a:extLst>
              </p:cNvPr>
              <p:cNvPicPr>
                <a:picLocks noChangeAspect="1"/>
              </p:cNvPicPr>
              <p:nvPr/>
            </p:nvPicPr>
            <p:blipFill>
              <a:blip r:embed="rId2"/>
              <a:stretch>
                <a:fillRect/>
              </a:stretch>
            </p:blipFill>
            <p:spPr>
              <a:xfrm>
                <a:off x="923544" y="2992739"/>
                <a:ext cx="4419603" cy="3356717"/>
              </a:xfrm>
              <a:prstGeom prst="rect">
                <a:avLst/>
              </a:prstGeom>
              <a:ln>
                <a:noFill/>
              </a:ln>
              <a:effectLst>
                <a:outerShdw blurRad="292100" dist="139700" dir="2700000" algn="tl" rotWithShape="0">
                  <a:srgbClr val="333333">
                    <a:alpha val="65000"/>
                  </a:srgbClr>
                </a:outerShdw>
              </a:effectLst>
            </p:spPr>
          </p:pic>
          <p:sp>
            <p:nvSpPr>
              <p:cNvPr id="21" name="TextBox 20">
                <a:extLst>
                  <a:ext uri="{FF2B5EF4-FFF2-40B4-BE49-F238E27FC236}">
                    <a16:creationId xmlns:a16="http://schemas.microsoft.com/office/drawing/2014/main" id="{6F473934-C8A8-DDE1-01BC-BD3B83EAA029}"/>
                  </a:ext>
                </a:extLst>
              </p:cNvPr>
              <p:cNvSpPr txBox="1"/>
              <p:nvPr/>
            </p:nvSpPr>
            <p:spPr>
              <a:xfrm>
                <a:off x="923544" y="2992739"/>
                <a:ext cx="813816" cy="374904"/>
              </a:xfrm>
              <a:prstGeom prst="rect">
                <a:avLst/>
              </a:prstGeom>
              <a:solidFill>
                <a:schemeClr val="bg1"/>
              </a:solidFill>
            </p:spPr>
            <p:txBody>
              <a:bodyPr wrap="square" rtlCol="0">
                <a:spAutoFit/>
              </a:bodyPr>
              <a:lstStyle/>
              <a:p>
                <a:r>
                  <a:rPr lang="lv-LV" b="1" dirty="0"/>
                  <a:t>Pirms</a:t>
                </a:r>
              </a:p>
            </p:txBody>
          </p:sp>
        </p:grpSp>
        <p:grpSp>
          <p:nvGrpSpPr>
            <p:cNvPr id="17" name="Group 16">
              <a:extLst>
                <a:ext uri="{FF2B5EF4-FFF2-40B4-BE49-F238E27FC236}">
                  <a16:creationId xmlns:a16="http://schemas.microsoft.com/office/drawing/2014/main" id="{4D9A79E0-5337-F793-94B3-1F821ED74CBC}"/>
                </a:ext>
              </a:extLst>
            </p:cNvPr>
            <p:cNvGrpSpPr/>
            <p:nvPr/>
          </p:nvGrpSpPr>
          <p:grpSpPr>
            <a:xfrm>
              <a:off x="6243829" y="2992739"/>
              <a:ext cx="4644368" cy="3356718"/>
              <a:chOff x="6243829" y="2992739"/>
              <a:chExt cx="4644368" cy="3356718"/>
            </a:xfrm>
          </p:grpSpPr>
          <p:pic>
            <p:nvPicPr>
              <p:cNvPr id="18" name="Picture 17">
                <a:extLst>
                  <a:ext uri="{FF2B5EF4-FFF2-40B4-BE49-F238E27FC236}">
                    <a16:creationId xmlns:a16="http://schemas.microsoft.com/office/drawing/2014/main" id="{B67D165D-6F74-9328-D504-84C74845AB74}"/>
                  </a:ext>
                </a:extLst>
              </p:cNvPr>
              <p:cNvPicPr>
                <a:picLocks noChangeAspect="1"/>
              </p:cNvPicPr>
              <p:nvPr/>
            </p:nvPicPr>
            <p:blipFill>
              <a:blip r:embed="rId3"/>
              <a:stretch>
                <a:fillRect/>
              </a:stretch>
            </p:blipFill>
            <p:spPr>
              <a:xfrm>
                <a:off x="6309361" y="2992740"/>
                <a:ext cx="4578836" cy="3356717"/>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9127CFD7-1DF7-3059-D584-6DA4DAED0376}"/>
                  </a:ext>
                </a:extLst>
              </p:cNvPr>
              <p:cNvSpPr txBox="1"/>
              <p:nvPr/>
            </p:nvSpPr>
            <p:spPr>
              <a:xfrm>
                <a:off x="6243829" y="2992739"/>
                <a:ext cx="813816" cy="374904"/>
              </a:xfrm>
              <a:prstGeom prst="rect">
                <a:avLst/>
              </a:prstGeom>
              <a:solidFill>
                <a:schemeClr val="bg1"/>
              </a:solidFill>
            </p:spPr>
            <p:txBody>
              <a:bodyPr wrap="square" rtlCol="0">
                <a:spAutoFit/>
              </a:bodyPr>
              <a:lstStyle/>
              <a:p>
                <a:r>
                  <a:rPr lang="lv-LV" b="1" dirty="0"/>
                  <a:t>Pēc</a:t>
                </a:r>
              </a:p>
            </p:txBody>
          </p:sp>
        </p:grpSp>
      </p:grpSp>
    </p:spTree>
    <p:extLst>
      <p:ext uri="{BB962C8B-B14F-4D97-AF65-F5344CB8AC3E}">
        <p14:creationId xmlns:p14="http://schemas.microsoft.com/office/powerpoint/2010/main" val="8949850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54893F4-7A0E-AD95-B2A6-BC7775237126}"/>
              </a:ext>
            </a:extLst>
          </p:cNvPr>
          <p:cNvGrpSpPr/>
          <p:nvPr/>
        </p:nvGrpSpPr>
        <p:grpSpPr>
          <a:xfrm>
            <a:off x="582734" y="889529"/>
            <a:ext cx="5240867" cy="5078942"/>
            <a:chOff x="1056868" y="365125"/>
            <a:chExt cx="4167065" cy="3697274"/>
          </a:xfrm>
        </p:grpSpPr>
        <p:pic>
          <p:nvPicPr>
            <p:cNvPr id="7" name="Picture 6">
              <a:extLst>
                <a:ext uri="{FF2B5EF4-FFF2-40B4-BE49-F238E27FC236}">
                  <a16:creationId xmlns:a16="http://schemas.microsoft.com/office/drawing/2014/main" id="{279372E1-88B1-06BA-9899-63A3801C8412}"/>
                </a:ext>
              </a:extLst>
            </p:cNvPr>
            <p:cNvPicPr>
              <a:picLocks noChangeAspect="1"/>
            </p:cNvPicPr>
            <p:nvPr/>
          </p:nvPicPr>
          <p:blipFill>
            <a:blip r:embed="rId2"/>
            <a:stretch>
              <a:fillRect/>
            </a:stretch>
          </p:blipFill>
          <p:spPr>
            <a:xfrm>
              <a:off x="1056868" y="365125"/>
              <a:ext cx="4048531" cy="3588808"/>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D08E2324-BFD7-6490-892F-7681953C45FB}"/>
                </a:ext>
              </a:extLst>
            </p:cNvPr>
            <p:cNvSpPr txBox="1"/>
            <p:nvPr/>
          </p:nvSpPr>
          <p:spPr>
            <a:xfrm>
              <a:off x="1463831" y="3693067"/>
              <a:ext cx="3760102" cy="369332"/>
            </a:xfrm>
            <a:prstGeom prst="rect">
              <a:avLst/>
            </a:prstGeom>
            <a:solidFill>
              <a:schemeClr val="bg1"/>
            </a:solidFill>
          </p:spPr>
          <p:txBody>
            <a:bodyPr wrap="square" rtlCol="0">
              <a:spAutoFit/>
            </a:bodyPr>
            <a:lstStyle/>
            <a:p>
              <a:r>
                <a:rPr lang="lv-LV" b="1" dirty="0"/>
                <a:t>Carnikavas (Siguļu)baznīcas vieta</a:t>
              </a:r>
            </a:p>
          </p:txBody>
        </p:sp>
      </p:grpSp>
      <p:grpSp>
        <p:nvGrpSpPr>
          <p:cNvPr id="10" name="Group 9">
            <a:extLst>
              <a:ext uri="{FF2B5EF4-FFF2-40B4-BE49-F238E27FC236}">
                <a16:creationId xmlns:a16="http://schemas.microsoft.com/office/drawing/2014/main" id="{FDEC02D9-C516-B1F0-3943-5DC4665AC4C5}"/>
              </a:ext>
            </a:extLst>
          </p:cNvPr>
          <p:cNvGrpSpPr/>
          <p:nvPr/>
        </p:nvGrpSpPr>
        <p:grpSpPr>
          <a:xfrm>
            <a:off x="6219123" y="889529"/>
            <a:ext cx="5390143" cy="5078942"/>
            <a:chOff x="6566534" y="180459"/>
            <a:chExt cx="4048531" cy="3697274"/>
          </a:xfrm>
        </p:grpSpPr>
        <p:pic>
          <p:nvPicPr>
            <p:cNvPr id="5" name="Picture 4">
              <a:extLst>
                <a:ext uri="{FF2B5EF4-FFF2-40B4-BE49-F238E27FC236}">
                  <a16:creationId xmlns:a16="http://schemas.microsoft.com/office/drawing/2014/main" id="{EC5ACE9E-9C13-1E65-D563-90CFB2E6B061}"/>
                </a:ext>
              </a:extLst>
            </p:cNvPr>
            <p:cNvPicPr>
              <a:picLocks noChangeAspect="1"/>
            </p:cNvPicPr>
            <p:nvPr/>
          </p:nvPicPr>
          <p:blipFill>
            <a:blip r:embed="rId3"/>
            <a:stretch>
              <a:fillRect/>
            </a:stretch>
          </p:blipFill>
          <p:spPr>
            <a:xfrm>
              <a:off x="6566534" y="288925"/>
              <a:ext cx="3779732" cy="3588808"/>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28D33AF0-F345-6490-46FB-8A46C06ADBD1}"/>
                </a:ext>
              </a:extLst>
            </p:cNvPr>
            <p:cNvSpPr txBox="1"/>
            <p:nvPr/>
          </p:nvSpPr>
          <p:spPr>
            <a:xfrm>
              <a:off x="6566534" y="180459"/>
              <a:ext cx="4048531" cy="369332"/>
            </a:xfrm>
            <a:prstGeom prst="rect">
              <a:avLst/>
            </a:prstGeom>
            <a:solidFill>
              <a:schemeClr val="bg1"/>
            </a:solidFill>
          </p:spPr>
          <p:txBody>
            <a:bodyPr wrap="square" rtlCol="0">
              <a:spAutoFit/>
            </a:bodyPr>
            <a:lstStyle/>
            <a:p>
              <a:r>
                <a:rPr lang="lv-LV" b="1" dirty="0"/>
                <a:t>Baltgalvju </a:t>
              </a:r>
              <a:r>
                <a:rPr lang="lv-LV" b="1" dirty="0" err="1"/>
                <a:t>Upurklanu</a:t>
              </a:r>
              <a:r>
                <a:rPr lang="lv-LV" b="1" dirty="0"/>
                <a:t> kulta vieta</a:t>
              </a:r>
            </a:p>
          </p:txBody>
        </p:sp>
      </p:grpSp>
    </p:spTree>
    <p:extLst>
      <p:ext uri="{BB962C8B-B14F-4D97-AF65-F5344CB8AC3E}">
        <p14:creationId xmlns:p14="http://schemas.microsoft.com/office/powerpoint/2010/main" val="614676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0738B-6935-39F3-2466-56146D73B0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FA47C1-B487-5A9C-86A6-521B9A1B454C}"/>
              </a:ext>
            </a:extLst>
          </p:cNvPr>
          <p:cNvSpPr>
            <a:spLocks noGrp="1"/>
          </p:cNvSpPr>
          <p:nvPr>
            <p:ph type="title"/>
          </p:nvPr>
        </p:nvSpPr>
        <p:spPr>
          <a:xfrm>
            <a:off x="838200" y="325891"/>
            <a:ext cx="10515600" cy="1325563"/>
          </a:xfrm>
        </p:spPr>
        <p:txBody>
          <a:bodyPr>
            <a:normAutofit/>
          </a:bodyPr>
          <a:lstStyle/>
          <a:p>
            <a:r>
              <a:rPr lang="lv-LV" sz="4000" b="1" dirty="0">
                <a:solidFill>
                  <a:schemeClr val="accent6">
                    <a:lumMod val="50000"/>
                  </a:schemeClr>
                </a:solidFill>
                <a:latin typeface="+mn-lt"/>
              </a:rPr>
              <a:t>Sabiedrības līdzdalība izstrādes procesā </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2282098F-8506-1213-A8EA-E71B0BDB8F8F}"/>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74B090BC-C87D-3DD5-C7C7-D59463637E5B}"/>
              </a:ext>
            </a:extLst>
          </p:cNvPr>
          <p:cNvSpPr txBox="1">
            <a:spLocks/>
          </p:cNvSpPr>
          <p:nvPr/>
        </p:nvSpPr>
        <p:spPr>
          <a:xfrm>
            <a:off x="838200" y="1347024"/>
            <a:ext cx="5906729" cy="47293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lv-LV" sz="1800" dirty="0">
                <a:latin typeface="Calibri" panose="020F0502020204030204" pitchFamily="34" charset="0"/>
                <a:ea typeface="Calibri" panose="020F0502020204030204" pitchFamily="34" charset="0"/>
                <a:cs typeface="Times New Roman" panose="02020603050405020304" pitchFamily="18" charset="0"/>
              </a:rPr>
              <a:t>Ainavu plāna izstrādes laikā 2023.gada 22. novembrī tika organizēta diskusija ar iedzīvotājiem par ainavu vērtībām</a:t>
            </a:r>
          </a:p>
          <a:p>
            <a:pPr>
              <a:buFont typeface="Wingdings" panose="05000000000000000000" pitchFamily="2" charset="2"/>
              <a:buChar char="ü"/>
            </a:pPr>
            <a:r>
              <a:rPr lang="lv-LV" sz="1800" dirty="0">
                <a:latin typeface="Calibri" panose="020F0502020204030204" pitchFamily="34" charset="0"/>
                <a:ea typeface="Calibri" panose="020F0502020204030204" pitchFamily="34" charset="0"/>
                <a:cs typeface="Times New Roman" panose="02020603050405020304" pitchFamily="18" charset="0"/>
              </a:rPr>
              <a:t>C</a:t>
            </a:r>
            <a:r>
              <a:rPr lang="lv-LV" sz="1800" dirty="0">
                <a:effectLst/>
                <a:latin typeface="Calibri" panose="020F0502020204030204" pitchFamily="34" charset="0"/>
                <a:ea typeface="Calibri" panose="020F0502020204030204" pitchFamily="34" charset="0"/>
                <a:cs typeface="Times New Roman" panose="02020603050405020304" pitchFamily="18" charset="0"/>
              </a:rPr>
              <a:t>iemu attīstības plānu izstrādes ietvaros </a:t>
            </a:r>
            <a:r>
              <a:rPr lang="lv-LV" sz="1800" dirty="0">
                <a:ea typeface="Calibri" panose="020F0502020204030204" pitchFamily="34" charset="0"/>
                <a:cs typeface="Calibri" panose="020F0502020204030204" pitchFamily="34" charset="0"/>
              </a:rPr>
              <a:t>Attīstības un projektu nodaļa </a:t>
            </a:r>
            <a:r>
              <a:rPr lang="lv-LV" sz="1800" dirty="0">
                <a:effectLst/>
                <a:latin typeface="Calibri" panose="020F0502020204030204" pitchFamily="34" charset="0"/>
                <a:ea typeface="Calibri" panose="020F0502020204030204" pitchFamily="34" charset="0"/>
                <a:cs typeface="Times New Roman" panose="02020603050405020304" pitchFamily="18" charset="0"/>
              </a:rPr>
              <a:t>2024.gadā rīkoja tikšanās ar visu ciemu iedzīvotājiem. Šajās sanāksmēs piedalījās arī Teritorijas plānošanas nodaļas pārstāvji, diskutējot ar iedzīvotājiem par iespējamām izmaiņām ciemu robežās</a:t>
            </a:r>
          </a:p>
          <a:p>
            <a:pPr>
              <a:buFont typeface="Wingdings" panose="05000000000000000000" pitchFamily="2" charset="2"/>
              <a:buChar char="ü"/>
            </a:pPr>
            <a:r>
              <a:rPr lang="lv-LV" sz="1800" dirty="0">
                <a:effectLst/>
                <a:latin typeface="Calibri" panose="020F0502020204030204" pitchFamily="34" charset="0"/>
                <a:ea typeface="Calibri" panose="020F0502020204030204" pitchFamily="34" charset="0"/>
                <a:cs typeface="Times New Roman" panose="02020603050405020304" pitchFamily="18" charset="0"/>
              </a:rPr>
              <a:t>Ādažu novada ilgtspējīgas attīstības stratēģijas aktualizācija skar Telpiskās attīstības perspektīvā iekļautās vadlīnijas teritorijas plānošanai, tāpēc 2025.gada 28.aprīlī tika rīkota sanāksme ar iedzīvotājiem, lai iepazīstinātu ar plānotajām izmaiņām </a:t>
            </a:r>
            <a:r>
              <a:rPr lang="lv-LV" sz="1800" dirty="0" err="1">
                <a:effectLst/>
                <a:latin typeface="Calibri" panose="020F0502020204030204" pitchFamily="34" charset="0"/>
                <a:ea typeface="Calibri" panose="020F0502020204030204" pitchFamily="34" charset="0"/>
                <a:cs typeface="Times New Roman" panose="02020603050405020304" pitchFamily="18" charset="0"/>
              </a:rPr>
              <a:t>apdzīvojuma</a:t>
            </a:r>
            <a:r>
              <a:rPr lang="lv-LV" sz="1800" dirty="0">
                <a:effectLst/>
                <a:latin typeface="Calibri" panose="020F0502020204030204" pitchFamily="34" charset="0"/>
                <a:ea typeface="Calibri" panose="020F0502020204030204" pitchFamily="34" charset="0"/>
                <a:cs typeface="Times New Roman" panose="02020603050405020304" pitchFamily="18" charset="0"/>
              </a:rPr>
              <a:t> struktūrā, turpmākajām vadlīnijām apbūves plānošanā, teritorijas plānojuma izstrādes ietvaros veikto detālplānojumu izvērtēšanu, transporta risinājumiem un izmaiņām funkcionālajā zonējumā</a:t>
            </a:r>
          </a:p>
          <a:p>
            <a:pPr>
              <a:buFont typeface="Wingdings" panose="05000000000000000000" pitchFamily="2" charset="2"/>
              <a:buChar char="ü"/>
            </a:pPr>
            <a:r>
              <a:rPr lang="lv-LV" sz="1800" dirty="0">
                <a:latin typeface="Calibri" panose="020F0502020204030204" pitchFamily="34" charset="0"/>
                <a:ea typeface="Calibri" panose="020F0502020204030204" pitchFamily="34" charset="0"/>
                <a:cs typeface="Times New Roman" panose="02020603050405020304" pitchFamily="18" charset="0"/>
              </a:rPr>
              <a:t>09.06.2025. par jaunā teritorijas plānojuma risinājumiem prezentācija pašvaldības struktūrvienībām</a:t>
            </a:r>
          </a:p>
          <a:p>
            <a:pPr>
              <a:buFont typeface="Wingdings" panose="05000000000000000000" pitchFamily="2" charset="2"/>
              <a:buChar char="ü"/>
            </a:pPr>
            <a:endParaRPr lang="lv-LV"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AC36BAB4-3D5B-D269-DD39-9E1BB869E449}"/>
              </a:ext>
            </a:extLst>
          </p:cNvPr>
          <p:cNvPicPr>
            <a:picLocks noChangeAspect="1"/>
          </p:cNvPicPr>
          <p:nvPr/>
        </p:nvPicPr>
        <p:blipFill>
          <a:blip r:embed="rId2"/>
          <a:stretch>
            <a:fillRect/>
          </a:stretch>
        </p:blipFill>
        <p:spPr>
          <a:xfrm>
            <a:off x="7039132" y="1286801"/>
            <a:ext cx="4238470" cy="2410712"/>
          </a:xfrm>
          <a:prstGeom prst="rect">
            <a:avLst/>
          </a:prstGeom>
        </p:spPr>
      </p:pic>
      <p:pic>
        <p:nvPicPr>
          <p:cNvPr id="11" name="Picture 10">
            <a:extLst>
              <a:ext uri="{FF2B5EF4-FFF2-40B4-BE49-F238E27FC236}">
                <a16:creationId xmlns:a16="http://schemas.microsoft.com/office/drawing/2014/main" id="{E9448E5B-8784-D69F-B359-73941E3B5F6C}"/>
              </a:ext>
            </a:extLst>
          </p:cNvPr>
          <p:cNvPicPr>
            <a:picLocks noChangeAspect="1"/>
          </p:cNvPicPr>
          <p:nvPr/>
        </p:nvPicPr>
        <p:blipFill>
          <a:blip r:embed="rId3"/>
          <a:stretch>
            <a:fillRect/>
          </a:stretch>
        </p:blipFill>
        <p:spPr>
          <a:xfrm>
            <a:off x="7039132" y="3795776"/>
            <a:ext cx="4238470" cy="2417595"/>
          </a:xfrm>
          <a:prstGeom prst="rect">
            <a:avLst/>
          </a:prstGeom>
        </p:spPr>
      </p:pic>
    </p:spTree>
    <p:extLst>
      <p:ext uri="{BB962C8B-B14F-4D97-AF65-F5344CB8AC3E}">
        <p14:creationId xmlns:p14="http://schemas.microsoft.com/office/powerpoint/2010/main" val="12163378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C78ABA0-6F50-FF0B-CB5C-184B10C44724}"/>
              </a:ext>
            </a:extLst>
          </p:cNvPr>
          <p:cNvPicPr>
            <a:picLocks noGrp="1" noChangeAspect="1"/>
          </p:cNvPicPr>
          <p:nvPr>
            <p:ph idx="1"/>
          </p:nvPr>
        </p:nvPicPr>
        <p:blipFill>
          <a:blip r:embed="rId2"/>
          <a:stretch>
            <a:fillRect/>
          </a:stretch>
        </p:blipFill>
        <p:spPr>
          <a:xfrm>
            <a:off x="753534" y="66499"/>
            <a:ext cx="3826933" cy="6725001"/>
          </a:xfrm>
          <a:prstGeom prst="rect">
            <a:avLst/>
          </a:prstGeom>
          <a:ln>
            <a:noFill/>
          </a:ln>
          <a:effectLst>
            <a:outerShdw blurRad="292100" dist="139700" dir="2700000" algn="tl" rotWithShape="0">
              <a:srgbClr val="333333">
                <a:alpha val="65000"/>
              </a:srgbClr>
            </a:outerShdw>
          </a:effectLst>
        </p:spPr>
      </p:pic>
      <p:sp>
        <p:nvSpPr>
          <p:cNvPr id="6" name="Title 1">
            <a:extLst>
              <a:ext uri="{FF2B5EF4-FFF2-40B4-BE49-F238E27FC236}">
                <a16:creationId xmlns:a16="http://schemas.microsoft.com/office/drawing/2014/main" id="{72951B6B-6669-74C2-9BAC-BB5F78E07386}"/>
              </a:ext>
            </a:extLst>
          </p:cNvPr>
          <p:cNvSpPr txBox="1">
            <a:spLocks/>
          </p:cNvSpPr>
          <p:nvPr/>
        </p:nvSpPr>
        <p:spPr>
          <a:xfrm>
            <a:off x="5046133" y="217488"/>
            <a:ext cx="6392333" cy="21125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600" b="1" dirty="0">
                <a:solidFill>
                  <a:schemeClr val="accent6">
                    <a:lumMod val="50000"/>
                  </a:schemeClr>
                </a:solidFill>
                <a:latin typeface="+mn-lt"/>
              </a:rPr>
              <a:t>Grafiskā daļa – teritorijas ar īpašiem noteikumiem</a:t>
            </a:r>
            <a:br>
              <a:rPr lang="lv-LV" b="1" dirty="0">
                <a:solidFill>
                  <a:schemeClr val="accent6">
                    <a:lumMod val="50000"/>
                  </a:schemeClr>
                </a:solidFill>
              </a:rPr>
            </a:br>
            <a:endParaRPr lang="lv-LV" b="1" dirty="0">
              <a:solidFill>
                <a:srgbClr val="FF0000"/>
              </a:solidFill>
            </a:endParaRPr>
          </a:p>
        </p:txBody>
      </p:sp>
      <p:cxnSp>
        <p:nvCxnSpPr>
          <p:cNvPr id="7" name="Straight Connector 6">
            <a:extLst>
              <a:ext uri="{FF2B5EF4-FFF2-40B4-BE49-F238E27FC236}">
                <a16:creationId xmlns:a16="http://schemas.microsoft.com/office/drawing/2014/main" id="{0A03AEBF-29F9-E1C2-508A-12D921FCB7A0}"/>
              </a:ext>
            </a:extLst>
          </p:cNvPr>
          <p:cNvCxnSpPr>
            <a:cxnSpLocks/>
          </p:cNvCxnSpPr>
          <p:nvPr/>
        </p:nvCxnSpPr>
        <p:spPr>
          <a:xfrm>
            <a:off x="4944534" y="1571579"/>
            <a:ext cx="6392333"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2" name="TextBox 1">
            <a:extLst>
              <a:ext uri="{FF2B5EF4-FFF2-40B4-BE49-F238E27FC236}">
                <a16:creationId xmlns:a16="http://schemas.microsoft.com/office/drawing/2014/main" id="{F847F824-3E45-3641-C4D6-1E4C4DA93A31}"/>
              </a:ext>
            </a:extLst>
          </p:cNvPr>
          <p:cNvSpPr txBox="1"/>
          <p:nvPr/>
        </p:nvSpPr>
        <p:spPr>
          <a:xfrm>
            <a:off x="5486400" y="2697071"/>
            <a:ext cx="5705856" cy="2400657"/>
          </a:xfrm>
          <a:prstGeom prst="rect">
            <a:avLst/>
          </a:prstGeom>
          <a:noFill/>
        </p:spPr>
        <p:txBody>
          <a:bodyPr wrap="square" rtlCol="0">
            <a:spAutoFit/>
          </a:bodyPr>
          <a:lstStyle/>
          <a:p>
            <a:pPr marL="285750" indent="-285750">
              <a:buFont typeface="Wingdings" panose="05000000000000000000" pitchFamily="2" charset="2"/>
              <a:buChar char="ü"/>
            </a:pPr>
            <a:r>
              <a:rPr lang="lv-LV" sz="2200" dirty="0"/>
              <a:t>TIN teritorija samazināta no 100m uz 40m no ass;</a:t>
            </a:r>
          </a:p>
          <a:p>
            <a:pPr marL="285750" indent="-285750">
              <a:buFont typeface="Wingdings" panose="05000000000000000000" pitchFamily="2" charset="2"/>
              <a:buChar char="ü"/>
            </a:pPr>
            <a:r>
              <a:rPr lang="lv-LV" sz="2200" dirty="0"/>
              <a:t>Ādažu pilsētā – sarkanās līnijas un TR zonējums;</a:t>
            </a:r>
          </a:p>
          <a:p>
            <a:pPr marL="285750" indent="-285750">
              <a:buFont typeface="Wingdings" panose="05000000000000000000" pitchFamily="2" charset="2"/>
              <a:buChar char="ü"/>
            </a:pPr>
            <a:r>
              <a:rPr lang="lv-LV" sz="2200" dirty="0"/>
              <a:t>Ārpus Ādažu pilsētas kā TIN teritorija, saglabājot transporta mezglu pārbūves vietas;</a:t>
            </a:r>
          </a:p>
          <a:p>
            <a:endParaRPr lang="lv-LV" dirty="0"/>
          </a:p>
        </p:txBody>
      </p:sp>
    </p:spTree>
    <p:extLst>
      <p:ext uri="{BB962C8B-B14F-4D97-AF65-F5344CB8AC3E}">
        <p14:creationId xmlns:p14="http://schemas.microsoft.com/office/powerpoint/2010/main" val="16960247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B2F6C-58D0-06C0-A3F5-C6DC17256A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31B90F-ABD6-8680-5FAC-6384C409BD64}"/>
              </a:ext>
            </a:extLst>
          </p:cNvPr>
          <p:cNvSpPr>
            <a:spLocks noGrp="1"/>
          </p:cNvSpPr>
          <p:nvPr>
            <p:ph type="title"/>
          </p:nvPr>
        </p:nvSpPr>
        <p:spPr>
          <a:xfrm>
            <a:off x="838200" y="325891"/>
            <a:ext cx="10515600" cy="1376813"/>
          </a:xfrm>
        </p:spPr>
        <p:txBody>
          <a:bodyPr>
            <a:normAutofit/>
          </a:bodyPr>
          <a:lstStyle/>
          <a:p>
            <a:r>
              <a:rPr lang="lv-LV" sz="4000" b="1" dirty="0">
                <a:solidFill>
                  <a:schemeClr val="accent6">
                    <a:lumMod val="50000"/>
                  </a:schemeClr>
                </a:solidFill>
                <a:latin typeface="+mn-lt"/>
              </a:rPr>
              <a:t>Grafiskā daļa - aizsargjoslas un apgrūtinājumi</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090F5307-D924-B6CD-2A22-4C86FAE163EA}"/>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8" name="Rectangle 1">
            <a:extLst>
              <a:ext uri="{FF2B5EF4-FFF2-40B4-BE49-F238E27FC236}">
                <a16:creationId xmlns:a16="http://schemas.microsoft.com/office/drawing/2014/main" id="{22828164-B805-AAD3-4E8B-ED9D4B38047E}"/>
              </a:ext>
            </a:extLst>
          </p:cNvPr>
          <p:cNvSpPr>
            <a:spLocks noChangeArrowheads="1"/>
          </p:cNvSpPr>
          <p:nvPr/>
        </p:nvSpPr>
        <p:spPr bwMode="auto">
          <a:xfrm>
            <a:off x="2459037" y="1056373"/>
            <a:ext cx="1539856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5" name="Rectangle 1">
            <a:extLst>
              <a:ext uri="{FF2B5EF4-FFF2-40B4-BE49-F238E27FC236}">
                <a16:creationId xmlns:a16="http://schemas.microsoft.com/office/drawing/2014/main" id="{DAB4C747-F3BA-F1E5-319B-3C5EF0E5A81E}"/>
              </a:ext>
            </a:extLst>
          </p:cNvPr>
          <p:cNvSpPr>
            <a:spLocks noChangeArrowheads="1"/>
          </p:cNvSpPr>
          <p:nvPr/>
        </p:nvSpPr>
        <p:spPr bwMode="auto">
          <a:xfrm>
            <a:off x="2973475" y="137707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9" name="Rectangle 1">
            <a:extLst>
              <a:ext uri="{FF2B5EF4-FFF2-40B4-BE49-F238E27FC236}">
                <a16:creationId xmlns:a16="http://schemas.microsoft.com/office/drawing/2014/main" id="{839B43FB-16B5-8734-C013-CA13827A0ACB}"/>
              </a:ext>
            </a:extLst>
          </p:cNvPr>
          <p:cNvSpPr>
            <a:spLocks noChangeArrowheads="1"/>
          </p:cNvSpPr>
          <p:nvPr/>
        </p:nvSpPr>
        <p:spPr bwMode="auto">
          <a:xfrm>
            <a:off x="1622425" y="27574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E8440994-CA1B-DBBD-388E-371C612A45CA}"/>
              </a:ext>
            </a:extLst>
          </p:cNvPr>
          <p:cNvSpPr txBox="1"/>
          <p:nvPr/>
        </p:nvSpPr>
        <p:spPr>
          <a:xfrm>
            <a:off x="638524" y="1414335"/>
            <a:ext cx="10123261" cy="4844275"/>
          </a:xfrm>
          <a:prstGeom prst="rect">
            <a:avLst/>
          </a:prstGeom>
          <a:noFill/>
        </p:spPr>
        <p:txBody>
          <a:bodyPr wrap="square">
            <a:spAutoFit/>
          </a:bodyPr>
          <a:lstStyle/>
          <a:p>
            <a:r>
              <a:rPr lang="lv-LV" sz="2000" dirty="0"/>
              <a:t>Pārskatītas un precizētas aizsargjoslas;</a:t>
            </a:r>
          </a:p>
          <a:p>
            <a:endParaRPr lang="lv-LV" sz="2000" dirty="0"/>
          </a:p>
          <a:p>
            <a:r>
              <a:rPr lang="lv-LV" sz="2000" dirty="0"/>
              <a:t>Pievienotas jaunas aizsargjoslas:</a:t>
            </a:r>
          </a:p>
          <a:p>
            <a:pPr marL="800100" lvl="1" indent="-342900" algn="just">
              <a:buFont typeface="Wingdings" panose="05000000000000000000" pitchFamily="2" charset="2"/>
              <a:buChar char="ü"/>
            </a:pPr>
            <a:r>
              <a:rPr lang="lv-LV" sz="2000" dirty="0"/>
              <a:t>Ekspluatācijas aizsargjoslas teritorija ap valsts aizsardzības objektu (25m);</a:t>
            </a:r>
          </a:p>
          <a:p>
            <a:pPr marL="800100" lvl="1" indent="-342900" algn="just">
              <a:buFont typeface="Wingdings" panose="05000000000000000000" pitchFamily="2" charset="2"/>
              <a:buChar char="ü"/>
            </a:pPr>
            <a:r>
              <a:rPr lang="lv-LV" sz="2000" dirty="0"/>
              <a:t>ekspluatācijas aizsargjoslas teritorija ap kuģošanas drošībai paredzēto navigācijas tehnisko līdzekli, kas noteikts normatīvajos aktos par jūrlietu pārvaldi un jūras drošību, – bāka (35 km un 30 km);</a:t>
            </a:r>
          </a:p>
          <a:p>
            <a:pPr marL="800100" lvl="1" indent="-342900" algn="just">
              <a:buFont typeface="Wingdings" panose="05000000000000000000" pitchFamily="2" charset="2"/>
              <a:buChar char="ü"/>
            </a:pPr>
            <a:r>
              <a:rPr lang="lv-LV" sz="2000" dirty="0"/>
              <a:t>Drošības aizsargjoslas teritorija ap  degvielas </a:t>
            </a:r>
            <a:r>
              <a:rPr lang="lv-LV" sz="2000" dirty="0" err="1"/>
              <a:t>uzpildes</a:t>
            </a:r>
            <a:r>
              <a:rPr lang="lv-LV" sz="2000" dirty="0"/>
              <a:t> staciju un  automašīnu degvielas </a:t>
            </a:r>
            <a:r>
              <a:rPr lang="lv-LV" sz="2000" dirty="0" err="1"/>
              <a:t>uzpildes</a:t>
            </a:r>
            <a:r>
              <a:rPr lang="lv-LV" sz="2000" dirty="0"/>
              <a:t> iekārtu  (25m);</a:t>
            </a:r>
          </a:p>
          <a:p>
            <a:pPr marL="800100" lvl="1" indent="-342900" algn="just">
              <a:buFont typeface="Wingdings" panose="05000000000000000000" pitchFamily="2" charset="2"/>
              <a:buChar char="ü"/>
            </a:pPr>
            <a:r>
              <a:rPr lang="lv-LV" sz="2000" dirty="0"/>
              <a:t>Ārpus ciemu robežām pašvaldības ceļiem 30m aizsargjosla, valsts galvenajam autoceļam 100m;</a:t>
            </a:r>
          </a:p>
          <a:p>
            <a:pPr marL="800100" lvl="1" indent="-342900" algn="just">
              <a:buFont typeface="Wingdings" panose="05000000000000000000" pitchFamily="2" charset="2"/>
              <a:buChar char="ü"/>
            </a:pPr>
            <a:r>
              <a:rPr lang="lv-LV" sz="2000" dirty="0"/>
              <a:t>Ekspluatācijas aizsargjoslas teritorija ap aizsargdambi;</a:t>
            </a:r>
          </a:p>
          <a:p>
            <a:pPr marL="800100" lvl="1" indent="-342900" algn="just">
              <a:buFont typeface="Wingdings" panose="05000000000000000000" pitchFamily="2" charset="2"/>
              <a:buChar char="ü"/>
            </a:pPr>
            <a:r>
              <a:rPr lang="lv-LV" sz="2000" dirty="0"/>
              <a:t>Carnikavas pagastā sarkanās līnijas pašvaldības ielām un izbūvētām ielām;</a:t>
            </a:r>
          </a:p>
          <a:p>
            <a:pPr fontAlgn="base"/>
            <a:endParaRPr lang="lv-LV" dirty="0"/>
          </a:p>
          <a:p>
            <a:pPr fontAlgn="base"/>
            <a:endParaRPr lang="en-US" dirty="0"/>
          </a:p>
          <a:p>
            <a:pPr algn="l" rtl="0" fontAlgn="base">
              <a:lnSpc>
                <a:spcPts val="1500"/>
              </a:lnSpc>
            </a:pPr>
            <a:endParaRPr lang="en-US"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1348951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7D66352-59BB-F83C-7909-968F82C0F4F6}"/>
              </a:ext>
            </a:extLst>
          </p:cNvPr>
          <p:cNvPicPr>
            <a:picLocks noGrp="1" noChangeAspect="1"/>
          </p:cNvPicPr>
          <p:nvPr>
            <p:ph idx="1"/>
          </p:nvPr>
        </p:nvPicPr>
        <p:blipFill>
          <a:blip r:embed="rId2"/>
          <a:stretch>
            <a:fillRect/>
          </a:stretch>
        </p:blipFill>
        <p:spPr>
          <a:xfrm>
            <a:off x="2048257" y="326204"/>
            <a:ext cx="3428999" cy="2819724"/>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F80705D5-597A-9D98-E52C-8ADE1C890B70}"/>
              </a:ext>
            </a:extLst>
          </p:cNvPr>
          <p:cNvSpPr txBox="1"/>
          <p:nvPr/>
        </p:nvSpPr>
        <p:spPr>
          <a:xfrm>
            <a:off x="2048257" y="326204"/>
            <a:ext cx="813816" cy="374904"/>
          </a:xfrm>
          <a:prstGeom prst="rect">
            <a:avLst/>
          </a:prstGeom>
          <a:solidFill>
            <a:schemeClr val="bg1"/>
          </a:solidFill>
        </p:spPr>
        <p:txBody>
          <a:bodyPr wrap="square" rtlCol="0">
            <a:spAutoFit/>
          </a:bodyPr>
          <a:lstStyle/>
          <a:p>
            <a:r>
              <a:rPr lang="lv-LV" b="1" dirty="0"/>
              <a:t>Pirms</a:t>
            </a:r>
          </a:p>
        </p:txBody>
      </p:sp>
      <p:grpSp>
        <p:nvGrpSpPr>
          <p:cNvPr id="12" name="Group 11">
            <a:extLst>
              <a:ext uri="{FF2B5EF4-FFF2-40B4-BE49-F238E27FC236}">
                <a16:creationId xmlns:a16="http://schemas.microsoft.com/office/drawing/2014/main" id="{CB065F75-948D-0649-6ADF-851CF6137E4F}"/>
              </a:ext>
            </a:extLst>
          </p:cNvPr>
          <p:cNvGrpSpPr/>
          <p:nvPr/>
        </p:nvGrpSpPr>
        <p:grpSpPr>
          <a:xfrm>
            <a:off x="6086855" y="326205"/>
            <a:ext cx="3529584" cy="2819723"/>
            <a:chOff x="4797551" y="3279717"/>
            <a:chExt cx="3529584" cy="2819723"/>
          </a:xfrm>
        </p:grpSpPr>
        <p:pic>
          <p:nvPicPr>
            <p:cNvPr id="5" name="Picture 4">
              <a:extLst>
                <a:ext uri="{FF2B5EF4-FFF2-40B4-BE49-F238E27FC236}">
                  <a16:creationId xmlns:a16="http://schemas.microsoft.com/office/drawing/2014/main" id="{E2513444-13C2-E4E0-CF9B-F69E35F8932C}"/>
                </a:ext>
              </a:extLst>
            </p:cNvPr>
            <p:cNvPicPr>
              <a:picLocks noChangeAspect="1"/>
            </p:cNvPicPr>
            <p:nvPr/>
          </p:nvPicPr>
          <p:blipFill>
            <a:blip r:embed="rId3"/>
            <a:stretch>
              <a:fillRect/>
            </a:stretch>
          </p:blipFill>
          <p:spPr>
            <a:xfrm>
              <a:off x="4797551" y="3279717"/>
              <a:ext cx="3529584" cy="2819723"/>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8C491F17-EA3E-CA9C-B3E6-CBF58267B7BC}"/>
                </a:ext>
              </a:extLst>
            </p:cNvPr>
            <p:cNvSpPr txBox="1"/>
            <p:nvPr/>
          </p:nvSpPr>
          <p:spPr>
            <a:xfrm>
              <a:off x="4797551" y="3279717"/>
              <a:ext cx="813816" cy="374904"/>
            </a:xfrm>
            <a:prstGeom prst="rect">
              <a:avLst/>
            </a:prstGeom>
            <a:solidFill>
              <a:schemeClr val="bg1"/>
            </a:solidFill>
          </p:spPr>
          <p:txBody>
            <a:bodyPr wrap="square" rtlCol="0">
              <a:spAutoFit/>
            </a:bodyPr>
            <a:lstStyle/>
            <a:p>
              <a:r>
                <a:rPr lang="lv-LV" b="1" dirty="0"/>
                <a:t>Pēc</a:t>
              </a:r>
            </a:p>
          </p:txBody>
        </p:sp>
      </p:grpSp>
      <p:pic>
        <p:nvPicPr>
          <p:cNvPr id="14" name="Picture 13">
            <a:extLst>
              <a:ext uri="{FF2B5EF4-FFF2-40B4-BE49-F238E27FC236}">
                <a16:creationId xmlns:a16="http://schemas.microsoft.com/office/drawing/2014/main" id="{1CBAFA07-B0F8-82F7-34C8-B06687D5263D}"/>
              </a:ext>
            </a:extLst>
          </p:cNvPr>
          <p:cNvPicPr>
            <a:picLocks noChangeAspect="1"/>
          </p:cNvPicPr>
          <p:nvPr/>
        </p:nvPicPr>
        <p:blipFill>
          <a:blip r:embed="rId4"/>
          <a:stretch>
            <a:fillRect/>
          </a:stretch>
        </p:blipFill>
        <p:spPr>
          <a:xfrm>
            <a:off x="2048257" y="3520439"/>
            <a:ext cx="3428999" cy="2791215"/>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34B68A26-E045-77DD-7EC7-486151428664}"/>
              </a:ext>
            </a:extLst>
          </p:cNvPr>
          <p:cNvPicPr>
            <a:picLocks noChangeAspect="1"/>
          </p:cNvPicPr>
          <p:nvPr/>
        </p:nvPicPr>
        <p:blipFill>
          <a:blip r:embed="rId5"/>
          <a:stretch>
            <a:fillRect/>
          </a:stretch>
        </p:blipFill>
        <p:spPr>
          <a:xfrm>
            <a:off x="6096000" y="3520438"/>
            <a:ext cx="3520439" cy="2791215"/>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A35EDF05-1CB4-F93C-8583-9B096E32AA3E}"/>
              </a:ext>
            </a:extLst>
          </p:cNvPr>
          <p:cNvSpPr txBox="1"/>
          <p:nvPr/>
        </p:nvSpPr>
        <p:spPr>
          <a:xfrm>
            <a:off x="2084834" y="3520438"/>
            <a:ext cx="1490470" cy="369332"/>
          </a:xfrm>
          <a:prstGeom prst="rect">
            <a:avLst/>
          </a:prstGeom>
          <a:solidFill>
            <a:schemeClr val="bg1"/>
          </a:solidFill>
        </p:spPr>
        <p:txBody>
          <a:bodyPr wrap="square" rtlCol="0">
            <a:spAutoFit/>
          </a:bodyPr>
          <a:lstStyle/>
          <a:p>
            <a:r>
              <a:rPr lang="lv-LV" b="1" dirty="0"/>
              <a:t>Ap bākām</a:t>
            </a:r>
          </a:p>
        </p:txBody>
      </p:sp>
      <p:sp>
        <p:nvSpPr>
          <p:cNvPr id="18" name="TextBox 17">
            <a:extLst>
              <a:ext uri="{FF2B5EF4-FFF2-40B4-BE49-F238E27FC236}">
                <a16:creationId xmlns:a16="http://schemas.microsoft.com/office/drawing/2014/main" id="{2DE3BBE6-9B6A-5A70-AFA9-9F5579BA0F29}"/>
              </a:ext>
            </a:extLst>
          </p:cNvPr>
          <p:cNvSpPr txBox="1"/>
          <p:nvPr/>
        </p:nvSpPr>
        <p:spPr>
          <a:xfrm>
            <a:off x="6096000" y="3524621"/>
            <a:ext cx="813816" cy="374904"/>
          </a:xfrm>
          <a:prstGeom prst="rect">
            <a:avLst/>
          </a:prstGeom>
          <a:solidFill>
            <a:schemeClr val="bg1"/>
          </a:solidFill>
        </p:spPr>
        <p:txBody>
          <a:bodyPr wrap="square" rtlCol="0">
            <a:spAutoFit/>
          </a:bodyPr>
          <a:lstStyle/>
          <a:p>
            <a:r>
              <a:rPr lang="lv-LV" b="1" dirty="0"/>
              <a:t>SL</a:t>
            </a:r>
          </a:p>
        </p:txBody>
      </p:sp>
    </p:spTree>
    <p:extLst>
      <p:ext uri="{BB962C8B-B14F-4D97-AF65-F5344CB8AC3E}">
        <p14:creationId xmlns:p14="http://schemas.microsoft.com/office/powerpoint/2010/main" val="17729804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6BFE6-B6DB-538A-596F-FC5632C4B1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6192C9-54F2-922C-5756-2110074E0C9D}"/>
              </a:ext>
            </a:extLst>
          </p:cNvPr>
          <p:cNvSpPr>
            <a:spLocks noGrp="1"/>
          </p:cNvSpPr>
          <p:nvPr>
            <p:ph type="title"/>
          </p:nvPr>
        </p:nvSpPr>
        <p:spPr>
          <a:xfrm>
            <a:off x="838200" y="325891"/>
            <a:ext cx="10515600" cy="1376813"/>
          </a:xfrm>
        </p:spPr>
        <p:txBody>
          <a:bodyPr>
            <a:normAutofit/>
          </a:bodyPr>
          <a:lstStyle/>
          <a:p>
            <a:r>
              <a:rPr lang="lv-LV" sz="3600" b="1" dirty="0">
                <a:solidFill>
                  <a:schemeClr val="accent6">
                    <a:lumMod val="50000"/>
                  </a:schemeClr>
                </a:solidFill>
                <a:latin typeface="+mn-lt"/>
              </a:rPr>
              <a:t>Grafiskā daļa – teritorijas ar īpašiem noteikumiem</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DF8BD2F4-FFA2-2072-112D-419A38CD906F}"/>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8" name="Rectangle 1">
            <a:extLst>
              <a:ext uri="{FF2B5EF4-FFF2-40B4-BE49-F238E27FC236}">
                <a16:creationId xmlns:a16="http://schemas.microsoft.com/office/drawing/2014/main" id="{841688E9-1713-FE30-68FB-3C357F2908B6}"/>
              </a:ext>
            </a:extLst>
          </p:cNvPr>
          <p:cNvSpPr>
            <a:spLocks noChangeArrowheads="1"/>
          </p:cNvSpPr>
          <p:nvPr/>
        </p:nvSpPr>
        <p:spPr bwMode="auto">
          <a:xfrm>
            <a:off x="2459037" y="1056373"/>
            <a:ext cx="1539856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5" name="Rectangle 1">
            <a:extLst>
              <a:ext uri="{FF2B5EF4-FFF2-40B4-BE49-F238E27FC236}">
                <a16:creationId xmlns:a16="http://schemas.microsoft.com/office/drawing/2014/main" id="{4038F884-55A9-1F64-E311-0C996C98CDC6}"/>
              </a:ext>
            </a:extLst>
          </p:cNvPr>
          <p:cNvSpPr>
            <a:spLocks noChangeArrowheads="1"/>
          </p:cNvSpPr>
          <p:nvPr/>
        </p:nvSpPr>
        <p:spPr bwMode="auto">
          <a:xfrm>
            <a:off x="2973475" y="137707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9" name="Rectangle 1">
            <a:extLst>
              <a:ext uri="{FF2B5EF4-FFF2-40B4-BE49-F238E27FC236}">
                <a16:creationId xmlns:a16="http://schemas.microsoft.com/office/drawing/2014/main" id="{874F3DBE-5BBB-F9E5-7B1C-C10951CB2D4D}"/>
              </a:ext>
            </a:extLst>
          </p:cNvPr>
          <p:cNvSpPr>
            <a:spLocks noChangeArrowheads="1"/>
          </p:cNvSpPr>
          <p:nvPr/>
        </p:nvSpPr>
        <p:spPr bwMode="auto">
          <a:xfrm>
            <a:off x="1622425" y="27574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6B4301D8-62FE-39BB-42CC-AD1657ECA47B}"/>
              </a:ext>
            </a:extLst>
          </p:cNvPr>
          <p:cNvSpPr txBox="1"/>
          <p:nvPr/>
        </p:nvSpPr>
        <p:spPr>
          <a:xfrm>
            <a:off x="697523" y="1359898"/>
            <a:ext cx="7311013" cy="2997615"/>
          </a:xfrm>
          <a:prstGeom prst="rect">
            <a:avLst/>
          </a:prstGeom>
          <a:noFill/>
        </p:spPr>
        <p:txBody>
          <a:bodyPr wrap="square">
            <a:spAutoFit/>
          </a:bodyPr>
          <a:lstStyle/>
          <a:p>
            <a:r>
              <a:rPr lang="lv-LV" sz="2000" dirty="0"/>
              <a:t>Pārskatītas un precizētas teritorijas ar īpašiem noteikumiem (TIN).</a:t>
            </a:r>
          </a:p>
          <a:p>
            <a:endParaRPr lang="lv-LV" sz="2000" dirty="0"/>
          </a:p>
          <a:p>
            <a:r>
              <a:rPr lang="lv-LV" sz="2000" dirty="0"/>
              <a:t>Pievienotas jaunas TIN teritorijas:</a:t>
            </a:r>
          </a:p>
          <a:p>
            <a:pPr lvl="1">
              <a:buFont typeface="Wingdings" panose="05000000000000000000" pitchFamily="2" charset="2"/>
              <a:buChar char="ü"/>
            </a:pPr>
            <a:r>
              <a:rPr lang="lv-LV" sz="2000" dirty="0"/>
              <a:t>Plānotajām ielām; </a:t>
            </a:r>
          </a:p>
          <a:p>
            <a:pPr lvl="1">
              <a:buFont typeface="Wingdings" panose="05000000000000000000" pitchFamily="2" charset="2"/>
              <a:buChar char="ü"/>
            </a:pPr>
            <a:r>
              <a:rPr lang="lv-LV" sz="2000" dirty="0"/>
              <a:t>Ādažu militārās aviācijas poligona zonas TIN pēc MK noteikumiem Nr.542 (trīs TIN teritorijas);</a:t>
            </a:r>
          </a:p>
          <a:p>
            <a:pPr lvl="1">
              <a:buFont typeface="Wingdings" panose="05000000000000000000" pitchFamily="2" charset="2"/>
              <a:buChar char="ü"/>
            </a:pPr>
            <a:r>
              <a:rPr lang="lv-LV" sz="2000" dirty="0"/>
              <a:t>Ainaviski vērtīgs ceļa posms</a:t>
            </a:r>
          </a:p>
          <a:p>
            <a:pPr fontAlgn="base"/>
            <a:endParaRPr lang="lv-LV" dirty="0"/>
          </a:p>
          <a:p>
            <a:pPr fontAlgn="base"/>
            <a:endParaRPr lang="en-US" dirty="0"/>
          </a:p>
          <a:p>
            <a:pPr algn="l" rtl="0" fontAlgn="base">
              <a:lnSpc>
                <a:spcPts val="1500"/>
              </a:lnSpc>
            </a:pPr>
            <a:endParaRPr lang="en-US" b="0" i="0" dirty="0">
              <a:solidFill>
                <a:srgbClr val="000000"/>
              </a:solidFill>
              <a:effectLst/>
              <a:latin typeface="Arial" panose="020B0604020202020204" pitchFamily="34" charset="0"/>
            </a:endParaRPr>
          </a:p>
        </p:txBody>
      </p:sp>
      <p:pic>
        <p:nvPicPr>
          <p:cNvPr id="3" name="Picture 2">
            <a:extLst>
              <a:ext uri="{FF2B5EF4-FFF2-40B4-BE49-F238E27FC236}">
                <a16:creationId xmlns:a16="http://schemas.microsoft.com/office/drawing/2014/main" id="{A434364E-EF5F-C2F9-5083-AB0BE7481C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8255" y="1410660"/>
            <a:ext cx="3985826" cy="4365573"/>
          </a:xfrm>
          <a:prstGeom prst="rect">
            <a:avLst/>
          </a:prstGeom>
        </p:spPr>
      </p:pic>
    </p:spTree>
    <p:extLst>
      <p:ext uri="{BB962C8B-B14F-4D97-AF65-F5344CB8AC3E}">
        <p14:creationId xmlns:p14="http://schemas.microsoft.com/office/powerpoint/2010/main" val="19973667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5E5A1-F9E4-26CC-E8EC-1258A87EE7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BA49AF-EEB7-6B94-F9C8-30FDA2B080DB}"/>
              </a:ext>
            </a:extLst>
          </p:cNvPr>
          <p:cNvSpPr>
            <a:spLocks noGrp="1"/>
          </p:cNvSpPr>
          <p:nvPr>
            <p:ph type="title"/>
          </p:nvPr>
        </p:nvSpPr>
        <p:spPr>
          <a:xfrm>
            <a:off x="838200" y="325891"/>
            <a:ext cx="10515600" cy="1376813"/>
          </a:xfrm>
        </p:spPr>
        <p:txBody>
          <a:bodyPr>
            <a:normAutofit/>
          </a:bodyPr>
          <a:lstStyle/>
          <a:p>
            <a:r>
              <a:rPr lang="lv-LV" sz="3600" b="1" dirty="0">
                <a:solidFill>
                  <a:schemeClr val="accent6">
                    <a:lumMod val="50000"/>
                  </a:schemeClr>
                </a:solidFill>
                <a:latin typeface="+mn-lt"/>
              </a:rPr>
              <a:t>Teritorijas plānojuma 1.redakcija</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BF59F7A4-0C08-337E-265F-074F3689A6C2}"/>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8" name="Rectangle 1">
            <a:extLst>
              <a:ext uri="{FF2B5EF4-FFF2-40B4-BE49-F238E27FC236}">
                <a16:creationId xmlns:a16="http://schemas.microsoft.com/office/drawing/2014/main" id="{62F5DAF3-A881-AA05-41C0-D59D6D94BC98}"/>
              </a:ext>
            </a:extLst>
          </p:cNvPr>
          <p:cNvSpPr>
            <a:spLocks noChangeArrowheads="1"/>
          </p:cNvSpPr>
          <p:nvPr/>
        </p:nvSpPr>
        <p:spPr bwMode="auto">
          <a:xfrm>
            <a:off x="2459037" y="1056373"/>
            <a:ext cx="1539856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5" name="Rectangle 1">
            <a:extLst>
              <a:ext uri="{FF2B5EF4-FFF2-40B4-BE49-F238E27FC236}">
                <a16:creationId xmlns:a16="http://schemas.microsoft.com/office/drawing/2014/main" id="{3E0146BF-EED5-863A-C422-490A34D21022}"/>
              </a:ext>
            </a:extLst>
          </p:cNvPr>
          <p:cNvSpPr>
            <a:spLocks noChangeArrowheads="1"/>
          </p:cNvSpPr>
          <p:nvPr/>
        </p:nvSpPr>
        <p:spPr bwMode="auto">
          <a:xfrm>
            <a:off x="2973475" y="137707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9" name="Rectangle 1">
            <a:extLst>
              <a:ext uri="{FF2B5EF4-FFF2-40B4-BE49-F238E27FC236}">
                <a16:creationId xmlns:a16="http://schemas.microsoft.com/office/drawing/2014/main" id="{D140C67C-885A-0011-6D87-2C53DE1E2986}"/>
              </a:ext>
            </a:extLst>
          </p:cNvPr>
          <p:cNvSpPr>
            <a:spLocks noChangeArrowheads="1"/>
          </p:cNvSpPr>
          <p:nvPr/>
        </p:nvSpPr>
        <p:spPr bwMode="auto">
          <a:xfrm>
            <a:off x="1622425" y="27574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9DB16964-B0F3-9302-C84F-84CF80A00DAE}"/>
              </a:ext>
            </a:extLst>
          </p:cNvPr>
          <p:cNvSpPr txBox="1"/>
          <p:nvPr/>
        </p:nvSpPr>
        <p:spPr>
          <a:xfrm>
            <a:off x="838200" y="1377071"/>
            <a:ext cx="5257800" cy="3797835"/>
          </a:xfrm>
          <a:prstGeom prst="rect">
            <a:avLst/>
          </a:prstGeom>
          <a:noFill/>
        </p:spPr>
        <p:txBody>
          <a:bodyPr wrap="square">
            <a:spAutoFit/>
          </a:bodyPr>
          <a:lstStyle/>
          <a:p>
            <a:r>
              <a:rPr lang="lv-LV" sz="3200" b="1" dirty="0">
                <a:solidFill>
                  <a:schemeClr val="accent6">
                    <a:lumMod val="75000"/>
                  </a:schemeClr>
                </a:solidFill>
              </a:rPr>
              <a:t>Ietver:</a:t>
            </a:r>
          </a:p>
          <a:p>
            <a:pPr marL="342900" indent="-342900">
              <a:buFont typeface="Wingdings" panose="05000000000000000000" pitchFamily="2" charset="2"/>
              <a:buChar char="ü"/>
            </a:pPr>
            <a:r>
              <a:rPr lang="lv-LV" sz="2000" dirty="0"/>
              <a:t>Paskaidrojuma raksts ar 8 pielikumiem</a:t>
            </a:r>
          </a:p>
          <a:p>
            <a:endParaRPr lang="lv-LV" sz="2000" dirty="0"/>
          </a:p>
          <a:p>
            <a:pPr marL="342900" indent="-342900">
              <a:buFont typeface="Wingdings" panose="05000000000000000000" pitchFamily="2" charset="2"/>
              <a:buChar char="ü"/>
            </a:pPr>
            <a:r>
              <a:rPr lang="lv-LV" sz="2000" dirty="0"/>
              <a:t>Teritorijas izmantošanas un apbūves noteikumi ar 7 pielikumiem</a:t>
            </a:r>
          </a:p>
          <a:p>
            <a:endParaRPr lang="lv-LV" sz="2000" dirty="0"/>
          </a:p>
          <a:p>
            <a:pPr marL="342900" indent="-342900">
              <a:buFont typeface="Wingdings" panose="05000000000000000000" pitchFamily="2" charset="2"/>
              <a:buChar char="ü"/>
            </a:pPr>
            <a:r>
              <a:rPr lang="lv-LV" sz="2000" dirty="0"/>
              <a:t>Grafiskā daļa – viena karte visam novadam, darba versija pieejama arī interaktīvas kartes veidā</a:t>
            </a:r>
          </a:p>
          <a:p>
            <a:pPr fontAlgn="base"/>
            <a:endParaRPr lang="lv-LV" dirty="0"/>
          </a:p>
          <a:p>
            <a:pPr fontAlgn="base"/>
            <a:endParaRPr lang="en-US" dirty="0"/>
          </a:p>
          <a:p>
            <a:pPr algn="l" rtl="0" fontAlgn="base">
              <a:lnSpc>
                <a:spcPts val="1500"/>
              </a:lnSpc>
            </a:pPr>
            <a:endParaRPr lang="en-US" b="0" i="0" dirty="0">
              <a:solidFill>
                <a:srgbClr val="000000"/>
              </a:solidFill>
              <a:effectLst/>
              <a:latin typeface="Arial" panose="020B0604020202020204" pitchFamily="34" charset="0"/>
            </a:endParaRPr>
          </a:p>
        </p:txBody>
      </p:sp>
      <p:pic>
        <p:nvPicPr>
          <p:cNvPr id="7" name="Picture 6">
            <a:extLst>
              <a:ext uri="{FF2B5EF4-FFF2-40B4-BE49-F238E27FC236}">
                <a16:creationId xmlns:a16="http://schemas.microsoft.com/office/drawing/2014/main" id="{94666569-385E-42F4-C35E-E4D0189E8537}"/>
              </a:ext>
            </a:extLst>
          </p:cNvPr>
          <p:cNvPicPr>
            <a:picLocks noChangeAspect="1"/>
          </p:cNvPicPr>
          <p:nvPr/>
        </p:nvPicPr>
        <p:blipFill>
          <a:blip r:embed="rId2"/>
          <a:stretch>
            <a:fillRect/>
          </a:stretch>
        </p:blipFill>
        <p:spPr>
          <a:xfrm>
            <a:off x="6387403" y="1240232"/>
            <a:ext cx="4473575" cy="2385907"/>
          </a:xfrm>
          <a:prstGeom prst="rect">
            <a:avLst/>
          </a:prstGeom>
        </p:spPr>
      </p:pic>
      <p:pic>
        <p:nvPicPr>
          <p:cNvPr id="12" name="Picture 11">
            <a:extLst>
              <a:ext uri="{FF2B5EF4-FFF2-40B4-BE49-F238E27FC236}">
                <a16:creationId xmlns:a16="http://schemas.microsoft.com/office/drawing/2014/main" id="{FF0BC9E2-4EB5-F07C-41AC-C62426377A6D}"/>
              </a:ext>
            </a:extLst>
          </p:cNvPr>
          <p:cNvPicPr>
            <a:picLocks noChangeAspect="1"/>
          </p:cNvPicPr>
          <p:nvPr/>
        </p:nvPicPr>
        <p:blipFill>
          <a:blip r:embed="rId3"/>
          <a:stretch>
            <a:fillRect/>
          </a:stretch>
        </p:blipFill>
        <p:spPr>
          <a:xfrm>
            <a:off x="8813964" y="2433185"/>
            <a:ext cx="2539836" cy="3863629"/>
          </a:xfrm>
          <a:prstGeom prst="rect">
            <a:avLst/>
          </a:prstGeom>
        </p:spPr>
      </p:pic>
    </p:spTree>
    <p:extLst>
      <p:ext uri="{BB962C8B-B14F-4D97-AF65-F5344CB8AC3E}">
        <p14:creationId xmlns:p14="http://schemas.microsoft.com/office/powerpoint/2010/main" val="37692823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9CC81-D338-5BBB-2048-5D043CB16B81}"/>
            </a:ext>
          </a:extLst>
        </p:cNvPr>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415BC77-7793-3285-B60F-A8349C584728}"/>
              </a:ext>
            </a:extLst>
          </p:cNvPr>
          <p:cNvSpPr txBox="1">
            <a:spLocks/>
          </p:cNvSpPr>
          <p:nvPr/>
        </p:nvSpPr>
        <p:spPr>
          <a:xfrm>
            <a:off x="459786" y="1157758"/>
            <a:ext cx="3699259" cy="51053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just">
              <a:buNone/>
            </a:pPr>
            <a:endParaRPr lang="lv-LV" sz="1600" dirty="0">
              <a:solidFill>
                <a:schemeClr val="accent6">
                  <a:lumMod val="50000"/>
                </a:schemeClr>
              </a:solidFill>
              <a:ea typeface="Calibri" panose="020F0502020204030204" pitchFamily="34" charset="0"/>
              <a:cs typeface="Calibri" panose="020F0502020204030204" pitchFamily="34" charset="0"/>
            </a:endParaRPr>
          </a:p>
          <a:p>
            <a:pPr lvl="1" algn="just">
              <a:buFont typeface="Wingdings" panose="05000000000000000000" pitchFamily="2" charset="2"/>
              <a:buChar char="ü"/>
            </a:pPr>
            <a:endParaRPr lang="lv-LV" sz="1600" dirty="0">
              <a:solidFill>
                <a:schemeClr val="accent6">
                  <a:lumMod val="50000"/>
                </a:schemeClr>
              </a:solidFill>
              <a:ea typeface="Calibri" panose="020F0502020204030204" pitchFamily="34" charset="0"/>
              <a:cs typeface="Calibri" panose="020F0502020204030204" pitchFamily="34" charset="0"/>
            </a:endParaRPr>
          </a:p>
          <a:p>
            <a:pPr lvl="1" algn="just">
              <a:buFont typeface="Wingdings" panose="05000000000000000000" pitchFamily="2" charset="2"/>
              <a:buChar char="q"/>
            </a:pPr>
            <a:endParaRPr lang="lv-LV" sz="1600" dirty="0">
              <a:solidFill>
                <a:schemeClr val="accent6">
                  <a:lumMod val="50000"/>
                </a:schemeClr>
              </a:solidFill>
              <a:ea typeface="Calibri" panose="020F0502020204030204" pitchFamily="34" charset="0"/>
              <a:cs typeface="Calibri" panose="020F0502020204030204" pitchFamily="34" charset="0"/>
            </a:endParaRPr>
          </a:p>
          <a:p>
            <a:pPr algn="just">
              <a:buFont typeface="Wingdings" panose="05000000000000000000" pitchFamily="2" charset="2"/>
              <a:buChar char="q"/>
            </a:pPr>
            <a:endParaRPr lang="lv-LV" sz="1800" dirty="0">
              <a:solidFill>
                <a:schemeClr val="accent6">
                  <a:lumMod val="50000"/>
                </a:schemeClr>
              </a:solidFill>
              <a:effectLst/>
              <a:ea typeface="Calibri" panose="020F0502020204030204" pitchFamily="34" charset="0"/>
              <a:cs typeface="Calibri" panose="020F0502020204030204" pitchFamily="34" charset="0"/>
            </a:endParaRPr>
          </a:p>
        </p:txBody>
      </p:sp>
      <p:sp>
        <p:nvSpPr>
          <p:cNvPr id="5" name="Title 4">
            <a:extLst>
              <a:ext uri="{FF2B5EF4-FFF2-40B4-BE49-F238E27FC236}">
                <a16:creationId xmlns:a16="http://schemas.microsoft.com/office/drawing/2014/main" id="{8BEC4FF7-3FF7-5531-84C2-F4A812220D5F}"/>
              </a:ext>
            </a:extLst>
          </p:cNvPr>
          <p:cNvSpPr>
            <a:spLocks noGrp="1"/>
          </p:cNvSpPr>
          <p:nvPr>
            <p:ph type="title"/>
          </p:nvPr>
        </p:nvSpPr>
        <p:spPr>
          <a:xfrm>
            <a:off x="2403987" y="1834283"/>
            <a:ext cx="7384026" cy="2550904"/>
          </a:xfrm>
        </p:spPr>
        <p:txBody>
          <a:bodyPr>
            <a:noAutofit/>
          </a:bodyPr>
          <a:lstStyle/>
          <a:p>
            <a:pPr algn="ctr"/>
            <a:r>
              <a:rPr lang="lv-LV" sz="3600" b="1" dirty="0">
                <a:solidFill>
                  <a:schemeClr val="accent6">
                    <a:lumMod val="50000"/>
                  </a:schemeClr>
                </a:solidFill>
                <a:latin typeface="Montserrat" panose="00000500000000000000" pitchFamily="50" charset="-70"/>
              </a:rPr>
              <a:t>Aicinām atbalstīt nodošanu publiskai apspriešanai un institūciju atzinumu saņemšanai!</a:t>
            </a:r>
          </a:p>
        </p:txBody>
      </p:sp>
    </p:spTree>
    <p:extLst>
      <p:ext uri="{BB962C8B-B14F-4D97-AF65-F5344CB8AC3E}">
        <p14:creationId xmlns:p14="http://schemas.microsoft.com/office/powerpoint/2010/main" val="441308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4AA43-15DE-7243-752C-C09A8DEE09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C22177-07E7-2089-AA16-D37510D46C9D}"/>
              </a:ext>
            </a:extLst>
          </p:cNvPr>
          <p:cNvSpPr>
            <a:spLocks noGrp="1"/>
          </p:cNvSpPr>
          <p:nvPr>
            <p:ph type="title"/>
          </p:nvPr>
        </p:nvSpPr>
        <p:spPr>
          <a:xfrm>
            <a:off x="838200" y="325891"/>
            <a:ext cx="10515600" cy="1325563"/>
          </a:xfrm>
        </p:spPr>
        <p:txBody>
          <a:bodyPr>
            <a:normAutofit/>
          </a:bodyPr>
          <a:lstStyle/>
          <a:p>
            <a:r>
              <a:rPr lang="lv-LV" sz="4000" b="1" dirty="0">
                <a:solidFill>
                  <a:schemeClr val="accent6">
                    <a:lumMod val="50000"/>
                  </a:schemeClr>
                </a:solidFill>
                <a:latin typeface="+mn-lt"/>
              </a:rPr>
              <a:t>Darba grupas un sadarbība</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A294A36D-24E5-5455-3155-FD3CE9ABA16D}"/>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41FE87E4-D79E-44D2-1498-0C63716CFD88}"/>
              </a:ext>
            </a:extLst>
          </p:cNvPr>
          <p:cNvSpPr txBox="1">
            <a:spLocks/>
          </p:cNvSpPr>
          <p:nvPr/>
        </p:nvSpPr>
        <p:spPr>
          <a:xfrm>
            <a:off x="838201" y="1347023"/>
            <a:ext cx="9937954" cy="418853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v-LV" sz="2000" b="1" dirty="0">
                <a:latin typeface="Calibri" panose="020F0502020204030204" pitchFamily="34" charset="0"/>
                <a:ea typeface="Calibri" panose="020F0502020204030204" pitchFamily="34" charset="0"/>
                <a:cs typeface="Times New Roman" panose="02020603050405020304" pitchFamily="18" charset="0"/>
              </a:rPr>
              <a:t>Tika izveidotas 3 tematiskās darba grupas, to sastāvs un uzdevumi noteikti ar rīkojumiem:</a:t>
            </a:r>
          </a:p>
          <a:p>
            <a:pPr>
              <a:buFont typeface="Wingdings" panose="05000000000000000000" pitchFamily="2" charset="2"/>
              <a:buChar char="q"/>
            </a:pPr>
            <a:r>
              <a:rPr lang="lv-LV" sz="2000" dirty="0">
                <a:latin typeface="Calibri" panose="020F0502020204030204" pitchFamily="34" charset="0"/>
                <a:ea typeface="Calibri" panose="020F0502020204030204" pitchFamily="34" charset="0"/>
                <a:cs typeface="Times New Roman" panose="02020603050405020304" pitchFamily="18" charset="0"/>
              </a:rPr>
              <a:t> Ainavu plāna izstrādei</a:t>
            </a:r>
            <a:endParaRPr lang="lv-LV" sz="20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q"/>
            </a:pPr>
            <a:r>
              <a:rPr lang="lv-LV" sz="2000" dirty="0">
                <a:effectLst/>
                <a:latin typeface="Calibri" panose="020F0502020204030204" pitchFamily="34" charset="0"/>
                <a:ea typeface="Calibri" panose="020F0502020204030204" pitchFamily="34" charset="0"/>
                <a:cs typeface="Times New Roman" panose="02020603050405020304" pitchFamily="18" charset="0"/>
              </a:rPr>
              <a:t> Transporta attīst</a:t>
            </a:r>
            <a:r>
              <a:rPr lang="lv-LV" sz="2000" dirty="0">
                <a:latin typeface="Calibri" panose="020F0502020204030204" pitchFamily="34" charset="0"/>
                <a:ea typeface="Calibri" panose="020F0502020204030204" pitchFamily="34" charset="0"/>
                <a:cs typeface="Times New Roman" panose="02020603050405020304" pitchFamily="18" charset="0"/>
              </a:rPr>
              <a:t>ības plāna izstrādei</a:t>
            </a:r>
          </a:p>
          <a:p>
            <a:pPr>
              <a:buFont typeface="Wingdings" panose="05000000000000000000" pitchFamily="2" charset="2"/>
              <a:buChar char="q"/>
            </a:pPr>
            <a:r>
              <a:rPr lang="lv-LV" sz="2000" dirty="0">
                <a:effectLst/>
                <a:latin typeface="Calibri" panose="020F0502020204030204" pitchFamily="34" charset="0"/>
                <a:ea typeface="Calibri" panose="020F0502020204030204" pitchFamily="34" charset="0"/>
                <a:cs typeface="Times New Roman" panose="02020603050405020304" pitchFamily="18" charset="0"/>
              </a:rPr>
              <a:t> Ūdenssaimniecības aglome</a:t>
            </a:r>
            <a:r>
              <a:rPr lang="lv-LV" sz="2000" dirty="0">
                <a:latin typeface="Calibri" panose="020F0502020204030204" pitchFamily="34" charset="0"/>
                <a:ea typeface="Calibri" panose="020F0502020204030204" pitchFamily="34" charset="0"/>
                <a:cs typeface="Times New Roman" panose="02020603050405020304" pitchFamily="18" charset="0"/>
              </a:rPr>
              <a:t>rāciju darba grupa</a:t>
            </a:r>
          </a:p>
          <a:p>
            <a:pPr>
              <a:buFont typeface="Wingdings" panose="05000000000000000000" pitchFamily="2" charset="2"/>
              <a:buChar char="q"/>
            </a:pPr>
            <a:endParaRPr lang="lv-LV"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lv-LV" sz="2000" b="1" dirty="0">
                <a:latin typeface="Calibri" panose="020F0502020204030204" pitchFamily="34" charset="0"/>
                <a:ea typeface="Calibri" panose="020F0502020204030204" pitchFamily="34" charset="0"/>
                <a:cs typeface="Times New Roman" panose="02020603050405020304" pitchFamily="18" charset="0"/>
              </a:rPr>
              <a:t>Teritorijas plānojuma izstrādes procesā Pašvaldības ietvaros sadarbība ar:</a:t>
            </a:r>
          </a:p>
          <a:p>
            <a:pPr>
              <a:buFont typeface="Wingdings" panose="05000000000000000000" pitchFamily="2" charset="2"/>
              <a:buChar char="q"/>
            </a:pPr>
            <a:r>
              <a:rPr lang="lv-LV" sz="2000" dirty="0">
                <a:effectLst/>
                <a:latin typeface="Calibri" panose="020F0502020204030204" pitchFamily="34" charset="0"/>
                <a:ea typeface="Calibri" panose="020F0502020204030204" pitchFamily="34" charset="0"/>
                <a:cs typeface="Times New Roman" panose="02020603050405020304" pitchFamily="18" charset="0"/>
              </a:rPr>
              <a:t> Būvvaldes speciālistiem - par Teritorijas izmantošanas un apbūves noteikumiem</a:t>
            </a:r>
          </a:p>
          <a:p>
            <a:pPr>
              <a:buFont typeface="Wingdings" panose="05000000000000000000" pitchFamily="2" charset="2"/>
              <a:buChar char="q"/>
            </a:pPr>
            <a:r>
              <a:rPr lang="lv-LV" sz="2000" dirty="0">
                <a:latin typeface="Calibri" panose="020F0502020204030204" pitchFamily="34" charset="0"/>
                <a:ea typeface="Calibri" panose="020F0502020204030204" pitchFamily="34" charset="0"/>
                <a:cs typeface="Times New Roman" panose="02020603050405020304" pitchFamily="18" charset="0"/>
              </a:rPr>
              <a:t> Nekustamo īpašumu nodaļu – par funkcionālā zonējuma pārskatīšanu pašvaldības īpašumiem un pašvaldības ierosinātu detālplānojumu izvērtēšanu </a:t>
            </a:r>
          </a:p>
          <a:p>
            <a:pPr>
              <a:buFont typeface="Wingdings" panose="05000000000000000000" pitchFamily="2" charset="2"/>
              <a:buChar char="q"/>
            </a:pPr>
            <a:r>
              <a:rPr lang="lv-LV" sz="2000" dirty="0">
                <a:latin typeface="Calibri" panose="020F0502020204030204" pitchFamily="34" charset="0"/>
                <a:ea typeface="Calibri" panose="020F0502020204030204" pitchFamily="34" charset="0"/>
                <a:cs typeface="Times New Roman" panose="02020603050405020304" pitchFamily="18" charset="0"/>
              </a:rPr>
              <a:t> Attīstības un projektu nodaļu – informācijas sniegšana, atbilstība Stratēģijai</a:t>
            </a:r>
          </a:p>
          <a:p>
            <a:pPr>
              <a:buFont typeface="Wingdings" panose="05000000000000000000" pitchFamily="2" charset="2"/>
              <a:buChar char="q"/>
            </a:pPr>
            <a:r>
              <a:rPr lang="lv-LV" sz="2000" dirty="0">
                <a:latin typeface="Calibri" panose="020F0502020204030204" pitchFamily="34" charset="0"/>
                <a:ea typeface="Calibri" panose="020F0502020204030204" pitchFamily="34" charset="0"/>
                <a:cs typeface="Times New Roman" panose="02020603050405020304" pitchFamily="18" charset="0"/>
              </a:rPr>
              <a:t> Pašvaldības aģentūras «Carnikavas </a:t>
            </a:r>
            <a:r>
              <a:rPr lang="lv-LV" sz="2000" dirty="0" err="1">
                <a:latin typeface="Calibri" panose="020F0502020204030204" pitchFamily="34" charset="0"/>
                <a:ea typeface="Calibri" panose="020F0502020204030204" pitchFamily="34" charset="0"/>
                <a:cs typeface="Times New Roman" panose="02020603050405020304" pitchFamily="18" charset="0"/>
              </a:rPr>
              <a:t>komunālserviss</a:t>
            </a:r>
            <a:r>
              <a:rPr lang="lv-LV" sz="2000" dirty="0">
                <a:latin typeface="Calibri" panose="020F0502020204030204" pitchFamily="34" charset="0"/>
                <a:ea typeface="Calibri" panose="020F0502020204030204" pitchFamily="34" charset="0"/>
                <a:cs typeface="Times New Roman" panose="02020603050405020304" pitchFamily="18" charset="0"/>
              </a:rPr>
              <a:t>» speciālistiem (vides, ceļu u.c. jomās)</a:t>
            </a:r>
          </a:p>
          <a:p>
            <a:pPr>
              <a:buFont typeface="Wingdings" panose="05000000000000000000" pitchFamily="2" charset="2"/>
              <a:buChar char="q"/>
            </a:pPr>
            <a:r>
              <a:rPr lang="lv-LV" sz="2000" dirty="0">
                <a:effectLst/>
                <a:latin typeface="Calibri" panose="020F0502020204030204" pitchFamily="34" charset="0"/>
                <a:ea typeface="Calibri" panose="020F0502020204030204" pitchFamily="34" charset="0"/>
                <a:cs typeface="Times New Roman" panose="02020603050405020304" pitchFamily="18" charset="0"/>
              </a:rPr>
              <a:t> SIA «Ādažu ūdens» - par ūdenssaimniecības pakalpojumiem</a:t>
            </a:r>
          </a:p>
          <a:p>
            <a:pPr marL="0" indent="0">
              <a:buNone/>
            </a:pPr>
            <a:endParaRPr lang="lv-LV" sz="20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q"/>
            </a:pPr>
            <a:endParaRPr lang="lv-LV"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08222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96B14-8EA1-83A8-E23A-82F6AFD968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EC33F4-8083-29FC-303F-AAAD2F02BEC6}"/>
              </a:ext>
            </a:extLst>
          </p:cNvPr>
          <p:cNvSpPr>
            <a:spLocks noGrp="1"/>
          </p:cNvSpPr>
          <p:nvPr>
            <p:ph type="title"/>
          </p:nvPr>
        </p:nvSpPr>
        <p:spPr>
          <a:xfrm>
            <a:off x="838200" y="325891"/>
            <a:ext cx="10515600" cy="1325563"/>
          </a:xfrm>
        </p:spPr>
        <p:txBody>
          <a:bodyPr>
            <a:normAutofit/>
          </a:bodyPr>
          <a:lstStyle/>
          <a:p>
            <a:r>
              <a:rPr lang="lv-LV" sz="4000" b="1" dirty="0">
                <a:solidFill>
                  <a:schemeClr val="accent6">
                    <a:lumMod val="50000"/>
                  </a:schemeClr>
                </a:solidFill>
                <a:latin typeface="+mn-lt"/>
              </a:rPr>
              <a:t>Tematiskie plānojumi</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2D6B8A0C-29BE-CF9F-66BF-9313B8290B5F}"/>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749CBEBE-BAD6-2F21-4F5A-86CC14FC0BCE}"/>
              </a:ext>
            </a:extLst>
          </p:cNvPr>
          <p:cNvSpPr txBox="1">
            <a:spLocks/>
          </p:cNvSpPr>
          <p:nvPr/>
        </p:nvSpPr>
        <p:spPr>
          <a:xfrm>
            <a:off x="838200" y="1334732"/>
            <a:ext cx="4953000" cy="509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v-LV" b="1"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Ādažu novada ainavu plāns:</a:t>
            </a:r>
          </a:p>
          <a:p>
            <a:pPr>
              <a:buFont typeface="Wingdings" panose="05000000000000000000" pitchFamily="2" charset="2"/>
              <a:buChar char="q"/>
            </a:pPr>
            <a:r>
              <a:rPr lang="lv-LV" sz="2000" dirty="0">
                <a:latin typeface="Calibri" panose="020F0502020204030204" pitchFamily="34" charset="0"/>
                <a:ea typeface="Calibri" panose="020F0502020204030204" pitchFamily="34" charset="0"/>
                <a:cs typeface="Times New Roman" panose="02020603050405020304" pitchFamily="18" charset="0"/>
              </a:rPr>
              <a:t> izstrādāja SIA «Grupa93»</a:t>
            </a:r>
          </a:p>
          <a:p>
            <a:pPr>
              <a:buFont typeface="Wingdings" panose="05000000000000000000" pitchFamily="2" charset="2"/>
              <a:buChar char="q"/>
            </a:pPr>
            <a:r>
              <a:rPr lang="lv-LV" sz="2000" dirty="0">
                <a:latin typeface="Calibri" panose="020F0502020204030204" pitchFamily="34" charset="0"/>
                <a:ea typeface="Calibri" panose="020F0502020204030204" pitchFamily="34" charset="0"/>
                <a:cs typeface="Times New Roman" panose="02020603050405020304" pitchFamily="18" charset="0"/>
              </a:rPr>
              <a:t> publiskā apspriešana 08.04.2024. - 28.04.2024., sanāksme 11.04.2024.</a:t>
            </a:r>
          </a:p>
          <a:p>
            <a:pPr>
              <a:buFont typeface="Wingdings" panose="05000000000000000000" pitchFamily="2" charset="2"/>
              <a:buChar char="q"/>
            </a:pPr>
            <a:r>
              <a:rPr lang="lv-LV" sz="2000" dirty="0">
                <a:latin typeface="Calibri" panose="020F0502020204030204" pitchFamily="34" charset="0"/>
                <a:ea typeface="Calibri" panose="020F0502020204030204" pitchFamily="34" charset="0"/>
                <a:cs typeface="Times New Roman" panose="02020603050405020304" pitchFamily="18" charset="0"/>
              </a:rPr>
              <a:t> apstiprināts ar Domes 27.06.2024. lēmumu Nr. 236</a:t>
            </a:r>
          </a:p>
          <a:p>
            <a:pPr>
              <a:buFont typeface="Wingdings" panose="05000000000000000000" pitchFamily="2" charset="2"/>
              <a:buChar char="q"/>
            </a:pPr>
            <a:r>
              <a:rPr lang="lv-LV" sz="2000" dirty="0">
                <a:latin typeface="Calibri" panose="020F0502020204030204" pitchFamily="34" charset="0"/>
                <a:ea typeface="Calibri" panose="020F0502020204030204" pitchFamily="34" charset="0"/>
                <a:cs typeface="Times New Roman" panose="02020603050405020304" pitchFamily="18" charset="0"/>
              </a:rPr>
              <a:t> pieejams portālā Ģeolatvija.lv: </a:t>
            </a:r>
            <a:r>
              <a:rPr lang="lv-LV" sz="2000" dirty="0">
                <a:latin typeface="Calibri" panose="020F0502020204030204" pitchFamily="34" charset="0"/>
                <a:ea typeface="Calibri" panose="020F0502020204030204" pitchFamily="34" charset="0"/>
                <a:cs typeface="Times New Roman" panose="02020603050405020304" pitchFamily="18" charset="0"/>
                <a:hlinkClick r:id="rId2"/>
              </a:rPr>
              <a:t>https://geolatvija.lv/geo/tapis#document_30131#nozoom</a:t>
            </a:r>
            <a:r>
              <a:rPr lang="lv-LV" sz="2000" dirty="0">
                <a:latin typeface="Calibri" panose="020F0502020204030204" pitchFamily="34" charset="0"/>
                <a:ea typeface="Calibri" panose="020F0502020204030204" pitchFamily="34" charset="0"/>
                <a:cs typeface="Times New Roman" panose="02020603050405020304" pitchFamily="18" charset="0"/>
              </a:rPr>
              <a:t> </a:t>
            </a:r>
          </a:p>
          <a:p>
            <a:pPr>
              <a:buFont typeface="Wingdings" panose="05000000000000000000" pitchFamily="2" charset="2"/>
              <a:buChar char="q"/>
            </a:pPr>
            <a:r>
              <a:rPr lang="lv-LV" sz="2000" dirty="0">
                <a:latin typeface="Calibri" panose="020F0502020204030204" pitchFamily="34" charset="0"/>
                <a:ea typeface="Calibri" panose="020F0502020204030204" pitchFamily="34" charset="0"/>
                <a:cs typeface="Times New Roman" panose="02020603050405020304" pitchFamily="18" charset="0"/>
              </a:rPr>
              <a:t> rekomendācijas iespēju robežās iestrādātas teritorijas plānojumā</a:t>
            </a:r>
          </a:p>
          <a:p>
            <a:pPr>
              <a:buFont typeface="Wingdings" panose="05000000000000000000" pitchFamily="2" charset="2"/>
              <a:buChar char="q"/>
            </a:pPr>
            <a:endParaRPr lang="lv-LV" sz="20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q"/>
            </a:pPr>
            <a:endParaRPr lang="lv-LV"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B4E51799-1C8A-06E5-B82B-1240AC9D4301}"/>
              </a:ext>
            </a:extLst>
          </p:cNvPr>
          <p:cNvPicPr>
            <a:picLocks noChangeAspect="1"/>
          </p:cNvPicPr>
          <p:nvPr/>
        </p:nvPicPr>
        <p:blipFill>
          <a:blip r:embed="rId3"/>
          <a:stretch>
            <a:fillRect/>
          </a:stretch>
        </p:blipFill>
        <p:spPr>
          <a:xfrm>
            <a:off x="5903239" y="1420623"/>
            <a:ext cx="5450561" cy="3801506"/>
          </a:xfrm>
          <a:prstGeom prst="rect">
            <a:avLst/>
          </a:prstGeom>
        </p:spPr>
      </p:pic>
    </p:spTree>
    <p:extLst>
      <p:ext uri="{BB962C8B-B14F-4D97-AF65-F5344CB8AC3E}">
        <p14:creationId xmlns:p14="http://schemas.microsoft.com/office/powerpoint/2010/main" val="1280433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32641-1627-5FA7-0313-D90DEAE3EB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B5AF24-0C79-EDCA-4CE5-5CD3A6966EF2}"/>
              </a:ext>
            </a:extLst>
          </p:cNvPr>
          <p:cNvSpPr>
            <a:spLocks noGrp="1"/>
          </p:cNvSpPr>
          <p:nvPr>
            <p:ph type="title"/>
          </p:nvPr>
        </p:nvSpPr>
        <p:spPr>
          <a:xfrm>
            <a:off x="838200" y="325891"/>
            <a:ext cx="10515600" cy="1325563"/>
          </a:xfrm>
        </p:spPr>
        <p:txBody>
          <a:bodyPr>
            <a:normAutofit/>
          </a:bodyPr>
          <a:lstStyle/>
          <a:p>
            <a:r>
              <a:rPr lang="lv-LV" sz="4000" b="1" dirty="0">
                <a:solidFill>
                  <a:schemeClr val="accent6">
                    <a:lumMod val="50000"/>
                  </a:schemeClr>
                </a:solidFill>
                <a:latin typeface="+mn-lt"/>
              </a:rPr>
              <a:t>Tematiskie plānojumi</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29F0D66E-B951-44ED-3906-0AD5DE81D7E6}"/>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5EFD2A54-FB50-B869-9E84-3F97E4D40EEA}"/>
              </a:ext>
            </a:extLst>
          </p:cNvPr>
          <p:cNvSpPr txBox="1">
            <a:spLocks/>
          </p:cNvSpPr>
          <p:nvPr/>
        </p:nvSpPr>
        <p:spPr>
          <a:xfrm>
            <a:off x="621890" y="1334732"/>
            <a:ext cx="5257800" cy="509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v-LV" b="1"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Transporta attīstības plāns:</a:t>
            </a:r>
          </a:p>
          <a:p>
            <a:pPr>
              <a:buFont typeface="Wingdings" panose="05000000000000000000" pitchFamily="2" charset="2"/>
              <a:buChar char="q"/>
            </a:pPr>
            <a:r>
              <a:rPr lang="lv-LV" sz="2000" dirty="0">
                <a:effectLst/>
                <a:latin typeface="Calibri" panose="020F0502020204030204" pitchFamily="34" charset="0"/>
                <a:ea typeface="Calibri" panose="020F0502020204030204" pitchFamily="34" charset="0"/>
                <a:cs typeface="Times New Roman" panose="02020603050405020304" pitchFamily="18" charset="0"/>
              </a:rPr>
              <a:t> </a:t>
            </a:r>
            <a:r>
              <a:rPr lang="lv-LV" sz="2000" dirty="0">
                <a:latin typeface="Calibri" panose="020F0502020204030204" pitchFamily="34" charset="0"/>
                <a:ea typeface="Calibri" panose="020F0502020204030204" pitchFamily="34" charset="0"/>
                <a:cs typeface="Times New Roman" panose="02020603050405020304" pitchFamily="18" charset="0"/>
              </a:rPr>
              <a:t>izstrādāja SIA «Grupa93»</a:t>
            </a:r>
          </a:p>
          <a:p>
            <a:pPr>
              <a:buFont typeface="Wingdings" panose="05000000000000000000" pitchFamily="2" charset="2"/>
              <a:buChar char="q"/>
            </a:pPr>
            <a:r>
              <a:rPr lang="lv-LV" sz="2000" dirty="0">
                <a:latin typeface="Calibri" panose="020F0502020204030204" pitchFamily="34" charset="0"/>
                <a:ea typeface="Calibri" panose="020F0502020204030204" pitchFamily="34" charset="0"/>
                <a:cs typeface="Times New Roman" panose="02020603050405020304" pitchFamily="18" charset="0"/>
              </a:rPr>
              <a:t> publiskā apspriešana 04.10.2024. - 01.11.2024., sanāksme 14.10.2024.</a:t>
            </a:r>
            <a:endParaRPr lang="lv-LV" sz="20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q"/>
            </a:pPr>
            <a:r>
              <a:rPr lang="lv-LV" sz="2000" dirty="0">
                <a:latin typeface="Calibri" panose="020F0502020204030204" pitchFamily="34" charset="0"/>
                <a:ea typeface="Calibri" panose="020F0502020204030204" pitchFamily="34" charset="0"/>
                <a:cs typeface="Times New Roman" panose="02020603050405020304" pitchFamily="18" charset="0"/>
              </a:rPr>
              <a:t> apstiprināts ar Domes 29.05.2025. lēmumu Nr. 206</a:t>
            </a:r>
          </a:p>
          <a:p>
            <a:pPr>
              <a:buFont typeface="Wingdings" panose="05000000000000000000" pitchFamily="2" charset="2"/>
              <a:buChar char="q"/>
            </a:pPr>
            <a:r>
              <a:rPr lang="lv-LV" sz="2000" dirty="0">
                <a:latin typeface="Calibri" panose="020F0502020204030204" pitchFamily="34" charset="0"/>
                <a:ea typeface="Calibri" panose="020F0502020204030204" pitchFamily="34" charset="0"/>
                <a:cs typeface="Times New Roman" panose="02020603050405020304" pitchFamily="18" charset="0"/>
              </a:rPr>
              <a:t> pieejams portālā Ģeolatvija.lv: </a:t>
            </a:r>
            <a:r>
              <a:rPr lang="lv-LV" sz="2000" dirty="0">
                <a:latin typeface="Calibri" panose="020F0502020204030204" pitchFamily="34" charset="0"/>
                <a:ea typeface="Calibri" panose="020F0502020204030204" pitchFamily="34" charset="0"/>
                <a:cs typeface="Times New Roman" panose="02020603050405020304" pitchFamily="18" charset="0"/>
                <a:hlinkClick r:id="rId2"/>
              </a:rPr>
              <a:t>https://geolatvija.lv/geo/tapis#document_32060#nozoom</a:t>
            </a:r>
            <a:endParaRPr lang="lv-LV" sz="2000" dirty="0">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q"/>
            </a:pPr>
            <a:r>
              <a:rPr lang="lv-LV" sz="2000" dirty="0">
                <a:latin typeface="Calibri" panose="020F0502020204030204" pitchFamily="34" charset="0"/>
                <a:ea typeface="Calibri" panose="020F0502020204030204" pitchFamily="34" charset="0"/>
                <a:cs typeface="Times New Roman" panose="02020603050405020304" pitchFamily="18" charset="0"/>
              </a:rPr>
              <a:t> plāna izstrādes laikā Satiksmes ministrija un VSIA «Latvijas valsts ceļi» vairākkārt mainījuši nosacījumus un risinājumus  </a:t>
            </a:r>
          </a:p>
          <a:p>
            <a:pPr>
              <a:buFont typeface="Wingdings" panose="05000000000000000000" pitchFamily="2" charset="2"/>
              <a:buChar char="q"/>
            </a:pPr>
            <a:r>
              <a:rPr lang="lv-LV" sz="2000" dirty="0">
                <a:effectLst/>
                <a:latin typeface="Calibri" panose="020F0502020204030204" pitchFamily="34" charset="0"/>
                <a:ea typeface="Calibri" panose="020F0502020204030204" pitchFamily="34" charset="0"/>
                <a:cs typeface="Times New Roman" panose="02020603050405020304" pitchFamily="18" charset="0"/>
              </a:rPr>
              <a:t> risinājumi </a:t>
            </a:r>
            <a:r>
              <a:rPr lang="lv-LV" sz="2000" dirty="0">
                <a:latin typeface="Calibri" panose="020F0502020204030204" pitchFamily="34" charset="0"/>
                <a:ea typeface="Calibri" panose="020F0502020204030204" pitchFamily="34" charset="0"/>
                <a:cs typeface="Times New Roman" panose="02020603050405020304" pitchFamily="18" charset="0"/>
              </a:rPr>
              <a:t>iespēju robežās </a:t>
            </a:r>
            <a:r>
              <a:rPr lang="lv-LV" sz="2000" dirty="0">
                <a:effectLst/>
                <a:latin typeface="Calibri" panose="020F0502020204030204" pitchFamily="34" charset="0"/>
                <a:ea typeface="Calibri" panose="020F0502020204030204" pitchFamily="34" charset="0"/>
                <a:cs typeface="Times New Roman" panose="02020603050405020304" pitchFamily="18" charset="0"/>
              </a:rPr>
              <a:t>iestr</a:t>
            </a:r>
            <a:r>
              <a:rPr lang="lv-LV" sz="2000" dirty="0">
                <a:latin typeface="Calibri" panose="020F0502020204030204" pitchFamily="34" charset="0"/>
                <a:ea typeface="Calibri" panose="020F0502020204030204" pitchFamily="34" charset="0"/>
                <a:cs typeface="Times New Roman" panose="02020603050405020304" pitchFamily="18" charset="0"/>
              </a:rPr>
              <a:t>ādāti teritorijas plānojumā</a:t>
            </a:r>
            <a:endParaRPr lang="lv-LV" sz="20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q"/>
            </a:pPr>
            <a:endParaRPr lang="lv-LV"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B9AC3A92-6226-8D86-0DCF-E2DFF22B1784}"/>
              </a:ext>
            </a:extLst>
          </p:cNvPr>
          <p:cNvPicPr>
            <a:picLocks noChangeAspect="1"/>
          </p:cNvPicPr>
          <p:nvPr/>
        </p:nvPicPr>
        <p:blipFill>
          <a:blip r:embed="rId3"/>
          <a:stretch>
            <a:fillRect/>
          </a:stretch>
        </p:blipFill>
        <p:spPr>
          <a:xfrm>
            <a:off x="5961467" y="1334732"/>
            <a:ext cx="5748753" cy="4063079"/>
          </a:xfrm>
          <a:prstGeom prst="rect">
            <a:avLst/>
          </a:prstGeom>
        </p:spPr>
      </p:pic>
    </p:spTree>
    <p:extLst>
      <p:ext uri="{BB962C8B-B14F-4D97-AF65-F5344CB8AC3E}">
        <p14:creationId xmlns:p14="http://schemas.microsoft.com/office/powerpoint/2010/main" val="3120067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2D2E9-5C6B-5AB5-245C-4876809422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75AB4D-354D-678E-B13E-CD63BCF4DAC0}"/>
              </a:ext>
            </a:extLst>
          </p:cNvPr>
          <p:cNvSpPr>
            <a:spLocks noGrp="1"/>
          </p:cNvSpPr>
          <p:nvPr>
            <p:ph type="title"/>
          </p:nvPr>
        </p:nvSpPr>
        <p:spPr>
          <a:xfrm>
            <a:off x="838200" y="325891"/>
            <a:ext cx="10515600" cy="1325563"/>
          </a:xfrm>
        </p:spPr>
        <p:txBody>
          <a:bodyPr>
            <a:normAutofit/>
          </a:bodyPr>
          <a:lstStyle/>
          <a:p>
            <a:r>
              <a:rPr lang="lv-LV" sz="4000" b="1" dirty="0">
                <a:solidFill>
                  <a:schemeClr val="accent6">
                    <a:lumMod val="50000"/>
                  </a:schemeClr>
                </a:solidFill>
                <a:latin typeface="+mn-lt"/>
              </a:rPr>
              <a:t>Detālplānojumu izvērtēšana</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F29F62A0-ED2F-1BD7-5DD5-856958EE5BC1}"/>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8021410A-4EE4-D26E-F9DD-691105457977}"/>
              </a:ext>
            </a:extLst>
          </p:cNvPr>
          <p:cNvSpPr txBox="1">
            <a:spLocks/>
          </p:cNvSpPr>
          <p:nvPr/>
        </p:nvSpPr>
        <p:spPr>
          <a:xfrm>
            <a:off x="621890" y="1334732"/>
            <a:ext cx="5474110" cy="509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lv-LV" sz="1800" dirty="0">
                <a:effectLst/>
                <a:latin typeface="Calibri" panose="020F0502020204030204" pitchFamily="34" charset="0"/>
                <a:ea typeface="Calibri" panose="020F0502020204030204" pitchFamily="34" charset="0"/>
              </a:rPr>
              <a:t>Veikta </a:t>
            </a:r>
            <a:r>
              <a:rPr lang="lv-LV" sz="1800" dirty="0">
                <a:latin typeface="Calibri" panose="020F0502020204030204" pitchFamily="34" charset="0"/>
                <a:ea typeface="Calibri" panose="020F0502020204030204" pitchFamily="34" charset="0"/>
              </a:rPr>
              <a:t>saskaņā ar </a:t>
            </a:r>
            <a:r>
              <a:rPr lang="lv-LV" sz="1800" dirty="0">
                <a:effectLst/>
                <a:latin typeface="Calibri" panose="020F0502020204030204" pitchFamily="34" charset="0"/>
                <a:ea typeface="Calibri" panose="020F0502020204030204" pitchFamily="34" charset="0"/>
              </a:rPr>
              <a:t>Ministru kabineta 2014.gada 14.oktobra noteikumu Nr. 628 “Noteikumi par pašvaldību teritorijas attīstības plānošanas dokumentiem” 5.5. nodaļā</a:t>
            </a:r>
            <a:r>
              <a:rPr lang="lv-LV" sz="1800" dirty="0">
                <a:effectLst/>
                <a:latin typeface="Calibri" panose="020F0502020204030204" pitchFamily="34" charset="0"/>
                <a:ea typeface="Calibri" panose="020F0502020204030204" pitchFamily="34" charset="0"/>
                <a:cs typeface="Times New Roman" panose="02020603050405020304" pitchFamily="18" charset="0"/>
              </a:rPr>
              <a:t> </a:t>
            </a:r>
            <a:r>
              <a:rPr lang="lv-LV" sz="1800" dirty="0">
                <a:effectLst/>
                <a:latin typeface="Calibri" panose="020F0502020204030204" pitchFamily="34" charset="0"/>
                <a:ea typeface="Calibri" panose="020F0502020204030204" pitchFamily="34" charset="0"/>
              </a:rPr>
              <a:t>“Detālplānojumu pārskatīšanas kritēriji un kārtība” noteikto, kā arī VARAM izstrādāto un 2024.gadā aktualizēto metodisko materiālu “Ieteikumi un vadlīnijas detālplānojumu izstrādāšanā”</a:t>
            </a:r>
          </a:p>
          <a:p>
            <a:pPr>
              <a:buFont typeface="Wingdings" panose="05000000000000000000" pitchFamily="2" charset="2"/>
              <a:buChar char="ü"/>
            </a:pPr>
            <a:r>
              <a:rPr lang="lv-LV" sz="1800" dirty="0">
                <a:effectLst/>
                <a:latin typeface="Calibri" panose="020F0502020204030204" pitchFamily="34" charset="0"/>
                <a:ea typeface="Calibri" panose="020F0502020204030204" pitchFamily="34" charset="0"/>
              </a:rPr>
              <a:t>Ādažu novada teritorijā 2025.gada 1.jūnijā </a:t>
            </a:r>
            <a:r>
              <a:rPr lang="lv-LV" sz="1800" u="sng" dirty="0">
                <a:effectLst/>
                <a:latin typeface="Calibri" panose="020F0502020204030204" pitchFamily="34" charset="0"/>
                <a:ea typeface="Calibri" panose="020F0502020204030204" pitchFamily="34" charset="0"/>
              </a:rPr>
              <a:t>spēkā ir </a:t>
            </a:r>
            <a:r>
              <a:rPr lang="lv-LV" sz="1800" dirty="0">
                <a:effectLst/>
                <a:latin typeface="Calibri" panose="020F0502020204030204" pitchFamily="34" charset="0"/>
                <a:ea typeface="Calibri" panose="020F0502020204030204" pitchFamily="34" charset="0"/>
              </a:rPr>
              <a:t>200 detālplānojumi, no tiem 44 - Ādažu pilsētā, 67 - Ādažu pagastā un 89 - Carnikavas pagastā</a:t>
            </a:r>
          </a:p>
          <a:p>
            <a:pPr>
              <a:buFont typeface="Wingdings" panose="05000000000000000000" pitchFamily="2" charset="2"/>
              <a:buChar char="ü"/>
            </a:pPr>
            <a:r>
              <a:rPr lang="lv-LV" sz="1800" dirty="0">
                <a:effectLst/>
                <a:latin typeface="Calibri" panose="020F0502020204030204" pitchFamily="34" charset="0"/>
                <a:ea typeface="Calibri" panose="020F0502020204030204" pitchFamily="34" charset="0"/>
              </a:rPr>
              <a:t>2025.gada 1.jūnijā </a:t>
            </a:r>
            <a:r>
              <a:rPr lang="lv-LV" sz="1800" u="sng" dirty="0">
                <a:effectLst/>
                <a:latin typeface="Calibri" panose="020F0502020204030204" pitchFamily="34" charset="0"/>
                <a:ea typeface="Calibri" panose="020F0502020204030204" pitchFamily="34" charset="0"/>
              </a:rPr>
              <a:t>izstrādes procesā ir </a:t>
            </a:r>
            <a:r>
              <a:rPr lang="lv-LV" sz="1800" dirty="0">
                <a:effectLst/>
                <a:latin typeface="Calibri" panose="020F0502020204030204" pitchFamily="34" charset="0"/>
                <a:ea typeface="Calibri" panose="020F0502020204030204" pitchFamily="34" charset="0"/>
              </a:rPr>
              <a:t>22 detālplānojumi, no tiem 3 - Ādažu pilsētā, 9 - Ādažu pagastā un 10 - Carnikavas pagastā</a:t>
            </a:r>
            <a:endParaRPr lang="lv-LV"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F714EE87-98DB-1FF2-418A-8689B92B0A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1265906"/>
            <a:ext cx="5274310" cy="3729355"/>
          </a:xfrm>
          <a:prstGeom prst="rect">
            <a:avLst/>
          </a:prstGeom>
        </p:spPr>
      </p:pic>
    </p:spTree>
    <p:extLst>
      <p:ext uri="{BB962C8B-B14F-4D97-AF65-F5344CB8AC3E}">
        <p14:creationId xmlns:p14="http://schemas.microsoft.com/office/powerpoint/2010/main" val="3388694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48712-8374-5A3B-7F74-7983CE2557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F8B876-ED8F-556E-55FF-E04F752B7780}"/>
              </a:ext>
            </a:extLst>
          </p:cNvPr>
          <p:cNvSpPr>
            <a:spLocks noGrp="1"/>
          </p:cNvSpPr>
          <p:nvPr>
            <p:ph type="title"/>
          </p:nvPr>
        </p:nvSpPr>
        <p:spPr>
          <a:xfrm>
            <a:off x="838200" y="325891"/>
            <a:ext cx="10515600" cy="1325563"/>
          </a:xfrm>
        </p:spPr>
        <p:txBody>
          <a:bodyPr>
            <a:normAutofit/>
          </a:bodyPr>
          <a:lstStyle/>
          <a:p>
            <a:r>
              <a:rPr lang="lv-LV" sz="4000" b="1" dirty="0">
                <a:solidFill>
                  <a:schemeClr val="accent6">
                    <a:lumMod val="50000"/>
                  </a:schemeClr>
                </a:solidFill>
                <a:latin typeface="+mn-lt"/>
              </a:rPr>
              <a:t>Detālplānojumu izvērtēšana</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7F4CA6FF-F62D-53F7-CB9B-A6A117D588B4}"/>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E950E89C-4620-EBAA-E832-4D0CB84EEAE7}"/>
              </a:ext>
            </a:extLst>
          </p:cNvPr>
          <p:cNvSpPr txBox="1">
            <a:spLocks/>
          </p:cNvSpPr>
          <p:nvPr/>
        </p:nvSpPr>
        <p:spPr>
          <a:xfrm>
            <a:off x="621890" y="1334732"/>
            <a:ext cx="5474110" cy="509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lv-LV" sz="1800" dirty="0">
                <a:effectLst/>
                <a:latin typeface="Calibri" panose="020F0502020204030204" pitchFamily="34" charset="0"/>
                <a:ea typeface="Calibri" panose="020F0502020204030204" pitchFamily="34" charset="0"/>
              </a:rPr>
              <a:t>lielākā daļa no spēkā esošajiem detālplānojumiem ir apstiprināti laika posmā no 2003. līdz 2008. gadam</a:t>
            </a:r>
          </a:p>
          <a:p>
            <a:pPr>
              <a:buFont typeface="Wingdings" panose="05000000000000000000" pitchFamily="2" charset="2"/>
              <a:buChar char="ü"/>
            </a:pPr>
            <a:r>
              <a:rPr lang="lv-LV" sz="1800" dirty="0">
                <a:latin typeface="Calibri" panose="020F0502020204030204" pitchFamily="34" charset="0"/>
                <a:ea typeface="Calibri" panose="020F0502020204030204" pitchFamily="34" charset="0"/>
              </a:rPr>
              <a:t>a</a:t>
            </a:r>
            <a:r>
              <a:rPr lang="lv-LV" sz="1800" dirty="0">
                <a:effectLst/>
                <a:latin typeface="Calibri" panose="020F0502020204030204" pitchFamily="34" charset="0"/>
                <a:ea typeface="Calibri" panose="020F0502020204030204" pitchFamily="34" charset="0"/>
              </a:rPr>
              <a:t>ptuveni 16% no spēkā esošajiem detālplānojumiem nav uzsākta īstenošana</a:t>
            </a:r>
          </a:p>
          <a:p>
            <a:pPr>
              <a:buFont typeface="Wingdings" panose="05000000000000000000" pitchFamily="2" charset="2"/>
              <a:buChar char="ü"/>
            </a:pPr>
            <a:r>
              <a:rPr lang="lv-LV" sz="1800" dirty="0">
                <a:latin typeface="Calibri" panose="020F0502020204030204" pitchFamily="34" charset="0"/>
                <a:ea typeface="Calibri" panose="020F0502020204030204" pitchFamily="34" charset="0"/>
              </a:rPr>
              <a:t>p</a:t>
            </a:r>
            <a:r>
              <a:rPr lang="lv-LV" sz="1800" dirty="0">
                <a:effectLst/>
                <a:latin typeface="Calibri" panose="020F0502020204030204" pitchFamily="34" charset="0"/>
                <a:ea typeface="Calibri" panose="020F0502020204030204" pitchFamily="34" charset="0"/>
              </a:rPr>
              <a:t>ar neīstenoto detālplānojumu turpmāko statusu notikusi rakstiska sazināšanās ar zemes īpašniekiem, noskaidrojot viņu viedokli par detālplānojumu īstenošanas iespējām, daļa adresātu atbildes nesniedza</a:t>
            </a:r>
          </a:p>
          <a:p>
            <a:pPr>
              <a:buFont typeface="Wingdings" panose="05000000000000000000" pitchFamily="2" charset="2"/>
              <a:buChar char="ü"/>
            </a:pPr>
            <a:r>
              <a:rPr lang="lv-LV" sz="1800" dirty="0">
                <a:effectLst/>
                <a:latin typeface="Calibri" panose="020F0502020204030204" pitchFamily="34" charset="0"/>
                <a:ea typeface="Calibri" panose="020F0502020204030204" pitchFamily="34" charset="0"/>
              </a:rPr>
              <a:t>kopš teritorijas plānojuma izstrādes uzsākšanas pieņemti 17 lēmumi par detālplānojumu atcelšanu</a:t>
            </a:r>
            <a:endParaRPr lang="lv-LV" sz="1800" dirty="0">
              <a:latin typeface="Calibri" panose="020F0502020204030204" pitchFamily="34" charset="0"/>
              <a:ea typeface="Calibri" panose="020F0502020204030204" pitchFamily="34" charset="0"/>
            </a:endParaRPr>
          </a:p>
          <a:p>
            <a:pPr>
              <a:buFont typeface="Wingdings" panose="05000000000000000000" pitchFamily="2" charset="2"/>
              <a:buChar char="ü"/>
            </a:pPr>
            <a:r>
              <a:rPr lang="lv-LV" sz="1800" dirty="0">
                <a:latin typeface="Calibri" panose="020F0502020204030204" pitchFamily="34" charset="0"/>
                <a:ea typeface="Calibri" panose="020F0502020204030204" pitchFamily="34" charset="0"/>
              </a:rPr>
              <a:t>s</a:t>
            </a:r>
            <a:r>
              <a:rPr lang="lv-LV" sz="1800" dirty="0">
                <a:effectLst/>
                <a:latin typeface="Calibri" panose="020F0502020204030204" pitchFamily="34" charset="0"/>
                <a:ea typeface="Calibri" panose="020F0502020204030204" pitchFamily="34" charset="0"/>
              </a:rPr>
              <a:t>pēkā esošo detālplānojumu saraksts, </a:t>
            </a:r>
            <a:r>
              <a:rPr lang="lv-LV" sz="1800" dirty="0" err="1">
                <a:effectLst/>
                <a:latin typeface="Calibri" panose="020F0502020204030204" pitchFamily="34" charset="0"/>
                <a:ea typeface="Calibri" panose="020F0502020204030204" pitchFamily="34" charset="0"/>
              </a:rPr>
              <a:t>izvērtējums</a:t>
            </a:r>
            <a:r>
              <a:rPr lang="lv-LV" sz="1800" dirty="0">
                <a:effectLst/>
                <a:latin typeface="Calibri" panose="020F0502020204030204" pitchFamily="34" charset="0"/>
                <a:ea typeface="Calibri" panose="020F0502020204030204" pitchFamily="34" charset="0"/>
              </a:rPr>
              <a:t> un turpmākais statuss skatāms Paskaidrojuma raksta 1.pielikumā</a:t>
            </a:r>
          </a:p>
          <a:p>
            <a:pPr>
              <a:buFont typeface="Wingdings" panose="05000000000000000000" pitchFamily="2" charset="2"/>
              <a:buChar char="ü"/>
            </a:pPr>
            <a:r>
              <a:rPr lang="lv-LV" sz="1800" dirty="0">
                <a:latin typeface="Calibri" panose="020F0502020204030204" pitchFamily="34" charset="0"/>
                <a:ea typeface="Calibri" panose="020F0502020204030204" pitchFamily="34" charset="0"/>
              </a:rPr>
              <a:t>l</a:t>
            </a:r>
            <a:r>
              <a:rPr lang="lv-LV" sz="1800" dirty="0">
                <a:effectLst/>
                <a:latin typeface="Calibri" panose="020F0502020204030204" pitchFamily="34" charset="0"/>
                <a:ea typeface="Calibri" panose="020F0502020204030204" pitchFamily="34" charset="0"/>
              </a:rPr>
              <a:t>īdz ar teritorijas plānojuma apstiprināšanu spēku zaudēs 42 detālplānojumi, kuri ir īstenoti vai to īstenošana nav uzsākta</a:t>
            </a:r>
            <a:endParaRPr lang="lv-LV" sz="1800" dirty="0">
              <a:latin typeface="Calibri" panose="020F0502020204030204" pitchFamily="34" charset="0"/>
              <a:ea typeface="Calibri" panose="020F0502020204030204" pitchFamily="34" charset="0"/>
            </a:endParaRPr>
          </a:p>
          <a:p>
            <a:pPr>
              <a:buFont typeface="Wingdings" panose="05000000000000000000" pitchFamily="2" charset="2"/>
              <a:buChar char="ü"/>
            </a:pPr>
            <a:endParaRPr lang="lv-LV" sz="20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Chart 4">
            <a:extLst>
              <a:ext uri="{FF2B5EF4-FFF2-40B4-BE49-F238E27FC236}">
                <a16:creationId xmlns:a16="http://schemas.microsoft.com/office/drawing/2014/main" id="{935F4A3A-2A67-39F9-2F4A-41616A3B9FD0}"/>
              </a:ext>
            </a:extLst>
          </p:cNvPr>
          <p:cNvGraphicFramePr/>
          <p:nvPr>
            <p:extLst>
              <p:ext uri="{D42A27DB-BD31-4B8C-83A1-F6EECF244321}">
                <p14:modId xmlns:p14="http://schemas.microsoft.com/office/powerpoint/2010/main" val="1738184847"/>
              </p:ext>
            </p:extLst>
          </p:nvPr>
        </p:nvGraphicFramePr>
        <p:xfrm>
          <a:off x="6096000" y="1424387"/>
          <a:ext cx="5067300" cy="32423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70945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4263</TotalTime>
  <Words>4228</Words>
  <Application>Microsoft Office PowerPoint</Application>
  <PresentationFormat>Widescreen</PresentationFormat>
  <Paragraphs>376</Paragraphs>
  <Slides>45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Arial</vt:lpstr>
      <vt:lpstr>Calibri</vt:lpstr>
      <vt:lpstr>Calibri Light</vt:lpstr>
      <vt:lpstr>Montserrat</vt:lpstr>
      <vt:lpstr>Segoe UI</vt:lpstr>
      <vt:lpstr>Times New Roman</vt:lpstr>
      <vt:lpstr>Wingdings</vt:lpstr>
      <vt:lpstr>Office Theme</vt:lpstr>
      <vt:lpstr>  ĀDAŽU NOVADA  TERITORIJAS PLĀNOJUMS  1.REDAKCIJA  </vt:lpstr>
      <vt:lpstr>Ādažu novada teritorijas plānojuma 2025. -2037. gadam izstrādes uzsākšana </vt:lpstr>
      <vt:lpstr>Sabiedrības līdzdalība izstrādes procesā  </vt:lpstr>
      <vt:lpstr>Sabiedrības līdzdalība izstrādes procesā  </vt:lpstr>
      <vt:lpstr>Darba grupas un sadarbība </vt:lpstr>
      <vt:lpstr>Tematiskie plānojumi </vt:lpstr>
      <vt:lpstr>Tematiskie plānojumi </vt:lpstr>
      <vt:lpstr>Detālplānojumu izvērtēšana </vt:lpstr>
      <vt:lpstr>Detālplānojumu izvērtēšana </vt:lpstr>
      <vt:lpstr>Lokālplānojumu izvērtēšana </vt:lpstr>
      <vt:lpstr>Esošo teritorijas plānojumu izvērtēšana </vt:lpstr>
      <vt:lpstr>Esošo teritorijas plānojumu izvērtēšana </vt:lpstr>
      <vt:lpstr>Esošo ciemu robežas un iedzīvotāju skaits </vt:lpstr>
      <vt:lpstr>Esošo teritorijas plānojumu izvērtēšana </vt:lpstr>
      <vt:lpstr>Esošo teritorijas plānojumu izvērtēšana </vt:lpstr>
      <vt:lpstr>Jaunā teritorijas plānojuma risinājumi </vt:lpstr>
      <vt:lpstr>Jaunā teritorijas plānojuma risinājumi </vt:lpstr>
      <vt:lpstr>Jaunā teritorijas plānojuma risinājumi </vt:lpstr>
      <vt:lpstr>Jaunā teritorijas plānojuma risinājumi </vt:lpstr>
      <vt:lpstr>Jaunā teritorijas plānojuma risinājumi </vt:lpstr>
      <vt:lpstr>Jaunā teritorijas plānojuma risinājumi </vt:lpstr>
      <vt:lpstr>Jaunā teritorijas plānojuma risinājumi </vt:lpstr>
      <vt:lpstr>Jaunā teritorijas plānojuma risinājumi </vt:lpstr>
      <vt:lpstr>Jaunā teritorijas plānojuma risinājumi </vt:lpstr>
      <vt:lpstr>Jaunā teritorijas plānojuma risinājumi</vt:lpstr>
      <vt:lpstr>Jaunā teritorijas plānojuma risinājumi </vt:lpstr>
      <vt:lpstr>Jaunā teritorijas plānojuma risinājumi </vt:lpstr>
      <vt:lpstr>Jaunā teritorijas plānojuma risinājumi </vt:lpstr>
      <vt:lpstr>Jaunā teritorijas plānojuma risinājumi </vt:lpstr>
      <vt:lpstr>Jaunā teritorijas plānojuma risinājumi </vt:lpstr>
      <vt:lpstr>Jaunā teritorijas plānojuma risinājumi </vt:lpstr>
      <vt:lpstr>Jaunā teritorijas plānojuma risinājumi </vt:lpstr>
      <vt:lpstr>Jaunā teritorijas plānojuma risinājumi </vt:lpstr>
      <vt:lpstr>Jaunā teritorijas plānojuma risinājumi </vt:lpstr>
      <vt:lpstr>Grafiskā daļa – funkcionālais zonējums </vt:lpstr>
      <vt:lpstr>Grafiskā daļa - funkcionālais zonējums </vt:lpstr>
      <vt:lpstr>Grafiskā daļa - funkcionālais zonējums </vt:lpstr>
      <vt:lpstr>Grafiskā daļa - funkcionālais zonējums un sarkanās līnijas </vt:lpstr>
      <vt:lpstr>PowerPoint Presentation</vt:lpstr>
      <vt:lpstr>PowerPoint Presentation</vt:lpstr>
      <vt:lpstr>Grafiskā daļa - aizsargjoslas un apgrūtinājumi </vt:lpstr>
      <vt:lpstr>PowerPoint Presentation</vt:lpstr>
      <vt:lpstr>Grafiskā daļa – teritorijas ar īpašiem noteikumiem </vt:lpstr>
      <vt:lpstr>Teritorijas plānojuma 1.redakcija </vt:lpstr>
      <vt:lpstr>Aicinām atbalstīt nodošanu publiskai apspriešanai un institūciju atzinumu saņemšanai!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TERITORIJAS PLĀNOŠANAS NODAĻAS  PAVEIKTAIS UN PLĀNOTAIS</dc:title>
  <dc:creator>Indra Murzina</dc:creator>
  <cp:lastModifiedBy>Indra Murziņa</cp:lastModifiedBy>
  <cp:revision>117</cp:revision>
  <dcterms:created xsi:type="dcterms:W3CDTF">2023-01-03T08:26:33Z</dcterms:created>
  <dcterms:modified xsi:type="dcterms:W3CDTF">2025-06-18T08:39:29Z</dcterms:modified>
</cp:coreProperties>
</file>