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74" r:id="rId6"/>
    <p:sldId id="259" r:id="rId7"/>
    <p:sldId id="260" r:id="rId8"/>
    <p:sldId id="270" r:id="rId9"/>
    <p:sldId id="269" r:id="rId10"/>
    <p:sldId id="268" r:id="rId11"/>
    <p:sldId id="264" r:id="rId12"/>
    <p:sldId id="271" r:id="rId13"/>
    <p:sldId id="261" r:id="rId14"/>
    <p:sldId id="272" r:id="rId15"/>
    <p:sldId id="280" r:id="rId16"/>
    <p:sldId id="263" r:id="rId17"/>
    <p:sldId id="281" r:id="rId18"/>
    <p:sldId id="282" r:id="rId19"/>
    <p:sldId id="283" r:id="rId20"/>
    <p:sldId id="284" r:id="rId21"/>
    <p:sldId id="285" r:id="rId22"/>
    <p:sldId id="275" r:id="rId23"/>
    <p:sldId id="276" r:id="rId24"/>
    <p:sldId id="277" r:id="rId25"/>
    <p:sldId id="278" r:id="rId26"/>
    <p:sldId id="286" r:id="rId27"/>
    <p:sldId id="287" r:id="rId28"/>
    <p:sldId id="288" r:id="rId29"/>
    <p:sldId id="289" r:id="rId30"/>
    <p:sldId id="279" r:id="rId3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487E1-2CC7-A4FA-676E-07793C359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B0FEA-CFE3-5BAB-0FAE-7A9937522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F596B-A5D3-AC69-CBCE-D5B264C5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6B49-7F5F-4A0E-AB1E-49F27F052CEB}" type="datetimeFigureOut">
              <a:rPr lang="lv-LV" smtClean="0"/>
              <a:t>20.05.2025</a:t>
            </a:fld>
            <a:endParaRPr lang="lv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07093-6C8A-E6E9-94C2-F03CDADA1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2932B-E5E5-3DB5-9300-A0D86B52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F78D-22D4-40F9-9D6C-4669A49E566A}" type="slidenum">
              <a:rPr lang="lv-LV" smtClean="0"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269927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D4216-CC2F-F9EA-F5FC-8758D31A7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A442D-BF47-C76C-033E-0BAB0BC12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4A06D-AC43-54FB-D1C9-8C33EA514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6B49-7F5F-4A0E-AB1E-49F27F052CEB}" type="datetimeFigureOut">
              <a:rPr lang="lv-LV" smtClean="0"/>
              <a:t>20.05.2025</a:t>
            </a:fld>
            <a:endParaRPr lang="lv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CE0AF-8F32-4001-1C66-11501CAEF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4B604-40CC-BB13-8C56-2AADB16F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F78D-22D4-40F9-9D6C-4669A49E566A}" type="slidenum">
              <a:rPr lang="lv-LV" smtClean="0"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66652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AB313B-5861-18CA-A2C5-6D4ACAD4FC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AEEDEA-54D1-A7D5-EDC8-0D0987F13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945E9-C47A-FA91-4DC7-6B9453F88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6B49-7F5F-4A0E-AB1E-49F27F052CEB}" type="datetimeFigureOut">
              <a:rPr lang="lv-LV" smtClean="0"/>
              <a:t>20.05.2025</a:t>
            </a:fld>
            <a:endParaRPr lang="lv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5220E-3770-4F61-6477-2E4D22FBA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F6358-C959-F95C-8DFC-68768C39D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F78D-22D4-40F9-9D6C-4669A49E566A}" type="slidenum">
              <a:rPr lang="lv-LV" smtClean="0"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1398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62BA7-7762-FC6B-EFBC-CD9F87F10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FB44A-7633-DB13-7179-99BE90487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A2407-03E9-3A4E-7F09-0AE12D99A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6B49-7F5F-4A0E-AB1E-49F27F052CEB}" type="datetimeFigureOut">
              <a:rPr lang="lv-LV" smtClean="0"/>
              <a:t>20.05.2025</a:t>
            </a:fld>
            <a:endParaRPr lang="lv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8AFCB-9690-C2C8-6436-0D82BD90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D6F66-389D-410E-E367-8415AE8F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F78D-22D4-40F9-9D6C-4669A49E566A}" type="slidenum">
              <a:rPr lang="lv-LV" smtClean="0"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5646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B12D1-563B-31CF-6A3F-7A2C91DC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72E92-D23B-57B9-1BE2-A87CF00A5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BA7D9-2B4F-7EDE-9978-056ADA36F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6B49-7F5F-4A0E-AB1E-49F27F052CEB}" type="datetimeFigureOut">
              <a:rPr lang="lv-LV" smtClean="0"/>
              <a:t>20.05.2025</a:t>
            </a:fld>
            <a:endParaRPr lang="lv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6D6BD-EDD0-D35A-6F21-75BB30485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E588E-10E2-BE68-0172-2122F47F9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F78D-22D4-40F9-9D6C-4669A49E566A}" type="slidenum">
              <a:rPr lang="lv-LV" smtClean="0"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75464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F4950-6858-4E00-2A2E-C5BC0B0C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C71E2-4A97-6FAB-A2D2-31E443A41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827A1-516F-F234-800A-E0E20A297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48B97-3A5E-762B-88D5-C02176238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6B49-7F5F-4A0E-AB1E-49F27F052CEB}" type="datetimeFigureOut">
              <a:rPr lang="lv-LV" smtClean="0"/>
              <a:t>20.05.2025</a:t>
            </a:fld>
            <a:endParaRPr lang="lv-LV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F1FEB-EC58-FA28-9438-3C3E5108C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E0FFC-1E03-F8DB-B279-B762866E1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F78D-22D4-40F9-9D6C-4669A49E566A}" type="slidenum">
              <a:rPr lang="lv-LV" smtClean="0"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749127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93268-258D-A880-443D-03044B290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5746B-761B-FA0F-06B3-40BDB8A82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9947-0069-7B5D-5F66-4071E25DE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BDBEEC-E8D1-BD52-6C1B-31B27D968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86887F-34A7-FF6F-039A-0B3A0A9C55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0647E1-3A57-45B3-9843-78646C6F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6B49-7F5F-4A0E-AB1E-49F27F052CEB}" type="datetimeFigureOut">
              <a:rPr lang="lv-LV" smtClean="0"/>
              <a:t>20.05.2025</a:t>
            </a:fld>
            <a:endParaRPr lang="lv-LV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E0FD5C-0FE1-9F6A-5DA6-2B956246F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5EAF57-39B3-C837-B689-DD705B21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F78D-22D4-40F9-9D6C-4669A49E566A}" type="slidenum">
              <a:rPr lang="lv-LV" smtClean="0"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23593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25CF3-99C2-336C-CF63-870EE4EE2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B000E-7D50-DB22-913B-5C9B76340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6B49-7F5F-4A0E-AB1E-49F27F052CEB}" type="datetimeFigureOut">
              <a:rPr lang="lv-LV" smtClean="0"/>
              <a:t>20.05.2025</a:t>
            </a:fld>
            <a:endParaRPr lang="lv-LV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EF3D0D-1AEF-403F-801C-8C8511B52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E36B1-A3F9-AE46-3E57-5470963BB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F78D-22D4-40F9-9D6C-4669A49E566A}" type="slidenum">
              <a:rPr lang="lv-LV" smtClean="0"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148604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88DC7D-DE31-11BB-4D4B-A145C1D2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6B49-7F5F-4A0E-AB1E-49F27F052CEB}" type="datetimeFigureOut">
              <a:rPr lang="lv-LV" smtClean="0"/>
              <a:t>20.05.2025</a:t>
            </a:fld>
            <a:endParaRPr lang="lv-LV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BC697-E172-9BDA-2A82-2091D513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3B907-F3FD-04F7-24E4-056FCE0BC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F78D-22D4-40F9-9D6C-4669A49E566A}" type="slidenum">
              <a:rPr lang="lv-LV" smtClean="0"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608633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E51F4-BC6B-BE0E-8F02-B7E70808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21A7E-A8F8-3E5A-52F9-F2C03D54C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7B409-D827-AF90-1CD7-5E021C116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A6A3E-8B85-679C-A3F2-D301885E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6B49-7F5F-4A0E-AB1E-49F27F052CEB}" type="datetimeFigureOut">
              <a:rPr lang="lv-LV" smtClean="0"/>
              <a:t>20.05.2025</a:t>
            </a:fld>
            <a:endParaRPr lang="lv-LV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66C09-40FE-5168-120F-7B969A375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51D3D-3D1F-356D-1A15-41604033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F78D-22D4-40F9-9D6C-4669A49E566A}" type="slidenum">
              <a:rPr lang="lv-LV" smtClean="0"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9495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B700F-955D-0448-D787-52CD3BBC5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28ACB4-DFB6-AF2E-33A5-C04705B5AF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B153E-7EF5-5D99-9D84-C64BD9985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5D2A4B-5473-9DE8-3BE8-DA56D560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6B49-7F5F-4A0E-AB1E-49F27F052CEB}" type="datetimeFigureOut">
              <a:rPr lang="lv-LV" smtClean="0"/>
              <a:t>20.05.2025</a:t>
            </a:fld>
            <a:endParaRPr lang="lv-LV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AB104-4BE4-12A3-0C5C-7AF6FB8A4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89D80-BE6A-460E-0254-0CC7E5EB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F78D-22D4-40F9-9D6C-4669A49E566A}" type="slidenum">
              <a:rPr lang="lv-LV" smtClean="0"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65266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CDBAC-24BC-0A4D-7C04-0BAFD3EFC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92B01-1AAD-760B-B442-6A765FBDB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3178A-619D-25BE-73DF-C1AB59341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56B49-7F5F-4A0E-AB1E-49F27F052CEB}" type="datetimeFigureOut">
              <a:rPr lang="lv-LV" smtClean="0"/>
              <a:t>20.05.2025</a:t>
            </a:fld>
            <a:endParaRPr lang="lv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0019C-08EB-344B-67DB-AFC43019F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DAD92-8EBD-C740-619C-455ACA478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7F78D-22D4-40F9-9D6C-4669A49E566A}" type="slidenum">
              <a:rPr lang="lv-LV" smtClean="0"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8625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dazunovads.lv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eolatvija.lv/main" TargetMode="External"/><Relationship Id="rId2" Type="http://schemas.openxmlformats.org/officeDocument/2006/relationships/hyperlink" Target="https://www.adazunovads.lv/lv/lidzdalibas-budzet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s7myZ8hRdJQ" TargetMode="External"/><Relationship Id="rId5" Type="http://schemas.openxmlformats.org/officeDocument/2006/relationships/hyperlink" Target="tel:+371%2027353023" TargetMode="External"/><Relationship Id="rId4" Type="http://schemas.openxmlformats.org/officeDocument/2006/relationships/hyperlink" Target="mailto:Marite.kiselevska@adazunovas.lv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0364C-441F-D0E4-51D2-E2A0565946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v-LV" sz="8000" b="1" dirty="0"/>
              <a:t>Līdzdalības budžets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50D37-7069-BBBD-E4D6-FA159FB72E3A}"/>
              </a:ext>
            </a:extLst>
          </p:cNvPr>
          <p:cNvSpPr txBox="1"/>
          <p:nvPr/>
        </p:nvSpPr>
        <p:spPr>
          <a:xfrm>
            <a:off x="0" y="6318772"/>
            <a:ext cx="12192000" cy="31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ĀDAŽU NOVADA PAŠVALDĪBAS KOPIENU EKSPERTS   I 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MĀRĪTE KISELEVSKA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lv-LV" sz="1400" spc="0" dirty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.2025.</a:t>
            </a: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313A18B8-BA45-AA7B-FBE4-1025993532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459504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atura vietturis 6">
            <a:extLst>
              <a:ext uri="{FF2B5EF4-FFF2-40B4-BE49-F238E27FC236}">
                <a16:creationId xmlns:a16="http://schemas.microsoft.com/office/drawing/2014/main" id="{A2A2E9F7-3584-53A1-BA9C-2640C522D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" t="9248" r="332" b="17445"/>
          <a:stretch/>
        </p:blipFill>
        <p:spPr>
          <a:xfrm>
            <a:off x="4922343" y="-37991"/>
            <a:ext cx="6325760" cy="6578990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E5A0EC9-6379-CE8D-DAE7-CC40B749ABF5}"/>
              </a:ext>
            </a:extLst>
          </p:cNvPr>
          <p:cNvSpPr txBox="1">
            <a:spLocks/>
          </p:cNvSpPr>
          <p:nvPr/>
        </p:nvSpPr>
        <p:spPr>
          <a:xfrm>
            <a:off x="-435053" y="233406"/>
            <a:ext cx="5529455" cy="123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600" dirty="0">
                <a:latin typeface="RobustaTLPro-Medium"/>
              </a:rPr>
              <a:t>Plānošanas vienības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98EC8-745C-C430-315B-78059B49876C}"/>
              </a:ext>
            </a:extLst>
          </p:cNvPr>
          <p:cNvSpPr txBox="1"/>
          <p:nvPr/>
        </p:nvSpPr>
        <p:spPr>
          <a:xfrm>
            <a:off x="0" y="6540999"/>
            <a:ext cx="12192000" cy="31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ĀDAŽU NOVADA PAŠVALDĪBAS KOPIENU EKSPERTS   I 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MĀRĪTE KISELEVSKA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lv-LV" sz="1400" spc="0" dirty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.2025.</a:t>
            </a: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B365CA8-6FC9-D3A5-C01A-80042F25F392}"/>
              </a:ext>
            </a:extLst>
          </p:cNvPr>
          <p:cNvSpPr/>
          <p:nvPr/>
        </p:nvSpPr>
        <p:spPr>
          <a:xfrm>
            <a:off x="822919" y="1951348"/>
            <a:ext cx="3306356" cy="1860615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/>
            <a:endParaRPr lang="lv-LV" sz="3200" dirty="0"/>
          </a:p>
          <a:p>
            <a:pPr algn="ctr"/>
            <a:r>
              <a:rPr lang="lv-LV" sz="3200" dirty="0"/>
              <a:t>Ādažu </a:t>
            </a:r>
            <a:r>
              <a:rPr lang="lv-LV" sz="3200" b="1" dirty="0"/>
              <a:t>pilsēta</a:t>
            </a:r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3843256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FF95-6D9C-829A-A47D-D78394A12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>
                <a:latin typeface="RobustaTLPro-Medium"/>
              </a:rPr>
              <a:t>Vērtēšana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3D590-D77F-FAD8-6EFE-696CFF52D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960" y="1876363"/>
            <a:ext cx="2823378" cy="624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Pirmā kārta: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302BD-0775-A0F6-E1E3-9D969A597E75}"/>
              </a:ext>
            </a:extLst>
          </p:cNvPr>
          <p:cNvSpPr txBox="1"/>
          <p:nvPr/>
        </p:nvSpPr>
        <p:spPr>
          <a:xfrm>
            <a:off x="4649214" y="1876363"/>
            <a:ext cx="28233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Otrā kārta:</a:t>
            </a:r>
          </a:p>
          <a:p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26661-DA80-1A1A-797F-4D0A56F9631B}"/>
              </a:ext>
            </a:extLst>
          </p:cNvPr>
          <p:cNvSpPr txBox="1"/>
          <p:nvPr/>
        </p:nvSpPr>
        <p:spPr>
          <a:xfrm>
            <a:off x="8454778" y="1876363"/>
            <a:ext cx="33036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Trešajā kārtā:</a:t>
            </a:r>
          </a:p>
          <a:p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7F27E-00BA-FF33-A3A9-AA9D81273BE2}"/>
              </a:ext>
            </a:extLst>
          </p:cNvPr>
          <p:cNvSpPr txBox="1"/>
          <p:nvPr/>
        </p:nvSpPr>
        <p:spPr>
          <a:xfrm>
            <a:off x="18760" y="6422700"/>
            <a:ext cx="12192000" cy="31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ĀDAŽU NOVADA PAŠVALDĪBAS KOPIENU EKSPERTS   I 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MĀRĪTE KISELEVSKA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lv-LV" sz="1400" spc="0" dirty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.2025.</a:t>
            </a: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845BA391-F659-A931-493A-92A18121C6D3}"/>
              </a:ext>
            </a:extLst>
          </p:cNvPr>
          <p:cNvSpPr/>
          <p:nvPr/>
        </p:nvSpPr>
        <p:spPr>
          <a:xfrm>
            <a:off x="258715" y="2615187"/>
            <a:ext cx="3583179" cy="2003948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marL="0" indent="0" algn="ctr">
              <a:buNone/>
            </a:pPr>
            <a:r>
              <a:rPr lang="lv-LV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Projektu atbilstību izvērtē Komisija un izkārto atbilstošā balsošanas grupā</a:t>
            </a: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03295739-9458-EDC7-312A-EEABBD20802A}"/>
              </a:ext>
            </a:extLst>
          </p:cNvPr>
          <p:cNvSpPr/>
          <p:nvPr/>
        </p:nvSpPr>
        <p:spPr>
          <a:xfrm>
            <a:off x="4362290" y="2612830"/>
            <a:ext cx="2947026" cy="2006304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/>
            <a:r>
              <a:rPr lang="lv-LV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 Komisijas atbalstītajiem Projektiem balso iedzīvotāji</a:t>
            </a:r>
            <a:endParaRPr lang="lv-LV" sz="2800" dirty="0"/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C6266F14-D1CD-B35C-38EF-3AB19ECB2153}"/>
              </a:ext>
            </a:extLst>
          </p:cNvPr>
          <p:cNvSpPr/>
          <p:nvPr/>
        </p:nvSpPr>
        <p:spPr>
          <a:xfrm>
            <a:off x="7829711" y="2612829"/>
            <a:ext cx="3425893" cy="2006303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/>
            <a:r>
              <a:rPr lang="lv-LV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Tiek apkopoti iedzīvotāju balsojuma rezultāti un noteikti īstenojamie Projekti*</a:t>
            </a:r>
            <a:endParaRPr lang="lv-LV" sz="2800" dirty="0"/>
          </a:p>
        </p:txBody>
      </p:sp>
      <p:cxnSp>
        <p:nvCxnSpPr>
          <p:cNvPr id="13" name="Taisns bultveida savienotājs 12">
            <a:extLst>
              <a:ext uri="{FF2B5EF4-FFF2-40B4-BE49-F238E27FC236}">
                <a16:creationId xmlns:a16="http://schemas.microsoft.com/office/drawing/2014/main" id="{BAC1DF25-86A5-EF0B-5B6A-1E1B61BA7836}"/>
              </a:ext>
            </a:extLst>
          </p:cNvPr>
          <p:cNvCxnSpPr/>
          <p:nvPr/>
        </p:nvCxnSpPr>
        <p:spPr>
          <a:xfrm>
            <a:off x="3846136" y="3355942"/>
            <a:ext cx="51615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Taisns bultveida savienotājs 13">
            <a:extLst>
              <a:ext uri="{FF2B5EF4-FFF2-40B4-BE49-F238E27FC236}">
                <a16:creationId xmlns:a16="http://schemas.microsoft.com/office/drawing/2014/main" id="{BD719FB7-A002-09DF-06FF-934F726219E1}"/>
              </a:ext>
            </a:extLst>
          </p:cNvPr>
          <p:cNvCxnSpPr/>
          <p:nvPr/>
        </p:nvCxnSpPr>
        <p:spPr>
          <a:xfrm>
            <a:off x="7309316" y="3429000"/>
            <a:ext cx="51615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6EC5C71-1F8C-DA4D-1C7D-8158AD19B4D8}"/>
              </a:ext>
            </a:extLst>
          </p:cNvPr>
          <p:cNvSpPr txBox="1"/>
          <p:nvPr/>
        </p:nvSpPr>
        <p:spPr>
          <a:xfrm>
            <a:off x="258715" y="5476973"/>
            <a:ext cx="1124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*Informācija par atbalstītajiem Projektiem tiks publicēta oficiālajā tīmekļvietnē </a:t>
            </a:r>
            <a:r>
              <a:rPr lang="lv-LV" sz="14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www.adazunovads.lv</a:t>
            </a:r>
            <a:r>
              <a:rPr lang="lv-LV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kā arī pašvaldības informatīvajā izdevumā “Ādažu Novada Vēstis” un sociālo tīklu pašvaldības kontos</a:t>
            </a:r>
            <a:endParaRPr lang="lv-LV" sz="1400" i="1" dirty="0"/>
          </a:p>
        </p:txBody>
      </p:sp>
    </p:spTree>
    <p:extLst>
      <p:ext uri="{BB962C8B-B14F-4D97-AF65-F5344CB8AC3E}">
        <p14:creationId xmlns:p14="http://schemas.microsoft.com/office/powerpoint/2010/main" val="4066533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55DCF-57BC-540C-AB2F-94D6EF4D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>
                <a:latin typeface="RobustaTLPro-Medium"/>
              </a:rPr>
              <a:t>Iedzīvotāju balsošana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AD8313-B381-F563-C06C-1E7CCD0EE721}"/>
              </a:ext>
            </a:extLst>
          </p:cNvPr>
          <p:cNvSpPr txBox="1"/>
          <p:nvPr/>
        </p:nvSpPr>
        <p:spPr>
          <a:xfrm>
            <a:off x="18760" y="6422700"/>
            <a:ext cx="12192000" cy="31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ĀDAŽU NOVADA PAŠVALDĪBAS KOPIENU EKSPERTS   I 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MĀRĪTE KISELEVSKA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lv-LV" sz="1400" spc="0" dirty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.2025.</a:t>
            </a: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78A2F15C-D38A-68D0-3229-E3ADE76030E8}"/>
              </a:ext>
            </a:extLst>
          </p:cNvPr>
          <p:cNvSpPr/>
          <p:nvPr/>
        </p:nvSpPr>
        <p:spPr>
          <a:xfrm>
            <a:off x="258715" y="1425051"/>
            <a:ext cx="2371363" cy="3976485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lvl="0" algn="ctr">
              <a:buClr>
                <a:srgbClr val="000000"/>
              </a:buClr>
            </a:pPr>
            <a:r>
              <a:rPr lang="lv-LV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Balsojumu veic </a:t>
            </a:r>
            <a:r>
              <a:rPr lang="lv-LV" sz="2800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 kalendāra dienu laikā </a:t>
            </a:r>
            <a:r>
              <a:rPr lang="lv-LV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paziņojuma par balsojuma uzsākšanu publicēšanas dienas</a:t>
            </a: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11B35BBB-73B1-F8B7-5F20-49475F25AEFA}"/>
              </a:ext>
            </a:extLst>
          </p:cNvPr>
          <p:cNvSpPr/>
          <p:nvPr/>
        </p:nvSpPr>
        <p:spPr>
          <a:xfrm>
            <a:off x="3060046" y="1425050"/>
            <a:ext cx="2809973" cy="3976485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lvl="0" algn="ctr">
              <a:buClr>
                <a:srgbClr val="000000"/>
              </a:buClr>
            </a:pPr>
            <a:r>
              <a:rPr lang="lv-LV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 Projektu var balsot persona, kura sasniegusi </a:t>
            </a:r>
            <a:r>
              <a:rPr lang="lv-LV" sz="2800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vismaz 16 gadu vecumu</a:t>
            </a:r>
            <a:r>
              <a:rPr lang="lv-LV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kuras deklarētā dzīvesvieta ir Ādažu novadā</a:t>
            </a: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F8281B95-8A92-411B-6AB4-22A887BDF60C}"/>
              </a:ext>
            </a:extLst>
          </p:cNvPr>
          <p:cNvSpPr/>
          <p:nvPr/>
        </p:nvSpPr>
        <p:spPr>
          <a:xfrm>
            <a:off x="6299987" y="1425049"/>
            <a:ext cx="2712038" cy="3976485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lvl="0" algn="ctr">
              <a:buClr>
                <a:srgbClr val="000000"/>
              </a:buClr>
            </a:pPr>
            <a:r>
              <a:rPr lang="lv-LV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Balsojumu var veikt </a:t>
            </a:r>
            <a:r>
              <a:rPr lang="lv-LV" sz="2800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elektroniski</a:t>
            </a:r>
            <a:r>
              <a:rPr lang="lv-LV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balsošanas platformā </a:t>
            </a:r>
            <a:r>
              <a:rPr lang="lv-LV" sz="2800" b="1" dirty="0" err="1">
                <a:solidFill>
                  <a:srgbClr val="FFC62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GeoLatvija</a:t>
            </a:r>
            <a:r>
              <a:rPr lang="lv-LV" sz="1800" dirty="0">
                <a:solidFill>
                  <a:srgbClr val="2E75B6"/>
                </a:solidFill>
                <a:effectLst/>
                <a:latin typeface="Montserrat" panose="00000500000000000000" pitchFamily="50" charset="-7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lv-LV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atbilstoši autorizācijas noteikumiem</a:t>
            </a:r>
            <a:endParaRPr lang="lv-LV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CEBEA4D3-F270-BD92-2274-43B363AA7959}"/>
              </a:ext>
            </a:extLst>
          </p:cNvPr>
          <p:cNvSpPr/>
          <p:nvPr/>
        </p:nvSpPr>
        <p:spPr>
          <a:xfrm>
            <a:off x="9266028" y="1425048"/>
            <a:ext cx="2394930" cy="3976485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lvl="0" algn="ctr">
              <a:buClr>
                <a:srgbClr val="000000"/>
              </a:buClr>
            </a:pPr>
            <a:r>
              <a:rPr lang="lv-LV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Vienai personai ir </a:t>
            </a:r>
            <a:r>
              <a:rPr lang="lv-LV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viena balss katram Projektam; </a:t>
            </a:r>
            <a:r>
              <a:rPr lang="lv-LV" sz="2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balsot var par visiem projektiem</a:t>
            </a:r>
            <a:endParaRPr lang="lv-LV" sz="2800" b="1" dirty="0"/>
          </a:p>
        </p:txBody>
      </p:sp>
    </p:spTree>
    <p:extLst>
      <p:ext uri="{BB962C8B-B14F-4D97-AF65-F5344CB8AC3E}">
        <p14:creationId xmlns:p14="http://schemas.microsoft.com/office/powerpoint/2010/main" val="246607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525CD-BF71-751A-240B-47D2B1DCD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>
                <a:latin typeface="RobustaTLPro-Medium"/>
              </a:rPr>
              <a:t>Finansējums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9C51D-24BA-70D4-A47A-91297F3E92DE}"/>
              </a:ext>
            </a:extLst>
          </p:cNvPr>
          <p:cNvSpPr txBox="1"/>
          <p:nvPr/>
        </p:nvSpPr>
        <p:spPr>
          <a:xfrm>
            <a:off x="18760" y="6422700"/>
            <a:ext cx="12192000" cy="31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ĀDAŽU NOVADA PAŠVALDĪBAS KOPIENU EKSPERTS   I 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MĀRĪTE KISELEVSKA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lv-LV" sz="1400" spc="0" dirty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.2025.</a:t>
            </a: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972FEF1C-02B6-671B-2FB4-291E770524E2}"/>
              </a:ext>
            </a:extLst>
          </p:cNvPr>
          <p:cNvSpPr/>
          <p:nvPr/>
        </p:nvSpPr>
        <p:spPr>
          <a:xfrm>
            <a:off x="1682162" y="2202475"/>
            <a:ext cx="4209591" cy="2727743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/>
            <a:r>
              <a:rPr lang="lv-LV" sz="3600" b="0" i="0" dirty="0">
                <a:solidFill>
                  <a:srgbClr val="212529"/>
                </a:solidFill>
                <a:effectLst/>
                <a:latin typeface="RobustaTLPro-Regular"/>
              </a:rPr>
              <a:t>2025. gada budžetā šim mērķim plānoti </a:t>
            </a:r>
          </a:p>
          <a:p>
            <a:pPr algn="ctr"/>
            <a:r>
              <a:rPr lang="lv-LV" sz="3600" b="1" i="0" dirty="0">
                <a:solidFill>
                  <a:srgbClr val="FFC000"/>
                </a:solidFill>
                <a:effectLst/>
                <a:latin typeface="RobustaTLPro-Regular"/>
              </a:rPr>
              <a:t>52 568 eiro</a:t>
            </a:r>
            <a:endParaRPr lang="lv-LV" sz="3600" b="1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3E2C87CA-DF68-465B-7E04-59E8472FB57B}"/>
              </a:ext>
            </a:extLst>
          </p:cNvPr>
          <p:cNvSpPr/>
          <p:nvPr/>
        </p:nvSpPr>
        <p:spPr>
          <a:xfrm>
            <a:off x="6792067" y="2202477"/>
            <a:ext cx="4209591" cy="2727741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/>
            <a:r>
              <a:rPr lang="lv-LV" sz="3200" b="0" i="0" dirty="0">
                <a:solidFill>
                  <a:srgbClr val="212529"/>
                </a:solidFill>
                <a:effectLst/>
                <a:latin typeface="RobustaTLPro-Regular"/>
              </a:rPr>
              <a:t>Vienas projekta idejas realizācijai var piešķirt </a:t>
            </a:r>
            <a:r>
              <a:rPr lang="lv-LV" sz="3200" b="1" i="0" dirty="0">
                <a:solidFill>
                  <a:srgbClr val="FFC000"/>
                </a:solidFill>
                <a:effectLst/>
                <a:latin typeface="RobustaTLPro-Regular"/>
              </a:rPr>
              <a:t>no 3 000 līdz 17 000 eiro</a:t>
            </a:r>
          </a:p>
          <a:p>
            <a:pPr marL="0" indent="0" algn="ctr">
              <a:buNone/>
            </a:pPr>
            <a:endParaRPr lang="lv-LV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232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BBC9A-396E-7D17-82AF-80E14648E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>
                <a:latin typeface="RobustaTLPro-Medium"/>
              </a:rPr>
              <a:t>Rezultāti un finansējuma piešķiršana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B8746-8543-50B3-8DDC-6AB7C026AD1D}"/>
              </a:ext>
            </a:extLst>
          </p:cNvPr>
          <p:cNvSpPr txBox="1"/>
          <p:nvPr/>
        </p:nvSpPr>
        <p:spPr>
          <a:xfrm>
            <a:off x="18760" y="6422700"/>
            <a:ext cx="12192000" cy="31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ĀDAŽU NOVADA PAŠVALDĪBAS KOPIENU EKSPERTS   I 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MĀRĪTE KISELEVSKA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lv-LV" sz="1400" spc="0" dirty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.2025.</a:t>
            </a: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6ED7448E-5D3C-6661-715E-BB33E1BE27BB}"/>
              </a:ext>
            </a:extLst>
          </p:cNvPr>
          <p:cNvSpPr/>
          <p:nvPr/>
        </p:nvSpPr>
        <p:spPr>
          <a:xfrm>
            <a:off x="1267380" y="1607449"/>
            <a:ext cx="4165599" cy="1687219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/>
            <a: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Konkursa rezultāti Iesniedzējiem tiek paziņoti </a:t>
            </a:r>
            <a:r>
              <a:rPr lang="lv-LV" sz="20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darba dienu laikā </a:t>
            </a:r>
            <a: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Komisijas sēdes, kurā ir apstiprināti Projekti</a:t>
            </a:r>
          </a:p>
          <a:p>
            <a:pPr algn="ctr"/>
            <a:endParaRPr lang="lv-LV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0059772D-7F0D-3E5E-4EA4-9A8714629378}"/>
              </a:ext>
            </a:extLst>
          </p:cNvPr>
          <p:cNvSpPr/>
          <p:nvPr/>
        </p:nvSpPr>
        <p:spPr>
          <a:xfrm>
            <a:off x="1195112" y="3630774"/>
            <a:ext cx="4237869" cy="1799065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marL="514350" indent="-285750">
              <a:lnSpc>
                <a:spcPct val="115000"/>
              </a:lnSpc>
            </a:pPr>
            <a:r>
              <a:rPr lang="lv-LV" sz="18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 konkurss ir noslēdzies ar </a:t>
            </a:r>
            <a:r>
              <a:rPr lang="lv-LV" sz="1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vienādu balsu skaitu vairākiem Projektiem</a:t>
            </a:r>
            <a:r>
              <a:rPr lang="lv-LV" sz="18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kuru realizācija, vienlaikus nav iespējama, Komisija apstiprina to Projektu, </a:t>
            </a:r>
            <a:r>
              <a:rPr lang="lv-LV" sz="1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kurš tika iesniegts ātrāk.</a:t>
            </a:r>
          </a:p>
          <a:p>
            <a:pPr marL="514350" indent="-285750">
              <a:lnSpc>
                <a:spcPct val="115000"/>
              </a:lnSpc>
            </a:pPr>
            <a:endParaRPr lang="lv-LV" sz="1800" kern="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15000"/>
              </a:lnSpc>
            </a:pPr>
            <a:endParaRPr lang="lv-LV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15000"/>
              </a:lnSpc>
            </a:pPr>
            <a:endParaRPr lang="lv-LV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lv-LV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2604DE9C-6F68-7D4A-D067-A143A0A6319A}"/>
              </a:ext>
            </a:extLst>
          </p:cNvPr>
          <p:cNvSpPr/>
          <p:nvPr/>
        </p:nvSpPr>
        <p:spPr>
          <a:xfrm>
            <a:off x="6759019" y="3563332"/>
            <a:ext cx="4165600" cy="1866507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marL="228600" algn="ctr">
              <a:lnSpc>
                <a:spcPct val="115000"/>
              </a:lnSpc>
            </a:pPr>
            <a:r>
              <a:rPr lang="lv-LV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Pēc tam finansējums tiek piešķirts </a:t>
            </a:r>
            <a:r>
              <a:rPr lang="lv-LV" sz="2400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secīgi</a:t>
            </a:r>
            <a:r>
              <a:rPr lang="lv-LV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visiem </a:t>
            </a:r>
            <a:r>
              <a:rPr lang="lv-LV" sz="2400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nākamajiem</a:t>
            </a:r>
            <a:r>
              <a:rPr lang="lv-LV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Projektiem ar lielāko balsu sakaitu</a:t>
            </a:r>
          </a:p>
          <a:p>
            <a:pPr algn="ctr"/>
            <a:endParaRPr lang="lv-LV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2CED434B-E740-66CB-B5DB-31D0630A6179}"/>
              </a:ext>
            </a:extLst>
          </p:cNvPr>
          <p:cNvSpPr/>
          <p:nvPr/>
        </p:nvSpPr>
        <p:spPr>
          <a:xfrm>
            <a:off x="6759019" y="1607449"/>
            <a:ext cx="4165599" cy="1687219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marL="228600" algn="ctr">
              <a:lnSpc>
                <a:spcPct val="115000"/>
              </a:lnSpc>
            </a:pPr>
            <a:r>
              <a:rPr lang="lv-LV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Finansējums 2025.gadā tiks piešķirts </a:t>
            </a:r>
            <a:r>
              <a:rPr lang="lv-LV" sz="2400" b="1" kern="100" dirty="0">
                <a:solidFill>
                  <a:srgbClr val="FFC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vismaz</a:t>
            </a:r>
            <a:r>
              <a:rPr lang="lv-LV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400" b="1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vienam </a:t>
            </a:r>
            <a:r>
              <a:rPr lang="lv-LV" sz="2400" b="1" kern="100" dirty="0">
                <a:solidFill>
                  <a:srgbClr val="FFC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lv-LV" sz="2400" b="1" kern="100" dirty="0">
                <a:solidFill>
                  <a:srgbClr val="FFC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rojektam</a:t>
            </a:r>
            <a:r>
              <a:rPr lang="lv-LV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katras balsošanas grupas</a:t>
            </a:r>
            <a:endParaRPr lang="lv-LV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47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5">
            <a:extLst>
              <a:ext uri="{FF2B5EF4-FFF2-40B4-BE49-F238E27FC236}">
                <a16:creationId xmlns:a16="http://schemas.microsoft.com/office/drawing/2014/main" id="{CAF93807-07F9-F916-19B3-43CD545BD080}"/>
              </a:ext>
            </a:extLst>
          </p:cNvPr>
          <p:cNvSpPr/>
          <p:nvPr/>
        </p:nvSpPr>
        <p:spPr>
          <a:xfrm>
            <a:off x="253602" y="1373547"/>
            <a:ext cx="1697746" cy="860602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/>
            <a:r>
              <a:rPr lang="lv-LV" sz="2000" b="1" dirty="0"/>
              <a:t>Projektu iesniegšana</a:t>
            </a: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0ABC7032-A020-116C-69A3-754BC332E6D5}"/>
              </a:ext>
            </a:extLst>
          </p:cNvPr>
          <p:cNvSpPr/>
          <p:nvPr/>
        </p:nvSpPr>
        <p:spPr>
          <a:xfrm>
            <a:off x="3459423" y="1348023"/>
            <a:ext cx="1681061" cy="1073223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r"/>
            <a:r>
              <a:rPr lang="lv-LV" sz="2000" b="1" dirty="0"/>
              <a:t>Vērtēšanas 1. kārta</a:t>
            </a:r>
          </a:p>
          <a:p>
            <a:pPr algn="r"/>
            <a:r>
              <a:rPr lang="lv-LV" sz="2000" b="1" dirty="0"/>
              <a:t>komisija</a:t>
            </a:r>
          </a:p>
        </p:txBody>
      </p:sp>
      <p:cxnSp>
        <p:nvCxnSpPr>
          <p:cNvPr id="12" name="Taisns bultveida savienotājs 11">
            <a:extLst>
              <a:ext uri="{FF2B5EF4-FFF2-40B4-BE49-F238E27FC236}">
                <a16:creationId xmlns:a16="http://schemas.microsoft.com/office/drawing/2014/main" id="{A2251FD2-FC64-730A-88B1-AF157AAB8F24}"/>
              </a:ext>
            </a:extLst>
          </p:cNvPr>
          <p:cNvCxnSpPr>
            <a:cxnSpLocks/>
          </p:cNvCxnSpPr>
          <p:nvPr/>
        </p:nvCxnSpPr>
        <p:spPr>
          <a:xfrm>
            <a:off x="1848041" y="2122137"/>
            <a:ext cx="385724" cy="0"/>
          </a:xfrm>
          <a:prstGeom prst="straightConnector1">
            <a:avLst/>
          </a:prstGeom>
          <a:ln w="38100">
            <a:solidFill>
              <a:srgbClr val="FFC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5">
            <a:extLst>
              <a:ext uri="{FF2B5EF4-FFF2-40B4-BE49-F238E27FC236}">
                <a16:creationId xmlns:a16="http://schemas.microsoft.com/office/drawing/2014/main" id="{EB8982DC-854B-C296-E7EC-A69D59E123F8}"/>
              </a:ext>
            </a:extLst>
          </p:cNvPr>
          <p:cNvSpPr/>
          <p:nvPr/>
        </p:nvSpPr>
        <p:spPr>
          <a:xfrm>
            <a:off x="5317999" y="1352742"/>
            <a:ext cx="2341121" cy="1073222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r>
              <a:rPr lang="lv-LV" sz="2000" b="1" dirty="0"/>
              <a:t>Vērtēšanas 2. kārta</a:t>
            </a:r>
          </a:p>
          <a:p>
            <a:r>
              <a:rPr lang="lv-LV" sz="2000" b="1" dirty="0"/>
              <a:t>Iedzīvotāju balsojums</a:t>
            </a: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6A02014-7AB2-CCD3-64BB-656A61A3BDA6}"/>
              </a:ext>
            </a:extLst>
          </p:cNvPr>
          <p:cNvSpPr/>
          <p:nvPr/>
        </p:nvSpPr>
        <p:spPr>
          <a:xfrm>
            <a:off x="9765064" y="1352741"/>
            <a:ext cx="2173334" cy="881411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r>
              <a:rPr lang="lv-LV" sz="2000" b="1" dirty="0"/>
              <a:t>Rezultātu paziņošana</a:t>
            </a:r>
          </a:p>
          <a:p>
            <a:endParaRPr lang="lv-LV" sz="1600" dirty="0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950CC200-4200-C1E4-6EA9-87D4C99549AE}"/>
              </a:ext>
            </a:extLst>
          </p:cNvPr>
          <p:cNvSpPr/>
          <p:nvPr/>
        </p:nvSpPr>
        <p:spPr>
          <a:xfrm>
            <a:off x="1951348" y="3783669"/>
            <a:ext cx="3189137" cy="2644809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/>
            <a:r>
              <a:rPr lang="lv-LV" sz="2800" b="1" dirty="0"/>
              <a:t>Projektu uzsākšana</a:t>
            </a:r>
          </a:p>
          <a:p>
            <a:endParaRPr lang="lv-LV" sz="1600" dirty="0"/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527E340F-5D5D-B335-97EA-1951F4C23819}"/>
              </a:ext>
            </a:extLst>
          </p:cNvPr>
          <p:cNvSpPr/>
          <p:nvPr/>
        </p:nvSpPr>
        <p:spPr>
          <a:xfrm>
            <a:off x="5525547" y="3783668"/>
            <a:ext cx="3189138" cy="2644808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/>
            <a:r>
              <a:rPr lang="lv-LV" sz="2800" b="1" dirty="0"/>
              <a:t>Projektu īstenošana</a:t>
            </a:r>
          </a:p>
          <a:p>
            <a:endParaRPr lang="lv-LV" sz="1600" dirty="0"/>
          </a:p>
        </p:txBody>
      </p:sp>
      <p:sp>
        <p:nvSpPr>
          <p:cNvPr id="23" name="Taisnstūris 22">
            <a:extLst>
              <a:ext uri="{FF2B5EF4-FFF2-40B4-BE49-F238E27FC236}">
                <a16:creationId xmlns:a16="http://schemas.microsoft.com/office/drawing/2014/main" id="{9C028616-7B12-6430-C9AB-9CF60A7C3A19}"/>
              </a:ext>
            </a:extLst>
          </p:cNvPr>
          <p:cNvSpPr/>
          <p:nvPr/>
        </p:nvSpPr>
        <p:spPr>
          <a:xfrm>
            <a:off x="1951348" y="5162024"/>
            <a:ext cx="3189138" cy="11955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/>
              <a:t>mēnešu </a:t>
            </a:r>
          </a:p>
          <a:p>
            <a:pPr algn="ctr"/>
            <a:r>
              <a:rPr lang="lv-LV" sz="2800" b="1" dirty="0"/>
              <a:t>laikā </a:t>
            </a:r>
            <a:r>
              <a:rPr lang="lv-LV" dirty="0"/>
              <a:t>no rezultātu paziņošanas</a:t>
            </a:r>
          </a:p>
        </p:txBody>
      </p:sp>
      <p:sp>
        <p:nvSpPr>
          <p:cNvPr id="27" name="Ovāls 26">
            <a:extLst>
              <a:ext uri="{FF2B5EF4-FFF2-40B4-BE49-F238E27FC236}">
                <a16:creationId xmlns:a16="http://schemas.microsoft.com/office/drawing/2014/main" id="{19458483-E0A8-6D70-0F54-2ED25B91B32C}"/>
              </a:ext>
            </a:extLst>
          </p:cNvPr>
          <p:cNvSpPr/>
          <p:nvPr/>
        </p:nvSpPr>
        <p:spPr>
          <a:xfrm>
            <a:off x="2040903" y="4658299"/>
            <a:ext cx="895546" cy="89554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6600" dirty="0"/>
              <a:t>3</a:t>
            </a:r>
          </a:p>
        </p:txBody>
      </p:sp>
      <p:sp>
        <p:nvSpPr>
          <p:cNvPr id="28" name="Taisnstūris 27">
            <a:extLst>
              <a:ext uri="{FF2B5EF4-FFF2-40B4-BE49-F238E27FC236}">
                <a16:creationId xmlns:a16="http://schemas.microsoft.com/office/drawing/2014/main" id="{D141303B-8503-38EE-8A3E-60CC2FFDA345}"/>
              </a:ext>
            </a:extLst>
          </p:cNvPr>
          <p:cNvSpPr/>
          <p:nvPr/>
        </p:nvSpPr>
        <p:spPr>
          <a:xfrm>
            <a:off x="5525547" y="5162023"/>
            <a:ext cx="3189138" cy="11955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4000" b="1" dirty="0"/>
              <a:t>gadu laikā</a:t>
            </a:r>
          </a:p>
        </p:txBody>
      </p:sp>
      <p:sp>
        <p:nvSpPr>
          <p:cNvPr id="29" name="Ovāls 28">
            <a:extLst>
              <a:ext uri="{FF2B5EF4-FFF2-40B4-BE49-F238E27FC236}">
                <a16:creationId xmlns:a16="http://schemas.microsoft.com/office/drawing/2014/main" id="{098014A6-A761-B6BA-D47D-7827E9B538CB}"/>
              </a:ext>
            </a:extLst>
          </p:cNvPr>
          <p:cNvSpPr/>
          <p:nvPr/>
        </p:nvSpPr>
        <p:spPr>
          <a:xfrm>
            <a:off x="5611107" y="4658299"/>
            <a:ext cx="895546" cy="89554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6600" dirty="0"/>
              <a:t>2</a:t>
            </a:r>
          </a:p>
        </p:txBody>
      </p:sp>
      <p:sp>
        <p:nvSpPr>
          <p:cNvPr id="30" name="Taisnstūris 29">
            <a:extLst>
              <a:ext uri="{FF2B5EF4-FFF2-40B4-BE49-F238E27FC236}">
                <a16:creationId xmlns:a16="http://schemas.microsoft.com/office/drawing/2014/main" id="{6A93F35C-4CE3-6120-ED8C-FA9C737A617C}"/>
              </a:ext>
            </a:extLst>
          </p:cNvPr>
          <p:cNvSpPr/>
          <p:nvPr/>
        </p:nvSpPr>
        <p:spPr>
          <a:xfrm>
            <a:off x="253601" y="2234149"/>
            <a:ext cx="1697746" cy="8192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/>
              <a:t>1.aprīlis – 30.jūnijs</a:t>
            </a:r>
          </a:p>
          <a:p>
            <a:pPr algn="ctr"/>
            <a:endParaRPr lang="lv-LV" b="1" dirty="0"/>
          </a:p>
        </p:txBody>
      </p:sp>
      <p:sp>
        <p:nvSpPr>
          <p:cNvPr id="31" name="Taisnstūris 30">
            <a:extLst>
              <a:ext uri="{FF2B5EF4-FFF2-40B4-BE49-F238E27FC236}">
                <a16:creationId xmlns:a16="http://schemas.microsoft.com/office/drawing/2014/main" id="{9A2D3131-BD6C-C62B-5C7B-DE836157F81F}"/>
              </a:ext>
            </a:extLst>
          </p:cNvPr>
          <p:cNvSpPr/>
          <p:nvPr/>
        </p:nvSpPr>
        <p:spPr>
          <a:xfrm>
            <a:off x="2140550" y="2417709"/>
            <a:ext cx="2999936" cy="6356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/>
              <a:t>1.jūlijs – 31.jūlijs</a:t>
            </a:r>
          </a:p>
          <a:p>
            <a:pPr algn="ctr"/>
            <a:endParaRPr lang="lv-LV" b="1" dirty="0"/>
          </a:p>
        </p:txBody>
      </p:sp>
      <p:sp>
        <p:nvSpPr>
          <p:cNvPr id="32" name="Taisnstūris 31">
            <a:extLst>
              <a:ext uri="{FF2B5EF4-FFF2-40B4-BE49-F238E27FC236}">
                <a16:creationId xmlns:a16="http://schemas.microsoft.com/office/drawing/2014/main" id="{FFD685DD-73EF-F522-8C49-165BADD6BE10}"/>
              </a:ext>
            </a:extLst>
          </p:cNvPr>
          <p:cNvSpPr/>
          <p:nvPr/>
        </p:nvSpPr>
        <p:spPr>
          <a:xfrm>
            <a:off x="5315405" y="2425964"/>
            <a:ext cx="2341121" cy="6356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b="1" dirty="0"/>
              <a:t>1.augusts – 14.augusts</a:t>
            </a:r>
          </a:p>
          <a:p>
            <a:pPr algn="ctr"/>
            <a:endParaRPr lang="lv-LV" b="1" dirty="0"/>
          </a:p>
        </p:txBody>
      </p:sp>
      <p:sp>
        <p:nvSpPr>
          <p:cNvPr id="35" name="Taisnstūris 34">
            <a:extLst>
              <a:ext uri="{FF2B5EF4-FFF2-40B4-BE49-F238E27FC236}">
                <a16:creationId xmlns:a16="http://schemas.microsoft.com/office/drawing/2014/main" id="{75C91FC5-401E-A4D4-396A-17CC85A8B7FA}"/>
              </a:ext>
            </a:extLst>
          </p:cNvPr>
          <p:cNvSpPr/>
          <p:nvPr/>
        </p:nvSpPr>
        <p:spPr>
          <a:xfrm>
            <a:off x="9765063" y="2234152"/>
            <a:ext cx="2173334" cy="8192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b="1" i="0" dirty="0">
                <a:solidFill>
                  <a:srgbClr val="FFC626"/>
                </a:solidFill>
                <a:effectLst/>
              </a:rPr>
              <a:t>10 darba dienu </a:t>
            </a:r>
            <a:r>
              <a:rPr lang="lv-LV" b="1" i="0" dirty="0">
                <a:solidFill>
                  <a:schemeClr val="bg1"/>
                </a:solidFill>
                <a:effectLst/>
              </a:rPr>
              <a:t>laikā no Komisijas sēdes</a:t>
            </a:r>
            <a:endParaRPr lang="lv-LV" b="1" dirty="0">
              <a:solidFill>
                <a:schemeClr val="bg1"/>
              </a:solidFill>
            </a:endParaRPr>
          </a:p>
          <a:p>
            <a:pPr algn="ctr"/>
            <a:endParaRPr lang="lv-LV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6713CC-83D6-6409-6ADE-CD29BB66D80E}"/>
              </a:ext>
            </a:extLst>
          </p:cNvPr>
          <p:cNvSpPr txBox="1"/>
          <p:nvPr/>
        </p:nvSpPr>
        <p:spPr>
          <a:xfrm>
            <a:off x="2737554" y="107097"/>
            <a:ext cx="60944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4400" b="1" dirty="0">
                <a:latin typeface="RobustaTLPro-Medium"/>
              </a:rPr>
              <a:t>LAIKA GRAFIKS</a:t>
            </a: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3BBAC6BE-909F-31A9-E251-C68B11F1065B}"/>
              </a:ext>
            </a:extLst>
          </p:cNvPr>
          <p:cNvSpPr/>
          <p:nvPr/>
        </p:nvSpPr>
        <p:spPr>
          <a:xfrm>
            <a:off x="7779998" y="1352742"/>
            <a:ext cx="1869373" cy="1019684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r>
              <a:rPr lang="lv-LV" sz="2000" b="1" dirty="0"/>
              <a:t>Rezultātu apkopošana/ komisijas sēde</a:t>
            </a:r>
          </a:p>
        </p:txBody>
      </p:sp>
      <p:sp>
        <p:nvSpPr>
          <p:cNvPr id="7" name="Taisnstūris 6">
            <a:extLst>
              <a:ext uri="{FF2B5EF4-FFF2-40B4-BE49-F238E27FC236}">
                <a16:creationId xmlns:a16="http://schemas.microsoft.com/office/drawing/2014/main" id="{11504A5D-16A0-962D-8A34-65F7DBA38D1E}"/>
              </a:ext>
            </a:extLst>
          </p:cNvPr>
          <p:cNvSpPr/>
          <p:nvPr/>
        </p:nvSpPr>
        <p:spPr>
          <a:xfrm>
            <a:off x="7777404" y="2372426"/>
            <a:ext cx="1869373" cy="6892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/>
              <a:t>Augusts</a:t>
            </a:r>
          </a:p>
          <a:p>
            <a:pPr algn="ctr"/>
            <a:endParaRPr lang="lv-LV" b="1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E4E14793-BB6A-5D28-7929-FD087B6EC924}"/>
              </a:ext>
            </a:extLst>
          </p:cNvPr>
          <p:cNvSpPr/>
          <p:nvPr/>
        </p:nvSpPr>
        <p:spPr>
          <a:xfrm>
            <a:off x="2131375" y="1348023"/>
            <a:ext cx="1212358" cy="1087572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r>
              <a:rPr lang="lv-LV" sz="2000" b="1" dirty="0"/>
              <a:t>Projektu pārbaude</a:t>
            </a:r>
          </a:p>
        </p:txBody>
      </p:sp>
      <p:cxnSp>
        <p:nvCxnSpPr>
          <p:cNvPr id="11" name="Taisns bultveida savienotājs 10">
            <a:extLst>
              <a:ext uri="{FF2B5EF4-FFF2-40B4-BE49-F238E27FC236}">
                <a16:creationId xmlns:a16="http://schemas.microsoft.com/office/drawing/2014/main" id="{0B57A31E-82AF-93EA-3CB3-705D00399C76}"/>
              </a:ext>
            </a:extLst>
          </p:cNvPr>
          <p:cNvCxnSpPr>
            <a:cxnSpLocks/>
          </p:cNvCxnSpPr>
          <p:nvPr/>
        </p:nvCxnSpPr>
        <p:spPr>
          <a:xfrm>
            <a:off x="5034559" y="2372426"/>
            <a:ext cx="385724" cy="0"/>
          </a:xfrm>
          <a:prstGeom prst="straightConnector1">
            <a:avLst/>
          </a:prstGeom>
          <a:ln w="38100">
            <a:solidFill>
              <a:srgbClr val="FFC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Taisns bultveida savienotājs 15">
            <a:extLst>
              <a:ext uri="{FF2B5EF4-FFF2-40B4-BE49-F238E27FC236}">
                <a16:creationId xmlns:a16="http://schemas.microsoft.com/office/drawing/2014/main" id="{142AB019-F8DB-E160-3D3F-025734202E55}"/>
              </a:ext>
            </a:extLst>
          </p:cNvPr>
          <p:cNvCxnSpPr>
            <a:cxnSpLocks/>
          </p:cNvCxnSpPr>
          <p:nvPr/>
        </p:nvCxnSpPr>
        <p:spPr>
          <a:xfrm>
            <a:off x="7525097" y="2370868"/>
            <a:ext cx="385724" cy="0"/>
          </a:xfrm>
          <a:prstGeom prst="straightConnector1">
            <a:avLst/>
          </a:prstGeom>
          <a:ln w="38100">
            <a:solidFill>
              <a:srgbClr val="FFC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Taisns bultveida savienotājs 16">
            <a:extLst>
              <a:ext uri="{FF2B5EF4-FFF2-40B4-BE49-F238E27FC236}">
                <a16:creationId xmlns:a16="http://schemas.microsoft.com/office/drawing/2014/main" id="{2BC6D60F-8159-07C7-901F-31720E18A3FF}"/>
              </a:ext>
            </a:extLst>
          </p:cNvPr>
          <p:cNvCxnSpPr>
            <a:cxnSpLocks/>
          </p:cNvCxnSpPr>
          <p:nvPr/>
        </p:nvCxnSpPr>
        <p:spPr>
          <a:xfrm>
            <a:off x="9572201" y="2122137"/>
            <a:ext cx="385724" cy="0"/>
          </a:xfrm>
          <a:prstGeom prst="straightConnector1">
            <a:avLst/>
          </a:prstGeom>
          <a:ln w="38100">
            <a:solidFill>
              <a:srgbClr val="FFC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623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AC2AF-8094-1A55-102B-A6DAF990B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0" y="148050"/>
            <a:ext cx="10515600" cy="1325563"/>
          </a:xfrm>
        </p:spPr>
        <p:txBody>
          <a:bodyPr/>
          <a:lstStyle/>
          <a:p>
            <a:pPr algn="ctr"/>
            <a:r>
              <a:rPr lang="lv-LV" b="1" dirty="0">
                <a:latin typeface="RobustaTLPro-Medium"/>
              </a:rPr>
              <a:t>Pieteikumu iesniegšana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11E522-54C2-198F-34A6-98A347ACDF90}"/>
              </a:ext>
            </a:extLst>
          </p:cNvPr>
          <p:cNvSpPr txBox="1"/>
          <p:nvPr/>
        </p:nvSpPr>
        <p:spPr>
          <a:xfrm>
            <a:off x="18760" y="6422700"/>
            <a:ext cx="12192000" cy="31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ĀDAŽU NOVADA PAŠVALDĪBAS KOPIENU EKSPERTS   I 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MĀRĪTE KISELEVSKA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lv-LV" sz="1400" spc="0" dirty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.2025.</a:t>
            </a: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21C098AE-3508-47B7-D987-1A7E1BBE2839}"/>
              </a:ext>
            </a:extLst>
          </p:cNvPr>
          <p:cNvSpPr/>
          <p:nvPr/>
        </p:nvSpPr>
        <p:spPr>
          <a:xfrm>
            <a:off x="263951" y="1412417"/>
            <a:ext cx="2859617" cy="4441627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/>
            <a:r>
              <a:rPr lang="lv-LV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Pieteikumu iesniedz projektu līdzdalības budžeta platformā GeoLatvija.lv sadaļā "Līdzdalības budžets"</a:t>
            </a:r>
          </a:p>
          <a:p>
            <a:pPr algn="ctr"/>
            <a:endParaRPr lang="lv-LV" sz="20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53001CDD-8F44-2666-5EF1-A07A2E7F11F7}"/>
              </a:ext>
            </a:extLst>
          </p:cNvPr>
          <p:cNvSpPr/>
          <p:nvPr/>
        </p:nvSpPr>
        <p:spPr>
          <a:xfrm>
            <a:off x="5429838" y="1447975"/>
            <a:ext cx="2941163" cy="1047901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lvl="0" algn="ctr">
              <a:lnSpc>
                <a:spcPct val="115000"/>
              </a:lnSpc>
              <a:buClr>
                <a:srgbClr val="000000"/>
              </a:buClr>
            </a:pPr>
            <a:r>
              <a:rPr lang="lv-LV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Pievieno aizpildītu pieteikuma veidlapu</a:t>
            </a: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18FBB5F6-3856-47DB-C52C-FE297FFDF801}"/>
              </a:ext>
            </a:extLst>
          </p:cNvPr>
          <p:cNvSpPr/>
          <p:nvPr/>
        </p:nvSpPr>
        <p:spPr>
          <a:xfrm>
            <a:off x="5429838" y="4789428"/>
            <a:ext cx="3134527" cy="958528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lvl="0" algn="ctr">
              <a:lnSpc>
                <a:spcPct val="115000"/>
              </a:lnSpc>
              <a:buClr>
                <a:srgbClr val="000000"/>
              </a:buClr>
            </a:pPr>
            <a:r>
              <a:rPr lang="lv-LV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Pievieno </a:t>
            </a:r>
            <a:r>
              <a:rPr lang="lv-LV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projekta darbu izmaksu tāmi </a:t>
            </a:r>
            <a:endParaRPr lang="lv-LV" sz="20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ĢEOLatvija.lv - Organizācijas - Latvijas Atvērto datu portāls">
            <a:extLst>
              <a:ext uri="{FF2B5EF4-FFF2-40B4-BE49-F238E27FC236}">
                <a16:creationId xmlns:a16="http://schemas.microsoft.com/office/drawing/2014/main" id="{1E409F1F-753B-3FDC-33E9-EDF9C7232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0" y="4022958"/>
            <a:ext cx="2648932" cy="92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luszīme 10">
            <a:extLst>
              <a:ext uri="{FF2B5EF4-FFF2-40B4-BE49-F238E27FC236}">
                <a16:creationId xmlns:a16="http://schemas.microsoft.com/office/drawing/2014/main" id="{1FD4EBA5-149F-CDA5-6638-06E20088265F}"/>
              </a:ext>
            </a:extLst>
          </p:cNvPr>
          <p:cNvSpPr/>
          <p:nvPr/>
        </p:nvSpPr>
        <p:spPr>
          <a:xfrm>
            <a:off x="3131673" y="2731717"/>
            <a:ext cx="2077402" cy="1803026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8240B786-F196-5F95-AFEA-388A4E2F27FD}"/>
              </a:ext>
            </a:extLst>
          </p:cNvPr>
          <p:cNvSpPr/>
          <p:nvPr/>
        </p:nvSpPr>
        <p:spPr>
          <a:xfrm>
            <a:off x="5429838" y="2804912"/>
            <a:ext cx="2967645" cy="1557026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lvl="0" algn="ctr">
              <a:lnSpc>
                <a:spcPct val="115000"/>
              </a:lnSpc>
              <a:buClr>
                <a:srgbClr val="000000"/>
              </a:buClr>
            </a:pPr>
            <a:r>
              <a:rPr lang="lv-LV" sz="2000" b="1" i="0" dirty="0">
                <a:solidFill>
                  <a:srgbClr val="0D283F"/>
                </a:solidFill>
                <a:effectLst/>
              </a:rPr>
              <a:t>Zemes īpašnieka saskaņojums, ka piekrīt projekta realizācijai uz viņa zemes</a:t>
            </a:r>
            <a:endParaRPr lang="lv-LV" sz="20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63EB2F0D-E730-A1AE-2EEA-9A15572E8437}"/>
              </a:ext>
            </a:extLst>
          </p:cNvPr>
          <p:cNvSpPr/>
          <p:nvPr/>
        </p:nvSpPr>
        <p:spPr>
          <a:xfrm>
            <a:off x="8812527" y="1687358"/>
            <a:ext cx="2969858" cy="1741642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lvl="0" algn="ctr">
              <a:lnSpc>
                <a:spcPct val="115000"/>
              </a:lnSpc>
              <a:buClr>
                <a:srgbClr val="000000"/>
              </a:buClr>
            </a:pPr>
            <a:r>
              <a:rPr lang="lv-LV" sz="2000" b="1" i="0" dirty="0">
                <a:solidFill>
                  <a:srgbClr val="0D283F"/>
                </a:solidFill>
                <a:effectLst/>
              </a:rPr>
              <a:t>Vismaz viena </a:t>
            </a:r>
            <a:r>
              <a:rPr lang="lv-LV" sz="2000" b="1" i="0" dirty="0" err="1">
                <a:solidFill>
                  <a:srgbClr val="0D283F"/>
                </a:solidFill>
                <a:effectLst/>
              </a:rPr>
              <a:t>vizualizācija</a:t>
            </a:r>
            <a:r>
              <a:rPr lang="lv-LV" sz="2000" b="1" i="0" dirty="0">
                <a:solidFill>
                  <a:srgbClr val="0D283F"/>
                </a:solidFill>
                <a:effectLst/>
              </a:rPr>
              <a:t>, kurā uzskatāmi attēlots Projekta īstenošanas rezultāts</a:t>
            </a:r>
            <a:endParaRPr lang="lv-LV" sz="20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9A5BDBC-DB98-CCF5-6827-59A89A2227F9}"/>
              </a:ext>
            </a:extLst>
          </p:cNvPr>
          <p:cNvSpPr/>
          <p:nvPr/>
        </p:nvSpPr>
        <p:spPr>
          <a:xfrm>
            <a:off x="8812527" y="3997656"/>
            <a:ext cx="2746230" cy="791187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/>
            <a:r>
              <a:rPr lang="lv-LV" sz="2000" b="1" i="0" dirty="0">
                <a:solidFill>
                  <a:srgbClr val="0D283F"/>
                </a:solidFill>
                <a:effectLst/>
              </a:rPr>
              <a:t>Projekta novietojuma shēma</a:t>
            </a:r>
            <a:endParaRPr lang="lv-LV" sz="2000" b="1" dirty="0"/>
          </a:p>
        </p:txBody>
      </p:sp>
    </p:spTree>
    <p:extLst>
      <p:ext uri="{BB962C8B-B14F-4D97-AF65-F5344CB8AC3E}">
        <p14:creationId xmlns:p14="http://schemas.microsoft.com/office/powerpoint/2010/main" val="1283750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4B7F979-EC66-43BE-DCE5-FF286A60A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400" y="184313"/>
            <a:ext cx="9337200" cy="648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311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23B76842-5C70-78FC-87A8-68ED6400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1" t="10035" r="44949" b="17938"/>
          <a:stretch/>
        </p:blipFill>
        <p:spPr>
          <a:xfrm>
            <a:off x="1074655" y="0"/>
            <a:ext cx="9181707" cy="68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06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A7BBCA24-2196-C73B-259E-F5FEFF49BD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3" t="11684" r="45335" b="20825"/>
          <a:stretch/>
        </p:blipFill>
        <p:spPr>
          <a:xfrm>
            <a:off x="1649691" y="296998"/>
            <a:ext cx="9313683" cy="656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9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8F7BF-C391-82B4-E0F1-D614242EB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8" y="483112"/>
            <a:ext cx="10515600" cy="1325563"/>
          </a:xfrm>
        </p:spPr>
        <p:txBody>
          <a:bodyPr/>
          <a:lstStyle/>
          <a:p>
            <a:pPr algn="ctr"/>
            <a:r>
              <a:rPr lang="lv-LV" b="1" i="0" dirty="0">
                <a:solidFill>
                  <a:srgbClr val="212529"/>
                </a:solidFill>
                <a:effectLst/>
                <a:latin typeface="RobustaTLPro-Medium"/>
              </a:rPr>
              <a:t>Līdzdalības budžets- tā ir iespēja!</a:t>
            </a:r>
            <a:endParaRPr lang="lv-LV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BE579-8786-8DAA-9A19-0646F1FD1FF5}"/>
              </a:ext>
            </a:extLst>
          </p:cNvPr>
          <p:cNvSpPr txBox="1"/>
          <p:nvPr/>
        </p:nvSpPr>
        <p:spPr>
          <a:xfrm>
            <a:off x="0" y="6318772"/>
            <a:ext cx="12192000" cy="31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ĀDAŽU NOVADA PAŠVALDĪBAS KOPIENU EKSPERTS   I 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MĀRĪTE KISELEVSKA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lv-LV" sz="1400" spc="0" dirty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.2025.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82718DC1-BF85-B566-9EED-E66BDAD3588F}"/>
              </a:ext>
            </a:extLst>
          </p:cNvPr>
          <p:cNvGrpSpPr/>
          <p:nvPr/>
        </p:nvGrpSpPr>
        <p:grpSpPr>
          <a:xfrm>
            <a:off x="5805354" y="1646298"/>
            <a:ext cx="6415317" cy="4139784"/>
            <a:chOff x="-294610" y="-144618"/>
            <a:chExt cx="3014048" cy="2729057"/>
          </a:xfrm>
        </p:grpSpPr>
        <p:grpSp>
          <p:nvGrpSpPr>
            <p:cNvPr id="7" name="Group 14">
              <a:extLst>
                <a:ext uri="{FF2B5EF4-FFF2-40B4-BE49-F238E27FC236}">
                  <a16:creationId xmlns:a16="http://schemas.microsoft.com/office/drawing/2014/main" id="{D2C78B5E-DFC8-0709-7C3F-8719C5969780}"/>
                </a:ext>
              </a:extLst>
            </p:cNvPr>
            <p:cNvGrpSpPr/>
            <p:nvPr/>
          </p:nvGrpSpPr>
          <p:grpSpPr>
            <a:xfrm>
              <a:off x="65796" y="207194"/>
              <a:ext cx="2653642" cy="2377245"/>
              <a:chOff x="-49952" y="-38100"/>
              <a:chExt cx="524176" cy="469579"/>
            </a:xfrm>
          </p:grpSpPr>
          <p:sp>
            <p:nvSpPr>
              <p:cNvPr id="10" name="Freeform 15">
                <a:extLst>
                  <a:ext uri="{FF2B5EF4-FFF2-40B4-BE49-F238E27FC236}">
                    <a16:creationId xmlns:a16="http://schemas.microsoft.com/office/drawing/2014/main" id="{84839E17-37F9-3EDB-1417-5091A3343BDF}"/>
                  </a:ext>
                </a:extLst>
              </p:cNvPr>
              <p:cNvSpPr/>
              <p:nvPr/>
            </p:nvSpPr>
            <p:spPr>
              <a:xfrm>
                <a:off x="-49952" y="-37364"/>
                <a:ext cx="474224" cy="433135"/>
              </a:xfrm>
              <a:custGeom>
                <a:avLst/>
                <a:gdLst/>
                <a:ahLst/>
                <a:cxnLst/>
                <a:rect l="l" t="t" r="r" b="b"/>
                <a:pathLst>
                  <a:path w="474224" h="431479">
                    <a:moveTo>
                      <a:pt x="0" y="0"/>
                    </a:moveTo>
                    <a:lnTo>
                      <a:pt x="474224" y="0"/>
                    </a:lnTo>
                    <a:lnTo>
                      <a:pt x="474224" y="431479"/>
                    </a:lnTo>
                    <a:lnTo>
                      <a:pt x="0" y="431479"/>
                    </a:lnTo>
                    <a:close/>
                  </a:path>
                </a:pathLst>
              </a:custGeom>
              <a:solidFill>
                <a:srgbClr val="7395AD">
                  <a:alpha val="35686"/>
                </a:srgbClr>
              </a:solidFill>
            </p:spPr>
          </p:sp>
          <p:sp>
            <p:nvSpPr>
              <p:cNvPr id="11" name="TextBox 16">
                <a:extLst>
                  <a:ext uri="{FF2B5EF4-FFF2-40B4-BE49-F238E27FC236}">
                    <a16:creationId xmlns:a16="http://schemas.microsoft.com/office/drawing/2014/main" id="{F357313E-54B5-9AF0-00B2-83937C129FE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74224" cy="469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dirty="0"/>
              </a:p>
            </p:txBody>
          </p:sp>
        </p:grpSp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E80C1F4F-6C0C-C93F-79B1-62F2ADA2D6BE}"/>
                </a:ext>
              </a:extLst>
            </p:cNvPr>
            <p:cNvSpPr/>
            <p:nvPr/>
          </p:nvSpPr>
          <p:spPr>
            <a:xfrm>
              <a:off x="-294610" y="-144618"/>
              <a:ext cx="1161040" cy="1207844"/>
            </a:xfrm>
            <a:custGeom>
              <a:avLst/>
              <a:gdLst/>
              <a:ahLst/>
              <a:cxnLst/>
              <a:rect l="l" t="t" r="r" b="b"/>
              <a:pathLst>
                <a:path w="1161040" h="1207844">
                  <a:moveTo>
                    <a:pt x="0" y="0"/>
                  </a:moveTo>
                  <a:lnTo>
                    <a:pt x="1161040" y="0"/>
                  </a:lnTo>
                  <a:lnTo>
                    <a:pt x="1161040" y="1207844"/>
                  </a:lnTo>
                  <a:lnTo>
                    <a:pt x="0" y="1207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F5077147-9FE3-447F-C870-61411726863E}"/>
                </a:ext>
              </a:extLst>
            </p:cNvPr>
            <p:cNvSpPr txBox="1"/>
            <p:nvPr/>
          </p:nvSpPr>
          <p:spPr>
            <a:xfrm>
              <a:off x="359576" y="356225"/>
              <a:ext cx="2006207" cy="19021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26"/>
                </a:lnSpc>
                <a:spcBef>
                  <a:spcPct val="0"/>
                </a:spcBef>
              </a:pPr>
              <a:endParaRPr lang="lv-LV" sz="3200" b="1" dirty="0">
                <a:solidFill>
                  <a:srgbClr val="58585B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r>
                <a:rPr lang="lv-LV" sz="3200" b="0" i="0" dirty="0">
                  <a:effectLst/>
                  <a:latin typeface="RobustaTLPro-Regular"/>
                </a:rPr>
                <a:t>Iedzīvotājiem – tiešā veidā ieteikt ļoti konkrētas novada infrastruktūras attīstības vajadzības</a:t>
              </a:r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7946BA8-AAE4-C9CE-7ED0-CE24E4148933}"/>
              </a:ext>
            </a:extLst>
          </p:cNvPr>
          <p:cNvGrpSpPr/>
          <p:nvPr/>
        </p:nvGrpSpPr>
        <p:grpSpPr>
          <a:xfrm>
            <a:off x="40695" y="1646298"/>
            <a:ext cx="6415317" cy="4139784"/>
            <a:chOff x="-294610" y="-144618"/>
            <a:chExt cx="3014048" cy="2729057"/>
          </a:xfrm>
        </p:grpSpPr>
        <p:grpSp>
          <p:nvGrpSpPr>
            <p:cNvPr id="13" name="Group 14">
              <a:extLst>
                <a:ext uri="{FF2B5EF4-FFF2-40B4-BE49-F238E27FC236}">
                  <a16:creationId xmlns:a16="http://schemas.microsoft.com/office/drawing/2014/main" id="{1BA851C0-AB3A-2200-29D4-1D07F2DFADCD}"/>
                </a:ext>
              </a:extLst>
            </p:cNvPr>
            <p:cNvGrpSpPr/>
            <p:nvPr/>
          </p:nvGrpSpPr>
          <p:grpSpPr>
            <a:xfrm>
              <a:off x="26455" y="207194"/>
              <a:ext cx="2692983" cy="2377245"/>
              <a:chOff x="-57723" y="-38100"/>
              <a:chExt cx="531947" cy="469579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1C05DEA-E2BD-745A-9904-B75B3C1193AC}"/>
                  </a:ext>
                </a:extLst>
              </p:cNvPr>
              <p:cNvSpPr/>
              <p:nvPr/>
            </p:nvSpPr>
            <p:spPr>
              <a:xfrm>
                <a:off x="-57723" y="-35708"/>
                <a:ext cx="474224" cy="431479"/>
              </a:xfrm>
              <a:custGeom>
                <a:avLst/>
                <a:gdLst/>
                <a:ahLst/>
                <a:cxnLst/>
                <a:rect l="l" t="t" r="r" b="b"/>
                <a:pathLst>
                  <a:path w="474224" h="431479">
                    <a:moveTo>
                      <a:pt x="0" y="0"/>
                    </a:moveTo>
                    <a:lnTo>
                      <a:pt x="474224" y="0"/>
                    </a:lnTo>
                    <a:lnTo>
                      <a:pt x="474224" y="431479"/>
                    </a:lnTo>
                    <a:lnTo>
                      <a:pt x="0" y="431479"/>
                    </a:lnTo>
                    <a:close/>
                  </a:path>
                </a:pathLst>
              </a:custGeom>
              <a:solidFill>
                <a:srgbClr val="7395AD">
                  <a:alpha val="35686"/>
                </a:srgbClr>
              </a:solidFill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2A6C23-E2C6-103D-F8A7-1D9D3ACDD5D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74224" cy="469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dirty="0"/>
              </a:p>
            </p:txBody>
          </p:sp>
        </p:grp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AD0CA69-B890-A5AD-A120-EEC6D318E7B5}"/>
                </a:ext>
              </a:extLst>
            </p:cNvPr>
            <p:cNvSpPr/>
            <p:nvPr/>
          </p:nvSpPr>
          <p:spPr>
            <a:xfrm>
              <a:off x="-294610" y="-144618"/>
              <a:ext cx="1161040" cy="1207844"/>
            </a:xfrm>
            <a:custGeom>
              <a:avLst/>
              <a:gdLst/>
              <a:ahLst/>
              <a:cxnLst/>
              <a:rect l="l" t="t" r="r" b="b"/>
              <a:pathLst>
                <a:path w="1161040" h="1207844">
                  <a:moveTo>
                    <a:pt x="0" y="0"/>
                  </a:moveTo>
                  <a:lnTo>
                    <a:pt x="1161040" y="0"/>
                  </a:lnTo>
                  <a:lnTo>
                    <a:pt x="1161040" y="1207844"/>
                  </a:lnTo>
                  <a:lnTo>
                    <a:pt x="0" y="1207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11AC4AFB-EC8C-F4C7-B71C-1F6377AD0044}"/>
                </a:ext>
              </a:extLst>
            </p:cNvPr>
            <p:cNvSpPr txBox="1"/>
            <p:nvPr/>
          </p:nvSpPr>
          <p:spPr>
            <a:xfrm>
              <a:off x="408182" y="219304"/>
              <a:ext cx="2069420" cy="21843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26"/>
                </a:lnSpc>
                <a:spcBef>
                  <a:spcPct val="0"/>
                </a:spcBef>
              </a:pPr>
              <a:endParaRPr lang="lv-LV" sz="3200" b="1" dirty="0">
                <a:solidFill>
                  <a:srgbClr val="58585B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r>
                <a:rPr lang="lv-LV" sz="3000" b="0" i="0" dirty="0">
                  <a:solidFill>
                    <a:srgbClr val="212529"/>
                  </a:solidFill>
                  <a:effectLst/>
                  <a:latin typeface="RobustaTLPro-Regular"/>
                </a:rPr>
                <a:t>Pašvaldībai – </a:t>
              </a:r>
              <a:r>
                <a:rPr lang="lv-LV" sz="3000" dirty="0">
                  <a:effectLst/>
                  <a:latin typeface="RobustaTLPro-Regular"/>
                  <a:ea typeface="Times New Roman" panose="02020603050405020304" pitchFamily="18" charset="0"/>
                  <a:cs typeface="Calibri" panose="020F0502020204030204" pitchFamily="34" charset="0"/>
                </a:rPr>
                <a:t>veicināt iedzīvotāju iesaisti plānošanas aktivitātēs un īstenot projektus, kas ir guvuši nepārprotamu sabiedrības atbalstu</a:t>
              </a:r>
              <a:endParaRPr lang="lv-LV" sz="3000" dirty="0">
                <a:latin typeface="RobustaTLPro-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035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6D0BBF1A-67FD-ED86-6792-5F8E30AF3A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969" r="51288" b="6942"/>
          <a:stretch/>
        </p:blipFill>
        <p:spPr>
          <a:xfrm>
            <a:off x="2224725" y="315850"/>
            <a:ext cx="7277493" cy="62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68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D1384EAC-D25C-E36E-5295-ED4DEED6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4" t="9897" r="48891" b="5155"/>
          <a:stretch/>
        </p:blipFill>
        <p:spPr>
          <a:xfrm>
            <a:off x="2158737" y="0"/>
            <a:ext cx="7004116" cy="66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22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C328E30-A3DD-6D12-6DB2-83E828A6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214" y="369412"/>
            <a:ext cx="9515836" cy="535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3622AC-53C8-C486-2B8F-F53543C3852D}"/>
              </a:ext>
            </a:extLst>
          </p:cNvPr>
          <p:cNvSpPr txBox="1"/>
          <p:nvPr/>
        </p:nvSpPr>
        <p:spPr>
          <a:xfrm>
            <a:off x="1904214" y="5921800"/>
            <a:ext cx="997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i="1" dirty="0"/>
              <a:t>Rotaļu un sporta laukums Purvciemā (procesā)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DECFC8-0F37-FF3D-F264-3DF7B4E6E4E1}"/>
              </a:ext>
            </a:extLst>
          </p:cNvPr>
          <p:cNvSpPr txBox="1"/>
          <p:nvPr/>
        </p:nvSpPr>
        <p:spPr>
          <a:xfrm>
            <a:off x="169682" y="169682"/>
            <a:ext cx="2799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/>
              <a:t>Piemēri:</a:t>
            </a:r>
          </a:p>
        </p:txBody>
      </p:sp>
    </p:spTree>
    <p:extLst>
      <p:ext uri="{BB962C8B-B14F-4D97-AF65-F5344CB8AC3E}">
        <p14:creationId xmlns:p14="http://schemas.microsoft.com/office/powerpoint/2010/main" val="1124062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76A9E17-A91B-2409-52EC-2CA35839C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12" y="230367"/>
            <a:ext cx="10240650" cy="576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D50BE5-AA2D-9939-606E-771F171481CE}"/>
              </a:ext>
            </a:extLst>
          </p:cNvPr>
          <p:cNvSpPr txBox="1"/>
          <p:nvPr/>
        </p:nvSpPr>
        <p:spPr>
          <a:xfrm>
            <a:off x="779281" y="6116899"/>
            <a:ext cx="11114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>
                <a:solidFill>
                  <a:srgbClr val="000B40"/>
                </a:solidFill>
                <a:effectLst/>
                <a:latin typeface="Gilroy"/>
              </a:rPr>
              <a:t>Pļavnieku parka sporta zona</a:t>
            </a:r>
            <a:r>
              <a:rPr lang="lv-LV" b="1" i="1" dirty="0">
                <a:solidFill>
                  <a:srgbClr val="000B40"/>
                </a:solidFill>
                <a:effectLst/>
                <a:latin typeface="Gilroy"/>
              </a:rPr>
              <a:t> </a:t>
            </a:r>
            <a:r>
              <a:rPr lang="lv-LV" b="1" i="1" dirty="0">
                <a:solidFill>
                  <a:srgbClr val="FFC626"/>
                </a:solidFill>
              </a:rPr>
              <a:t>(procesā)</a:t>
            </a:r>
            <a:endParaRPr lang="pl-PL" b="1" i="1" dirty="0">
              <a:solidFill>
                <a:srgbClr val="FFC626"/>
              </a:solidFill>
              <a:effectLst/>
              <a:latin typeface="Gilroy"/>
            </a:endParaRPr>
          </a:p>
        </p:txBody>
      </p:sp>
    </p:spTree>
    <p:extLst>
      <p:ext uri="{BB962C8B-B14F-4D97-AF65-F5344CB8AC3E}">
        <p14:creationId xmlns:p14="http://schemas.microsoft.com/office/powerpoint/2010/main" val="1024999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8FF1CC5-547D-380D-5EEE-160C6099B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74" y="178920"/>
            <a:ext cx="4601655" cy="613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97E71E-4867-EC9E-7F5B-2347F205DF0F}"/>
              </a:ext>
            </a:extLst>
          </p:cNvPr>
          <p:cNvSpPr txBox="1"/>
          <p:nvPr/>
        </p:nvSpPr>
        <p:spPr>
          <a:xfrm>
            <a:off x="134332" y="6340337"/>
            <a:ext cx="60944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600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Upesciema āra trenažieru laukuma papildināšana </a:t>
            </a:r>
            <a:r>
              <a:rPr lang="lv-LV" sz="1600" b="1" i="0" dirty="0">
                <a:solidFill>
                  <a:srgbClr val="00B05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(īstenots)</a:t>
            </a:r>
            <a:endParaRPr lang="lv-LV" sz="1600" b="1" dirty="0">
              <a:solidFill>
                <a:srgbClr val="00B05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3076" name="Picture 4" descr="Tenisa galdi">
            <a:extLst>
              <a:ext uri="{FF2B5EF4-FFF2-40B4-BE49-F238E27FC236}">
                <a16:creationId xmlns:a16="http://schemas.microsoft.com/office/drawing/2014/main" id="{3862FABC-3341-EDA7-64BD-2DD67B12E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649" y="503156"/>
            <a:ext cx="5299435" cy="39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ACD673-1231-2357-AEFF-D3887510BD48}"/>
              </a:ext>
            </a:extLst>
          </p:cNvPr>
          <p:cNvSpPr txBox="1"/>
          <p:nvPr/>
        </p:nvSpPr>
        <p:spPr>
          <a:xfrm>
            <a:off x="7063034" y="4591085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>
                <a:solidFill>
                  <a:srgbClr val="21252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Āra t</a:t>
            </a:r>
            <a:r>
              <a:rPr lang="lv-LV" b="0" i="0" dirty="0">
                <a:solidFill>
                  <a:srgbClr val="212529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enisa galdi </a:t>
            </a:r>
            <a:r>
              <a:rPr lang="lv-LV" b="0" i="0" dirty="0" err="1">
                <a:solidFill>
                  <a:srgbClr val="212529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Silakrogā</a:t>
            </a:r>
            <a:r>
              <a:rPr lang="lv-LV" dirty="0">
                <a:solidFill>
                  <a:srgbClr val="21252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lv-LV" sz="1800" b="1" i="0" dirty="0">
                <a:solidFill>
                  <a:srgbClr val="00B05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(īstenots)</a:t>
            </a:r>
            <a:endParaRPr lang="lv-LV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9896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ovadā publiski pieejamas dzeramā ūdens uzpildes vietas | Mārupe">
            <a:extLst>
              <a:ext uri="{FF2B5EF4-FFF2-40B4-BE49-F238E27FC236}">
                <a16:creationId xmlns:a16="http://schemas.microsoft.com/office/drawing/2014/main" id="{0CB23269-C4CD-8149-ED8F-638250BF0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74" y="160255"/>
            <a:ext cx="4196303" cy="559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4E8F1A-40AC-08A4-4558-DA11530E9737}"/>
              </a:ext>
            </a:extLst>
          </p:cNvPr>
          <p:cNvSpPr txBox="1"/>
          <p:nvPr/>
        </p:nvSpPr>
        <p:spPr>
          <a:xfrm>
            <a:off x="311085" y="6004874"/>
            <a:ext cx="497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Dzeramā ūdens </a:t>
            </a:r>
            <a:r>
              <a:rPr lang="lv-LV" dirty="0" err="1"/>
              <a:t>uzpildes</a:t>
            </a:r>
            <a:r>
              <a:rPr lang="lv-LV" dirty="0"/>
              <a:t> vietas Mārupē </a:t>
            </a:r>
            <a:r>
              <a:rPr lang="lv-LV" sz="1800" b="1" i="0" dirty="0">
                <a:solidFill>
                  <a:srgbClr val="00B05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(īstenots)</a:t>
            </a:r>
            <a:endParaRPr lang="lv-LV" dirty="0"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A62AE678-31B2-4AC3-DAA5-52A1D10C7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564" y="296421"/>
            <a:ext cx="5534319" cy="553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CB56F5-86BF-FC9F-F199-28DCBE35942A}"/>
              </a:ext>
            </a:extLst>
          </p:cNvPr>
          <p:cNvSpPr txBox="1"/>
          <p:nvPr/>
        </p:nvSpPr>
        <p:spPr>
          <a:xfrm>
            <a:off x="5836763" y="6004874"/>
            <a:ext cx="497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Āra trenažieru laukums Sunīšos </a:t>
            </a:r>
            <a:r>
              <a:rPr lang="lv-LV" b="1" i="1" dirty="0">
                <a:solidFill>
                  <a:srgbClr val="FFC626"/>
                </a:solidFill>
              </a:rPr>
              <a:t>(procesā)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42739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F9CC37E-2889-A01C-7F8D-3C12036CF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latin typeface="RobustaTLPro-Medium"/>
              </a:rPr>
              <a:t>Jautājumi un atbildes pēc 14.maija semināra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19FE552-14E1-6C3F-8A8A-02FD0D750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6321"/>
          </a:xfrm>
        </p:spPr>
        <p:txBody>
          <a:bodyPr>
            <a:normAutofit/>
          </a:bodyPr>
          <a:lstStyle/>
          <a:p>
            <a:r>
              <a:rPr lang="lv-LV" sz="2400" dirty="0">
                <a:effectLst/>
                <a:latin typeface="RobustaTLPro-Medium"/>
                <a:ea typeface="Times New Roman" panose="02020603050405020304" pitchFamily="18" charset="0"/>
              </a:rPr>
              <a:t>Vai tie iedzīvotāji, kuriem nav iespējas autorizēties, varēs doties uz KAC un </a:t>
            </a:r>
            <a:r>
              <a:rPr lang="lv-LV" sz="2400" dirty="0">
                <a:latin typeface="RobustaTLPro-Medium"/>
                <a:ea typeface="Times New Roman" panose="02020603050405020304" pitchFamily="18" charset="0"/>
              </a:rPr>
              <a:t>lūgt KAC</a:t>
            </a:r>
            <a:r>
              <a:rPr lang="lv-LV" sz="2400" dirty="0">
                <a:effectLst/>
                <a:latin typeface="RobustaTLPro-Medium"/>
                <a:ea typeface="Times New Roman" panose="02020603050405020304" pitchFamily="18" charset="0"/>
              </a:rPr>
              <a:t> darbiniekiem veikt balsojumu konkrētās personas vietā?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dirty="0">
                <a:effectLst/>
                <a:latin typeface="RobustaTLPro-Medium"/>
                <a:ea typeface="Times New Roman" panose="02020603050405020304" pitchFamily="18" charset="0"/>
              </a:rPr>
              <a:t> </a:t>
            </a:r>
            <a:r>
              <a:rPr lang="lv-LV" b="1" dirty="0">
                <a:effectLst/>
                <a:latin typeface="RobustaTLPro-Medium"/>
                <a:ea typeface="Times New Roman" panose="02020603050405020304" pitchFamily="18" charset="0"/>
              </a:rPr>
              <a:t>Jā, KAC darbiniekiem ir paplašinātas iespējas, kas ļaus veikt balsojumu konkrētās personas vietā, pārbaudot personas datus un secinot, ka izpildās balsošanas kritēriji</a:t>
            </a:r>
            <a:r>
              <a:rPr lang="lv-LV" b="1" dirty="0">
                <a:latin typeface="RobustaTLPro-Medium"/>
                <a:ea typeface="Times New Roman" panose="02020603050405020304" pitchFamily="18" charset="0"/>
              </a:rPr>
              <a:t>.</a:t>
            </a:r>
            <a:endParaRPr lang="lv-LV" b="1" dirty="0">
              <a:effectLst/>
              <a:latin typeface="RobustaTLPro-Medium"/>
              <a:ea typeface="Calibri" panose="020F0502020204030204" pitchFamily="34" charset="0"/>
            </a:endParaRPr>
          </a:p>
          <a:p>
            <a:endParaRPr lang="lv-LV" sz="2400" dirty="0">
              <a:effectLst/>
              <a:latin typeface="RobustaTLPro-Medium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lv-LV" sz="2400" dirty="0">
                <a:effectLst/>
                <a:latin typeface="RobustaTLPro-Medium"/>
                <a:ea typeface="Times New Roman" panose="02020603050405020304" pitchFamily="18" charset="0"/>
                <a:cs typeface="Calibri" panose="020F0502020204030204" pitchFamily="34" charset="0"/>
              </a:rPr>
              <a:t>Vai 1 cilvēks var iesniegt tikai vienu projektu vai vairākus?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b="1" dirty="0">
                <a:latin typeface="RobustaTLPro-Medium"/>
                <a:cs typeface="Calibri" panose="020F0502020204030204" pitchFamily="34" charset="0"/>
              </a:rPr>
              <a:t>Katrs var iesniegt vairākus projektu pieteikumus, nav ierobežojumu projektu skaitam.</a:t>
            </a:r>
          </a:p>
        </p:txBody>
      </p:sp>
    </p:spTree>
    <p:extLst>
      <p:ext uri="{BB962C8B-B14F-4D97-AF65-F5344CB8AC3E}">
        <p14:creationId xmlns:p14="http://schemas.microsoft.com/office/powerpoint/2010/main" val="1922401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1D6EE36-FE22-2276-EC05-245EC4355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latin typeface="RobustaTLPro-Medium"/>
              </a:rPr>
              <a:t>Jautājumi un atbildes pēc 14.maija semināra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EE3E27C-88D2-46B6-191F-530DFF513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lv-LV" sz="2400" dirty="0">
                <a:effectLst/>
                <a:latin typeface="RobustaTLPro-Medium"/>
                <a:ea typeface="Times New Roman" panose="02020603050405020304" pitchFamily="18" charset="0"/>
                <a:cs typeface="Calibri" panose="020F0502020204030204" pitchFamily="34" charset="0"/>
              </a:rPr>
              <a:t>Vai drīkst iesniegt projektu par mazāku summu nekā 3 000 </a:t>
            </a:r>
            <a:r>
              <a:rPr lang="lv-LV" sz="2400" dirty="0" err="1">
                <a:effectLst/>
                <a:latin typeface="RobustaTLPro-Medium"/>
                <a:ea typeface="Times New Roman" panose="02020603050405020304" pitchFamily="18" charset="0"/>
                <a:cs typeface="Calibri" panose="020F0502020204030204" pitchFamily="34" charset="0"/>
              </a:rPr>
              <a:t>euro</a:t>
            </a:r>
            <a:r>
              <a:rPr lang="lv-LV" sz="2400" dirty="0">
                <a:effectLst/>
                <a:latin typeface="RobustaTLPro-Medium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b="1" dirty="0">
                <a:latin typeface="RobustaTLPro-Medium"/>
                <a:cs typeface="Calibri" panose="020F0502020204030204" pitchFamily="34" charset="0"/>
              </a:rPr>
              <a:t>Nē, drīkst iesniegt projektus par summām 3 000-17 000 eiro.</a:t>
            </a:r>
            <a:endParaRPr lang="lv-LV" sz="2000" dirty="0">
              <a:latin typeface="RobustaTLPro-Medium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lv-LV" sz="2000" dirty="0">
              <a:effectLst/>
              <a:latin typeface="RobustaTLPro-Medium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lv-LV" sz="2400" dirty="0">
                <a:latin typeface="RobustaTLPro-Medium"/>
                <a:cs typeface="Calibri" panose="020F0502020204030204" pitchFamily="34" charset="0"/>
              </a:rPr>
              <a:t>Vai iedzīvotāji drīkst vērsties pašvaldībā pēc konsultācijas, sevišķi tāmes sastādīšanas jautājumos?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sz="2000" b="1" dirty="0">
                <a:effectLst/>
                <a:latin typeface="RobustaTLPro-Medium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lv-LV" b="1" dirty="0">
                <a:latin typeface="RobustaTLPro-Medium"/>
                <a:cs typeface="Calibri" panose="020F0502020204030204" pitchFamily="34" charset="0"/>
              </a:rPr>
              <a:t>Jā, pirmdienās un ceturtdienās – apmeklētāju pieņemšanas laikos, iedzīvotāji var vērsties pie attiecīgā speciālista, kurš savas kompetences ietvaros sniegs konsultāciju. Vienlaicīgi norādām, ka pašvaldības darbinieki neizstrādās tāmes.</a:t>
            </a:r>
          </a:p>
          <a:p>
            <a:endParaRPr lang="lv-LV" sz="2000" dirty="0">
              <a:effectLst/>
              <a:latin typeface="RobustaTLPro-Medium"/>
              <a:ea typeface="Times New Roman" panose="02020603050405020304" pitchFamily="18" charset="0"/>
            </a:endParaRPr>
          </a:p>
          <a:p>
            <a:r>
              <a:rPr lang="lv-LV" sz="2400" dirty="0">
                <a:latin typeface="RobustaTLPro-Medium"/>
                <a:cs typeface="Calibri" panose="020F0502020204030204" pitchFamily="34" charset="0"/>
              </a:rPr>
              <a:t>Vai darba izmaksas ir jāiekļauj tāmē?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b="1" dirty="0">
                <a:latin typeface="RobustaTLPro-Medium"/>
                <a:cs typeface="Calibri" panose="020F0502020204030204" pitchFamily="34" charset="0"/>
              </a:rPr>
              <a:t>Jā, tāmē ir jāiekļauj visas izmaksas.</a:t>
            </a:r>
            <a:endParaRPr lang="lv-LV" sz="2000" dirty="0">
              <a:effectLst/>
              <a:latin typeface="RobustaTLPro-Medium"/>
              <a:ea typeface="Calibri" panose="020F0502020204030204" pitchFamily="34" charset="0"/>
            </a:endParaRPr>
          </a:p>
          <a:p>
            <a:endParaRPr lang="lv-LV" sz="1800" dirty="0">
              <a:effectLst/>
              <a:latin typeface="Montserrat" panose="00000500000000000000" pitchFamily="50" charset="-7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78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C7A9BCF-3B79-CD54-3FDF-0286F04C8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latin typeface="RobustaTLPro-Medium"/>
              </a:rPr>
              <a:t>Jautājumi un atbildes pēc 14.maija semināra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EE45258-26DA-D8BD-657D-4FF0A35FD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8041"/>
          </a:xfrm>
        </p:spPr>
        <p:txBody>
          <a:bodyPr>
            <a:normAutofit lnSpcReduction="10000"/>
          </a:bodyPr>
          <a:lstStyle/>
          <a:p>
            <a:r>
              <a:rPr lang="lv-LV" sz="2400" dirty="0">
                <a:effectLst/>
                <a:latin typeface="RobustaTLPro-Medium"/>
                <a:ea typeface="Times New Roman" panose="02020603050405020304" pitchFamily="18" charset="0"/>
              </a:rPr>
              <a:t>Vai var gadīties situācija, ka komisija, izskatot iesniegto projektu, saprot, ka tāmes izmaksas nav aprēķinātas </a:t>
            </a:r>
            <a:r>
              <a:rPr lang="lv-LV" sz="2400" dirty="0">
                <a:latin typeface="RobustaTLPro-Medium"/>
                <a:ea typeface="Times New Roman" panose="02020603050405020304" pitchFamily="18" charset="0"/>
              </a:rPr>
              <a:t>objektīvi (</a:t>
            </a:r>
            <a:r>
              <a:rPr lang="lv-LV" sz="2400" dirty="0">
                <a:effectLst/>
                <a:latin typeface="RobustaTLPro-Medium"/>
                <a:ea typeface="Times New Roman" panose="02020603050405020304" pitchFamily="18" charset="0"/>
              </a:rPr>
              <a:t>ar šādu tāmi nevar realizēt projektu), un attiecīgi nevirza projektu tālāk uz balsošanu?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b="1" dirty="0">
                <a:effectLst/>
                <a:latin typeface="RobustaTLPro-Medium"/>
                <a:ea typeface="Times New Roman" panose="02020603050405020304" pitchFamily="18" charset="0"/>
                <a:cs typeface="Aptos" panose="020B0004020202020204" pitchFamily="34" charset="0"/>
              </a:rPr>
              <a:t>Jā. Viens no vērtēšanas kritērijiem ir par ekonomiski pamatotām izmaksām. Iedzīvotājam, iesniedzot projektu, jāizvērtē reālās cenas. Konkursa nolikumam neatbilstoši un </a:t>
            </a:r>
            <a:r>
              <a:rPr lang="lv-LV" b="1" dirty="0">
                <a:latin typeface="RobustaTLPro-Medium"/>
                <a:ea typeface="Times New Roman" panose="02020603050405020304" pitchFamily="18" charset="0"/>
                <a:cs typeface="Aptos" panose="020B0004020202020204" pitchFamily="34" charset="0"/>
              </a:rPr>
              <a:t>tehnisku, finansiālu vai citu iemeslu dēļ nerealizējami projekti </a:t>
            </a:r>
            <a:r>
              <a:rPr lang="lv-LV" b="1" dirty="0">
                <a:effectLst/>
                <a:latin typeface="RobustaTLPro-Medium"/>
                <a:ea typeface="Times New Roman" panose="02020603050405020304" pitchFamily="18" charset="0"/>
                <a:cs typeface="Aptos" panose="020B0004020202020204" pitchFamily="34" charset="0"/>
              </a:rPr>
              <a:t>netiks virzīti uz balsošanu. </a:t>
            </a:r>
          </a:p>
          <a:p>
            <a:pPr marL="457200" lvl="1" indent="0">
              <a:buNone/>
            </a:pPr>
            <a:endParaRPr lang="lv-LV" sz="2000" dirty="0">
              <a:latin typeface="RobustaTLPro-Medium"/>
              <a:ea typeface="Times New Roman" panose="02020603050405020304" pitchFamily="18" charset="0"/>
            </a:endParaRPr>
          </a:p>
          <a:p>
            <a:r>
              <a:rPr lang="lv-LV" sz="2400" dirty="0">
                <a:effectLst/>
                <a:latin typeface="RobustaTLPro-Medium"/>
                <a:ea typeface="Times New Roman" panose="02020603050405020304" pitchFamily="18" charset="0"/>
              </a:rPr>
              <a:t>Vai var gadīties, ka projekts ir atbalstīts ar lielāku finansējumu, bet reālās izmaksas galā ir mazākas – vai tādā gadījumā atlikums pārceļas uz nākamā gada projektiem kā papildu finansējums?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b="1" dirty="0">
                <a:effectLst/>
                <a:latin typeface="RobustaTLPro-Medium"/>
                <a:ea typeface="Times New Roman" panose="02020603050405020304" pitchFamily="18" charset="0"/>
                <a:cs typeface="Aptos" panose="020B0004020202020204" pitchFamily="34" charset="0"/>
              </a:rPr>
              <a:t>Jā, tā var gadīties, ka iepirkumā parādās pārpalikums, taču tā summa automātiski nepieskaitīsies nākamā gada konkursa budžetam.</a:t>
            </a:r>
            <a:endParaRPr lang="lv-LV" b="1" dirty="0">
              <a:latin typeface="RobustaTLPro-Medium"/>
              <a:ea typeface="Calibri" panose="020F0502020204030204" pitchFamily="34" charset="0"/>
            </a:endParaRPr>
          </a:p>
          <a:p>
            <a:endParaRPr lang="lv-LV" sz="2000" dirty="0">
              <a:effectLst/>
              <a:latin typeface="RobustaTLPro-Medium"/>
              <a:ea typeface="Calibri" panose="020F0502020204030204" pitchFamily="34" charset="0"/>
            </a:endParaRPr>
          </a:p>
          <a:p>
            <a:pPr marL="457200" lvl="1" indent="0">
              <a:buNone/>
            </a:pPr>
            <a:endParaRPr lang="lv-LV" sz="2000" dirty="0">
              <a:effectLst/>
              <a:latin typeface="RobustaTLPro-Medium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78985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7EE170E-EAC7-E699-113C-08AE963E1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latin typeface="RobustaTLPro-Medium"/>
              </a:rPr>
              <a:t>Jautājumi un atbildes pēc 14.maija semināra</a:t>
            </a: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530F957-F381-170E-C82F-990E923E4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dirty="0">
                <a:effectLst/>
                <a:latin typeface="RobustaTLPro-Medium"/>
                <a:ea typeface="Times New Roman" panose="02020603050405020304" pitchFamily="18" charset="0"/>
              </a:rPr>
              <a:t>Vai viens no projektiem var būt bedru lāpīšana uz ceļa (ceļā infrastruktūra)?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b="1" dirty="0">
                <a:effectLst/>
                <a:latin typeface="RobustaTLPro-Medium"/>
                <a:ea typeface="Times New Roman" panose="02020603050405020304" pitchFamily="18" charset="0"/>
                <a:cs typeface="Aptos" panose="020B0004020202020204" pitchFamily="34" charset="0"/>
              </a:rPr>
              <a:t>Jā</a:t>
            </a:r>
            <a:r>
              <a:rPr lang="lv-LV" b="1" dirty="0">
                <a:latin typeface="RobustaTLPro-Medium"/>
                <a:ea typeface="Times New Roman" panose="02020603050405020304" pitchFamily="18" charset="0"/>
                <a:cs typeface="Aptos" panose="020B0004020202020204" pitchFamily="34" charset="0"/>
              </a:rPr>
              <a:t>, j</a:t>
            </a:r>
            <a:r>
              <a:rPr lang="lv-LV" b="1" dirty="0">
                <a:effectLst/>
                <a:latin typeface="RobustaTLPro-Medium"/>
                <a:ea typeface="Times New Roman" panose="02020603050405020304" pitchFamily="18" charset="0"/>
                <a:cs typeface="Aptos" panose="020B0004020202020204" pitchFamily="34" charset="0"/>
              </a:rPr>
              <a:t>o tas ir infrastruktūras objekts, kas tiek uzlabots. Vienlaikus jāņem vērā, ja tas ir valsts ceļš, tad būs nepieciešams saskaņojums no VSIA «Latvijas valsts ceļi». </a:t>
            </a:r>
            <a:endParaRPr lang="lv-LV" b="1" dirty="0">
              <a:latin typeface="RobustaTLPro-Medium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lv-LV" sz="2000" dirty="0">
              <a:effectLst/>
              <a:latin typeface="RobustaTLPro-Medium"/>
              <a:ea typeface="Times New Roman" panose="02020603050405020304" pitchFamily="18" charset="0"/>
            </a:endParaRPr>
          </a:p>
          <a:p>
            <a:r>
              <a:rPr lang="lv-LV" sz="2400" dirty="0">
                <a:effectLst/>
                <a:latin typeface="RobustaTLPro-Medium"/>
                <a:ea typeface="Times New Roman" panose="02020603050405020304" pitchFamily="18" charset="0"/>
              </a:rPr>
              <a:t>Situācija – uz privātās zemes ar īpašnieka saskaņojumu tiek uzbūvēts rotaļu laukums vai atsevišķas iekārtas. Vai var noslēgt vienošanos, ka pēc projekta tā uzturēšanu un apsaimniekošanu uzņemas tā īpašuma īpašnieki nevis pašvaldība? </a:t>
            </a:r>
            <a:r>
              <a:rPr lang="lv-LV" sz="2000" i="1" dirty="0">
                <a:effectLst/>
                <a:latin typeface="RobustaTLPro-Medium"/>
                <a:ea typeface="Times New Roman" panose="02020603050405020304" pitchFamily="18" charset="0"/>
              </a:rPr>
              <a:t>(Piemēram, ja esošā rotaļu laukumā par projekta finansējumu tiek uzstādītas šūpoles, sanāk, ka visa laukumu apsaimniekošanu uzņemas īpašnieks, bet projekta ietvaros uzstādīto šūpoļu apsaimniekošana ir pašvaldības ziņā?)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lv-LV" b="1" dirty="0">
                <a:latin typeface="RobustaTLPro-Medium"/>
                <a:ea typeface="Times New Roman" panose="02020603050405020304" pitchFamily="18" charset="0"/>
              </a:rPr>
              <a:t>Jā, šāda iespēja pastāv.</a:t>
            </a:r>
            <a:endParaRPr lang="lv-LV" b="1" dirty="0">
              <a:effectLst/>
              <a:latin typeface="RobustaTLPro-Medium"/>
              <a:ea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lv-LV" sz="1200" i="1" dirty="0">
              <a:effectLst/>
              <a:latin typeface="RobustaTLPro-Medium"/>
              <a:ea typeface="Calibri" panose="020F0502020204030204" pitchFamily="34" charset="0"/>
            </a:endParaRPr>
          </a:p>
          <a:p>
            <a:pPr marL="457200" lvl="1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604191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49ECA-2041-119F-F9F4-6F72BA4B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2273"/>
            <a:ext cx="10515600" cy="1325563"/>
          </a:xfrm>
        </p:spPr>
        <p:txBody>
          <a:bodyPr/>
          <a:lstStyle/>
          <a:p>
            <a:pPr algn="ctr"/>
            <a:r>
              <a:rPr lang="lv-LV" sz="6600" b="1" dirty="0">
                <a:latin typeface="RobustaTLPro-Medium"/>
              </a:rPr>
              <a:t>Mērķis</a:t>
            </a:r>
            <a:endParaRPr lang="lv-LV" dirty="0">
              <a:latin typeface="RobustaTLPro-Medium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CC10E-4247-4F08-D6C8-6723DC227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5045"/>
            <a:ext cx="10515600" cy="1831975"/>
          </a:xfrm>
        </p:spPr>
        <p:txBody>
          <a:bodyPr/>
          <a:lstStyle/>
          <a:p>
            <a:pPr marL="0" indent="0">
              <a:buNone/>
            </a:pPr>
            <a:r>
              <a:rPr lang="lv-LV" b="1" i="0" dirty="0">
                <a:solidFill>
                  <a:srgbClr val="212529"/>
                </a:solidFill>
                <a:effectLst/>
                <a:latin typeface="RobustaTLPro-Regular"/>
              </a:rPr>
              <a:t>Veicināt</a:t>
            </a:r>
            <a:r>
              <a:rPr lang="lv-LV" b="0" i="0" dirty="0">
                <a:solidFill>
                  <a:srgbClr val="212529"/>
                </a:solidFill>
                <a:effectLst/>
                <a:latin typeface="RobustaTLPro-Regular"/>
              </a:rPr>
              <a:t> iedzīvotāju </a:t>
            </a:r>
            <a:r>
              <a:rPr lang="lv-LV" b="1" i="0" dirty="0">
                <a:solidFill>
                  <a:srgbClr val="212529"/>
                </a:solidFill>
                <a:effectLst/>
                <a:latin typeface="RobustaTLPro-Regular"/>
              </a:rPr>
              <a:t>iesaisti</a:t>
            </a:r>
            <a:r>
              <a:rPr lang="lv-LV" b="0" i="0" dirty="0">
                <a:solidFill>
                  <a:srgbClr val="212529"/>
                </a:solidFill>
                <a:effectLst/>
                <a:latin typeface="RobustaTLPro-Regular"/>
              </a:rPr>
              <a:t> Ādažu novada teritorijas attīstības plānošanā </a:t>
            </a:r>
            <a:r>
              <a:rPr lang="lv-LV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un šim mērķim piešķirto </a:t>
            </a:r>
            <a:r>
              <a:rPr lang="lv-LV" b="1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finanšu līdzekļu izlietošanā</a:t>
            </a:r>
            <a:r>
              <a:rPr lang="lv-LV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, kā arī </a:t>
            </a:r>
            <a:r>
              <a:rPr lang="lv-LV" b="1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sekmēt</a:t>
            </a:r>
            <a:r>
              <a:rPr lang="lv-LV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 efektīvu, atklātu un atbildīgu </a:t>
            </a:r>
            <a:r>
              <a:rPr lang="lv-LV" b="1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pašvaldības darbu</a:t>
            </a:r>
            <a:r>
              <a:rPr lang="lv-LV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 un tā </a:t>
            </a:r>
            <a:r>
              <a:rPr lang="lv-LV" b="1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atbilstību iedzīvotāju interesēm</a:t>
            </a:r>
            <a:r>
              <a:rPr lang="lv-LV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.</a:t>
            </a:r>
            <a:endParaRPr lang="lv-LV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91EFA-4B3C-9639-573D-C15456F2BB14}"/>
              </a:ext>
            </a:extLst>
          </p:cNvPr>
          <p:cNvSpPr txBox="1"/>
          <p:nvPr/>
        </p:nvSpPr>
        <p:spPr>
          <a:xfrm>
            <a:off x="0" y="6318772"/>
            <a:ext cx="12192000" cy="31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ĀDAŽU NOVADA PAŠVALDĪBAS KOPIENU EKSPERTS   I 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MĀRĪTE KISELEVSKA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lv-LV" sz="1400" spc="0" dirty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.2025.</a:t>
            </a: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A2AEDFA1-D038-C0ED-29DA-567ED9CEAD62}"/>
              </a:ext>
            </a:extLst>
          </p:cNvPr>
          <p:cNvSpPr/>
          <p:nvPr/>
        </p:nvSpPr>
        <p:spPr>
          <a:xfrm>
            <a:off x="684119" y="2591338"/>
            <a:ext cx="10823762" cy="2279391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59323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633C6DD-8755-B35E-3D5C-952BC744A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66" y="2303860"/>
            <a:ext cx="10515600" cy="979844"/>
          </a:xfrm>
        </p:spPr>
        <p:txBody>
          <a:bodyPr>
            <a:normAutofit/>
          </a:bodyPr>
          <a:lstStyle/>
          <a:p>
            <a:r>
              <a:rPr lang="lv-LV" sz="2800" dirty="0"/>
              <a:t>Papildus informācija: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23DCA2D-D3A7-6A47-899F-A1EB1B539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666" y="3574297"/>
            <a:ext cx="10873033" cy="2312742"/>
          </a:xfrm>
        </p:spPr>
        <p:txBody>
          <a:bodyPr>
            <a:normAutofit fontScale="47500" lnSpcReduction="20000"/>
          </a:bodyPr>
          <a:lstStyle/>
          <a:p>
            <a:r>
              <a:rPr lang="lv-LV" sz="4200" dirty="0">
                <a:hlinkClick r:id="rId2"/>
              </a:rPr>
              <a:t>https://www.adazunovads.lv/lv/lidzdalibas-budzets</a:t>
            </a:r>
            <a:endParaRPr lang="lv-LV" sz="4200" dirty="0"/>
          </a:p>
          <a:p>
            <a:endParaRPr lang="lv-LV" sz="3600" dirty="0"/>
          </a:p>
          <a:p>
            <a:r>
              <a:rPr lang="lv-LV" sz="4200" dirty="0">
                <a:hlinkClick r:id="rId3"/>
              </a:rPr>
              <a:t>https://geolatvija.lv/main</a:t>
            </a:r>
            <a:endParaRPr lang="lv-LV" sz="4200" dirty="0"/>
          </a:p>
          <a:p>
            <a:endParaRPr lang="lv-LV" sz="3600" dirty="0"/>
          </a:p>
          <a:p>
            <a:r>
              <a:rPr lang="lv-LV" sz="4200" dirty="0">
                <a:hlinkClick r:id="rId4"/>
              </a:rPr>
              <a:t>Marite.kiselevska@adazunovads.lv</a:t>
            </a:r>
            <a:r>
              <a:rPr lang="lv-LV" sz="4200" dirty="0"/>
              <a:t>; </a:t>
            </a:r>
            <a:r>
              <a:rPr lang="lv-LV" sz="4200" kern="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Tel. +371 </a:t>
            </a:r>
            <a:r>
              <a:rPr lang="lv-LV" sz="4200" u="none" strike="noStrike" kern="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27353023</a:t>
            </a:r>
            <a:endParaRPr lang="lv-LV" sz="4200" u="none" strike="noStrike" kern="1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v-LV" sz="3600" u="none" strike="noStrike" kern="1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4200" dirty="0">
                <a:hlinkClick r:id="rId6"/>
              </a:rPr>
              <a:t>https://www.youtube.com/watch?v=s7myZ8hRdJQ</a:t>
            </a:r>
            <a:r>
              <a:rPr lang="lv-LV" sz="4200" dirty="0"/>
              <a:t> – instrukcija projekta iesniegšanai (VARAM)</a:t>
            </a:r>
            <a:endParaRPr lang="lv-LV" sz="4200" kern="1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lv-LV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389A6F-B722-886D-9678-0CE5B4802606}"/>
              </a:ext>
            </a:extLst>
          </p:cNvPr>
          <p:cNvSpPr txBox="1"/>
          <p:nvPr/>
        </p:nvSpPr>
        <p:spPr>
          <a:xfrm>
            <a:off x="2309567" y="970961"/>
            <a:ext cx="7890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6000" dirty="0"/>
              <a:t>Paldies par uzmanību!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847EFF-5F3E-9F5A-B552-58F2801A6A33}"/>
              </a:ext>
            </a:extLst>
          </p:cNvPr>
          <p:cNvSpPr txBox="1"/>
          <p:nvPr/>
        </p:nvSpPr>
        <p:spPr>
          <a:xfrm>
            <a:off x="18760" y="6422700"/>
            <a:ext cx="12192000" cy="31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ĀDAŽU NOVADA PAŠVALDĪBAS KOPIENU EKSPERTS   I 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MĀRĪTE KISELEVSKA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lv-LV" sz="1400" spc="0" dirty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.2025.</a:t>
            </a:r>
          </a:p>
        </p:txBody>
      </p:sp>
    </p:spTree>
    <p:extLst>
      <p:ext uri="{BB962C8B-B14F-4D97-AF65-F5344CB8AC3E}">
        <p14:creationId xmlns:p14="http://schemas.microsoft.com/office/powerpoint/2010/main" val="1381077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4FA45-2258-57C1-F7C0-A30B7FE75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4000" b="1" kern="100" dirty="0">
                <a:effectLst/>
                <a:latin typeface="RobustaTLPro-Medium"/>
                <a:ea typeface="Calibri" panose="020F0502020204030204" pitchFamily="34" charset="0"/>
                <a:cs typeface="Times New Roman" panose="02020603050405020304" pitchFamily="18" charset="0"/>
              </a:rPr>
              <a:t>Atšķirība starp līdzdalības budžetu un projektu konkursu</a:t>
            </a:r>
            <a:endParaRPr lang="lv-LV" sz="4000" b="1" dirty="0">
              <a:latin typeface="RobustaTLPro-Medium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CFEFF1-0FD2-A91B-3817-5C65E61B6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924" t="42697" r="15509" b="23867"/>
          <a:stretch/>
        </p:blipFill>
        <p:spPr bwMode="auto">
          <a:xfrm>
            <a:off x="137651" y="1850957"/>
            <a:ext cx="11543072" cy="41299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B7C69F-D3AE-64CB-4B44-11B4E418F487}"/>
              </a:ext>
            </a:extLst>
          </p:cNvPr>
          <p:cNvSpPr txBox="1"/>
          <p:nvPr/>
        </p:nvSpPr>
        <p:spPr>
          <a:xfrm>
            <a:off x="0" y="6318772"/>
            <a:ext cx="12192000" cy="31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ĀDAŽU NOVADA PAŠVALDĪBAS KOPIENU EKSPERTS   I 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MĀRĪTE KISELEVSKA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lv-LV" sz="1400" spc="0" dirty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.2025.</a:t>
            </a:r>
          </a:p>
        </p:txBody>
      </p:sp>
    </p:spTree>
    <p:extLst>
      <p:ext uri="{BB962C8B-B14F-4D97-AF65-F5344CB8AC3E}">
        <p14:creationId xmlns:p14="http://schemas.microsoft.com/office/powerpoint/2010/main" val="234532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4F0DE-6272-5A21-16C6-670451C71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61" y="276635"/>
            <a:ext cx="10409904" cy="1002477"/>
          </a:xfrm>
        </p:spPr>
        <p:txBody>
          <a:bodyPr>
            <a:normAutofit/>
          </a:bodyPr>
          <a:lstStyle/>
          <a:p>
            <a:pPr algn="ctr"/>
            <a:r>
              <a:rPr lang="lv-LV" sz="3600" b="1" kern="100" dirty="0">
                <a:effectLst/>
                <a:latin typeface="RobustaTLPro-Medium"/>
                <a:ea typeface="Calibri" panose="020F0502020204030204" pitchFamily="34" charset="0"/>
                <a:cs typeface="Times New Roman" panose="02020603050405020304" pitchFamily="18" charset="0"/>
              </a:rPr>
              <a:t>Galvenie līdzdalības budžeta procesa posmi</a:t>
            </a:r>
            <a:endParaRPr lang="lv-LV" sz="3600" b="1" dirty="0">
              <a:latin typeface="RobustaTLPro-Medium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9C09BA-BAE6-493E-3F38-32EFEED09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886" t="10744" r="13959" b="10796"/>
          <a:stretch/>
        </p:blipFill>
        <p:spPr bwMode="auto">
          <a:xfrm>
            <a:off x="2410930" y="1279112"/>
            <a:ext cx="5969499" cy="5051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B70096-0B70-B952-1E6B-EFA75BC68111}"/>
              </a:ext>
            </a:extLst>
          </p:cNvPr>
          <p:cNvSpPr txBox="1"/>
          <p:nvPr/>
        </p:nvSpPr>
        <p:spPr>
          <a:xfrm>
            <a:off x="0" y="6536015"/>
            <a:ext cx="12192000" cy="31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ĀDAŽU NOVADA PAŠVALDĪBAS KOPIENU EKSPERTS   I 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MĀRĪTE KISELEVSKA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lv-LV" sz="1400" spc="0" dirty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.2025.</a:t>
            </a:r>
          </a:p>
        </p:txBody>
      </p:sp>
      <p:sp>
        <p:nvSpPr>
          <p:cNvPr id="3" name="Ovāls 2">
            <a:extLst>
              <a:ext uri="{FF2B5EF4-FFF2-40B4-BE49-F238E27FC236}">
                <a16:creationId xmlns:a16="http://schemas.microsoft.com/office/drawing/2014/main" id="{6BAE38A4-A2AC-E558-E84D-9C27005FD2DE}"/>
              </a:ext>
            </a:extLst>
          </p:cNvPr>
          <p:cNvSpPr/>
          <p:nvPr/>
        </p:nvSpPr>
        <p:spPr>
          <a:xfrm>
            <a:off x="2818614" y="2399273"/>
            <a:ext cx="2055044" cy="15082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02772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C1931-5CAB-FD72-0F21-2A4F693C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>
                <a:latin typeface="RobustaTLPro-Medium"/>
              </a:rPr>
              <a:t>Kādas jomas tiek atbalstītas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66F9F-8E04-7F47-E75C-0E0BCC8D293A}"/>
              </a:ext>
            </a:extLst>
          </p:cNvPr>
          <p:cNvSpPr txBox="1"/>
          <p:nvPr/>
        </p:nvSpPr>
        <p:spPr>
          <a:xfrm>
            <a:off x="0" y="6318772"/>
            <a:ext cx="12192000" cy="31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ĀDAŽU NOVADA PAŠVALDĪBAS KOPIENU EKSPERTS   I 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MĀRĪTE KISELEVSKA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lv-LV" sz="1400" spc="0" dirty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.2025.</a:t>
            </a: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A30C3A07-EB51-F04A-E423-DF2A30F4EDC8}"/>
              </a:ext>
            </a:extLst>
          </p:cNvPr>
          <p:cNvSpPr/>
          <p:nvPr/>
        </p:nvSpPr>
        <p:spPr>
          <a:xfrm>
            <a:off x="2488245" y="2040110"/>
            <a:ext cx="2988297" cy="1551807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/>
            <a:endParaRPr lang="lv-LV" sz="2400" dirty="0">
              <a:solidFill>
                <a:srgbClr val="414142"/>
              </a:solidFill>
              <a:latin typeface="Arial" panose="020B0604020202020204" pitchFamily="34" charset="0"/>
            </a:endParaRPr>
          </a:p>
          <a:p>
            <a:pPr algn="ctr"/>
            <a:r>
              <a:rPr lang="lv-LV" sz="2400" dirty="0">
                <a:solidFill>
                  <a:srgbClr val="414142"/>
                </a:solidFill>
                <a:latin typeface="Arial" panose="020B0604020202020204" pitchFamily="34" charset="0"/>
              </a:rPr>
              <a:t>Teritorijas</a:t>
            </a:r>
            <a:r>
              <a:rPr lang="lv-LV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lv-LV" sz="2400" dirty="0">
                <a:solidFill>
                  <a:srgbClr val="414142"/>
                </a:solidFill>
                <a:latin typeface="Arial" panose="020B0604020202020204" pitchFamily="34" charset="0"/>
              </a:rPr>
              <a:t>labiekārtošana</a:t>
            </a: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CB9FD54B-D22C-99DB-DA88-EE2DE1565185}"/>
              </a:ext>
            </a:extLst>
          </p:cNvPr>
          <p:cNvSpPr/>
          <p:nvPr/>
        </p:nvSpPr>
        <p:spPr>
          <a:xfrm>
            <a:off x="6096000" y="4568426"/>
            <a:ext cx="3885414" cy="1204825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marL="0" indent="0" algn="ctr">
              <a:buNone/>
            </a:pPr>
            <a:endParaRPr lang="lv-LV" sz="2400" dirty="0">
              <a:solidFill>
                <a:srgbClr val="414142"/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lv-LV" sz="2400" dirty="0">
                <a:solidFill>
                  <a:srgbClr val="414142"/>
                </a:solidFill>
                <a:latin typeface="Arial" panose="020B0604020202020204" pitchFamily="34" charset="0"/>
              </a:rPr>
              <a:t>Iedzīvotāju</a:t>
            </a:r>
            <a:r>
              <a:rPr lang="lv-LV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lv-LV" sz="2400" dirty="0">
                <a:solidFill>
                  <a:srgbClr val="414142"/>
                </a:solidFill>
                <a:latin typeface="Arial" panose="020B0604020202020204" pitchFamily="34" charset="0"/>
              </a:rPr>
              <a:t>izglītība</a:t>
            </a:r>
            <a:endParaRPr lang="lv-LV" b="0" i="0" dirty="0">
              <a:solidFill>
                <a:srgbClr val="41414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45A3CF87-7C4B-FFE6-91F2-5B6E15E9650B}"/>
              </a:ext>
            </a:extLst>
          </p:cNvPr>
          <p:cNvSpPr/>
          <p:nvPr/>
        </p:nvSpPr>
        <p:spPr>
          <a:xfrm>
            <a:off x="6877092" y="2023799"/>
            <a:ext cx="4267593" cy="1951054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/>
            <a:endParaRPr lang="lv-LV" sz="2400" dirty="0">
              <a:solidFill>
                <a:srgbClr val="414142"/>
              </a:solidFill>
              <a:latin typeface="Arial" panose="020B0604020202020204" pitchFamily="34" charset="0"/>
            </a:endParaRPr>
          </a:p>
          <a:p>
            <a:pPr algn="ctr"/>
            <a:r>
              <a:rPr lang="lv-LV" sz="2400" dirty="0">
                <a:solidFill>
                  <a:srgbClr val="414142"/>
                </a:solidFill>
                <a:latin typeface="Arial" panose="020B0604020202020204" pitchFamily="34" charset="0"/>
              </a:rPr>
              <a:t>Kultūras piedāvājums un kultūras mantojuma saglabāšana</a:t>
            </a:r>
            <a:endParaRPr lang="lv-LV" dirty="0">
              <a:solidFill>
                <a:srgbClr val="414142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F7E78CA4-DD48-5D13-CA86-0E2310D0AF9A}"/>
              </a:ext>
            </a:extLst>
          </p:cNvPr>
          <p:cNvSpPr/>
          <p:nvPr/>
        </p:nvSpPr>
        <p:spPr>
          <a:xfrm>
            <a:off x="809921" y="4119739"/>
            <a:ext cx="3440784" cy="1951054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/>
            <a:endParaRPr lang="lv-LV" sz="2400" b="0" i="0" dirty="0">
              <a:solidFill>
                <a:srgbClr val="414142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lv-LV" sz="24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Iedzīvotāju veselības veicināšana un/vai sporta attīstība</a:t>
            </a:r>
            <a:endParaRPr lang="lv-LV" sz="2400" dirty="0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47A0D0B7-A101-0F09-523F-A69F6304D808}"/>
              </a:ext>
            </a:extLst>
          </p:cNvPr>
          <p:cNvSpPr/>
          <p:nvPr/>
        </p:nvSpPr>
        <p:spPr>
          <a:xfrm>
            <a:off x="5903031" y="4058302"/>
            <a:ext cx="1043387" cy="1204826"/>
          </a:xfrm>
          <a:custGeom>
            <a:avLst/>
            <a:gdLst/>
            <a:ahLst/>
            <a:cxnLst/>
            <a:rect l="l" t="t" r="r" b="b"/>
            <a:pathLst>
              <a:path w="1161040" h="1207844">
                <a:moveTo>
                  <a:pt x="0" y="0"/>
                </a:moveTo>
                <a:lnTo>
                  <a:pt x="1161040" y="0"/>
                </a:lnTo>
                <a:lnTo>
                  <a:pt x="1161040" y="1207844"/>
                </a:lnTo>
                <a:lnTo>
                  <a:pt x="0" y="1207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F4FF4FEE-F696-1A68-064D-4D3C372353B2}"/>
              </a:ext>
            </a:extLst>
          </p:cNvPr>
          <p:cNvSpPr/>
          <p:nvPr/>
        </p:nvSpPr>
        <p:spPr>
          <a:xfrm>
            <a:off x="6611767" y="1589228"/>
            <a:ext cx="1043387" cy="1204826"/>
          </a:xfrm>
          <a:custGeom>
            <a:avLst/>
            <a:gdLst/>
            <a:ahLst/>
            <a:cxnLst/>
            <a:rect l="l" t="t" r="r" b="b"/>
            <a:pathLst>
              <a:path w="1161040" h="1207844">
                <a:moveTo>
                  <a:pt x="0" y="0"/>
                </a:moveTo>
                <a:lnTo>
                  <a:pt x="1161040" y="0"/>
                </a:lnTo>
                <a:lnTo>
                  <a:pt x="1161040" y="1207844"/>
                </a:lnTo>
                <a:lnTo>
                  <a:pt x="0" y="1207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F49BA50-C90A-2EB3-0412-DBE2C2D4B161}"/>
              </a:ext>
            </a:extLst>
          </p:cNvPr>
          <p:cNvSpPr/>
          <p:nvPr/>
        </p:nvSpPr>
        <p:spPr>
          <a:xfrm>
            <a:off x="2264637" y="1541506"/>
            <a:ext cx="1043387" cy="1204826"/>
          </a:xfrm>
          <a:custGeom>
            <a:avLst/>
            <a:gdLst/>
            <a:ahLst/>
            <a:cxnLst/>
            <a:rect l="l" t="t" r="r" b="b"/>
            <a:pathLst>
              <a:path w="1161040" h="1207844">
                <a:moveTo>
                  <a:pt x="0" y="0"/>
                </a:moveTo>
                <a:lnTo>
                  <a:pt x="1161040" y="0"/>
                </a:lnTo>
                <a:lnTo>
                  <a:pt x="1161040" y="1207844"/>
                </a:lnTo>
                <a:lnTo>
                  <a:pt x="0" y="1207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65A3746C-E2EE-0CDF-7E19-B790B3382666}"/>
              </a:ext>
            </a:extLst>
          </p:cNvPr>
          <p:cNvSpPr/>
          <p:nvPr/>
        </p:nvSpPr>
        <p:spPr>
          <a:xfrm>
            <a:off x="574958" y="3372440"/>
            <a:ext cx="1043387" cy="1204826"/>
          </a:xfrm>
          <a:custGeom>
            <a:avLst/>
            <a:gdLst/>
            <a:ahLst/>
            <a:cxnLst/>
            <a:rect l="l" t="t" r="r" b="b"/>
            <a:pathLst>
              <a:path w="1161040" h="1207844">
                <a:moveTo>
                  <a:pt x="0" y="0"/>
                </a:moveTo>
                <a:lnTo>
                  <a:pt x="1161040" y="0"/>
                </a:lnTo>
                <a:lnTo>
                  <a:pt x="1161040" y="1207844"/>
                </a:lnTo>
                <a:lnTo>
                  <a:pt x="0" y="1207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5906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66428-B8C3-4614-8328-749ADAF8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>
                <a:latin typeface="RobustaTLPro-Medium"/>
              </a:rPr>
              <a:t>Kritēriji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4F5791-20C3-7A45-9132-223C4D0C2DF8}"/>
              </a:ext>
            </a:extLst>
          </p:cNvPr>
          <p:cNvSpPr txBox="1"/>
          <p:nvPr/>
        </p:nvSpPr>
        <p:spPr>
          <a:xfrm>
            <a:off x="0" y="6318772"/>
            <a:ext cx="12192000" cy="31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ĀDAŽU NOVADA PAŠVALDĪBAS KOPIENU EKSPERTS   I 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MĀRĪTE KISELEVSKA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lv-LV" sz="1400" spc="0" dirty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.2025.</a:t>
            </a: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8340050E-8357-08C9-12C2-EEF7FB0AB566}"/>
              </a:ext>
            </a:extLst>
          </p:cNvPr>
          <p:cNvSpPr/>
          <p:nvPr/>
        </p:nvSpPr>
        <p:spPr>
          <a:xfrm rot="10800000" flipV="1">
            <a:off x="3232413" y="1984406"/>
            <a:ext cx="2401084" cy="1518456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>
              <a:lnSpc>
                <a:spcPct val="110000"/>
              </a:lnSpc>
            </a:pP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aunas </a:t>
            </a:r>
            <a:r>
              <a:rPr lang="lv-LV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infrastruktūras</a:t>
            </a: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radīšana</a:t>
            </a: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vai esošas infrastruktūras </a:t>
            </a:r>
            <a:r>
              <a:rPr lang="lv-LV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uzlabošana</a:t>
            </a:r>
            <a:endParaRPr lang="lv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CDEF5678-1984-B701-60F9-98C3F597DF35}"/>
              </a:ext>
            </a:extLst>
          </p:cNvPr>
          <p:cNvSpPr/>
          <p:nvPr/>
        </p:nvSpPr>
        <p:spPr>
          <a:xfrm rot="10800000" flipV="1">
            <a:off x="398869" y="4467325"/>
            <a:ext cx="2421510" cy="891332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>
              <a:lnSpc>
                <a:spcPct val="110000"/>
              </a:lnSpc>
            </a:pP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Ieguldījumi ir </a:t>
            </a:r>
            <a:r>
              <a:rPr lang="lv-LV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ekonomiski pamatoti</a:t>
            </a: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88F994A6-B2A7-CA39-CDB4-7AD141BDFAE6}"/>
              </a:ext>
            </a:extLst>
          </p:cNvPr>
          <p:cNvSpPr/>
          <p:nvPr/>
        </p:nvSpPr>
        <p:spPr>
          <a:xfrm rot="10800000" flipV="1">
            <a:off x="3232412" y="3918869"/>
            <a:ext cx="2401085" cy="1433675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>
              <a:lnSpc>
                <a:spcPct val="110000"/>
              </a:lnSpc>
            </a:pP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Rezultāts ir publiski pieejams </a:t>
            </a:r>
            <a:r>
              <a:rPr lang="lv-LV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pēc iespējas plašākam iedzīvotāju lokam</a:t>
            </a: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CFF03C0E-9A88-E2CD-DE71-76358B692551}"/>
              </a:ext>
            </a:extLst>
          </p:cNvPr>
          <p:cNvSpPr/>
          <p:nvPr/>
        </p:nvSpPr>
        <p:spPr>
          <a:xfrm rot="10800000" flipV="1">
            <a:off x="8764580" y="4398595"/>
            <a:ext cx="2646574" cy="953948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>
              <a:lnSpc>
                <a:spcPct val="110000"/>
              </a:lnSpc>
            </a:pP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Plānotie pasākumi netiek papildus finansēti</a:t>
            </a:r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B4863FCE-9336-2E67-D496-7C4B9FB1B323}"/>
              </a:ext>
            </a:extLst>
          </p:cNvPr>
          <p:cNvSpPr/>
          <p:nvPr/>
        </p:nvSpPr>
        <p:spPr>
          <a:xfrm rot="10800000" flipV="1">
            <a:off x="5867010" y="2326080"/>
            <a:ext cx="2230226" cy="649445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lv-LV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 izstrādāta tāme</a:t>
            </a:r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71D5E1DE-561C-767D-DE53-F868718AFBB0}"/>
              </a:ext>
            </a:extLst>
          </p:cNvPr>
          <p:cNvSpPr/>
          <p:nvPr/>
        </p:nvSpPr>
        <p:spPr>
          <a:xfrm rot="10800000" flipV="1">
            <a:off x="8747098" y="3191643"/>
            <a:ext cx="2549558" cy="898643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>
              <a:lnSpc>
                <a:spcPct val="110000"/>
              </a:lnSpc>
            </a:pP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Projektu nav paredzēts īstenot vairākās kārtās</a:t>
            </a:r>
            <a:endParaRPr lang="lv-LV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B74E13C5-6564-B97F-3AE5-7A949D79C2EC}"/>
              </a:ext>
            </a:extLst>
          </p:cNvPr>
          <p:cNvSpPr/>
          <p:nvPr/>
        </p:nvSpPr>
        <p:spPr>
          <a:xfrm rot="10800000" flipV="1">
            <a:off x="8747098" y="1836625"/>
            <a:ext cx="2549558" cy="1046708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>
              <a:lnSpc>
                <a:spcPct val="110000"/>
              </a:lnSpc>
            </a:pP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Projektam nav reliģisks, komerciāls vai politisks raksturs</a:t>
            </a: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53208E4F-9E0C-854D-9639-DE678AC341C4}"/>
              </a:ext>
            </a:extLst>
          </p:cNvPr>
          <p:cNvSpPr/>
          <p:nvPr/>
        </p:nvSpPr>
        <p:spPr>
          <a:xfrm rot="10800000" flipV="1">
            <a:off x="5867010" y="3466233"/>
            <a:ext cx="2646575" cy="1886310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>
              <a:lnSpc>
                <a:spcPct val="110000"/>
              </a:lnSpc>
            </a:pP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Projekta </a:t>
            </a:r>
            <a:r>
              <a:rPr lang="lv-LV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iesniedzējs</a:t>
            </a: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ir fiziskā persona, kura sasniegusi </a:t>
            </a:r>
            <a:r>
              <a:rPr lang="lv-LV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gadu </a:t>
            </a: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vecumu, vai </a:t>
            </a:r>
            <a:r>
              <a:rPr lang="lv-LV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biedrība</a:t>
            </a: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vai </a:t>
            </a:r>
            <a:r>
              <a:rPr lang="lv-LV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nodibinājums</a:t>
            </a: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kurā nav pašvaldības dalības</a:t>
            </a: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A5DEDE16-1343-CA9F-4CFD-DAE81A0DD90A}"/>
              </a:ext>
            </a:extLst>
          </p:cNvPr>
          <p:cNvSpPr/>
          <p:nvPr/>
        </p:nvSpPr>
        <p:spPr>
          <a:xfrm rot="10800000" flipV="1">
            <a:off x="220350" y="1991374"/>
            <a:ext cx="2778548" cy="2214587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r>
              <a:rPr lang="lv-LV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Ieguldījumi pašvaldībai </a:t>
            </a: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piederošā īpašumā vai ieguldījumi </a:t>
            </a:r>
            <a:r>
              <a:rPr lang="lv-LV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citai publiskai personai</a:t>
            </a: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vai p</a:t>
            </a:r>
            <a:r>
              <a:rPr lang="lv-LV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rivātpersonai</a:t>
            </a: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piederošā īpašumā(ja ir attiecīgās personas </a:t>
            </a:r>
            <a:r>
              <a:rPr lang="lv-LV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saskaņojums</a:t>
            </a: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1985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BC5C9B81-960D-3BDD-A72D-477091930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18076"/>
          <a:stretch/>
        </p:blipFill>
        <p:spPr>
          <a:xfrm>
            <a:off x="5307047" y="299919"/>
            <a:ext cx="5644003" cy="58006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C0EAA0-C1A0-16D7-445D-7008F58DEC64}"/>
              </a:ext>
            </a:extLst>
          </p:cNvPr>
          <p:cNvSpPr txBox="1">
            <a:spLocks/>
          </p:cNvSpPr>
          <p:nvPr/>
        </p:nvSpPr>
        <p:spPr>
          <a:xfrm>
            <a:off x="274113" y="140800"/>
            <a:ext cx="4573190" cy="1669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600" dirty="0">
                <a:latin typeface="RobustaTLPro-Medium"/>
              </a:rPr>
              <a:t>Plānošanas vienības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0B28E-0DA6-B07C-7AD5-509E7F3C09AA}"/>
              </a:ext>
            </a:extLst>
          </p:cNvPr>
          <p:cNvSpPr txBox="1"/>
          <p:nvPr/>
        </p:nvSpPr>
        <p:spPr>
          <a:xfrm>
            <a:off x="0" y="6318772"/>
            <a:ext cx="12192000" cy="31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ĀDAŽU NOVADA PAŠVALDĪBAS KOPIENU EKSPERTS   I 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MĀRĪTE KISELEVSKA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lv-LV" sz="1400" spc="0" dirty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.2025.</a:t>
            </a: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F693C088-A714-CA02-1281-30361D6F5985}"/>
              </a:ext>
            </a:extLst>
          </p:cNvPr>
          <p:cNvSpPr/>
          <p:nvPr/>
        </p:nvSpPr>
        <p:spPr>
          <a:xfrm>
            <a:off x="763572" y="1941921"/>
            <a:ext cx="3440784" cy="2234864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/>
            <a:r>
              <a:rPr lang="lv-LV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Ādažu novada ciemi, kuros ir</a:t>
            </a:r>
            <a:br>
              <a:rPr lang="lv-LV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līdz 1000 </a:t>
            </a:r>
            <a:r>
              <a:rPr lang="lv-LV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iedzīvotājiem</a:t>
            </a:r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3054600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CDA40ADE-C2DE-637A-3889-E0414DF69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9" b="17388"/>
          <a:stretch/>
        </p:blipFill>
        <p:spPr>
          <a:xfrm>
            <a:off x="4917034" y="102474"/>
            <a:ext cx="6114760" cy="63202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529A5D3-39D4-F762-80FB-A6A3CA9E76CD}"/>
              </a:ext>
            </a:extLst>
          </p:cNvPr>
          <p:cNvSpPr txBox="1">
            <a:spLocks/>
          </p:cNvSpPr>
          <p:nvPr/>
        </p:nvSpPr>
        <p:spPr>
          <a:xfrm>
            <a:off x="197478" y="216817"/>
            <a:ext cx="4396210" cy="135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600" dirty="0">
                <a:latin typeface="RobustaTLPro-Medium"/>
              </a:rPr>
              <a:t>Plānošanas vienības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485E2-6FEE-39F9-CDD8-5DEFB2EE2F9D}"/>
              </a:ext>
            </a:extLst>
          </p:cNvPr>
          <p:cNvSpPr txBox="1"/>
          <p:nvPr/>
        </p:nvSpPr>
        <p:spPr>
          <a:xfrm>
            <a:off x="18760" y="6422700"/>
            <a:ext cx="12192000" cy="31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ĀDAŽU NOVADA PAŠVALDĪBAS KOPIENU EKSPERTS   I 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MĀRĪTE KISELEVSKA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lang="lv-LV" sz="1400" dirty="0"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.0</a:t>
            </a:r>
            <a:r>
              <a:rPr lang="lv-LV" sz="1400" spc="0" dirty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400" spc="0" dirty="0">
                <a:latin typeface="Montserrat"/>
                <a:ea typeface="Montserrat"/>
                <a:cs typeface="Montserrat"/>
                <a:sym typeface="Montserrat"/>
              </a:rPr>
              <a:t>.2025.</a:t>
            </a: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E15AB093-A137-D012-EBDD-AA1BFF97531B}"/>
              </a:ext>
            </a:extLst>
          </p:cNvPr>
          <p:cNvSpPr/>
          <p:nvPr/>
        </p:nvSpPr>
        <p:spPr>
          <a:xfrm>
            <a:off x="672090" y="2310745"/>
            <a:ext cx="3598252" cy="2236509"/>
          </a:xfrm>
          <a:custGeom>
            <a:avLst/>
            <a:gdLst/>
            <a:ahLst/>
            <a:cxnLst/>
            <a:rect l="l" t="t" r="r" b="b"/>
            <a:pathLst>
              <a:path w="474224" h="431479">
                <a:moveTo>
                  <a:pt x="0" y="0"/>
                </a:moveTo>
                <a:lnTo>
                  <a:pt x="474224" y="0"/>
                </a:lnTo>
                <a:lnTo>
                  <a:pt x="474224" y="431479"/>
                </a:lnTo>
                <a:lnTo>
                  <a:pt x="0" y="431479"/>
                </a:lnTo>
                <a:close/>
              </a:path>
            </a:pathLst>
          </a:custGeom>
          <a:solidFill>
            <a:srgbClr val="7395AD">
              <a:alpha val="35686"/>
            </a:srgbClr>
          </a:solidFill>
        </p:spPr>
        <p:txBody>
          <a:bodyPr/>
          <a:lstStyle/>
          <a:p>
            <a:pPr algn="ctr"/>
            <a:r>
              <a:rPr lang="lv-LV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Ādažu novada </a:t>
            </a:r>
          </a:p>
          <a:p>
            <a:pPr algn="ctr"/>
            <a:r>
              <a:rPr lang="lv-LV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ciemi, kuros ir </a:t>
            </a:r>
          </a:p>
          <a:p>
            <a:pPr algn="ctr"/>
            <a:r>
              <a:rPr lang="lv-LV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1000 un vairāk </a:t>
            </a:r>
            <a:r>
              <a:rPr lang="lv-LV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iedzīvotāju</a:t>
            </a:r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2673300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TM10001115[[fn=Paka]]</Template>
  <TotalTime>623</TotalTime>
  <Words>1322</Words>
  <Application>Microsoft Office PowerPoint</Application>
  <PresentationFormat>Widescreen</PresentationFormat>
  <Paragraphs>151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Malgun Gothic</vt:lpstr>
      <vt:lpstr>Arial</vt:lpstr>
      <vt:lpstr>Calibri</vt:lpstr>
      <vt:lpstr>Calibri Light</vt:lpstr>
      <vt:lpstr>Gilroy</vt:lpstr>
      <vt:lpstr>Montserrat</vt:lpstr>
      <vt:lpstr>Montserrat Bold</vt:lpstr>
      <vt:lpstr>RobustaTLPro-Medium</vt:lpstr>
      <vt:lpstr>RobustaTLPro-Regular</vt:lpstr>
      <vt:lpstr>Times New Roman</vt:lpstr>
      <vt:lpstr>Wingdings</vt:lpstr>
      <vt:lpstr>Office Theme</vt:lpstr>
      <vt:lpstr>Līdzdalības budžets</vt:lpstr>
      <vt:lpstr>Līdzdalības budžets- tā ir iespēja!</vt:lpstr>
      <vt:lpstr>Mērķis</vt:lpstr>
      <vt:lpstr>Atšķirība starp līdzdalības budžetu un projektu konkursu</vt:lpstr>
      <vt:lpstr>Galvenie līdzdalības budžeta procesa posmi</vt:lpstr>
      <vt:lpstr>Kādas jomas tiek atbalstītas</vt:lpstr>
      <vt:lpstr>Kritēriji</vt:lpstr>
      <vt:lpstr>PowerPoint Presentation</vt:lpstr>
      <vt:lpstr>PowerPoint Presentation</vt:lpstr>
      <vt:lpstr>PowerPoint Presentation</vt:lpstr>
      <vt:lpstr>Vērtēšana</vt:lpstr>
      <vt:lpstr>Iedzīvotāju balsošana</vt:lpstr>
      <vt:lpstr>Finansējums</vt:lpstr>
      <vt:lpstr>Rezultāti un finansējuma piešķiršana</vt:lpstr>
      <vt:lpstr>PowerPoint Presentation</vt:lpstr>
      <vt:lpstr>Pieteikumu iesniegšana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Jautājumi un atbildes pēc 14.maija semināra</vt:lpstr>
      <vt:lpstr>Jautājumi un atbildes pēc 14.maija semināra</vt:lpstr>
      <vt:lpstr>Jautājumi un atbildes pēc 14.maija semināra</vt:lpstr>
      <vt:lpstr>Jautājumi un atbildes pēc 14.maija semināra</vt:lpstr>
      <vt:lpstr>Papildus informācija: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Mārīte Kiselevska</dc:creator>
  <cp:lastModifiedBy>Laura Dūša</cp:lastModifiedBy>
  <cp:revision>22</cp:revision>
  <dcterms:created xsi:type="dcterms:W3CDTF">2025-04-29T12:38:07Z</dcterms:created>
  <dcterms:modified xsi:type="dcterms:W3CDTF">2025-05-20T09:59:37Z</dcterms:modified>
</cp:coreProperties>
</file>