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0" r:id="rId6"/>
    <p:sldId id="264" r:id="rId7"/>
    <p:sldId id="261" r:id="rId8"/>
    <p:sldId id="262" r:id="rId9"/>
    <p:sldId id="263" r:id="rId10"/>
    <p:sldId id="265" r:id="rId11"/>
    <p:sldId id="267" r:id="rId12"/>
    <p:sldId id="266"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chemeClr val="accent6">
                <a:lumMod val="50000"/>
              </a:schemeClr>
            </a:solidFill>
          </c:spPr>
          <c:dPt>
            <c:idx val="0"/>
            <c:bubble3D val="0"/>
            <c:spPr>
              <a:solidFill>
                <a:schemeClr val="accent6">
                  <a:lumMod val="50000"/>
                </a:schemeClr>
              </a:solidFill>
              <a:ln w="19050">
                <a:solidFill>
                  <a:schemeClr val="accent1"/>
                </a:solidFill>
              </a:ln>
              <a:effectLst/>
            </c:spPr>
            <c:extLst>
              <c:ext xmlns:c16="http://schemas.microsoft.com/office/drawing/2014/chart" uri="{C3380CC4-5D6E-409C-BE32-E72D297353CC}">
                <c16:uniqueId val="{00000001-7D42-4A4B-B5EB-5144053C3665}"/>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7D42-4A4B-B5EB-5144053C3665}"/>
              </c:ext>
            </c:extLst>
          </c:dPt>
          <c:cat>
            <c:strRef>
              <c:f>Sheet1!$A$2:$A$3</c:f>
              <c:strCache>
                <c:ptCount val="2"/>
                <c:pt idx="0">
                  <c:v>Ropažu novada iedzīvotāji</c:v>
                </c:pt>
                <c:pt idx="1">
                  <c:v>Ādažu novada iedzīvotāji</c:v>
                </c:pt>
              </c:strCache>
            </c:strRef>
          </c:cat>
          <c:val>
            <c:numRef>
              <c:f>Sheet1!$B$2:$B$3</c:f>
              <c:numCache>
                <c:formatCode>General</c:formatCode>
                <c:ptCount val="2"/>
                <c:pt idx="0">
                  <c:v>95</c:v>
                </c:pt>
                <c:pt idx="1">
                  <c:v>3</c:v>
                </c:pt>
              </c:numCache>
            </c:numRef>
          </c:val>
          <c:extLst>
            <c:ext xmlns:c16="http://schemas.microsoft.com/office/drawing/2014/chart" uri="{C3380CC4-5D6E-409C-BE32-E72D297353CC}">
              <c16:uniqueId val="{00000000-8225-4EBE-8BF3-890B3E9726EE}"/>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60597486429780612"/>
          <c:w val="0.30171062992125991"/>
          <c:h val="0.375275136855614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4/15/2025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831A-10DC-1E9F-A8FE-B1E3A6D7C638}"/>
              </a:ext>
            </a:extLst>
          </p:cNvPr>
          <p:cNvSpPr>
            <a:spLocks noGrp="1"/>
          </p:cNvSpPr>
          <p:nvPr>
            <p:ph type="ctrTitle"/>
          </p:nvPr>
        </p:nvSpPr>
        <p:spPr>
          <a:xfrm>
            <a:off x="2027739" y="3685757"/>
            <a:ext cx="8915399" cy="2262781"/>
          </a:xfrm>
        </p:spPr>
        <p:txBody>
          <a:bodyPr/>
          <a:lstStyle/>
          <a:p>
            <a:pPr algn="r"/>
            <a:r>
              <a:rPr lang="lv-LV" dirty="0"/>
              <a:t>Garkalnes kapu turpmāka apsaimniekošana</a:t>
            </a:r>
          </a:p>
        </p:txBody>
      </p:sp>
      <p:sp>
        <p:nvSpPr>
          <p:cNvPr id="3" name="Subtitle 2">
            <a:extLst>
              <a:ext uri="{FF2B5EF4-FFF2-40B4-BE49-F238E27FC236}">
                <a16:creationId xmlns:a16="http://schemas.microsoft.com/office/drawing/2014/main" id="{12420CA7-0D12-F6A0-BF15-9D99CB189516}"/>
              </a:ext>
            </a:extLst>
          </p:cNvPr>
          <p:cNvSpPr>
            <a:spLocks noGrp="1"/>
          </p:cNvSpPr>
          <p:nvPr>
            <p:ph type="subTitle" idx="1"/>
          </p:nvPr>
        </p:nvSpPr>
        <p:spPr>
          <a:xfrm>
            <a:off x="2027739" y="5727032"/>
            <a:ext cx="8835333" cy="737936"/>
          </a:xfrm>
        </p:spPr>
        <p:txBody>
          <a:bodyPr>
            <a:normAutofit/>
          </a:bodyPr>
          <a:lstStyle/>
          <a:p>
            <a:pPr algn="r"/>
            <a:r>
              <a:rPr lang="lv-LV" dirty="0"/>
              <a:t>09.04.2025. Ādažu novada pašvaldības Nekustamā īpašuma nodaļa, pašvaldības aģentūra «Carnikavas </a:t>
            </a:r>
            <a:r>
              <a:rPr lang="lv-LV" dirty="0" err="1"/>
              <a:t>komunālserviss</a:t>
            </a:r>
            <a:r>
              <a:rPr lang="lv-LV" dirty="0"/>
              <a:t>».</a:t>
            </a:r>
          </a:p>
        </p:txBody>
      </p:sp>
      <p:pic>
        <p:nvPicPr>
          <p:cNvPr id="4" name="Picture 3">
            <a:extLst>
              <a:ext uri="{FF2B5EF4-FFF2-40B4-BE49-F238E27FC236}">
                <a16:creationId xmlns:a16="http://schemas.microsoft.com/office/drawing/2014/main" id="{39EAB5FA-284C-E9E1-9FF7-8A6000F3DFE7}"/>
              </a:ext>
            </a:extLst>
          </p:cNvPr>
          <p:cNvPicPr>
            <a:picLocks noChangeAspect="1"/>
          </p:cNvPicPr>
          <p:nvPr/>
        </p:nvPicPr>
        <p:blipFill>
          <a:blip r:embed="rId2"/>
          <a:srcRect t="15426"/>
          <a:stretch/>
        </p:blipFill>
        <p:spPr>
          <a:xfrm>
            <a:off x="2027739" y="615125"/>
            <a:ext cx="5274310" cy="3374791"/>
          </a:xfrm>
          <a:prstGeom prst="rect">
            <a:avLst/>
          </a:prstGeom>
        </p:spPr>
      </p:pic>
      <p:sp>
        <p:nvSpPr>
          <p:cNvPr id="5" name="AutoShape 2" descr="Ādažu logo">
            <a:extLst>
              <a:ext uri="{FF2B5EF4-FFF2-40B4-BE49-F238E27FC236}">
                <a16:creationId xmlns:a16="http://schemas.microsoft.com/office/drawing/2014/main" id="{227FBE87-8262-E760-5827-1771EFC2E6B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6" name="AutoShape 4" descr="Pamata logo">
            <a:extLst>
              <a:ext uri="{FF2B5EF4-FFF2-40B4-BE49-F238E27FC236}">
                <a16:creationId xmlns:a16="http://schemas.microsoft.com/office/drawing/2014/main" id="{5358831D-095B-AA7E-6249-0D5BDC104704}"/>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sp>
        <p:nvSpPr>
          <p:cNvPr id="7" name="AutoShape 6" descr="Pamata logo">
            <a:extLst>
              <a:ext uri="{FF2B5EF4-FFF2-40B4-BE49-F238E27FC236}">
                <a16:creationId xmlns:a16="http://schemas.microsoft.com/office/drawing/2014/main" id="{D9BE485F-6AAA-547D-6A16-328EA58D8175}"/>
              </a:ext>
            </a:extLst>
          </p:cNvPr>
          <p:cNvSpPr>
            <a:spLocks noChangeAspect="1" noChangeArrowheads="1"/>
          </p:cNvSpPr>
          <p:nvPr/>
        </p:nvSpPr>
        <p:spPr bwMode="auto">
          <a:xfrm>
            <a:off x="6248400" y="1531374"/>
            <a:ext cx="2354826" cy="2354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9" name="Picture 8">
            <a:extLst>
              <a:ext uri="{FF2B5EF4-FFF2-40B4-BE49-F238E27FC236}">
                <a16:creationId xmlns:a16="http://schemas.microsoft.com/office/drawing/2014/main" id="{CECE3BCC-683A-C82D-7083-8E5370218F4B}"/>
              </a:ext>
            </a:extLst>
          </p:cNvPr>
          <p:cNvPicPr>
            <a:picLocks noChangeAspect="1"/>
          </p:cNvPicPr>
          <p:nvPr/>
        </p:nvPicPr>
        <p:blipFill>
          <a:blip r:embed="rId3"/>
          <a:stretch>
            <a:fillRect/>
          </a:stretch>
        </p:blipFill>
        <p:spPr>
          <a:xfrm>
            <a:off x="10041194" y="7851"/>
            <a:ext cx="2150806" cy="2150806"/>
          </a:xfrm>
          <a:prstGeom prst="rect">
            <a:avLst/>
          </a:prstGeom>
        </p:spPr>
      </p:pic>
    </p:spTree>
    <p:extLst>
      <p:ext uri="{BB962C8B-B14F-4D97-AF65-F5344CB8AC3E}">
        <p14:creationId xmlns:p14="http://schemas.microsoft.com/office/powerpoint/2010/main" val="1321902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807A9-8064-25DE-966F-6EF5668D8709}"/>
              </a:ext>
            </a:extLst>
          </p:cNvPr>
          <p:cNvSpPr>
            <a:spLocks noGrp="1"/>
          </p:cNvSpPr>
          <p:nvPr>
            <p:ph type="title"/>
          </p:nvPr>
        </p:nvSpPr>
        <p:spPr>
          <a:xfrm>
            <a:off x="1376517" y="448056"/>
            <a:ext cx="10128096" cy="2038470"/>
          </a:xfrm>
        </p:spPr>
        <p:txBody>
          <a:bodyPr/>
          <a:lstStyle/>
          <a:p>
            <a:pPr algn="ctr"/>
            <a:r>
              <a:rPr lang="lv-LV" dirty="0"/>
              <a:t>Garkalnes kapu turpmāka apsaimniekošana, </a:t>
            </a:r>
            <a:r>
              <a:rPr lang="lv-LV" b="1" dirty="0"/>
              <a:t>1.scenārijs : «PAŠI»</a:t>
            </a:r>
          </a:p>
        </p:txBody>
      </p:sp>
      <p:sp>
        <p:nvSpPr>
          <p:cNvPr id="3" name="Content Placeholder 2">
            <a:extLst>
              <a:ext uri="{FF2B5EF4-FFF2-40B4-BE49-F238E27FC236}">
                <a16:creationId xmlns:a16="http://schemas.microsoft.com/office/drawing/2014/main" id="{C2387870-755F-F3BD-88F8-03AA22F6E3DB}"/>
              </a:ext>
            </a:extLst>
          </p:cNvPr>
          <p:cNvSpPr>
            <a:spLocks noGrp="1"/>
          </p:cNvSpPr>
          <p:nvPr>
            <p:ph idx="1"/>
          </p:nvPr>
        </p:nvSpPr>
        <p:spPr>
          <a:xfrm>
            <a:off x="1700463" y="1622323"/>
            <a:ext cx="9804149" cy="4288900"/>
          </a:xfrm>
        </p:spPr>
        <p:txBody>
          <a:bodyPr>
            <a:noAutofit/>
          </a:bodyPr>
          <a:lstStyle/>
          <a:p>
            <a:pPr marL="0" indent="0">
              <a:spcBef>
                <a:spcPts val="0"/>
              </a:spcBef>
              <a:buNone/>
            </a:pPr>
            <a:r>
              <a:rPr lang="lv-LV" sz="2000" dirty="0"/>
              <a:t>Garkalnes kapus </a:t>
            </a:r>
            <a:r>
              <a:rPr lang="lv-LV" sz="2000" dirty="0">
                <a:highlight>
                  <a:srgbClr val="00FF00"/>
                </a:highlight>
              </a:rPr>
              <a:t>abu novadu teritorijā </a:t>
            </a:r>
            <a:r>
              <a:rPr lang="lv-LV" sz="2000" dirty="0"/>
              <a:t>apsaimniekos </a:t>
            </a:r>
          </a:p>
          <a:p>
            <a:pPr marL="0" indent="0">
              <a:spcBef>
                <a:spcPts val="0"/>
              </a:spcBef>
              <a:buNone/>
            </a:pPr>
            <a:r>
              <a:rPr lang="lv-LV" sz="2000" b="1" dirty="0"/>
              <a:t>PA «Carnikavas </a:t>
            </a:r>
            <a:r>
              <a:rPr lang="lv-LV" sz="2000" b="1" dirty="0" err="1"/>
              <a:t>komunālserviss</a:t>
            </a:r>
            <a:r>
              <a:rPr lang="lv-LV" sz="2000" b="1" dirty="0"/>
              <a:t>» </a:t>
            </a:r>
            <a:r>
              <a:rPr lang="lv-LV" sz="2000" dirty="0"/>
              <a:t>(Aģentūra) uz šādiem nosacījumiem:</a:t>
            </a:r>
          </a:p>
          <a:p>
            <a:pPr>
              <a:spcBef>
                <a:spcPts val="0"/>
              </a:spcBef>
              <a:buAutoNum type="arabicParenR"/>
            </a:pPr>
            <a:r>
              <a:rPr lang="lv-LV" sz="2000" dirty="0"/>
              <a:t>Vienošanās ar Ropažu novada pašvaldību par finansiālu līdzdalību </a:t>
            </a:r>
            <a:r>
              <a:rPr lang="lv-LV" sz="2000" dirty="0">
                <a:highlight>
                  <a:srgbClr val="00FF00"/>
                </a:highlight>
              </a:rPr>
              <a:t>faktiskās kapu teritorijas daļas</a:t>
            </a:r>
            <a:r>
              <a:rPr lang="lv-LV" sz="2000" dirty="0"/>
              <a:t> </a:t>
            </a:r>
            <a:r>
              <a:rPr lang="lv-LV" sz="2000" b="1" dirty="0"/>
              <a:t>apsaimniekošanā proporcionāli katra novada apbedīto personu skaitam</a:t>
            </a:r>
          </a:p>
          <a:p>
            <a:pPr algn="just">
              <a:spcBef>
                <a:spcPts val="0"/>
              </a:spcBef>
              <a:spcAft>
                <a:spcPts val="1000"/>
              </a:spcAft>
              <a:buNone/>
            </a:pPr>
            <a:r>
              <a:rPr lang="lv-LV" sz="2000" dirty="0"/>
              <a:t>2) Garkalnes kapsētas informācijas </a:t>
            </a:r>
            <a:r>
              <a:rPr lang="lv-LV" sz="2000" dirty="0" err="1"/>
              <a:t>digitalizācija</a:t>
            </a:r>
            <a:r>
              <a:rPr lang="lv-LV" sz="2000" dirty="0"/>
              <a:t> tās pārņemšanai no Ropažu pašvaldības</a:t>
            </a:r>
          </a:p>
          <a:p>
            <a:pPr algn="just">
              <a:spcBef>
                <a:spcPts val="0"/>
              </a:spcBef>
              <a:spcAft>
                <a:spcPts val="1000"/>
              </a:spcAft>
              <a:buNone/>
            </a:pPr>
            <a:r>
              <a:rPr lang="lv-LV" sz="2000" dirty="0"/>
              <a:t>3) Ādažu novada pašvaldības lēmums par Garkalnes kapu teritorijas nodošanu apsaimniekošanā PA «Carnikavas </a:t>
            </a:r>
            <a:r>
              <a:rPr lang="lv-LV" sz="2000" dirty="0" err="1"/>
              <a:t>komunālserviss</a:t>
            </a:r>
            <a:r>
              <a:rPr lang="lv-LV" sz="2000" dirty="0"/>
              <a:t>»</a:t>
            </a:r>
          </a:p>
          <a:p>
            <a:pPr algn="just">
              <a:spcBef>
                <a:spcPts val="0"/>
              </a:spcBef>
              <a:spcAft>
                <a:spcPts val="1000"/>
              </a:spcAft>
              <a:buNone/>
            </a:pPr>
            <a:r>
              <a:rPr lang="lv-LV" sz="2000" dirty="0"/>
              <a:t>4) Grozīt Ādažu pašvaldības SN, paredzot,  ka Garkalnes kapos Ādažu teritorijā Ropažu pašvaldības iedzīvotāji var turpmāk veikt apbedījumus tikai esošajās  ģimenes kapavietās </a:t>
            </a:r>
          </a:p>
        </p:txBody>
      </p:sp>
      <p:pic>
        <p:nvPicPr>
          <p:cNvPr id="4" name="Picture 3">
            <a:extLst>
              <a:ext uri="{FF2B5EF4-FFF2-40B4-BE49-F238E27FC236}">
                <a16:creationId xmlns:a16="http://schemas.microsoft.com/office/drawing/2014/main" id="{6D775321-8CC6-8372-7620-39E76BCA9A87}"/>
              </a:ext>
            </a:extLst>
          </p:cNvPr>
          <p:cNvPicPr>
            <a:picLocks noChangeAspect="1"/>
          </p:cNvPicPr>
          <p:nvPr/>
        </p:nvPicPr>
        <p:blipFill>
          <a:blip r:embed="rId2"/>
          <a:stretch>
            <a:fillRect/>
          </a:stretch>
        </p:blipFill>
        <p:spPr>
          <a:xfrm>
            <a:off x="10648334" y="0"/>
            <a:ext cx="1543666" cy="1543666"/>
          </a:xfrm>
          <a:prstGeom prst="rect">
            <a:avLst/>
          </a:prstGeom>
        </p:spPr>
      </p:pic>
    </p:spTree>
    <p:extLst>
      <p:ext uri="{BB962C8B-B14F-4D97-AF65-F5344CB8AC3E}">
        <p14:creationId xmlns:p14="http://schemas.microsoft.com/office/powerpoint/2010/main" val="3270849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5FE0AC-660F-C130-3BAF-9EC099E04A71}"/>
              </a:ext>
            </a:extLst>
          </p:cNvPr>
          <p:cNvPicPr>
            <a:picLocks noChangeAspect="1"/>
          </p:cNvPicPr>
          <p:nvPr/>
        </p:nvPicPr>
        <p:blipFill>
          <a:blip r:embed="rId2"/>
          <a:srcRect l="27581" b="7927"/>
          <a:stretch/>
        </p:blipFill>
        <p:spPr>
          <a:xfrm>
            <a:off x="6409944" y="402336"/>
            <a:ext cx="5311619" cy="6053328"/>
          </a:xfrm>
          <a:prstGeom prst="rect">
            <a:avLst/>
          </a:prstGeom>
        </p:spPr>
      </p:pic>
      <p:sp>
        <p:nvSpPr>
          <p:cNvPr id="7" name="Title 1">
            <a:extLst>
              <a:ext uri="{FF2B5EF4-FFF2-40B4-BE49-F238E27FC236}">
                <a16:creationId xmlns:a16="http://schemas.microsoft.com/office/drawing/2014/main" id="{77EA976E-3CD8-8006-BE62-55EC7FB7FBC4}"/>
              </a:ext>
            </a:extLst>
          </p:cNvPr>
          <p:cNvSpPr txBox="1">
            <a:spLocks/>
          </p:cNvSpPr>
          <p:nvPr/>
        </p:nvSpPr>
        <p:spPr>
          <a:xfrm>
            <a:off x="1426465" y="585216"/>
            <a:ext cx="4669536" cy="2816352"/>
          </a:xfrm>
          <a:prstGeom prst="rect">
            <a:avLst/>
          </a:prstGeom>
        </p:spPr>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dirty="0"/>
              <a:t>Garkalnes kapu turpmāka</a:t>
            </a:r>
          </a:p>
          <a:p>
            <a:pPr algn="ctr"/>
            <a:r>
              <a:rPr lang="lv-LV" dirty="0"/>
              <a:t>apsaimniekošana, </a:t>
            </a:r>
            <a:r>
              <a:rPr lang="lv-LV" b="1" dirty="0"/>
              <a:t>2. scenārijs «SIGULDAS»</a:t>
            </a:r>
          </a:p>
        </p:txBody>
      </p:sp>
      <p:sp>
        <p:nvSpPr>
          <p:cNvPr id="8" name="Content Placeholder 2">
            <a:extLst>
              <a:ext uri="{FF2B5EF4-FFF2-40B4-BE49-F238E27FC236}">
                <a16:creationId xmlns:a16="http://schemas.microsoft.com/office/drawing/2014/main" id="{9604F32E-1F79-F667-8962-56F0CE41FDF2}"/>
              </a:ext>
            </a:extLst>
          </p:cNvPr>
          <p:cNvSpPr txBox="1">
            <a:spLocks/>
          </p:cNvSpPr>
          <p:nvPr/>
        </p:nvSpPr>
        <p:spPr>
          <a:xfrm>
            <a:off x="1289304" y="3094870"/>
            <a:ext cx="4806696" cy="281635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spcBef>
                <a:spcPts val="0"/>
              </a:spcBef>
              <a:buFont typeface="Wingdings 3" charset="2"/>
              <a:buNone/>
            </a:pPr>
            <a:r>
              <a:rPr lang="lv-LV" sz="2000" dirty="0"/>
              <a:t>Garkalnes kapus </a:t>
            </a:r>
            <a:r>
              <a:rPr lang="lv-LV" sz="2000" dirty="0">
                <a:highlight>
                  <a:srgbClr val="00FF00"/>
                </a:highlight>
              </a:rPr>
              <a:t>abu novadu teritorijā </a:t>
            </a:r>
            <a:r>
              <a:rPr lang="lv-LV" sz="2000" dirty="0"/>
              <a:t>apsaimniekos </a:t>
            </a:r>
            <a:r>
              <a:rPr lang="lv-LV" sz="2000" b="1" dirty="0"/>
              <a:t>Ropažu pašvaldība.</a:t>
            </a:r>
          </a:p>
          <a:p>
            <a:pPr marL="0" indent="0" algn="just">
              <a:spcBef>
                <a:spcPts val="0"/>
              </a:spcBef>
              <a:buNone/>
            </a:pPr>
            <a:r>
              <a:rPr lang="lv-LV" sz="2000" dirty="0"/>
              <a:t>Vienošanās par visas Ādažu novadā esošās kapu teritorijas nodošanu bezatlīdzības lietošanā Ropažu novada pašvaldībai bez tiesībām veikt apbedījumus personām, kas bija deklarētas Ādažu novadā (izņemot izveidotas kapa vietas).</a:t>
            </a:r>
          </a:p>
          <a:p>
            <a:pPr marL="0" indent="0">
              <a:spcBef>
                <a:spcPts val="0"/>
              </a:spcBef>
              <a:buNone/>
            </a:pPr>
            <a:endParaRPr lang="lv-LV" sz="2000" b="1" dirty="0"/>
          </a:p>
          <a:p>
            <a:pPr>
              <a:spcBef>
                <a:spcPts val="0"/>
              </a:spcBef>
              <a:spcAft>
                <a:spcPts val="1000"/>
              </a:spcAft>
              <a:buFont typeface="Wingdings 3" charset="2"/>
              <a:buNone/>
            </a:pPr>
            <a:endParaRPr lang="lv-LV" sz="2000" dirty="0"/>
          </a:p>
        </p:txBody>
      </p:sp>
      <p:pic>
        <p:nvPicPr>
          <p:cNvPr id="9" name="Picture 8">
            <a:extLst>
              <a:ext uri="{FF2B5EF4-FFF2-40B4-BE49-F238E27FC236}">
                <a16:creationId xmlns:a16="http://schemas.microsoft.com/office/drawing/2014/main" id="{C520D53B-EF7F-69CB-FDA5-AC739FC5D344}"/>
              </a:ext>
            </a:extLst>
          </p:cNvPr>
          <p:cNvPicPr>
            <a:picLocks noChangeAspect="1"/>
          </p:cNvPicPr>
          <p:nvPr/>
        </p:nvPicPr>
        <p:blipFill>
          <a:blip r:embed="rId3"/>
          <a:stretch>
            <a:fillRect/>
          </a:stretch>
        </p:blipFill>
        <p:spPr>
          <a:xfrm>
            <a:off x="10648334" y="0"/>
            <a:ext cx="1543666" cy="1543666"/>
          </a:xfrm>
          <a:prstGeom prst="rect">
            <a:avLst/>
          </a:prstGeom>
        </p:spPr>
      </p:pic>
    </p:spTree>
    <p:extLst>
      <p:ext uri="{BB962C8B-B14F-4D97-AF65-F5344CB8AC3E}">
        <p14:creationId xmlns:p14="http://schemas.microsoft.com/office/powerpoint/2010/main" val="3397857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A2A41-F0C0-C302-FFBE-6735F6453680}"/>
              </a:ext>
            </a:extLst>
          </p:cNvPr>
          <p:cNvSpPr>
            <a:spLocks noGrp="1"/>
          </p:cNvSpPr>
          <p:nvPr>
            <p:ph type="title"/>
          </p:nvPr>
        </p:nvSpPr>
        <p:spPr>
          <a:xfrm>
            <a:off x="2592925" y="624110"/>
            <a:ext cx="8911687" cy="1509490"/>
          </a:xfrm>
        </p:spPr>
        <p:txBody>
          <a:bodyPr>
            <a:normAutofit fontScale="90000"/>
          </a:bodyPr>
          <a:lstStyle/>
          <a:p>
            <a:pPr algn="ctr"/>
            <a:r>
              <a:rPr lang="lv-LV" dirty="0"/>
              <a:t>PA «Carnikavas </a:t>
            </a:r>
            <a:r>
              <a:rPr lang="lv-LV" dirty="0" err="1"/>
              <a:t>komunālserviss</a:t>
            </a:r>
            <a:r>
              <a:rPr lang="lv-LV" dirty="0"/>
              <a:t>»</a:t>
            </a:r>
            <a:br>
              <a:rPr lang="lv-LV" dirty="0"/>
            </a:br>
            <a:r>
              <a:rPr lang="lv-LV" dirty="0"/>
              <a:t>Garkalnes kapu apsaimniekošanas vīzija 2026.-2027. gadiem</a:t>
            </a:r>
          </a:p>
        </p:txBody>
      </p:sp>
      <p:sp>
        <p:nvSpPr>
          <p:cNvPr id="3" name="Content Placeholder 2">
            <a:extLst>
              <a:ext uri="{FF2B5EF4-FFF2-40B4-BE49-F238E27FC236}">
                <a16:creationId xmlns:a16="http://schemas.microsoft.com/office/drawing/2014/main" id="{847F4F09-C7E9-BCAB-7912-7B1C47CDB1C2}"/>
              </a:ext>
            </a:extLst>
          </p:cNvPr>
          <p:cNvSpPr>
            <a:spLocks noGrp="1"/>
          </p:cNvSpPr>
          <p:nvPr>
            <p:ph idx="1"/>
          </p:nvPr>
        </p:nvSpPr>
        <p:spPr/>
        <p:txBody>
          <a:bodyPr>
            <a:normAutofit/>
          </a:bodyPr>
          <a:lstStyle/>
          <a:p>
            <a:pPr marL="0" indent="0">
              <a:buNone/>
            </a:pPr>
            <a:r>
              <a:rPr lang="lv-LV" dirty="0"/>
              <a:t>Provizoriskās izmaksas 35 000 </a:t>
            </a:r>
            <a:r>
              <a:rPr lang="lv-LV" dirty="0" err="1"/>
              <a:t>euro</a:t>
            </a:r>
            <a:r>
              <a:rPr lang="lv-LV" dirty="0"/>
              <a:t> – 40 000 </a:t>
            </a:r>
            <a:r>
              <a:rPr lang="lv-LV" dirty="0" err="1"/>
              <a:t>euro</a:t>
            </a:r>
            <a:r>
              <a:rPr lang="lv-LV" dirty="0"/>
              <a:t> gadā, t.sk.:</a:t>
            </a:r>
          </a:p>
          <a:p>
            <a:r>
              <a:rPr lang="lv-LV" dirty="0"/>
              <a:t>Atkritumu apsaimniekošana (konteineri, pārvietojamo videokameru izvietošana kontrolei);</a:t>
            </a:r>
          </a:p>
          <a:p>
            <a:r>
              <a:rPr lang="lv-LV" dirty="0"/>
              <a:t>Kapsētas pārziņa darbs;</a:t>
            </a:r>
          </a:p>
          <a:p>
            <a:r>
              <a:rPr lang="lv-LV" dirty="0"/>
              <a:t>Ūdens ņemšanas vietas;</a:t>
            </a:r>
          </a:p>
          <a:p>
            <a:r>
              <a:rPr lang="lv-LV" dirty="0"/>
              <a:t>Sabiedriskā tualete;</a:t>
            </a:r>
          </a:p>
          <a:p>
            <a:r>
              <a:rPr lang="lv-LV" dirty="0"/>
              <a:t>Elektrības </a:t>
            </a:r>
            <a:r>
              <a:rPr lang="lv-LV" dirty="0" err="1"/>
              <a:t>pieslēgums</a:t>
            </a:r>
            <a:r>
              <a:rPr lang="lv-LV" dirty="0"/>
              <a:t> (kapličas ēka);</a:t>
            </a:r>
          </a:p>
          <a:p>
            <a:r>
              <a:rPr lang="lv-LV" dirty="0"/>
              <a:t>Kapličas ēkas uzturēšana un kārtējie remonta darbi;</a:t>
            </a:r>
          </a:p>
          <a:p>
            <a:r>
              <a:rPr lang="lv-LV" dirty="0"/>
              <a:t>Informatīvas norādes.</a:t>
            </a:r>
            <a:endParaRPr lang="lv-LV" dirty="0">
              <a:highlight>
                <a:srgbClr val="00FF00"/>
              </a:highlight>
            </a:endParaRPr>
          </a:p>
          <a:p>
            <a:endParaRPr lang="lv-LV" dirty="0"/>
          </a:p>
          <a:p>
            <a:pPr marL="0" indent="0">
              <a:buNone/>
            </a:pPr>
            <a:endParaRPr lang="lv-LV" dirty="0"/>
          </a:p>
        </p:txBody>
      </p:sp>
    </p:spTree>
    <p:extLst>
      <p:ext uri="{BB962C8B-B14F-4D97-AF65-F5344CB8AC3E}">
        <p14:creationId xmlns:p14="http://schemas.microsoft.com/office/powerpoint/2010/main" val="3107802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F0E3D-905E-CCCD-71EA-2978381168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9F4B31-CBCC-9516-A266-B488B8A35266}"/>
              </a:ext>
            </a:extLst>
          </p:cNvPr>
          <p:cNvSpPr>
            <a:spLocks noGrp="1"/>
          </p:cNvSpPr>
          <p:nvPr>
            <p:ph type="title"/>
          </p:nvPr>
        </p:nvSpPr>
        <p:spPr>
          <a:xfrm>
            <a:off x="2592925" y="624110"/>
            <a:ext cx="8911687" cy="848074"/>
          </a:xfrm>
        </p:spPr>
        <p:txBody>
          <a:bodyPr>
            <a:normAutofit/>
          </a:bodyPr>
          <a:lstStyle/>
          <a:p>
            <a:pPr algn="ctr"/>
            <a:r>
              <a:rPr lang="lv-LV" dirty="0"/>
              <a:t>Priekšlikums komitejai</a:t>
            </a:r>
          </a:p>
        </p:txBody>
      </p:sp>
      <p:sp>
        <p:nvSpPr>
          <p:cNvPr id="3" name="Content Placeholder 2">
            <a:extLst>
              <a:ext uri="{FF2B5EF4-FFF2-40B4-BE49-F238E27FC236}">
                <a16:creationId xmlns:a16="http://schemas.microsoft.com/office/drawing/2014/main" id="{5B2E6A39-9988-5AC6-5EBD-5A34C56A755F}"/>
              </a:ext>
            </a:extLst>
          </p:cNvPr>
          <p:cNvSpPr>
            <a:spLocks noGrp="1"/>
          </p:cNvSpPr>
          <p:nvPr>
            <p:ph idx="1"/>
          </p:nvPr>
        </p:nvSpPr>
        <p:spPr/>
        <p:txBody>
          <a:bodyPr>
            <a:normAutofit/>
          </a:bodyPr>
          <a:lstStyle/>
          <a:p>
            <a:pPr marL="0" indent="0">
              <a:buNone/>
            </a:pPr>
            <a:r>
              <a:rPr lang="lv-LV" dirty="0"/>
              <a:t>1) Pieņemt informāciju zināšanai. </a:t>
            </a:r>
          </a:p>
          <a:p>
            <a:pPr marL="0" indent="0">
              <a:buNone/>
            </a:pPr>
            <a:r>
              <a:rPr lang="lv-LV" dirty="0"/>
              <a:t>2)Konceptuāli atbalstīt Garkalnes kapu apsaimniekošanas scenāriju Nr.___.</a:t>
            </a:r>
          </a:p>
          <a:p>
            <a:pPr marL="0" indent="0" algn="just">
              <a:buNone/>
            </a:pPr>
            <a:r>
              <a:rPr lang="lv-LV" dirty="0"/>
              <a:t>3) Uzdot Aģentūrai sadarbībā ar Nekustamā īpašuma nodaļu sagatavot vēstuli Ropažu novada pašvaldībai ar 2. punktā minēto priekšlikumu, lai noskaidrotu Ropažu novada pašvaldības viedokli. Kā arī ar priekšlikumu ceļa servitūta nodibināšanai uz pašvaldības zemes vienības 80440120187 par labu Ropažu pašvaldības zemes vienībai 80600040609, kas pašlaik ir bez piekļuves.  </a:t>
            </a:r>
          </a:p>
          <a:p>
            <a:pPr marL="0" indent="0" algn="just">
              <a:buNone/>
            </a:pPr>
            <a:r>
              <a:rPr lang="lv-LV" dirty="0"/>
              <a:t>4) Uzdot Nekustamā īpašuma nodaļai un Aģentūrai sniegt pārskatu par 3. punktā  noteiktā procesa virzību tuvākajā Attīstības komitejas sēdē, tiklīdz tiks saņemts Ropažu novada pašvaldības viedoklis . </a:t>
            </a:r>
          </a:p>
          <a:p>
            <a:pPr marL="0" indent="0">
              <a:buNone/>
            </a:pPr>
            <a:endParaRPr lang="lv-LV" dirty="0"/>
          </a:p>
        </p:txBody>
      </p:sp>
    </p:spTree>
    <p:extLst>
      <p:ext uri="{BB962C8B-B14F-4D97-AF65-F5344CB8AC3E}">
        <p14:creationId xmlns:p14="http://schemas.microsoft.com/office/powerpoint/2010/main" val="3875657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F7638-F9D9-90B6-1E43-A3F9A4FF4A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0A2A74-F66B-EB41-5C8B-D09B366264EE}"/>
              </a:ext>
            </a:extLst>
          </p:cNvPr>
          <p:cNvSpPr>
            <a:spLocks noGrp="1"/>
          </p:cNvSpPr>
          <p:nvPr>
            <p:ph type="title"/>
          </p:nvPr>
        </p:nvSpPr>
        <p:spPr>
          <a:xfrm>
            <a:off x="2592925" y="624110"/>
            <a:ext cx="8911687" cy="4898866"/>
          </a:xfrm>
        </p:spPr>
        <p:txBody>
          <a:bodyPr>
            <a:normAutofit/>
          </a:bodyPr>
          <a:lstStyle/>
          <a:p>
            <a:pPr algn="ctr"/>
            <a:br>
              <a:rPr lang="lv-LV" dirty="0"/>
            </a:br>
            <a:br>
              <a:rPr lang="lv-LV" dirty="0"/>
            </a:br>
            <a:br>
              <a:rPr lang="lv-LV" dirty="0"/>
            </a:br>
            <a:br>
              <a:rPr lang="lv-LV" dirty="0"/>
            </a:br>
            <a:r>
              <a:rPr lang="lv-LV" dirty="0"/>
              <a:t>PALDIES PAR UZMANĪBU!</a:t>
            </a:r>
          </a:p>
        </p:txBody>
      </p:sp>
    </p:spTree>
    <p:extLst>
      <p:ext uri="{BB962C8B-B14F-4D97-AF65-F5344CB8AC3E}">
        <p14:creationId xmlns:p14="http://schemas.microsoft.com/office/powerpoint/2010/main" val="406666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7C9F7-9BAC-ACCA-7B5A-0487B5A808F2}"/>
              </a:ext>
            </a:extLst>
          </p:cNvPr>
          <p:cNvSpPr>
            <a:spLocks noGrp="1"/>
          </p:cNvSpPr>
          <p:nvPr>
            <p:ph type="title"/>
          </p:nvPr>
        </p:nvSpPr>
        <p:spPr/>
        <p:txBody>
          <a:bodyPr/>
          <a:lstStyle/>
          <a:p>
            <a:r>
              <a:rPr lang="lv-LV" dirty="0"/>
              <a:t>Garkalnes kapu faktiskā teritorija</a:t>
            </a:r>
          </a:p>
        </p:txBody>
      </p:sp>
      <p:pic>
        <p:nvPicPr>
          <p:cNvPr id="4" name="Picture 3">
            <a:extLst>
              <a:ext uri="{FF2B5EF4-FFF2-40B4-BE49-F238E27FC236}">
                <a16:creationId xmlns:a16="http://schemas.microsoft.com/office/drawing/2014/main" id="{63CE5AD9-829F-2996-A54F-40C293A73F9D}"/>
              </a:ext>
            </a:extLst>
          </p:cNvPr>
          <p:cNvPicPr>
            <a:picLocks noChangeAspect="1"/>
          </p:cNvPicPr>
          <p:nvPr/>
        </p:nvPicPr>
        <p:blipFill>
          <a:blip r:embed="rId2"/>
          <a:stretch>
            <a:fillRect/>
          </a:stretch>
        </p:blipFill>
        <p:spPr>
          <a:xfrm>
            <a:off x="10648334" y="0"/>
            <a:ext cx="1543666" cy="1543666"/>
          </a:xfrm>
          <a:prstGeom prst="rect">
            <a:avLst/>
          </a:prstGeom>
        </p:spPr>
      </p:pic>
      <p:pic>
        <p:nvPicPr>
          <p:cNvPr id="6" name="Picture 5">
            <a:extLst>
              <a:ext uri="{FF2B5EF4-FFF2-40B4-BE49-F238E27FC236}">
                <a16:creationId xmlns:a16="http://schemas.microsoft.com/office/drawing/2014/main" id="{CC71F875-D9D0-322E-27A1-F4572E4D981A}"/>
              </a:ext>
            </a:extLst>
          </p:cNvPr>
          <p:cNvPicPr>
            <a:picLocks noChangeAspect="1"/>
          </p:cNvPicPr>
          <p:nvPr/>
        </p:nvPicPr>
        <p:blipFill>
          <a:blip r:embed="rId3"/>
          <a:stretch>
            <a:fillRect/>
          </a:stretch>
        </p:blipFill>
        <p:spPr>
          <a:xfrm>
            <a:off x="1429038" y="1388007"/>
            <a:ext cx="9516803" cy="5106113"/>
          </a:xfrm>
          <a:prstGeom prst="rect">
            <a:avLst/>
          </a:prstGeom>
        </p:spPr>
      </p:pic>
    </p:spTree>
    <p:extLst>
      <p:ext uri="{BB962C8B-B14F-4D97-AF65-F5344CB8AC3E}">
        <p14:creationId xmlns:p14="http://schemas.microsoft.com/office/powerpoint/2010/main" val="2753007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73DA9-2662-1CB8-9325-E93529AF2899}"/>
              </a:ext>
            </a:extLst>
          </p:cNvPr>
          <p:cNvSpPr>
            <a:spLocks noGrp="1"/>
          </p:cNvSpPr>
          <p:nvPr>
            <p:ph type="title"/>
          </p:nvPr>
        </p:nvSpPr>
        <p:spPr/>
        <p:txBody>
          <a:bodyPr/>
          <a:lstStyle/>
          <a:p>
            <a:r>
              <a:rPr lang="lv-LV" dirty="0"/>
              <a:t>Vēsture 1: kapsētas izveidošana</a:t>
            </a:r>
          </a:p>
        </p:txBody>
      </p:sp>
      <p:pic>
        <p:nvPicPr>
          <p:cNvPr id="4" name="Content Placeholder 3">
            <a:extLst>
              <a:ext uri="{FF2B5EF4-FFF2-40B4-BE49-F238E27FC236}">
                <a16:creationId xmlns:a16="http://schemas.microsoft.com/office/drawing/2014/main" id="{EFD7256A-C738-9181-C68E-4ACFD990605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2925" y="1539874"/>
            <a:ext cx="3520511" cy="4694015"/>
          </a:xfrm>
          <a:prstGeom prst="rect">
            <a:avLst/>
          </a:prstGeom>
          <a:noFill/>
          <a:ln>
            <a:noFill/>
          </a:ln>
        </p:spPr>
      </p:pic>
      <p:sp>
        <p:nvSpPr>
          <p:cNvPr id="5" name="TextBox 4">
            <a:extLst>
              <a:ext uri="{FF2B5EF4-FFF2-40B4-BE49-F238E27FC236}">
                <a16:creationId xmlns:a16="http://schemas.microsoft.com/office/drawing/2014/main" id="{13FF31D2-C7D1-2B98-A187-900DDF6FE3CE}"/>
              </a:ext>
            </a:extLst>
          </p:cNvPr>
          <p:cNvSpPr txBox="1"/>
          <p:nvPr/>
        </p:nvSpPr>
        <p:spPr>
          <a:xfrm>
            <a:off x="6506982" y="1507622"/>
            <a:ext cx="4578114" cy="4401205"/>
          </a:xfrm>
          <a:prstGeom prst="rect">
            <a:avLst/>
          </a:prstGeom>
          <a:noFill/>
        </p:spPr>
        <p:txBody>
          <a:bodyPr wrap="square" rtlCol="0">
            <a:spAutoFit/>
          </a:bodyPr>
          <a:lstStyle/>
          <a:p>
            <a:pPr algn="just">
              <a:spcAft>
                <a:spcPts val="600"/>
              </a:spcAft>
              <a:buNone/>
            </a:pPr>
            <a:r>
              <a:rPr lang="lv-LV" sz="2500" b="1" kern="100" dirty="0">
                <a:effectLst/>
                <a:latin typeface="Calibri" panose="020F0502020204030204" pitchFamily="34" charset="0"/>
                <a:ea typeface="Calibri" panose="020F0502020204030204" pitchFamily="34" charset="0"/>
                <a:cs typeface="Times New Roman" panose="02020603050405020304" pitchFamily="18" charset="0"/>
              </a:rPr>
              <a:t>1848</a:t>
            </a:r>
            <a:r>
              <a:rPr lang="lv-LV" sz="2500" kern="100" dirty="0">
                <a:effectLst/>
                <a:latin typeface="Calibri" panose="020F0502020204030204" pitchFamily="34" charset="0"/>
                <a:ea typeface="Calibri" panose="020F0502020204030204" pitchFamily="34" charset="0"/>
                <a:cs typeface="Times New Roman" panose="02020603050405020304" pitchFamily="18" charset="0"/>
              </a:rPr>
              <a:t>. gads. Garkalnē uzcēla jaunu mūra baznīcu.  </a:t>
            </a:r>
          </a:p>
          <a:p>
            <a:pPr algn="just">
              <a:spcAft>
                <a:spcPts val="600"/>
              </a:spcAft>
              <a:buNone/>
            </a:pPr>
            <a:r>
              <a:rPr lang="lv-LV" sz="2500" b="1" kern="100" dirty="0">
                <a:effectLst/>
                <a:latin typeface="Calibri" panose="020F0502020204030204" pitchFamily="34" charset="0"/>
                <a:ea typeface="Calibri" panose="020F0502020204030204" pitchFamily="34" charset="0"/>
                <a:cs typeface="Times New Roman" panose="02020603050405020304" pitchFamily="18" charset="0"/>
              </a:rPr>
              <a:t>1939</a:t>
            </a:r>
            <a:r>
              <a:rPr lang="lv-LV" sz="2500" kern="100" dirty="0">
                <a:effectLst/>
                <a:latin typeface="Calibri" panose="020F0502020204030204" pitchFamily="34" charset="0"/>
                <a:ea typeface="Calibri" panose="020F0502020204030204" pitchFamily="34" charset="0"/>
                <a:cs typeface="Times New Roman" panose="02020603050405020304" pitchFamily="18" charset="0"/>
              </a:rPr>
              <a:t>. gads. </a:t>
            </a:r>
            <a:r>
              <a:rPr lang="lv-LV" sz="2500" kern="100" dirty="0">
                <a:latin typeface="Calibri" panose="020F0502020204030204" pitchFamily="34" charset="0"/>
                <a:ea typeface="Calibri" panose="020F0502020204030204" pitchFamily="34" charset="0"/>
                <a:cs typeface="Times New Roman" panose="02020603050405020304" pitchFamily="18" charset="0"/>
              </a:rPr>
              <a:t>K</a:t>
            </a:r>
            <a:r>
              <a:rPr lang="lv-LV" sz="2500" kern="100" dirty="0">
                <a:effectLst/>
                <a:latin typeface="Calibri" panose="020F0502020204030204" pitchFamily="34" charset="0"/>
                <a:ea typeface="Calibri" panose="020F0502020204030204" pitchFamily="34" charset="0"/>
                <a:cs typeface="Times New Roman" panose="02020603050405020304" pitchFamily="18" charset="0"/>
              </a:rPr>
              <a:t>apu teritorija pieder Ādažu-Garkalnes draudzei (arhīva izziņa). Uz zemes vienības jau tolaik atrodas kapličas ēka un blakus baznīcai jau tolaik atrodas kapi. Viens no zināmākajiem apglabājumiem - rakstnieka </a:t>
            </a:r>
            <a:r>
              <a:rPr lang="lv-LV" sz="2500" kern="100" dirty="0" err="1">
                <a:effectLst/>
                <a:latin typeface="Calibri" panose="020F0502020204030204" pitchFamily="34" charset="0"/>
                <a:ea typeface="Calibri" panose="020F0502020204030204" pitchFamily="34" charset="0"/>
                <a:cs typeface="Times New Roman" panose="02020603050405020304" pitchFamily="18" charset="0"/>
              </a:rPr>
              <a:t>J.Jaunsudrabiņa</a:t>
            </a:r>
            <a:r>
              <a:rPr lang="lv-LV" sz="2500" kern="100" dirty="0">
                <a:effectLst/>
                <a:latin typeface="Calibri" panose="020F0502020204030204" pitchFamily="34" charset="0"/>
                <a:ea typeface="Calibri" panose="020F0502020204030204" pitchFamily="34" charset="0"/>
                <a:cs typeface="Times New Roman" panose="02020603050405020304" pitchFamily="18" charset="0"/>
              </a:rPr>
              <a:t> māte – Ieva Jaunsudrabiņa (1850. – 1943.)</a:t>
            </a:r>
          </a:p>
        </p:txBody>
      </p:sp>
      <p:pic>
        <p:nvPicPr>
          <p:cNvPr id="3" name="Picture 2">
            <a:extLst>
              <a:ext uri="{FF2B5EF4-FFF2-40B4-BE49-F238E27FC236}">
                <a16:creationId xmlns:a16="http://schemas.microsoft.com/office/drawing/2014/main" id="{51E92CB0-DEE8-9963-339E-4F69A620B057}"/>
              </a:ext>
            </a:extLst>
          </p:cNvPr>
          <p:cNvPicPr>
            <a:picLocks noChangeAspect="1"/>
          </p:cNvPicPr>
          <p:nvPr/>
        </p:nvPicPr>
        <p:blipFill>
          <a:blip r:embed="rId3"/>
          <a:stretch>
            <a:fillRect/>
          </a:stretch>
        </p:blipFill>
        <p:spPr>
          <a:xfrm>
            <a:off x="10648334" y="0"/>
            <a:ext cx="1543666" cy="1543666"/>
          </a:xfrm>
          <a:prstGeom prst="rect">
            <a:avLst/>
          </a:prstGeom>
        </p:spPr>
      </p:pic>
      <p:pic>
        <p:nvPicPr>
          <p:cNvPr id="6" name="Picture 5">
            <a:extLst>
              <a:ext uri="{FF2B5EF4-FFF2-40B4-BE49-F238E27FC236}">
                <a16:creationId xmlns:a16="http://schemas.microsoft.com/office/drawing/2014/main" id="{58E41EE0-8BE4-510C-A09F-C1C8721E87CB}"/>
              </a:ext>
            </a:extLst>
          </p:cNvPr>
          <p:cNvPicPr>
            <a:picLocks noChangeAspect="1"/>
          </p:cNvPicPr>
          <p:nvPr/>
        </p:nvPicPr>
        <p:blipFill>
          <a:blip r:embed="rId3"/>
          <a:stretch>
            <a:fillRect/>
          </a:stretch>
        </p:blipFill>
        <p:spPr>
          <a:xfrm>
            <a:off x="10648334" y="73742"/>
            <a:ext cx="1543666" cy="1543666"/>
          </a:xfrm>
          <a:prstGeom prst="rect">
            <a:avLst/>
          </a:prstGeom>
        </p:spPr>
      </p:pic>
    </p:spTree>
    <p:extLst>
      <p:ext uri="{BB962C8B-B14F-4D97-AF65-F5344CB8AC3E}">
        <p14:creationId xmlns:p14="http://schemas.microsoft.com/office/powerpoint/2010/main" val="13805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4A10-FE41-DF4E-921C-FF9A47598CF5}"/>
              </a:ext>
            </a:extLst>
          </p:cNvPr>
          <p:cNvSpPr>
            <a:spLocks noGrp="1"/>
          </p:cNvSpPr>
          <p:nvPr>
            <p:ph type="title"/>
          </p:nvPr>
        </p:nvSpPr>
        <p:spPr>
          <a:xfrm>
            <a:off x="1976285" y="624110"/>
            <a:ext cx="9528328" cy="1280890"/>
          </a:xfrm>
        </p:spPr>
        <p:txBody>
          <a:bodyPr/>
          <a:lstStyle/>
          <a:p>
            <a:r>
              <a:rPr lang="lv-LV" dirty="0"/>
              <a:t>Vēsture 2: zemes vienības izveidošana</a:t>
            </a:r>
          </a:p>
        </p:txBody>
      </p:sp>
      <p:sp>
        <p:nvSpPr>
          <p:cNvPr id="3" name="Content Placeholder 2">
            <a:extLst>
              <a:ext uri="{FF2B5EF4-FFF2-40B4-BE49-F238E27FC236}">
                <a16:creationId xmlns:a16="http://schemas.microsoft.com/office/drawing/2014/main" id="{3D01B30A-A21C-9AE4-AD33-D58BD29A81E5}"/>
              </a:ext>
            </a:extLst>
          </p:cNvPr>
          <p:cNvSpPr>
            <a:spLocks noGrp="1"/>
          </p:cNvSpPr>
          <p:nvPr>
            <p:ph idx="1"/>
          </p:nvPr>
        </p:nvSpPr>
        <p:spPr>
          <a:xfrm>
            <a:off x="9111916" y="1554278"/>
            <a:ext cx="2392696" cy="4356944"/>
          </a:xfrm>
        </p:spPr>
        <p:txBody>
          <a:bodyPr>
            <a:normAutofit fontScale="85000" lnSpcReduction="20000"/>
          </a:bodyPr>
          <a:lstStyle/>
          <a:p>
            <a:pPr marL="0" indent="0" algn="just">
              <a:spcAft>
                <a:spcPts val="600"/>
              </a:spcAft>
              <a:buNone/>
            </a:pPr>
            <a:r>
              <a:rPr lang="lv-LV" sz="3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1992. </a:t>
            </a:r>
            <a:r>
              <a:rPr lang="lv-LV" sz="3100" kern="100" dirty="0">
                <a:effectLst/>
                <a:latin typeface="Calibri" panose="020F0502020204030204" pitchFamily="34" charset="0"/>
                <a:ea typeface="Calibri" panose="020F0502020204030204" pitchFamily="34" charset="0"/>
                <a:cs typeface="Times New Roman" panose="02020603050405020304" pitchFamily="18" charset="0"/>
              </a:rPr>
              <a:t>gads. Zemes ierīcības projekts. </a:t>
            </a:r>
            <a:r>
              <a:rPr lang="lv-LV" sz="3100" kern="100" dirty="0">
                <a:latin typeface="Calibri" panose="020F0502020204030204" pitchFamily="34" charset="0"/>
                <a:ea typeface="Calibri" panose="020F0502020204030204" pitchFamily="34" charset="0"/>
                <a:cs typeface="Times New Roman" panose="02020603050405020304" pitchFamily="18" charset="0"/>
              </a:rPr>
              <a:t>Zeme piešķirta Ādažu pagasta </a:t>
            </a:r>
            <a:r>
              <a:rPr lang="lv-LV" sz="3100" kern="100" dirty="0">
                <a:effectLst/>
                <a:latin typeface="Calibri" panose="020F0502020204030204" pitchFamily="34" charset="0"/>
                <a:ea typeface="Calibri" panose="020F0502020204030204" pitchFamily="34" charset="0"/>
                <a:cs typeface="Times New Roman" panose="02020603050405020304" pitchFamily="18" charset="0"/>
              </a:rPr>
              <a:t>pašvaldībai. Kapu teritorijas daļa paliek toreizējā Garkalnes pagasta teritorijā. </a:t>
            </a:r>
          </a:p>
          <a:p>
            <a:pPr algn="just">
              <a:spcAft>
                <a:spcPts val="600"/>
              </a:spcAft>
            </a:pPr>
            <a:endParaRPr lang="lv-LV"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lv-LV" dirty="0"/>
          </a:p>
        </p:txBody>
      </p:sp>
      <p:pic>
        <p:nvPicPr>
          <p:cNvPr id="4" name="Picture 3">
            <a:extLst>
              <a:ext uri="{FF2B5EF4-FFF2-40B4-BE49-F238E27FC236}">
                <a16:creationId xmlns:a16="http://schemas.microsoft.com/office/drawing/2014/main" id="{471A5F17-C550-E408-B1CD-3E3F886AC2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3958" y="1554278"/>
            <a:ext cx="7109410" cy="4679612"/>
          </a:xfrm>
          <a:prstGeom prst="rect">
            <a:avLst/>
          </a:prstGeom>
          <a:noFill/>
          <a:ln>
            <a:noFill/>
          </a:ln>
        </p:spPr>
      </p:pic>
      <p:pic>
        <p:nvPicPr>
          <p:cNvPr id="5" name="Picture 4">
            <a:extLst>
              <a:ext uri="{FF2B5EF4-FFF2-40B4-BE49-F238E27FC236}">
                <a16:creationId xmlns:a16="http://schemas.microsoft.com/office/drawing/2014/main" id="{6554F4FA-9B1E-22E6-9888-982AFD2DFEA5}"/>
              </a:ext>
            </a:extLst>
          </p:cNvPr>
          <p:cNvPicPr>
            <a:picLocks noChangeAspect="1"/>
          </p:cNvPicPr>
          <p:nvPr/>
        </p:nvPicPr>
        <p:blipFill>
          <a:blip r:embed="rId3"/>
          <a:stretch>
            <a:fillRect/>
          </a:stretch>
        </p:blipFill>
        <p:spPr>
          <a:xfrm>
            <a:off x="10648334" y="0"/>
            <a:ext cx="1543666" cy="1543666"/>
          </a:xfrm>
          <a:prstGeom prst="rect">
            <a:avLst/>
          </a:prstGeom>
        </p:spPr>
      </p:pic>
    </p:spTree>
    <p:extLst>
      <p:ext uri="{BB962C8B-B14F-4D97-AF65-F5344CB8AC3E}">
        <p14:creationId xmlns:p14="http://schemas.microsoft.com/office/powerpoint/2010/main" val="2987887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7059B-3984-D88D-89EA-A9773C41C787}"/>
              </a:ext>
            </a:extLst>
          </p:cNvPr>
          <p:cNvSpPr>
            <a:spLocks noGrp="1"/>
          </p:cNvSpPr>
          <p:nvPr>
            <p:ph type="title"/>
          </p:nvPr>
        </p:nvSpPr>
        <p:spPr>
          <a:xfrm>
            <a:off x="1652338" y="482502"/>
            <a:ext cx="10539662" cy="1280890"/>
          </a:xfrm>
        </p:spPr>
        <p:txBody>
          <a:bodyPr/>
          <a:lstStyle/>
          <a:p>
            <a:pPr algn="ctr"/>
            <a:r>
              <a:rPr lang="lv-LV" dirty="0"/>
              <a:t>Vēsture 3: īpašumtiesības un </a:t>
            </a:r>
            <a:br>
              <a:rPr lang="lv-LV" dirty="0"/>
            </a:br>
            <a:r>
              <a:rPr lang="lv-LV" dirty="0"/>
              <a:t>apsaimniekošana</a:t>
            </a:r>
          </a:p>
        </p:txBody>
      </p:sp>
      <p:sp>
        <p:nvSpPr>
          <p:cNvPr id="3" name="Content Placeholder 2">
            <a:extLst>
              <a:ext uri="{FF2B5EF4-FFF2-40B4-BE49-F238E27FC236}">
                <a16:creationId xmlns:a16="http://schemas.microsoft.com/office/drawing/2014/main" id="{98EB0F77-DE1E-3475-68C4-2A1BDBDFC713}"/>
              </a:ext>
            </a:extLst>
          </p:cNvPr>
          <p:cNvSpPr>
            <a:spLocks noGrp="1"/>
          </p:cNvSpPr>
          <p:nvPr>
            <p:ph idx="1"/>
          </p:nvPr>
        </p:nvSpPr>
        <p:spPr>
          <a:xfrm>
            <a:off x="1652337" y="1602658"/>
            <a:ext cx="9852275" cy="4493342"/>
          </a:xfrm>
        </p:spPr>
        <p:txBody>
          <a:bodyPr>
            <a:noAutofit/>
          </a:bodyPr>
          <a:lstStyle/>
          <a:p>
            <a:pPr algn="just"/>
            <a:r>
              <a:rPr lang="lv-LV" sz="2600" b="1" kern="100" dirty="0">
                <a:effectLst/>
                <a:latin typeface="Calibri" panose="020F0502020204030204" pitchFamily="34" charset="0"/>
                <a:ea typeface="Calibri" panose="020F0502020204030204" pitchFamily="34" charset="0"/>
                <a:cs typeface="Calibri" panose="020F0502020204030204" pitchFamily="34" charset="0"/>
              </a:rPr>
              <a:t>2009</a:t>
            </a:r>
            <a:r>
              <a:rPr lang="lv-LV" sz="2600" kern="100" dirty="0">
                <a:effectLst/>
                <a:latin typeface="Calibri" panose="020F0502020204030204" pitchFamily="34" charset="0"/>
                <a:ea typeface="Calibri" panose="020F0502020204030204" pitchFamily="34" charset="0"/>
                <a:cs typeface="Calibri" panose="020F0502020204030204" pitchFamily="34" charset="0"/>
              </a:rPr>
              <a:t>. gads. Ādažu novada domes 27.10.2009. lēmums par nekustamā īpašuma “Garkalnes </a:t>
            </a:r>
            <a:r>
              <a:rPr lang="lv-LV" sz="2600" kern="100" dirty="0">
                <a:latin typeface="Calibri" panose="020F0502020204030204" pitchFamily="34" charset="0"/>
                <a:ea typeface="Calibri" panose="020F0502020204030204" pitchFamily="34" charset="0"/>
                <a:cs typeface="Calibri" panose="020F0502020204030204" pitchFamily="34" charset="0"/>
              </a:rPr>
              <a:t>kapi” piekritību pašvaldībai</a:t>
            </a:r>
            <a:endParaRPr lang="lv-LV" sz="2600" kern="100" dirty="0">
              <a:effectLst/>
              <a:latin typeface="Calibri" panose="020F0502020204030204" pitchFamily="34" charset="0"/>
              <a:ea typeface="Calibri" panose="020F0502020204030204" pitchFamily="34" charset="0"/>
              <a:cs typeface="Calibri" panose="020F0502020204030204" pitchFamily="34" charset="0"/>
            </a:endParaRPr>
          </a:p>
          <a:p>
            <a:pPr algn="just"/>
            <a:r>
              <a:rPr lang="lv-LV" sz="2600" b="1" kern="100" dirty="0">
                <a:effectLst/>
                <a:latin typeface="Calibri" panose="020F0502020204030204" pitchFamily="34" charset="0"/>
                <a:ea typeface="Calibri" panose="020F0502020204030204" pitchFamily="34" charset="0"/>
                <a:cs typeface="Calibri" panose="020F0502020204030204" pitchFamily="34" charset="0"/>
              </a:rPr>
              <a:t>2021</a:t>
            </a:r>
            <a:r>
              <a:rPr lang="lv-LV" sz="2600" kern="100" dirty="0">
                <a:effectLst/>
                <a:latin typeface="Calibri" panose="020F0502020204030204" pitchFamily="34" charset="0"/>
                <a:ea typeface="Calibri" panose="020F0502020204030204" pitchFamily="34" charset="0"/>
                <a:cs typeface="Calibri" panose="020F0502020204030204" pitchFamily="34" charset="0"/>
              </a:rPr>
              <a:t>. gads. “Garkalnes kapi” zemes vienība 4,5099 ha tika ierakstīta </a:t>
            </a:r>
            <a:r>
              <a:rPr lang="lv-LV" sz="2600" kern="100" dirty="0">
                <a:latin typeface="Calibri" panose="020F0502020204030204" pitchFamily="34" charset="0"/>
                <a:ea typeface="Calibri" panose="020F0502020204030204" pitchFamily="34" charset="0"/>
                <a:cs typeface="Calibri" panose="020F0502020204030204" pitchFamily="34" charset="0"/>
              </a:rPr>
              <a:t>z</a:t>
            </a:r>
            <a:r>
              <a:rPr lang="lv-LV" sz="2600" kern="100" dirty="0">
                <a:effectLst/>
                <a:latin typeface="Calibri" panose="020F0502020204030204" pitchFamily="34" charset="0"/>
                <a:ea typeface="Calibri" panose="020F0502020204030204" pitchFamily="34" charset="0"/>
                <a:cs typeface="Calibri" panose="020F0502020204030204" pitchFamily="34" charset="0"/>
              </a:rPr>
              <a:t>emesgrāmatā. Ropažu pašvaldības zemes vienībai nav piekļuves.</a:t>
            </a:r>
          </a:p>
          <a:p>
            <a:pPr algn="just"/>
            <a:r>
              <a:rPr lang="lv-LV" sz="2600" b="1" kern="100" dirty="0">
                <a:effectLst/>
                <a:latin typeface="Calibri" panose="020F0502020204030204" pitchFamily="34" charset="0"/>
                <a:ea typeface="Calibri" panose="020F0502020204030204" pitchFamily="34" charset="0"/>
                <a:cs typeface="Calibri" panose="020F0502020204030204" pitchFamily="34" charset="0"/>
              </a:rPr>
              <a:t>2022</a:t>
            </a:r>
            <a:r>
              <a:rPr lang="lv-LV" sz="2600" kern="100" dirty="0">
                <a:effectLst/>
                <a:latin typeface="Calibri" panose="020F0502020204030204" pitchFamily="34" charset="0"/>
                <a:ea typeface="Calibri" panose="020F0502020204030204" pitchFamily="34" charset="0"/>
                <a:cs typeface="Calibri" panose="020F0502020204030204" pitchFamily="34" charset="0"/>
              </a:rPr>
              <a:t>. gads. Ropažu pašvaldība vēršas pie Ādažu pašvaldības, paziņojot, ka Garkalnes kapu uzturēšanu un apsaimniekošanu veic Ropažu novada pašvaldības PSIA ,,GARKALNES KOMUNĀLSERVISS’’ par saviem finanšu līdzekļiem un piedāvājot vienoties par turpmāku kapu apsaimniekošanu. </a:t>
            </a:r>
            <a:r>
              <a:rPr lang="lv-LV" sz="2600" b="1" kern="100" dirty="0">
                <a:effectLst/>
                <a:latin typeface="Calibri" panose="020F0502020204030204" pitchFamily="34" charset="0"/>
                <a:ea typeface="Calibri" panose="020F0502020204030204" pitchFamily="34" charset="0"/>
                <a:cs typeface="Calibri" panose="020F0502020204030204" pitchFamily="34" charset="0"/>
              </a:rPr>
              <a:t>Jautājuma risināšana tika atlikta, paredzot situāciju risināt Administratīvi teritoriālās reformas ietvaros.</a:t>
            </a:r>
          </a:p>
        </p:txBody>
      </p:sp>
      <p:pic>
        <p:nvPicPr>
          <p:cNvPr id="4" name="Picture 3">
            <a:extLst>
              <a:ext uri="{FF2B5EF4-FFF2-40B4-BE49-F238E27FC236}">
                <a16:creationId xmlns:a16="http://schemas.microsoft.com/office/drawing/2014/main" id="{5B0B582D-641D-D26F-225A-25BE4E800DB7}"/>
              </a:ext>
            </a:extLst>
          </p:cNvPr>
          <p:cNvPicPr>
            <a:picLocks noChangeAspect="1"/>
          </p:cNvPicPr>
          <p:nvPr/>
        </p:nvPicPr>
        <p:blipFill>
          <a:blip r:embed="rId2"/>
          <a:stretch>
            <a:fillRect/>
          </a:stretch>
        </p:blipFill>
        <p:spPr>
          <a:xfrm>
            <a:off x="10648334" y="0"/>
            <a:ext cx="1543666" cy="1543666"/>
          </a:xfrm>
          <a:prstGeom prst="rect">
            <a:avLst/>
          </a:prstGeom>
        </p:spPr>
      </p:pic>
    </p:spTree>
    <p:extLst>
      <p:ext uri="{BB962C8B-B14F-4D97-AF65-F5344CB8AC3E}">
        <p14:creationId xmlns:p14="http://schemas.microsoft.com/office/powerpoint/2010/main" val="3480451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56964-1FEB-4C82-A404-61619048B184}"/>
              </a:ext>
            </a:extLst>
          </p:cNvPr>
          <p:cNvSpPr>
            <a:spLocks noGrp="1"/>
          </p:cNvSpPr>
          <p:nvPr>
            <p:ph type="title"/>
          </p:nvPr>
        </p:nvSpPr>
        <p:spPr/>
        <p:txBody>
          <a:bodyPr/>
          <a:lstStyle/>
          <a:p>
            <a:r>
              <a:rPr lang="lv-LV" dirty="0"/>
              <a:t>Esošā situācija 1: vietu pieejamība</a:t>
            </a:r>
          </a:p>
        </p:txBody>
      </p:sp>
      <p:sp>
        <p:nvSpPr>
          <p:cNvPr id="3" name="Content Placeholder 2">
            <a:extLst>
              <a:ext uri="{FF2B5EF4-FFF2-40B4-BE49-F238E27FC236}">
                <a16:creationId xmlns:a16="http://schemas.microsoft.com/office/drawing/2014/main" id="{45F72586-C6E0-B1A3-B4E1-E510C9BF5A81}"/>
              </a:ext>
            </a:extLst>
          </p:cNvPr>
          <p:cNvSpPr>
            <a:spLocks noGrp="1"/>
          </p:cNvSpPr>
          <p:nvPr>
            <p:ph idx="1"/>
          </p:nvPr>
        </p:nvSpPr>
        <p:spPr>
          <a:xfrm>
            <a:off x="1235242" y="1315453"/>
            <a:ext cx="10269370" cy="4595769"/>
          </a:xfrm>
        </p:spPr>
        <p:txBody>
          <a:bodyPr>
            <a:normAutofit/>
          </a:bodyPr>
          <a:lstStyle/>
          <a:p>
            <a:pPr marL="0" indent="0">
              <a:buNone/>
            </a:pPr>
            <a:r>
              <a:rPr lang="lv-LV" sz="2400" b="1" dirty="0">
                <a:latin typeface="Calibri" panose="020F0502020204030204" pitchFamily="34" charset="0"/>
                <a:ea typeface="Calibri" panose="020F0502020204030204" pitchFamily="34" charset="0"/>
                <a:cs typeface="Calibri" panose="020F0502020204030204" pitchFamily="34" charset="0"/>
              </a:rPr>
              <a:t>2024</a:t>
            </a:r>
            <a:r>
              <a:rPr lang="lv-LV" sz="2400" dirty="0">
                <a:latin typeface="Calibri" panose="020F0502020204030204" pitchFamily="34" charset="0"/>
                <a:ea typeface="Calibri" panose="020F0502020204030204" pitchFamily="34" charset="0"/>
                <a:cs typeface="Calibri" panose="020F0502020204030204" pitchFamily="34" charset="0"/>
              </a:rPr>
              <a:t>. gadā Ādažu novada teritorijā vairs nav pieejamas vietas jauniem apbedījumiem. Nav izveidota vieta urnu apbedīšanai vai </a:t>
            </a:r>
            <a:r>
              <a:rPr lang="lv-LV" sz="2400" dirty="0" err="1">
                <a:latin typeface="Calibri" panose="020F0502020204030204" pitchFamily="34" charset="0"/>
                <a:ea typeface="Calibri" panose="020F0502020204030204" pitchFamily="34" charset="0"/>
                <a:cs typeface="Calibri" panose="020F0502020204030204" pitchFamily="34" charset="0"/>
              </a:rPr>
              <a:t>kolumbārijs</a:t>
            </a:r>
            <a:r>
              <a:rPr lang="lv-LV" sz="2400" dirty="0">
                <a:latin typeface="Calibri" panose="020F0502020204030204" pitchFamily="34" charset="0"/>
                <a:ea typeface="Calibri" panose="020F0502020204030204" pitchFamily="34" charset="0"/>
                <a:cs typeface="Calibri" panose="020F0502020204030204" pitchFamily="34" charset="0"/>
              </a:rPr>
              <a:t>. Ropažu novada pašvaldība sāk veidot jaunās apbedījumu vietas uz Ropažu pašvaldības zemes vienības (atlikušais vietu skaits : 10  (līdz 30, veicot </a:t>
            </a:r>
            <a:r>
              <a:rPr lang="lv-LV" sz="2400" dirty="0" err="1">
                <a:latin typeface="Calibri" panose="020F0502020204030204" pitchFamily="34" charset="0"/>
                <a:ea typeface="Calibri" panose="020F0502020204030204" pitchFamily="34" charset="0"/>
                <a:cs typeface="Calibri" panose="020F0502020204030204" pitchFamily="34" charset="0"/>
              </a:rPr>
              <a:t>aktēšanu</a:t>
            </a:r>
            <a:r>
              <a:rPr lang="lv-LV" sz="2400" dirty="0">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lv-LV" sz="2400" dirty="0">
              <a:highlight>
                <a:srgbClr val="FFFF00"/>
              </a:highligh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lv-LV" sz="2400" dirty="0"/>
          </a:p>
        </p:txBody>
      </p:sp>
      <p:pic>
        <p:nvPicPr>
          <p:cNvPr id="4" name="Picture 3">
            <a:extLst>
              <a:ext uri="{FF2B5EF4-FFF2-40B4-BE49-F238E27FC236}">
                <a16:creationId xmlns:a16="http://schemas.microsoft.com/office/drawing/2014/main" id="{B3B205A7-AFD2-813C-036B-59B696B1AD4E}"/>
              </a:ext>
            </a:extLst>
          </p:cNvPr>
          <p:cNvPicPr>
            <a:picLocks noChangeAspect="1"/>
          </p:cNvPicPr>
          <p:nvPr/>
        </p:nvPicPr>
        <p:blipFill>
          <a:blip r:embed="rId2">
            <a:extLst>
              <a:ext uri="{28A0092B-C50C-407E-A947-70E740481C1C}">
                <a14:useLocalDpi xmlns:a14="http://schemas.microsoft.com/office/drawing/2010/main" val="0"/>
              </a:ext>
            </a:extLst>
          </a:blip>
          <a:srcRect t="14702" b="8968"/>
          <a:stretch/>
        </p:blipFill>
        <p:spPr bwMode="auto">
          <a:xfrm>
            <a:off x="2420700" y="2804891"/>
            <a:ext cx="7350600" cy="3637547"/>
          </a:xfrm>
          <a:prstGeom prst="rect">
            <a:avLst/>
          </a:prstGeom>
          <a:noFill/>
          <a:ln>
            <a:noFill/>
          </a:ln>
        </p:spPr>
      </p:pic>
      <p:pic>
        <p:nvPicPr>
          <p:cNvPr id="5" name="Picture 4">
            <a:extLst>
              <a:ext uri="{FF2B5EF4-FFF2-40B4-BE49-F238E27FC236}">
                <a16:creationId xmlns:a16="http://schemas.microsoft.com/office/drawing/2014/main" id="{55E8344D-D08D-23F0-C1B5-2CB55DF45CE2}"/>
              </a:ext>
            </a:extLst>
          </p:cNvPr>
          <p:cNvPicPr>
            <a:picLocks noChangeAspect="1"/>
          </p:cNvPicPr>
          <p:nvPr/>
        </p:nvPicPr>
        <p:blipFill>
          <a:blip r:embed="rId3"/>
          <a:stretch>
            <a:fillRect/>
          </a:stretch>
        </p:blipFill>
        <p:spPr>
          <a:xfrm>
            <a:off x="10648334" y="0"/>
            <a:ext cx="1543666" cy="1543666"/>
          </a:xfrm>
          <a:prstGeom prst="rect">
            <a:avLst/>
          </a:prstGeom>
        </p:spPr>
      </p:pic>
    </p:spTree>
    <p:extLst>
      <p:ext uri="{BB962C8B-B14F-4D97-AF65-F5344CB8AC3E}">
        <p14:creationId xmlns:p14="http://schemas.microsoft.com/office/powerpoint/2010/main" val="70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2D71B-1EB1-BF72-A735-7BD466C8244D}"/>
              </a:ext>
            </a:extLst>
          </p:cNvPr>
          <p:cNvSpPr>
            <a:spLocks noGrp="1"/>
          </p:cNvSpPr>
          <p:nvPr>
            <p:ph type="title"/>
          </p:nvPr>
        </p:nvSpPr>
        <p:spPr>
          <a:xfrm>
            <a:off x="1716505" y="624110"/>
            <a:ext cx="10234863" cy="1280890"/>
          </a:xfrm>
        </p:spPr>
        <p:txBody>
          <a:bodyPr/>
          <a:lstStyle/>
          <a:p>
            <a:pPr algn="ctr"/>
            <a:r>
              <a:rPr lang="lv-LV" dirty="0"/>
              <a:t>Esošā situācija 2: atkritumu </a:t>
            </a:r>
            <a:br>
              <a:rPr lang="lv-LV" dirty="0"/>
            </a:br>
            <a:r>
              <a:rPr lang="lv-LV" dirty="0"/>
              <a:t>apsaimniekošana</a:t>
            </a:r>
          </a:p>
        </p:txBody>
      </p:sp>
      <p:sp>
        <p:nvSpPr>
          <p:cNvPr id="3" name="Content Placeholder 2">
            <a:extLst>
              <a:ext uri="{FF2B5EF4-FFF2-40B4-BE49-F238E27FC236}">
                <a16:creationId xmlns:a16="http://schemas.microsoft.com/office/drawing/2014/main" id="{9CD4382C-2DDC-E94E-F452-51BF0009962A}"/>
              </a:ext>
            </a:extLst>
          </p:cNvPr>
          <p:cNvSpPr>
            <a:spLocks noGrp="1"/>
          </p:cNvSpPr>
          <p:nvPr>
            <p:ph idx="1"/>
          </p:nvPr>
        </p:nvSpPr>
        <p:spPr>
          <a:xfrm>
            <a:off x="2589212" y="1379621"/>
            <a:ext cx="8915400" cy="4531601"/>
          </a:xfrm>
        </p:spPr>
        <p:txBody>
          <a:bodyPr/>
          <a:lstStyle/>
          <a:p>
            <a:pPr marL="0" indent="0">
              <a:buNone/>
            </a:pPr>
            <a:endParaRPr lang="lv-LV" dirty="0"/>
          </a:p>
          <a:p>
            <a:endParaRPr lang="lv-LV" dirty="0"/>
          </a:p>
        </p:txBody>
      </p:sp>
      <p:pic>
        <p:nvPicPr>
          <p:cNvPr id="6" name="Picture 5">
            <a:extLst>
              <a:ext uri="{FF2B5EF4-FFF2-40B4-BE49-F238E27FC236}">
                <a16:creationId xmlns:a16="http://schemas.microsoft.com/office/drawing/2014/main" id="{08D94DD4-31BF-9C90-0DA8-D5166406F449}"/>
              </a:ext>
            </a:extLst>
          </p:cNvPr>
          <p:cNvPicPr>
            <a:picLocks noChangeAspect="1"/>
          </p:cNvPicPr>
          <p:nvPr/>
        </p:nvPicPr>
        <p:blipFill rotWithShape="1">
          <a:blip r:embed="rId2">
            <a:extLst>
              <a:ext uri="{28A0092B-C50C-407E-A947-70E740481C1C}">
                <a14:useLocalDpi xmlns:a14="http://schemas.microsoft.com/office/drawing/2010/main" val="0"/>
              </a:ext>
            </a:extLst>
          </a:blip>
          <a:srcRect t="31050"/>
          <a:stretch/>
        </p:blipFill>
        <p:spPr bwMode="auto">
          <a:xfrm>
            <a:off x="2733329" y="1905001"/>
            <a:ext cx="6869459" cy="4654102"/>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BB506D7F-984A-49DB-225E-C1A5568BF8FE}"/>
              </a:ext>
            </a:extLst>
          </p:cNvPr>
          <p:cNvPicPr>
            <a:picLocks noChangeAspect="1"/>
          </p:cNvPicPr>
          <p:nvPr/>
        </p:nvPicPr>
        <p:blipFill>
          <a:blip r:embed="rId3"/>
          <a:stretch>
            <a:fillRect/>
          </a:stretch>
        </p:blipFill>
        <p:spPr>
          <a:xfrm>
            <a:off x="10648334" y="0"/>
            <a:ext cx="1543666" cy="1543666"/>
          </a:xfrm>
          <a:prstGeom prst="rect">
            <a:avLst/>
          </a:prstGeom>
        </p:spPr>
      </p:pic>
    </p:spTree>
    <p:extLst>
      <p:ext uri="{BB962C8B-B14F-4D97-AF65-F5344CB8AC3E}">
        <p14:creationId xmlns:p14="http://schemas.microsoft.com/office/powerpoint/2010/main" val="3426456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81BFA-3366-052F-284A-B09DA3266E31}"/>
              </a:ext>
            </a:extLst>
          </p:cNvPr>
          <p:cNvSpPr>
            <a:spLocks noGrp="1"/>
          </p:cNvSpPr>
          <p:nvPr>
            <p:ph type="title"/>
          </p:nvPr>
        </p:nvSpPr>
        <p:spPr>
          <a:xfrm>
            <a:off x="1700463" y="533166"/>
            <a:ext cx="10202779" cy="1280890"/>
          </a:xfrm>
        </p:spPr>
        <p:txBody>
          <a:bodyPr>
            <a:normAutofit fontScale="90000"/>
          </a:bodyPr>
          <a:lstStyle/>
          <a:p>
            <a:pPr algn="ctr"/>
            <a:r>
              <a:rPr lang="lv-LV" dirty="0"/>
              <a:t>Esošā situācija 3: </a:t>
            </a:r>
            <a:br>
              <a:rPr lang="lv-LV" dirty="0"/>
            </a:br>
            <a:r>
              <a:rPr lang="lv-LV" dirty="0"/>
              <a:t>kapsētas datu </a:t>
            </a:r>
            <a:r>
              <a:rPr lang="lv-LV" dirty="0" err="1"/>
              <a:t>digitalizācija</a:t>
            </a:r>
            <a:br>
              <a:rPr lang="lv-LV" dirty="0"/>
            </a:br>
            <a:endParaRPr lang="lv-LV" dirty="0"/>
          </a:p>
        </p:txBody>
      </p:sp>
      <p:pic>
        <p:nvPicPr>
          <p:cNvPr id="5" name="Picture 4">
            <a:extLst>
              <a:ext uri="{FF2B5EF4-FFF2-40B4-BE49-F238E27FC236}">
                <a16:creationId xmlns:a16="http://schemas.microsoft.com/office/drawing/2014/main" id="{86EE084F-0B2F-B901-1583-0C1D623747C2}"/>
              </a:ext>
            </a:extLst>
          </p:cNvPr>
          <p:cNvPicPr>
            <a:picLocks noChangeAspect="1"/>
          </p:cNvPicPr>
          <p:nvPr/>
        </p:nvPicPr>
        <p:blipFill>
          <a:blip r:embed="rId2"/>
          <a:srcRect l="4811" r="16398" b="18869"/>
          <a:stretch/>
        </p:blipFill>
        <p:spPr>
          <a:xfrm>
            <a:off x="1071594" y="1814056"/>
            <a:ext cx="5143081" cy="4715116"/>
          </a:xfrm>
          <a:prstGeom prst="rect">
            <a:avLst/>
          </a:prstGeom>
        </p:spPr>
      </p:pic>
      <p:pic>
        <p:nvPicPr>
          <p:cNvPr id="7" name="Picture 6">
            <a:extLst>
              <a:ext uri="{FF2B5EF4-FFF2-40B4-BE49-F238E27FC236}">
                <a16:creationId xmlns:a16="http://schemas.microsoft.com/office/drawing/2014/main" id="{F32133E7-0C4A-DD4C-7F52-F69FFC4D5818}"/>
              </a:ext>
            </a:extLst>
          </p:cNvPr>
          <p:cNvPicPr>
            <a:picLocks noChangeAspect="1"/>
          </p:cNvPicPr>
          <p:nvPr/>
        </p:nvPicPr>
        <p:blipFill>
          <a:blip r:embed="rId3"/>
          <a:srcRect l="36462" t="21525"/>
          <a:stretch/>
        </p:blipFill>
        <p:spPr>
          <a:xfrm>
            <a:off x="6715207" y="1814056"/>
            <a:ext cx="4483735" cy="4720431"/>
          </a:xfrm>
          <a:prstGeom prst="rect">
            <a:avLst/>
          </a:prstGeom>
        </p:spPr>
      </p:pic>
      <p:sp>
        <p:nvSpPr>
          <p:cNvPr id="3" name="Content Placeholder 2">
            <a:extLst>
              <a:ext uri="{FF2B5EF4-FFF2-40B4-BE49-F238E27FC236}">
                <a16:creationId xmlns:a16="http://schemas.microsoft.com/office/drawing/2014/main" id="{E282A1FE-102C-3F55-C790-A758AE4C9ADF}"/>
              </a:ext>
            </a:extLst>
          </p:cNvPr>
          <p:cNvSpPr>
            <a:spLocks noGrp="1"/>
          </p:cNvSpPr>
          <p:nvPr>
            <p:ph idx="1"/>
          </p:nvPr>
        </p:nvSpPr>
        <p:spPr>
          <a:xfrm>
            <a:off x="1572126" y="1427747"/>
            <a:ext cx="9932486" cy="4066381"/>
          </a:xfrm>
        </p:spPr>
        <p:txBody>
          <a:bodyPr>
            <a:normAutofit/>
          </a:bodyPr>
          <a:lstStyle/>
          <a:p>
            <a:pPr marL="0" indent="0" algn="ctr">
              <a:buNone/>
            </a:pPr>
            <a:endParaRPr lang="lv-LV" sz="2400" b="1" dirty="0"/>
          </a:p>
          <a:p>
            <a:pPr marL="0" indent="0" algn="ctr">
              <a:buNone/>
            </a:pPr>
            <a:r>
              <a:rPr lang="lv-LV" sz="2400" b="1" dirty="0"/>
              <a:t>Carnikavas kapsēta	</a:t>
            </a:r>
            <a:r>
              <a:rPr lang="lv-LV" sz="2400" dirty="0"/>
              <a:t>				</a:t>
            </a:r>
            <a:r>
              <a:rPr lang="lv-LV" sz="2400" b="1" dirty="0"/>
              <a:t>Garkalnes kapsēta</a:t>
            </a:r>
          </a:p>
        </p:txBody>
      </p:sp>
      <p:pic>
        <p:nvPicPr>
          <p:cNvPr id="4" name="Picture 3">
            <a:extLst>
              <a:ext uri="{FF2B5EF4-FFF2-40B4-BE49-F238E27FC236}">
                <a16:creationId xmlns:a16="http://schemas.microsoft.com/office/drawing/2014/main" id="{9D6FB314-93DB-D221-009B-575831D75BFC}"/>
              </a:ext>
            </a:extLst>
          </p:cNvPr>
          <p:cNvPicPr>
            <a:picLocks noChangeAspect="1"/>
          </p:cNvPicPr>
          <p:nvPr/>
        </p:nvPicPr>
        <p:blipFill>
          <a:blip r:embed="rId4"/>
          <a:stretch>
            <a:fillRect/>
          </a:stretch>
        </p:blipFill>
        <p:spPr>
          <a:xfrm>
            <a:off x="10648334" y="0"/>
            <a:ext cx="1543666" cy="1543666"/>
          </a:xfrm>
          <a:prstGeom prst="rect">
            <a:avLst/>
          </a:prstGeom>
        </p:spPr>
      </p:pic>
    </p:spTree>
    <p:extLst>
      <p:ext uri="{BB962C8B-B14F-4D97-AF65-F5344CB8AC3E}">
        <p14:creationId xmlns:p14="http://schemas.microsoft.com/office/powerpoint/2010/main" val="748920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8566-9418-079B-84FD-96531304D0E1}"/>
              </a:ext>
            </a:extLst>
          </p:cNvPr>
          <p:cNvSpPr>
            <a:spLocks noGrp="1"/>
          </p:cNvSpPr>
          <p:nvPr>
            <p:ph type="title"/>
          </p:nvPr>
        </p:nvSpPr>
        <p:spPr>
          <a:xfrm>
            <a:off x="2005781" y="624110"/>
            <a:ext cx="9498831" cy="1280890"/>
          </a:xfrm>
        </p:spPr>
        <p:txBody>
          <a:bodyPr/>
          <a:lstStyle/>
          <a:p>
            <a:pPr algn="ctr"/>
            <a:r>
              <a:rPr lang="lv-LV" dirty="0"/>
              <a:t>Esošā situācija 4: apbedījuma vietu lietotāji</a:t>
            </a:r>
          </a:p>
        </p:txBody>
      </p:sp>
      <p:graphicFrame>
        <p:nvGraphicFramePr>
          <p:cNvPr id="6" name="Chart 5">
            <a:extLst>
              <a:ext uri="{FF2B5EF4-FFF2-40B4-BE49-F238E27FC236}">
                <a16:creationId xmlns:a16="http://schemas.microsoft.com/office/drawing/2014/main" id="{63AB694A-23F0-C525-3060-B9CB22549873}"/>
              </a:ext>
            </a:extLst>
          </p:cNvPr>
          <p:cNvGraphicFramePr/>
          <p:nvPr>
            <p:extLst>
              <p:ext uri="{D42A27DB-BD31-4B8C-83A1-F6EECF244321}">
                <p14:modId xmlns:p14="http://schemas.microsoft.com/office/powerpoint/2010/main" val="2573287861"/>
              </p:ext>
            </p:extLst>
          </p:nvPr>
        </p:nvGraphicFramePr>
        <p:xfrm>
          <a:off x="3208421" y="1828800"/>
          <a:ext cx="8668084" cy="4516592"/>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05EDA039-96A2-962A-6E01-E8018088C7AF}"/>
              </a:ext>
            </a:extLst>
          </p:cNvPr>
          <p:cNvPicPr>
            <a:picLocks noChangeAspect="1"/>
          </p:cNvPicPr>
          <p:nvPr/>
        </p:nvPicPr>
        <p:blipFill>
          <a:blip r:embed="rId3"/>
          <a:stretch>
            <a:fillRect/>
          </a:stretch>
        </p:blipFill>
        <p:spPr>
          <a:xfrm>
            <a:off x="10648334" y="0"/>
            <a:ext cx="1543666" cy="1543666"/>
          </a:xfrm>
          <a:prstGeom prst="rect">
            <a:avLst/>
          </a:prstGeom>
        </p:spPr>
      </p:pic>
    </p:spTree>
    <p:extLst>
      <p:ext uri="{BB962C8B-B14F-4D97-AF65-F5344CB8AC3E}">
        <p14:creationId xmlns:p14="http://schemas.microsoft.com/office/powerpoint/2010/main" val="76296619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366</TotalTime>
  <Words>633</Words>
  <Application>Microsoft Office PowerPoint</Application>
  <PresentationFormat>Widescreen</PresentationFormat>
  <Paragraphs>45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Wisp</vt:lpstr>
      <vt:lpstr>Garkalnes kapu turpmāka apsaimniekošana</vt:lpstr>
      <vt:lpstr>Garkalnes kapu faktiskā teritorija</vt:lpstr>
      <vt:lpstr>Vēsture 1: kapsētas izveidošana</vt:lpstr>
      <vt:lpstr>Vēsture 2: zemes vienības izveidošana</vt:lpstr>
      <vt:lpstr>Vēsture 3: īpašumtiesības un  apsaimniekošana</vt:lpstr>
      <vt:lpstr>Esošā situācija 1: vietu pieejamība</vt:lpstr>
      <vt:lpstr>Esošā situācija 2: atkritumu  apsaimniekošana</vt:lpstr>
      <vt:lpstr>Esošā situācija 3:  kapsētas datu digitalizācija </vt:lpstr>
      <vt:lpstr>Esošā situācija 4: apbedījuma vietu lietotāji</vt:lpstr>
      <vt:lpstr>Garkalnes kapu turpmāka apsaimniekošana, 1.scenārijs : «PAŠI»</vt:lpstr>
      <vt:lpstr>PowerPoint Presentation</vt:lpstr>
      <vt:lpstr>PA «Carnikavas komunālserviss» Garkalnes kapu apsaimniekošanas vīzija 2026.-2027. gadiem</vt:lpstr>
      <vt:lpstr>Priekšlikums komitejai</vt:lpstr>
      <vt:lpstr>    PALDIES PAR UZMANĪBU!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Nadežda Rubina</dc:creator>
  <cp:lastModifiedBy>Sintija Tenisa</cp:lastModifiedBy>
  <cp:revision>1</cp:revision>
  <dcterms:created xsi:type="dcterms:W3CDTF">2025-03-25T07:56:38Z</dcterms:created>
  <dcterms:modified xsi:type="dcterms:W3CDTF">2025-04-15T07:18:03Z</dcterms:modified>
</cp:coreProperties>
</file>