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12"/>
  </p:notesMasterIdLst>
  <p:sldIdLst>
    <p:sldId id="432" r:id="rId2"/>
    <p:sldId id="475" r:id="rId3"/>
    <p:sldId id="468" r:id="rId4"/>
    <p:sldId id="454" r:id="rId5"/>
    <p:sldId id="485" r:id="rId6"/>
    <p:sldId id="508" r:id="rId7"/>
    <p:sldId id="509" r:id="rId8"/>
    <p:sldId id="510" r:id="rId9"/>
    <p:sldId id="506" r:id="rId10"/>
    <p:sldId id="467" r:id="rId11"/>
  </p:sldIdLst>
  <p:sldSz cx="18288000" cy="10287000"/>
  <p:notesSz cx="6797675" cy="9926638"/>
  <p:embeddedFontLst>
    <p:embeddedFont>
      <p:font typeface="Montserrat" panose="00000500000000000000" pitchFamily="50" charset="-70"/>
      <p:regular r:id="rId13"/>
      <p:bold r:id="rId14"/>
      <p:italic r:id="rId15"/>
      <p:boldItalic r:id="rId16"/>
    </p:embeddedFont>
  </p:embeddedFontLst>
  <p:defaultTextStyle>
    <a:defPPr>
      <a:defRPr lang="lv-LV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82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Gaišs stils 2 - izcēlum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85" autoAdjust="0"/>
    <p:restoredTop sz="93161" autoAdjust="0"/>
  </p:normalViewPr>
  <p:slideViewPr>
    <p:cSldViewPr>
      <p:cViewPr varScale="1">
        <p:scale>
          <a:sx n="69" d="100"/>
          <a:sy n="69" d="100"/>
        </p:scale>
        <p:origin x="120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100DFE-684B-4807-3B6B-4A9A35FEFB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4DA3EE-6A61-F33D-0221-FDBC4742B5B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079963-8949-4BB9-9D7C-D97C91EECF9B}" type="datetimeFigureOut">
              <a:rPr lang="lv-LV"/>
              <a:pPr>
                <a:defRPr/>
              </a:pPr>
              <a:t>26.03.2025</a:t>
            </a:fld>
            <a:endParaRPr lang="x-non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2FA84F1-D5B5-7F06-C099-8B05395341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FBE3570-BBA5-B2DB-BCE6-C57EB379E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x-none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84F83-0769-6040-C920-9B20D16D554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44CD46-381E-051D-0996-DDE1E61361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DF395BC-D4F7-45EF-8F3A-40F16DDBBDF5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F395BC-D4F7-45EF-8F3A-40F16DDBBDF5}" type="slidenum">
              <a:rPr lang="lv-LV" altLang="lv-LV" smtClean="0"/>
              <a:pPr>
                <a:defRPr/>
              </a:pPr>
              <a:t>2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72660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aida attēla vietturis 1">
            <a:extLst>
              <a:ext uri="{FF2B5EF4-FFF2-40B4-BE49-F238E27FC236}">
                <a16:creationId xmlns:a16="http://schemas.microsoft.com/office/drawing/2014/main" id="{3B3C9091-F60A-9734-0C08-44136FD7FB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Piezīmju vietturis 2">
            <a:extLst>
              <a:ext uri="{FF2B5EF4-FFF2-40B4-BE49-F238E27FC236}">
                <a16:creationId xmlns:a16="http://schemas.microsoft.com/office/drawing/2014/main" id="{1B21F710-23EB-6AAE-1CA4-7BC3CA788D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lv-LV" altLang="lv-LV"/>
              <a:t>Uz 1 milj ERAF = 666 tk privātās investīcijas</a:t>
            </a:r>
          </a:p>
        </p:txBody>
      </p:sp>
      <p:sp>
        <p:nvSpPr>
          <p:cNvPr id="7172" name="Slaida numura vietturis 3">
            <a:extLst>
              <a:ext uri="{FF2B5EF4-FFF2-40B4-BE49-F238E27FC236}">
                <a16:creationId xmlns:a16="http://schemas.microsoft.com/office/drawing/2014/main" id="{4A67C5B7-160C-C7FE-9344-D6621B3690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BE7FE1F-E3F8-474D-856E-29519FE89DEA}" type="slidenum">
              <a:rPr lang="lv-LV" altLang="lv-LV" smtClean="0"/>
              <a:pPr/>
              <a:t>3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708113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53CBB-95E1-7FB5-9C1F-33E8B8D86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EFF72-FBDB-4EFA-9591-674D7CE21075}" type="datetime1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F7CCD-3634-385C-C9C8-9F6781AC4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BEF4B-46F1-66D7-A59D-6E35A755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53B4D-4189-4E37-AB8D-7F07E5B45BCC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71229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DDD50-C1C6-331F-A725-691948964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A6DD6-F017-4FD9-BC75-CB5E95C28D56}" type="datetime1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E173A-A6E2-CF41-4C4A-39294CEEC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8C6F7-8285-CA76-DB7C-7BE971242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3B81E-A6CF-4598-B3D9-A946C16E949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9285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BD753-A733-7AC9-2E81-B89EB063A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E189D-6D80-4BA2-BA3B-2DF155631061}" type="datetime1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06C1B-037D-6DEA-5E09-D21E0F6AF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26F4C-D95A-785B-079A-AC9F756E0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2EE79-87EA-453E-9A71-2D1CF00AC87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63492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EA0CA-B2A4-D942-DD18-9AF7B955D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FD376-D20F-4832-8C76-E897E11D9833}" type="datetime1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E3D4C-6E79-109D-2C2D-4A78936AF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8929C-CB00-8514-993A-17007D725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C43A5-714F-4540-9E65-0EE7207759E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203662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2E84E-4C16-ED9D-5977-0BE3B2BAC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31287-DFDD-43BB-98B8-3F0A1BFF8E57}" type="datetime1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680A0-B9D0-A81B-CF74-1457DE7FE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38E69-0C45-0F9A-8C3A-1763852C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7F490-0F01-4068-8DFE-56E3785EE12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96094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DB4180-AD9F-6B0D-23A3-B1A794BB6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21CF-7785-4F08-B8C6-B262C1761169}" type="datetime1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B006CCC-B5B6-FBF0-6629-A19CF0236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5A24B9-F3C0-FD53-80B4-7B04CCA5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59F99-0491-4F0D-9423-A45C44CC354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175150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54D53D-9327-1129-94D1-9FD15F0F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1D17C-2721-485B-B833-199C241C640B}" type="datetime1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CC1B36-F1B5-3342-79FE-379B94926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3FEAC05-DF9C-C79E-860A-400AF48A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F4DAB-BEBF-47E2-8BE7-483C4F1CFE8C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620525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328E707-E753-D26F-3339-55135189A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D60D4-9A01-4119-B642-44A9C0F56930}" type="datetime1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CAF28BA-1FAA-D738-238D-FD0A52A6F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8A9683-7C3D-5F72-7D5B-BE128BDC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A982A-158A-4E33-B41A-6C7D838C30C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1882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9F1D873-9CB7-B64D-D3C4-6C4E55841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7A69-49D4-4838-BC0F-57C728ABE2EB}" type="datetime1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6507E5A-6EDC-22BB-B6D8-8DD94AFFD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FCCFB3D-1419-0A30-A4F6-808C0E1AD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9FFBE-0697-443C-AFBD-81A0DCD3ED8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014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9D814AA-1EF4-D729-E244-C0242D60C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449E7-145D-4376-96A6-383A80B8AF93}" type="datetime1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955074-4460-FBDA-14BF-BF281242C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5931C3-F043-96F3-1843-5A93512D9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336F-0EA2-4F18-8017-E57B51DA374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263348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rtlCol="0">
            <a:normAutofit/>
          </a:bodyPr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endParaRPr lang="x-non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D019E3-D521-49DA-9622-82A2235F5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7A8AF-E708-47A3-99EB-AE32BFAACB51}" type="datetime1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6679B3-0819-344A-40F4-EF13C8E94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4B605B-4308-BA0C-5EC9-2D04C2FC3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D507E-1ED4-4308-AFE3-1812F86CD62D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89942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FE09677-4A7F-01B0-7BD0-28E915875C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547688"/>
            <a:ext cx="1577340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/>
              <a:t>Click to edit Master title style</a:t>
            </a:r>
            <a:endParaRPr lang="lv-LV" altLang="lv-LV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CA0E9AA-E058-C32B-63D2-61A019D27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2738438"/>
            <a:ext cx="15773400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/>
              <a:t>Click to edit Master text styles</a:t>
            </a:r>
          </a:p>
          <a:p>
            <a:pPr lvl="1"/>
            <a:r>
              <a:rPr lang="en-GB" altLang="lv-LV"/>
              <a:t>Second level</a:t>
            </a:r>
          </a:p>
          <a:p>
            <a:pPr lvl="2"/>
            <a:r>
              <a:rPr lang="en-GB" altLang="lv-LV"/>
              <a:t>Third level</a:t>
            </a:r>
          </a:p>
          <a:p>
            <a:pPr lvl="3"/>
            <a:r>
              <a:rPr lang="en-GB" altLang="lv-LV"/>
              <a:t>Fourth level</a:t>
            </a:r>
          </a:p>
          <a:p>
            <a:pPr lvl="4"/>
            <a:r>
              <a:rPr lang="en-GB" altLang="lv-LV"/>
              <a:t>Fifth level</a:t>
            </a:r>
            <a:endParaRPr lang="lv-LV" alt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2250C-6D89-F663-8746-17B5856910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CFEE54-0D80-45F2-A199-F1C13A7BBBD1}" type="datetime1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BF98D-32AD-9E05-012E-BAD183EF5E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202CF-D361-F9CC-AE71-783AE37E2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30A0BD-9307-4BA8-9C35-E9414454DBC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2pPr>
      <a:lvl3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3pPr>
      <a:lvl4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4pPr>
      <a:lvl5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42900" indent="-342900" algn="l" defTabSz="13716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95AD">
            <a:alpha val="7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3">
            <a:extLst>
              <a:ext uri="{FF2B5EF4-FFF2-40B4-BE49-F238E27FC236}">
                <a16:creationId xmlns:a16="http://schemas.microsoft.com/office/drawing/2014/main" id="{D2CF23DD-2274-17E0-4D18-A1309DF61EF3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pic>
        <p:nvPicPr>
          <p:cNvPr id="3075" name="Picture 4">
            <a:extLst>
              <a:ext uri="{FF2B5EF4-FFF2-40B4-BE49-F238E27FC236}">
                <a16:creationId xmlns:a16="http://schemas.microsoft.com/office/drawing/2014/main" id="{6E4F3B80-002C-A71B-B71F-B735BE330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619" y="307975"/>
            <a:ext cx="4068762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4">
            <a:extLst>
              <a:ext uri="{FF2B5EF4-FFF2-40B4-BE49-F238E27FC236}">
                <a16:creationId xmlns:a16="http://schemas.microsoft.com/office/drawing/2014/main" id="{53A47D2B-F58C-DBAC-B99D-5634BA4AE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914900"/>
            <a:ext cx="166116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lv-LV" altLang="lv-LV" sz="6000" b="1" dirty="0">
                <a:solidFill>
                  <a:schemeClr val="bg1"/>
                </a:solidFill>
                <a:latin typeface="Montserrat" pitchFamily="2" charset="-70"/>
              </a:rPr>
              <a:t>Informatīvs ziņojums par Ādažu novada ciemu attīstības plānu izstrādi</a:t>
            </a:r>
          </a:p>
        </p:txBody>
      </p:sp>
      <p:sp>
        <p:nvSpPr>
          <p:cNvPr id="3077" name="TextBox 2">
            <a:extLst>
              <a:ext uri="{FF2B5EF4-FFF2-40B4-BE49-F238E27FC236}">
                <a16:creationId xmlns:a16="http://schemas.microsoft.com/office/drawing/2014/main" id="{F0214876-BAD5-52BE-A668-729C010FB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solidFill>
                  <a:srgbClr val="FFFFFF"/>
                </a:solidFill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solidFill>
                  <a:srgbClr val="FFFFFF"/>
                </a:solidFill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solidFill>
                  <a:srgbClr val="FFFFFF"/>
                </a:solidFill>
                <a:latin typeface="Montserrat" pitchFamily="2" charset="-70"/>
              </a:rPr>
              <a:t>I   </a:t>
            </a:r>
            <a:r>
              <a:rPr lang="lv-LV" altLang="lv-LV" sz="1500" dirty="0">
                <a:solidFill>
                  <a:srgbClr val="FFFFFF"/>
                </a:solidFill>
                <a:latin typeface="Montserrat" pitchFamily="2" charset="-70"/>
              </a:rPr>
              <a:t>19.03.</a:t>
            </a:r>
            <a:r>
              <a:rPr lang="en-US" altLang="lv-LV" sz="1500" dirty="0">
                <a:solidFill>
                  <a:srgbClr val="FFFFFF"/>
                </a:solidFill>
                <a:latin typeface="Montserrat" pitchFamily="2" charset="-70"/>
              </a:rPr>
              <a:t>202</a:t>
            </a:r>
            <a:r>
              <a:rPr lang="lv-LV" altLang="lv-LV" sz="1500" dirty="0">
                <a:solidFill>
                  <a:srgbClr val="FFFFFF"/>
                </a:solidFill>
                <a:latin typeface="Montserrat" pitchFamily="2" charset="-70"/>
              </a:rPr>
              <a:t>5</a:t>
            </a:r>
            <a:r>
              <a:rPr lang="en-US" altLang="lv-LV" sz="1500" dirty="0">
                <a:solidFill>
                  <a:srgbClr val="FFFFFF"/>
                </a:solidFill>
                <a:latin typeface="Montserrat" pitchFamily="2" charset="-70"/>
              </a:rPr>
              <a:t>.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95AD">
            <a:alpha val="7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3">
            <a:extLst>
              <a:ext uri="{FF2B5EF4-FFF2-40B4-BE49-F238E27FC236}">
                <a16:creationId xmlns:a16="http://schemas.microsoft.com/office/drawing/2014/main" id="{D2CF23DD-2274-17E0-4D18-A1309DF61EF3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pic>
        <p:nvPicPr>
          <p:cNvPr id="3075" name="Picture 4">
            <a:extLst>
              <a:ext uri="{FF2B5EF4-FFF2-40B4-BE49-F238E27FC236}">
                <a16:creationId xmlns:a16="http://schemas.microsoft.com/office/drawing/2014/main" id="{6E4F3B80-002C-A71B-B71F-B735BE330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619" y="307975"/>
            <a:ext cx="4068762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4">
            <a:extLst>
              <a:ext uri="{FF2B5EF4-FFF2-40B4-BE49-F238E27FC236}">
                <a16:creationId xmlns:a16="http://schemas.microsoft.com/office/drawing/2014/main" id="{53A47D2B-F58C-DBAC-B99D-5634BA4AE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914900"/>
            <a:ext cx="1661160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lv-LV" altLang="lv-LV" sz="6000" b="1" dirty="0">
                <a:solidFill>
                  <a:schemeClr val="bg1"/>
                </a:solidFill>
                <a:latin typeface="Montserrat" pitchFamily="2" charset="-70"/>
              </a:rPr>
              <a:t>Paldies par uzmanību!</a:t>
            </a:r>
          </a:p>
          <a:p>
            <a:pPr algn="ctr" eaLnBrk="1" hangingPunct="1"/>
            <a:endParaRPr lang="lv-LV" altLang="lv-LV" sz="4000" dirty="0">
              <a:latin typeface="Montserrat" pitchFamily="2" charset="-70"/>
            </a:endParaRPr>
          </a:p>
        </p:txBody>
      </p:sp>
      <p:sp>
        <p:nvSpPr>
          <p:cNvPr id="3077" name="TextBox 2">
            <a:extLst>
              <a:ext uri="{FF2B5EF4-FFF2-40B4-BE49-F238E27FC236}">
                <a16:creationId xmlns:a16="http://schemas.microsoft.com/office/drawing/2014/main" id="{F0214876-BAD5-52BE-A668-729C010FB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solidFill>
                  <a:srgbClr val="FFFFFF"/>
                </a:solidFill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solidFill>
                  <a:srgbClr val="FFFFFF"/>
                </a:solidFill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solidFill>
                  <a:srgbClr val="FFFFFF"/>
                </a:solidFill>
                <a:latin typeface="Montserrat" pitchFamily="2" charset="-70"/>
              </a:rPr>
              <a:t>I   </a:t>
            </a:r>
            <a:r>
              <a:rPr lang="lv-LV" altLang="lv-LV" sz="1500" dirty="0">
                <a:solidFill>
                  <a:srgbClr val="FFFFFF"/>
                </a:solidFill>
                <a:latin typeface="Montserrat" pitchFamily="2" charset="-70"/>
              </a:rPr>
              <a:t>19.03.</a:t>
            </a:r>
            <a:r>
              <a:rPr lang="en-US" altLang="lv-LV" sz="1500" dirty="0">
                <a:solidFill>
                  <a:srgbClr val="FFFFFF"/>
                </a:solidFill>
                <a:latin typeface="Montserrat" pitchFamily="2" charset="-70"/>
              </a:rPr>
              <a:t>202</a:t>
            </a:r>
            <a:r>
              <a:rPr lang="lv-LV" altLang="lv-LV" sz="1500" dirty="0">
                <a:solidFill>
                  <a:srgbClr val="FFFFFF"/>
                </a:solidFill>
                <a:latin typeface="Montserrat" pitchFamily="2" charset="-70"/>
              </a:rPr>
              <a:t>5</a:t>
            </a:r>
            <a:r>
              <a:rPr lang="en-US" altLang="lv-LV" sz="1500" dirty="0">
                <a:solidFill>
                  <a:srgbClr val="FFFFFF"/>
                </a:solidFill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253171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57EFDC49-9844-61DA-D791-63B677A813B5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5D3FFC01-F1C7-49A5-1281-9A66736CCFE6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Ādažu novads</a:t>
            </a:r>
            <a:endParaRPr lang="en-US" sz="5200" b="1" dirty="0">
              <a:latin typeface="Montserrat" pitchFamily="2" charset="77"/>
            </a:endParaRPr>
          </a:p>
        </p:txBody>
      </p:sp>
      <p:pic>
        <p:nvPicPr>
          <p:cNvPr id="10" name="Attēls 9">
            <a:extLst>
              <a:ext uri="{FF2B5EF4-FFF2-40B4-BE49-F238E27FC236}">
                <a16:creationId xmlns:a16="http://schemas.microsoft.com/office/drawing/2014/main" id="{56BFCB11-A2DE-5B74-D13F-BE195C2B5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1" b="23210"/>
          <a:stretch/>
        </p:blipFill>
        <p:spPr>
          <a:xfrm>
            <a:off x="4914900" y="1701114"/>
            <a:ext cx="8458200" cy="74964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35E24A-08CD-6126-8277-3A47684F8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19.03.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619269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3">
            <a:extLst>
              <a:ext uri="{FF2B5EF4-FFF2-40B4-BE49-F238E27FC236}">
                <a16:creationId xmlns:a16="http://schemas.microsoft.com/office/drawing/2014/main" id="{4C6E82A3-C0A4-F95B-9EA5-9B5272E47710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34913C6-2B92-C1A9-7A50-B03470E9D61E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Pašvaldības plānošanas dokumenti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81F4C9-2B71-CBEC-7A21-9636D8E9B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19.03.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0242F5A4-80B4-6B82-948D-12CB58772F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6" b="20963"/>
          <a:stretch/>
        </p:blipFill>
        <p:spPr>
          <a:xfrm>
            <a:off x="10972800" y="2161374"/>
            <a:ext cx="6606105" cy="3438532"/>
          </a:xfrm>
          <a:prstGeom prst="rect">
            <a:avLst/>
          </a:prstGeom>
        </p:spPr>
      </p:pic>
      <p:pic>
        <p:nvPicPr>
          <p:cNvPr id="14" name="Attēls 13">
            <a:extLst>
              <a:ext uri="{FF2B5EF4-FFF2-40B4-BE49-F238E27FC236}">
                <a16:creationId xmlns:a16="http://schemas.microsoft.com/office/drawing/2014/main" id="{002E563D-4FF3-6D0B-D559-01AAF7136B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2" t="14102" r="18912" b="13371"/>
          <a:stretch/>
        </p:blipFill>
        <p:spPr>
          <a:xfrm>
            <a:off x="11522075" y="5788008"/>
            <a:ext cx="3774309" cy="3457717"/>
          </a:xfrm>
          <a:prstGeom prst="rect">
            <a:avLst/>
          </a:prstGeom>
        </p:spPr>
      </p:pic>
      <p:pic>
        <p:nvPicPr>
          <p:cNvPr id="9" name="Attēls 8">
            <a:extLst>
              <a:ext uri="{FF2B5EF4-FFF2-40B4-BE49-F238E27FC236}">
                <a16:creationId xmlns:a16="http://schemas.microsoft.com/office/drawing/2014/main" id="{4DA3E113-1F47-FC0A-454C-AB3FE7561F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7281" r="9374" b="16406"/>
          <a:stretch/>
        </p:blipFill>
        <p:spPr>
          <a:xfrm>
            <a:off x="1183509" y="1954088"/>
            <a:ext cx="8839200" cy="660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6864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57EFDC49-9844-61DA-D791-63B677A813B5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5D3FFC01-F1C7-49A5-1281-9A66736CCFE6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Plānotais laika plāns</a:t>
            </a:r>
            <a:endParaRPr lang="en-US" sz="5200" b="1" dirty="0">
              <a:latin typeface="Montserrat" pitchFamily="2" charset="77"/>
            </a:endParaRPr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1451479B-1448-BC3A-12E9-B7B0A3081C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226" b="24710"/>
          <a:stretch/>
        </p:blipFill>
        <p:spPr>
          <a:xfrm>
            <a:off x="1038225" y="2154978"/>
            <a:ext cx="16539882" cy="4324352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A05E2271-2CB3-6297-490D-5876ACD1F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6925124"/>
            <a:ext cx="16912728" cy="17712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F41EDA-18F4-221F-E83A-3687362E6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19.03.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9D4DB41B-27BB-2B05-514D-51798459C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2503485"/>
            <a:ext cx="148024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4217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57EFDC49-9844-61DA-D791-63B677A813B5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5D3FFC01-F1C7-49A5-1281-9A66736CCFE6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Kur var sekot līdzi aktualitātēm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363FAE-5B85-B239-B091-3325CC6ED605}"/>
              </a:ext>
            </a:extLst>
          </p:cNvPr>
          <p:cNvSpPr txBox="1"/>
          <p:nvPr/>
        </p:nvSpPr>
        <p:spPr>
          <a:xfrm>
            <a:off x="447675" y="2514048"/>
            <a:ext cx="91630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3200" dirty="0">
                <a:solidFill>
                  <a:srgbClr val="6B82A1"/>
                </a:solidFill>
              </a:rPr>
              <a:t>https://www.adazunovads.lv/lv/ciemu-attistibas-plani</a:t>
            </a:r>
          </a:p>
        </p:txBody>
      </p:sp>
      <p:pic>
        <p:nvPicPr>
          <p:cNvPr id="8" name="Attēls 7">
            <a:extLst>
              <a:ext uri="{FF2B5EF4-FFF2-40B4-BE49-F238E27FC236}">
                <a16:creationId xmlns:a16="http://schemas.microsoft.com/office/drawing/2014/main" id="{C0DB223B-924E-F37A-7816-C598CD711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65" y="3898372"/>
            <a:ext cx="8839200" cy="3692847"/>
          </a:xfrm>
          <a:prstGeom prst="rect">
            <a:avLst/>
          </a:prstGeom>
        </p:spPr>
      </p:pic>
      <p:sp>
        <p:nvSpPr>
          <p:cNvPr id="9" name="Ovāls 8">
            <a:extLst>
              <a:ext uri="{FF2B5EF4-FFF2-40B4-BE49-F238E27FC236}">
                <a16:creationId xmlns:a16="http://schemas.microsoft.com/office/drawing/2014/main" id="{29295A08-FD7D-5463-0C6C-8B42CF54C298}"/>
              </a:ext>
            </a:extLst>
          </p:cNvPr>
          <p:cNvSpPr/>
          <p:nvPr/>
        </p:nvSpPr>
        <p:spPr>
          <a:xfrm>
            <a:off x="4876800" y="3898372"/>
            <a:ext cx="1066800" cy="635528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Ovāls 9">
            <a:extLst>
              <a:ext uri="{FF2B5EF4-FFF2-40B4-BE49-F238E27FC236}">
                <a16:creationId xmlns:a16="http://schemas.microsoft.com/office/drawing/2014/main" id="{559EC6F2-0F46-2A2A-299E-8CCAF48F8AC2}"/>
              </a:ext>
            </a:extLst>
          </p:cNvPr>
          <p:cNvSpPr/>
          <p:nvPr/>
        </p:nvSpPr>
        <p:spPr>
          <a:xfrm>
            <a:off x="690065" y="5981700"/>
            <a:ext cx="1481635" cy="576902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Ovāls 10">
            <a:extLst>
              <a:ext uri="{FF2B5EF4-FFF2-40B4-BE49-F238E27FC236}">
                <a16:creationId xmlns:a16="http://schemas.microsoft.com/office/drawing/2014/main" id="{8AB72C0D-BA39-AF12-BF36-3D017DA5D480}"/>
              </a:ext>
            </a:extLst>
          </p:cNvPr>
          <p:cNvSpPr/>
          <p:nvPr/>
        </p:nvSpPr>
        <p:spPr>
          <a:xfrm>
            <a:off x="2416693" y="5654948"/>
            <a:ext cx="1481635" cy="576902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12" name="Taisns bultveida savienotājs 11">
            <a:extLst>
              <a:ext uri="{FF2B5EF4-FFF2-40B4-BE49-F238E27FC236}">
                <a16:creationId xmlns:a16="http://schemas.microsoft.com/office/drawing/2014/main" id="{A5F71AB8-C02A-A9D7-7E2B-2EB60AB5872F}"/>
              </a:ext>
            </a:extLst>
          </p:cNvPr>
          <p:cNvCxnSpPr>
            <a:cxnSpLocks/>
          </p:cNvCxnSpPr>
          <p:nvPr/>
        </p:nvCxnSpPr>
        <p:spPr>
          <a:xfrm flipH="1">
            <a:off x="1676400" y="4409217"/>
            <a:ext cx="2971800" cy="149628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aisns bultveida savienotājs 12">
            <a:extLst>
              <a:ext uri="{FF2B5EF4-FFF2-40B4-BE49-F238E27FC236}">
                <a16:creationId xmlns:a16="http://schemas.microsoft.com/office/drawing/2014/main" id="{AD710BA8-E79E-43ED-C723-61527AC70080}"/>
              </a:ext>
            </a:extLst>
          </p:cNvPr>
          <p:cNvCxnSpPr>
            <a:cxnSpLocks/>
          </p:cNvCxnSpPr>
          <p:nvPr/>
        </p:nvCxnSpPr>
        <p:spPr>
          <a:xfrm flipV="1">
            <a:off x="2145312" y="6177803"/>
            <a:ext cx="363224" cy="22239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Taisns bultveida savienotājs 13">
            <a:extLst>
              <a:ext uri="{FF2B5EF4-FFF2-40B4-BE49-F238E27FC236}">
                <a16:creationId xmlns:a16="http://schemas.microsoft.com/office/drawing/2014/main" id="{76E1CAC7-6A6E-ECD1-77FE-24EEF98096F4}"/>
              </a:ext>
            </a:extLst>
          </p:cNvPr>
          <p:cNvCxnSpPr>
            <a:cxnSpLocks/>
          </p:cNvCxnSpPr>
          <p:nvPr/>
        </p:nvCxnSpPr>
        <p:spPr>
          <a:xfrm>
            <a:off x="3936428" y="5981700"/>
            <a:ext cx="5799730" cy="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F0EDC284-8421-3F4E-CC58-3EBBE8576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9765" y="2668776"/>
            <a:ext cx="6905119" cy="60886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6CFF6C-EAE8-8FD2-6689-583736CFE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19.03.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536202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DC927E-2ECF-FEF7-997E-2CE9E7FF6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3240AFB5-CD06-1197-520D-F7EB5E88BE18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pic>
        <p:nvPicPr>
          <p:cNvPr id="8" name="Attēls 7">
            <a:extLst>
              <a:ext uri="{FF2B5EF4-FFF2-40B4-BE49-F238E27FC236}">
                <a16:creationId xmlns:a16="http://schemas.microsoft.com/office/drawing/2014/main" id="{E5DCF115-2266-AEFC-C330-C1D75FB0D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03" y="6961220"/>
            <a:ext cx="16810607" cy="2300302"/>
          </a:xfrm>
          <a:prstGeom prst="rect">
            <a:avLst/>
          </a:prstGeom>
        </p:spPr>
      </p:pic>
      <p:pic>
        <p:nvPicPr>
          <p:cNvPr id="9" name="Attēls 8">
            <a:extLst>
              <a:ext uri="{FF2B5EF4-FFF2-40B4-BE49-F238E27FC236}">
                <a16:creationId xmlns:a16="http://schemas.microsoft.com/office/drawing/2014/main" id="{0336A1F1-754B-62DF-96B1-3A1AFA7B5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003" y="7001190"/>
            <a:ext cx="3992758" cy="226033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D6B0AA4-360F-5ABD-4083-67268D7E707E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lv-LV" sz="5400" b="1" dirty="0">
                <a:latin typeface="Montserrat" panose="00000500000000000000" pitchFamily="50" charset="-70"/>
              </a:rPr>
              <a:t>Ciemu / apkaimju attīstības plānu izstrādes līdzšinējais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76C98C-0627-ECB7-4072-398AC71BC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187" y="1981419"/>
            <a:ext cx="1653540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2800" dirty="0">
                <a:effectLst/>
                <a:latin typeface="Montserrat" panose="00000500000000000000" pitchFamily="50" charset="-70"/>
                <a:ea typeface="Calibri" panose="020F0502020204030204" pitchFamily="34" charset="0"/>
              </a:rPr>
              <a:t>18 klātienes tikšanās, 1  - attālināta (ar Podnieku apkaimes iedzīvotājiem)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2800" dirty="0">
                <a:latin typeface="Montserrat" panose="00000500000000000000" pitchFamily="50" charset="-70"/>
              </a:rPr>
              <a:t>Tikšanās tika organizētas klātienē, tieši ciemos, vakarpusē</a:t>
            </a:r>
            <a:r>
              <a:rPr lang="lv-LV" sz="2800" dirty="0">
                <a:effectLst/>
                <a:latin typeface="Montserrat" panose="00000500000000000000" pitchFamily="50" charset="-70"/>
                <a:ea typeface="Calibri" panose="020F0502020204030204" pitchFamily="34" charset="0"/>
              </a:rPr>
              <a:t>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2800" dirty="0">
                <a:latin typeface="Montserrat" panose="00000500000000000000" pitchFamily="50" charset="-70"/>
              </a:rPr>
              <a:t>Tikai atsevišķos ciemos ir telpas, kur kopienas var sanākt kopā</a:t>
            </a:r>
            <a:endParaRPr lang="lv-LV" sz="2800" dirty="0">
              <a:effectLst/>
              <a:latin typeface="Montserrat" panose="00000500000000000000" pitchFamily="50" charset="-70"/>
              <a:ea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2800" dirty="0">
                <a:effectLst/>
                <a:latin typeface="Montserrat" panose="00000500000000000000" pitchFamily="50" charset="-70"/>
                <a:ea typeface="Calibri" panose="020F0502020204030204" pitchFamily="34" charset="0"/>
              </a:rPr>
              <a:t>Publicitātes aktivitātes (mājas lapā, FB, </a:t>
            </a:r>
            <a:r>
              <a:rPr lang="lv-LV" sz="2800" dirty="0" err="1">
                <a:effectLst/>
                <a:latin typeface="Montserrat" panose="00000500000000000000" pitchFamily="50" charset="-70"/>
                <a:ea typeface="Calibri" panose="020F0502020204030204" pitchFamily="34" charset="0"/>
              </a:rPr>
              <a:t>Watsap</a:t>
            </a:r>
            <a:r>
              <a:rPr lang="lv-LV" sz="2800" dirty="0">
                <a:effectLst/>
                <a:latin typeface="Montserrat" panose="00000500000000000000" pitchFamily="50" charset="-70"/>
                <a:ea typeface="Calibri" panose="020F0502020204030204" pitchFamily="34" charset="0"/>
              </a:rPr>
              <a:t> grupās, avīzē)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2800" dirty="0">
                <a:effectLst/>
                <a:latin typeface="Montserrat" panose="00000500000000000000" pitchFamily="50" charset="-70"/>
                <a:ea typeface="Calibri" panose="020F0502020204030204" pitchFamily="34" charset="0"/>
              </a:rPr>
              <a:t>Ciemu attīstības plānu izstrādes jaunumiem pašvaldības mājas lapā izveidota atsevišķa sadaļa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2800" dirty="0">
                <a:effectLst/>
                <a:latin typeface="Montserrat" panose="00000500000000000000" pitchFamily="50" charset="-70"/>
                <a:ea typeface="Calibri" panose="020F0502020204030204" pitchFamily="34" charset="0"/>
              </a:rPr>
              <a:t>Jaunu </a:t>
            </a:r>
            <a:r>
              <a:rPr lang="lv-LV" sz="2800" dirty="0" err="1">
                <a:effectLst/>
                <a:latin typeface="Montserrat" panose="00000500000000000000" pitchFamily="50" charset="-70"/>
                <a:ea typeface="Calibri" panose="020F0502020204030204" pitchFamily="34" charset="0"/>
              </a:rPr>
              <a:t>Watsap</a:t>
            </a:r>
            <a:r>
              <a:rPr lang="lv-LV" sz="2800" dirty="0">
                <a:effectLst/>
                <a:latin typeface="Montserrat" panose="00000500000000000000" pitchFamily="50" charset="-70"/>
                <a:ea typeface="Calibri" panose="020F0502020204030204" pitchFamily="34" charset="0"/>
              </a:rPr>
              <a:t> grupu veidošana ciemos, kur kopienas nav izveidojušās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2800" dirty="0">
                <a:effectLst/>
                <a:latin typeface="Montserrat" panose="00000500000000000000" pitchFamily="50" charset="-70"/>
                <a:ea typeface="Calibri" panose="020F0502020204030204" pitchFamily="34" charset="0"/>
              </a:rPr>
              <a:t>Kopienu ekspertes loma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5C212C-CFEB-0A80-F754-4DEB71652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19.03.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632241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BC01FA-2432-50FD-87D9-91050B017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725FA969-E173-F30D-3EE7-74BA2B55CC6A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pic>
        <p:nvPicPr>
          <p:cNvPr id="17" name="Attēls 16">
            <a:extLst>
              <a:ext uri="{FF2B5EF4-FFF2-40B4-BE49-F238E27FC236}">
                <a16:creationId xmlns:a16="http://schemas.microsoft.com/office/drawing/2014/main" id="{66AC63EF-E77C-27F0-5BD9-4CB6449FA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48" y="6931241"/>
            <a:ext cx="16332600" cy="2298391"/>
          </a:xfrm>
          <a:prstGeom prst="rect">
            <a:avLst/>
          </a:prstGeom>
        </p:spPr>
      </p:pic>
      <p:pic>
        <p:nvPicPr>
          <p:cNvPr id="18" name="Attēls 17">
            <a:extLst>
              <a:ext uri="{FF2B5EF4-FFF2-40B4-BE49-F238E27FC236}">
                <a16:creationId xmlns:a16="http://schemas.microsoft.com/office/drawing/2014/main" id="{9F7FC21B-7353-B011-18F8-69E6430808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38"/>
          <a:stretch/>
        </p:blipFill>
        <p:spPr>
          <a:xfrm>
            <a:off x="13067673" y="6888535"/>
            <a:ext cx="4119835" cy="229839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E0CBE67-0B8C-6E75-C240-895988EE84DF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lv-LV" sz="5400" b="1" dirty="0">
                <a:latin typeface="Montserrat" panose="00000500000000000000" pitchFamily="50" charset="-70"/>
              </a:rPr>
              <a:t>Ciemu / apkaimju attīstības plānu izstrādes līdzšinējais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F0708E-A99D-4DF3-66C3-D18013451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1898049"/>
            <a:ext cx="16535400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2800" dirty="0">
                <a:effectLst/>
                <a:latin typeface="Montserrat" panose="00000500000000000000" pitchFamily="50" charset="-70"/>
                <a:ea typeface="Calibri" panose="020F0502020204030204" pitchFamily="34" charset="0"/>
              </a:rPr>
              <a:t>Iedzīvotāju aptaujas (līdz 19.11.2024. ciemu aptaujā piedalījās 333 iedzīvotāji, Ādažu pilsētas aptaujā – 105).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2800" dirty="0">
                <a:effectLst/>
                <a:latin typeface="Montserrat" panose="00000500000000000000" pitchFamily="50" charset="-70"/>
                <a:ea typeface="Calibri" panose="020F0502020204030204" pitchFamily="34" charset="0"/>
              </a:rPr>
              <a:t>Sabiedrība mazos ciemos ir aktīva, vēlas iesaistīties sava ciema attīstībā. </a:t>
            </a:r>
            <a:r>
              <a:rPr lang="lv-LV" sz="2800" dirty="0">
                <a:latin typeface="Montserrat" panose="00000500000000000000" pitchFamily="50" charset="-70"/>
              </a:rPr>
              <a:t>Sabiedrība pilsētā un lielajos ciemos ir mazaktīva</a:t>
            </a:r>
            <a:endParaRPr lang="lv-LV" sz="2800" dirty="0">
              <a:effectLst/>
              <a:latin typeface="Montserrat" panose="00000500000000000000" pitchFamily="50" charset="-70"/>
              <a:ea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2800" dirty="0">
                <a:effectLst/>
                <a:latin typeface="Montserrat" panose="00000500000000000000" pitchFamily="50" charset="-70"/>
                <a:ea typeface="Calibri" panose="020F0502020204030204" pitchFamily="34" charset="0"/>
              </a:rPr>
              <a:t>Ciemu attīstības plānu izstrādes sanāksmēs organizēja Attīstības un plānošanas nodaļa, bet sanāksmēs ar informāciju dalījās arī citas struktūrvienības un uzņēmumi, pašvaldības aģentūra, vadība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2800" dirty="0">
                <a:effectLst/>
                <a:latin typeface="Montserrat" panose="00000500000000000000" pitchFamily="50" charset="-70"/>
                <a:ea typeface="Calibri" panose="020F0502020204030204" pitchFamily="34" charset="0"/>
              </a:rPr>
              <a:t>Iespēja iedzīvotājiem uzzināt par aktuālākajiem jautājumiem, kas attiecas uz viņu ciemu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2800" dirty="0">
                <a:effectLst/>
                <a:latin typeface="Montserrat" panose="00000500000000000000" pitchFamily="50" charset="-70"/>
                <a:ea typeface="Calibri" panose="020F0502020204030204" pitchFamily="34" charset="0"/>
              </a:rPr>
              <a:t>Paralēli ciemu attīstības plāniem uzsākta pilsētas apkaimju plānošana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3BA6DE-4673-DB47-9790-DD692F760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19.03.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804366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A3212B-DFF5-4099-02FF-5C25DEAC4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EBB5BB7D-8265-1673-A826-A0B3C9A1B161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E7CA92-F9BB-E5CA-BFA4-011631E75008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lv-LV" sz="5400" b="1" dirty="0">
                <a:latin typeface="Montserrat" panose="00000500000000000000" pitchFamily="50" charset="-70"/>
              </a:rPr>
              <a:t>Ciemu / apkaimju attīstības plānu izstrādes līdzšinējais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857D21-E0AD-010A-0E6D-AFA31B3C7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1898049"/>
            <a:ext cx="11391900" cy="766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2800" dirty="0">
                <a:latin typeface="Montserrat" panose="00000500000000000000" pitchFamily="50" charset="-70"/>
                <a:ea typeface="Calibri" panose="020F0502020204030204" pitchFamily="34" charset="0"/>
              </a:rPr>
              <a:t>Dokumenta nosaukums «</a:t>
            </a:r>
            <a:r>
              <a:rPr lang="lv-LV" sz="2800" b="1" dirty="0">
                <a:latin typeface="Montserrat" panose="00000500000000000000" pitchFamily="50" charset="-70"/>
                <a:ea typeface="Calibri" panose="020F0502020204030204" pitchFamily="34" charset="0"/>
              </a:rPr>
              <a:t>Ādažu novada X ciema attīstības plāns līdz 2027. gadam un ilgtermiņa ieceres</a:t>
            </a:r>
            <a:r>
              <a:rPr lang="lv-LV" sz="2800" dirty="0">
                <a:latin typeface="Montserrat" panose="00000500000000000000" pitchFamily="50" charset="-70"/>
                <a:ea typeface="Calibri" panose="020F0502020204030204" pitchFamily="34" charset="0"/>
              </a:rPr>
              <a:t>» </a:t>
            </a:r>
            <a:endParaRPr lang="lv-LV" sz="2800" dirty="0">
              <a:effectLst/>
              <a:latin typeface="Montserrat" panose="00000500000000000000" pitchFamily="50" charset="-70"/>
              <a:ea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2800" b="1" dirty="0">
                <a:effectLst/>
                <a:latin typeface="Montserrat" panose="00000500000000000000" pitchFamily="50" charset="-70"/>
                <a:ea typeface="Calibri" panose="020F0502020204030204" pitchFamily="34" charset="0"/>
              </a:rPr>
              <a:t>Izstrādāti 19 </a:t>
            </a:r>
            <a:r>
              <a:rPr lang="lv-LV" sz="2800" dirty="0">
                <a:effectLst/>
                <a:latin typeface="Montserrat" panose="00000500000000000000" pitchFamily="50" charset="-70"/>
                <a:ea typeface="Calibri" panose="020F0502020204030204" pitchFamily="34" charset="0"/>
              </a:rPr>
              <a:t>ciemu attīstības </a:t>
            </a:r>
            <a:r>
              <a:rPr lang="lv-LV" sz="2800" b="1" dirty="0">
                <a:effectLst/>
                <a:latin typeface="Montserrat" panose="00000500000000000000" pitchFamily="50" charset="-70"/>
                <a:ea typeface="Calibri" panose="020F0502020204030204" pitchFamily="34" charset="0"/>
              </a:rPr>
              <a:t>plānu</a:t>
            </a:r>
            <a:r>
              <a:rPr lang="lv-LV" sz="2800" dirty="0">
                <a:effectLst/>
                <a:latin typeface="Montserrat" panose="00000500000000000000" pitchFamily="50" charset="-70"/>
                <a:ea typeface="Calibri" panose="020F0502020204030204" pitchFamily="34" charset="0"/>
              </a:rPr>
              <a:t> </a:t>
            </a:r>
            <a:r>
              <a:rPr lang="lv-LV" sz="2800" b="1" dirty="0">
                <a:effectLst/>
                <a:latin typeface="Montserrat" panose="00000500000000000000" pitchFamily="50" charset="-70"/>
                <a:ea typeface="Calibri" panose="020F0502020204030204" pitchFamily="34" charset="0"/>
              </a:rPr>
              <a:t>pirmie uzmetumi </a:t>
            </a:r>
            <a:r>
              <a:rPr lang="lv-LV" sz="2800" dirty="0">
                <a:effectLst/>
                <a:latin typeface="Montserrat" panose="00000500000000000000" pitchFamily="50" charset="-70"/>
                <a:ea typeface="Calibri" panose="020F0502020204030204" pitchFamily="34" charset="0"/>
              </a:rPr>
              <a:t>(visiem ciemiem, izņemot </a:t>
            </a:r>
            <a:r>
              <a:rPr lang="lv-LV" sz="2800" dirty="0" err="1">
                <a:effectLst/>
                <a:latin typeface="Montserrat" panose="00000500000000000000" pitchFamily="50" charset="-70"/>
                <a:ea typeface="Calibri" panose="020F0502020204030204" pitchFamily="34" charset="0"/>
              </a:rPr>
              <a:t>Mežgarciemu</a:t>
            </a:r>
            <a:r>
              <a:rPr lang="lv-LV" sz="2800" dirty="0">
                <a:effectLst/>
                <a:latin typeface="Montserrat" panose="00000500000000000000" pitchFamily="50" charset="-70"/>
                <a:ea typeface="Calibri" panose="020F0502020204030204" pitchFamily="34" charset="0"/>
              </a:rPr>
              <a:t>; </a:t>
            </a:r>
            <a:r>
              <a:rPr lang="lv-LV" sz="2800" dirty="0" err="1">
                <a:effectLst/>
                <a:latin typeface="Montserrat" panose="00000500000000000000" pitchFamily="50" charset="-70"/>
                <a:ea typeface="Calibri" panose="020F0502020204030204" pitchFamily="34" charset="0"/>
              </a:rPr>
              <a:t>Eimuru</a:t>
            </a:r>
            <a:r>
              <a:rPr lang="lv-LV" sz="2800" dirty="0">
                <a:effectLst/>
                <a:latin typeface="Montserrat" panose="00000500000000000000" pitchFamily="50" charset="-70"/>
                <a:ea typeface="Calibri" panose="020F0502020204030204" pitchFamily="34" charset="0"/>
              </a:rPr>
              <a:t> ciemiem tika izstrādāts kopīgs plāns)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2800" b="1" dirty="0">
                <a:latin typeface="Montserrat" panose="00000500000000000000" pitchFamily="50" charset="-70"/>
                <a:ea typeface="Calibri" panose="020F0502020204030204" pitchFamily="34" charset="0"/>
              </a:rPr>
              <a:t>Dokumenta struktūra</a:t>
            </a:r>
            <a:r>
              <a:rPr lang="lv-LV" sz="2800" dirty="0">
                <a:latin typeface="Montserrat" panose="00000500000000000000" pitchFamily="50" charset="-70"/>
                <a:ea typeface="Calibri" panose="020F0502020204030204" pitchFamily="34" charset="0"/>
              </a:rPr>
              <a:t>:</a:t>
            </a:r>
          </a:p>
          <a:p>
            <a:pPr marL="108585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2800" dirty="0">
                <a:effectLst/>
                <a:latin typeface="Montserrat" panose="00000500000000000000" pitchFamily="50" charset="-70"/>
                <a:ea typeface="Calibri" panose="020F0502020204030204" pitchFamily="34" charset="0"/>
              </a:rPr>
              <a:t>Kopsavilkums</a:t>
            </a:r>
          </a:p>
          <a:p>
            <a:pPr marL="108585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2800" dirty="0">
                <a:effectLst/>
                <a:latin typeface="Montserrat" panose="00000500000000000000" pitchFamily="50" charset="-70"/>
                <a:ea typeface="Calibri" panose="020F0502020204030204" pitchFamily="34" charset="0"/>
              </a:rPr>
              <a:t>Ievads</a:t>
            </a:r>
          </a:p>
          <a:p>
            <a:pPr marL="108585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2800" dirty="0">
                <a:latin typeface="Montserrat" panose="00000500000000000000" pitchFamily="50" charset="-70"/>
                <a:ea typeface="Calibri" panose="020F0502020204030204" pitchFamily="34" charset="0"/>
              </a:rPr>
              <a:t>Ciema esošās situācijas raksturojums</a:t>
            </a:r>
          </a:p>
          <a:p>
            <a:pPr marL="108585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2800" dirty="0">
                <a:effectLst/>
                <a:latin typeface="Montserrat" panose="00000500000000000000" pitchFamily="50" charset="-70"/>
                <a:ea typeface="Calibri" panose="020F0502020204030204" pitchFamily="34" charset="0"/>
              </a:rPr>
              <a:t>Ciema SVID</a:t>
            </a:r>
          </a:p>
          <a:p>
            <a:pPr marL="108585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2800" dirty="0">
                <a:latin typeface="Montserrat" panose="00000500000000000000" pitchFamily="50" charset="-70"/>
                <a:ea typeface="Calibri" panose="020F0502020204030204" pitchFamily="34" charset="0"/>
              </a:rPr>
              <a:t>Ciema attīstības vīzija un prioritātes</a:t>
            </a:r>
          </a:p>
          <a:p>
            <a:pPr marL="108585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2800" dirty="0">
                <a:effectLst/>
                <a:latin typeface="Montserrat" panose="00000500000000000000" pitchFamily="50" charset="-70"/>
                <a:ea typeface="Calibri" panose="020F0502020204030204" pitchFamily="34" charset="0"/>
              </a:rPr>
              <a:t>Rīcības </a:t>
            </a:r>
            <a:r>
              <a:rPr lang="lv-LV" sz="2800" dirty="0">
                <a:latin typeface="Montserrat" panose="00000500000000000000" pitchFamily="50" charset="-70"/>
                <a:ea typeface="Calibri" panose="020F0502020204030204" pitchFamily="34" charset="0"/>
              </a:rPr>
              <a:t>un investīciju plāns</a:t>
            </a:r>
          </a:p>
          <a:p>
            <a:pPr marL="108585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2800" dirty="0">
                <a:effectLst/>
                <a:latin typeface="Montserrat" panose="00000500000000000000" pitchFamily="50" charset="-70"/>
                <a:ea typeface="Calibri" panose="020F0502020204030204" pitchFamily="34" charset="0"/>
              </a:rPr>
              <a:t>Uzraudzības un novērtēšanas sistēma</a:t>
            </a:r>
          </a:p>
          <a:p>
            <a:pPr marL="108585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2800" dirty="0">
                <a:latin typeface="Montserrat" panose="00000500000000000000" pitchFamily="50" charset="-70"/>
                <a:ea typeface="Calibri" panose="020F0502020204030204" pitchFamily="34" charset="0"/>
              </a:rPr>
              <a:t>Pielikumi</a:t>
            </a:r>
            <a:endParaRPr lang="lv-LV" sz="2800" dirty="0">
              <a:effectLst/>
              <a:latin typeface="Montserrat" panose="00000500000000000000" pitchFamily="50" charset="-70"/>
              <a:ea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5DDA31-85B1-BB0C-3731-084E9F8A1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19.03.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F5F5EE8D-F0E6-34DD-8027-B27710C74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1837" y="2247900"/>
            <a:ext cx="4747458" cy="638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1407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57EFDC49-9844-61DA-D791-63B677A813B5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4CD97B-218B-BDE8-34F3-C03CE4E62959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Priekšlikums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288EDB-9977-6A22-88B2-CCB0FF298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628900"/>
            <a:ext cx="16535400" cy="380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lv-LV" sz="2800" dirty="0">
                <a:latin typeface="Montserrat" panose="00000500000000000000" pitchFamily="50" charset="-70"/>
                <a:ea typeface="Calibri" panose="020F0502020204030204" pitchFamily="34" charset="0"/>
              </a:rPr>
              <a:t>Pieņemt informāciju zināšanai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lv-LV" sz="2800" dirty="0">
                <a:latin typeface="Montserrat" panose="00000500000000000000" pitchFamily="50" charset="-70"/>
                <a:ea typeface="Calibri" panose="020F0502020204030204" pitchFamily="34" charset="0"/>
              </a:rPr>
              <a:t>Publicēt izstrādāto ciemu attīstības plānu pirmos uzmetumus pašvaldības tīmekļa vietnē, sadaļā </a:t>
            </a:r>
            <a:r>
              <a:rPr lang="lv-LV" sz="2800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50" charset="-70"/>
                <a:ea typeface="Calibri" panose="020F0502020204030204" pitchFamily="34" charset="0"/>
              </a:rPr>
              <a:t>Aktualitātes / Sabiedrības līdzdalība / Ciemu attīstības plāni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lv-LV" sz="2800" dirty="0">
                <a:latin typeface="Montserrat" panose="00000500000000000000" pitchFamily="50" charset="-70"/>
                <a:ea typeface="Calibri" panose="020F0502020204030204" pitchFamily="34" charset="0"/>
              </a:rPr>
              <a:t>Nosūtīt izstrādāto ciemu attīstības plānu pirmos uzmetumus kopienu pārstāvjiem un iedzīvotāju padomēm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lv-LV" altLang="lv-LV" sz="2800" dirty="0">
                <a:latin typeface="Montserrat" panose="00000500000000000000" pitchFamily="50" charset="-70"/>
                <a:ea typeface="Calibri" panose="020F0502020204030204" pitchFamily="34" charset="0"/>
              </a:rPr>
              <a:t>Turpināt darbu pie ciemu attīstības plānu izstrādes, t.sk., organizēt nākamās sanāksmes ar iedzīvotājiem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AB9F64-EFDF-408F-4F5D-0D0AF4637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19.03.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521035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29946</TotalTime>
  <Words>471</Words>
  <Application>Microsoft Office PowerPoint</Application>
  <PresentationFormat>Custom</PresentationFormat>
  <Paragraphs>51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 Light</vt:lpstr>
      <vt:lpstr>Arial</vt:lpstr>
      <vt:lpstr>Calibri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Iedzīvotāju iesaiste pašvaldības darbā</dc:title>
  <dc:creator>Laura Bite</dc:creator>
  <cp:lastModifiedBy>Jevgēnija Sviridenkova</cp:lastModifiedBy>
  <cp:revision>263</cp:revision>
  <cp:lastPrinted>2024-05-29T14:08:05Z</cp:lastPrinted>
  <dcterms:created xsi:type="dcterms:W3CDTF">2006-08-16T00:00:00Z</dcterms:created>
  <dcterms:modified xsi:type="dcterms:W3CDTF">2025-03-26T06:43:03Z</dcterms:modified>
</cp:coreProperties>
</file>