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90" r:id="rId4"/>
    <p:sldId id="471" r:id="rId5"/>
    <p:sldId id="481" r:id="rId6"/>
    <p:sldId id="482" r:id="rId7"/>
    <p:sldId id="483" r:id="rId8"/>
    <p:sldId id="480" r:id="rId9"/>
    <p:sldId id="479" r:id="rId10"/>
  </p:sldIdLst>
  <p:sldSz cx="18288000" cy="10287000"/>
  <p:notesSz cx="6858000" cy="9144000"/>
  <p:embeddedFontLst>
    <p:embeddedFont>
      <p:font typeface="Montserrat" panose="00000500000000000000" pitchFamily="50" charset="-70"/>
      <p:regular r:id="rId12"/>
      <p:bold r:id="rId13"/>
      <p:italic r:id="rId14"/>
      <p:boldItalic r:id="rId15"/>
    </p:embeddedFont>
    <p:embeddedFont>
      <p:font typeface="Montserrat Medium" panose="00000600000000000000" pitchFamily="50" charset="-70"/>
      <p:regular r:id="rId16"/>
      <p:italic r:id="rId17"/>
    </p:embeddedFont>
    <p:embeddedFont>
      <p:font typeface="Montserrat SemiBold" panose="00000700000000000000" pitchFamily="50" charset="-7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A5BC134-7B5B-B442-AA6C-8768B5ED0E5D}">
          <p14:sldIdLst>
            <p14:sldId id="256"/>
            <p14:sldId id="257"/>
            <p14:sldId id="290"/>
            <p14:sldId id="471"/>
            <p14:sldId id="481"/>
            <p14:sldId id="482"/>
            <p14:sldId id="483"/>
            <p14:sldId id="480"/>
            <p14:sldId id="4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840" userDrawn="1">
          <p15:clr>
            <a:srgbClr val="A4A3A4"/>
          </p15:clr>
        </p15:guide>
        <p15:guide id="2" pos="144" userDrawn="1">
          <p15:clr>
            <a:srgbClr val="A4A3A4"/>
          </p15:clr>
        </p15:guide>
        <p15:guide id="3" pos="11328" userDrawn="1">
          <p15:clr>
            <a:srgbClr val="A4A3A4"/>
          </p15:clr>
        </p15:guide>
        <p15:guide id="4" orient="horz" pos="1752" userDrawn="1">
          <p15:clr>
            <a:srgbClr val="A4A3A4"/>
          </p15:clr>
        </p15:guide>
        <p15:guide id="5" pos="4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DE49"/>
    <a:srgbClr val="E1DC49"/>
    <a:srgbClr val="DBEB00"/>
    <a:srgbClr val="77A4BE"/>
    <a:srgbClr val="6E7072"/>
    <a:srgbClr val="707F3E"/>
    <a:srgbClr val="C04900"/>
    <a:srgbClr val="0A0D7F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49" autoAdjust="0"/>
    <p:restoredTop sz="94812" autoAdjust="0"/>
  </p:normalViewPr>
  <p:slideViewPr>
    <p:cSldViewPr>
      <p:cViewPr varScale="1">
        <p:scale>
          <a:sx n="61" d="100"/>
          <a:sy n="61" d="100"/>
        </p:scale>
        <p:origin x="720" y="43"/>
      </p:cViewPr>
      <p:guideLst>
        <p:guide orient="horz" pos="840"/>
        <p:guide pos="144"/>
        <p:guide pos="11328"/>
        <p:guide orient="horz" pos="1752"/>
        <p:guide pos="4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2BE5A0-D6E5-8549-9779-CFE680BF9E89}" type="datetimeFigureOut">
              <a:rPr lang="en-LV" smtClean="0"/>
              <a:t>03/25/2025</a:t>
            </a:fld>
            <a:endParaRPr lang="en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AE27AA-9BC7-E84F-8718-96696ED692D6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4228853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DBD1-BBC6-144F-BB04-668AE50EEAA2}" type="datetime1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Ādažu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2B9F0-4552-AC48-AA4F-42211AD280FC}" type="datetime1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Ādažu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F4B85-EE1C-824B-90CF-74BDD2F38CBA}" type="datetime1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Ādažu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8FE41-FDFF-8047-B79B-356A78FD3E08}" type="datetime1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Ādažu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4E0E-0A54-0C4A-A6CD-2D1CE1D43E84}" type="datetime1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Ādažu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80C60-2641-914D-8720-24CB9E1544F8}" type="datetime1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Ādažu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1618D-AFDF-4441-B6AC-AB7256007DBD}" type="datetime1">
              <a:rPr lang="en-US" smtClean="0"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Ādažu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D66EA-52B9-B847-AD9B-694F049B33E6}" type="datetime1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Ādažu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9F490-1998-4A44-A624-42F54DBDC226}" type="datetime1">
              <a:rPr lang="en-US" smtClean="0"/>
              <a:t>3/25/2025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Ādažu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FAB0-4578-A449-A906-ABE38DB7018B}" type="datetime1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Ādažu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F1D72-1054-794F-87B7-D0056D5203D5}" type="datetime1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Ādažu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95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800B1-4C03-4D41-B773-165D95B0D0CA}" type="datetime1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Ādažu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40" y="9504272"/>
            <a:ext cx="18105120" cy="23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500" dirty="0">
                <a:solidFill>
                  <a:srgbClr val="FFFFFF"/>
                </a:solidFill>
                <a:latin typeface="Montserrat" pitchFamily="2" charset="77"/>
              </a:rPr>
              <a:t>ĀDAŽU NOVADA PAŠVALDĪBA   |   </a:t>
            </a:r>
            <a:r>
              <a:rPr lang="lv-LV" sz="1500" dirty="0">
                <a:solidFill>
                  <a:srgbClr val="FFFFFF"/>
                </a:solidFill>
                <a:latin typeface="Montserrat" pitchFamily="2" charset="77"/>
              </a:rPr>
              <a:t>2025. gada 12. martā</a:t>
            </a:r>
            <a:endParaRPr lang="en-US" sz="1500" dirty="0">
              <a:solidFill>
                <a:srgbClr val="FFFFFF"/>
              </a:solidFill>
              <a:latin typeface="Montserrat" pitchFamily="2" charset="77"/>
            </a:endParaRPr>
          </a:p>
        </p:txBody>
      </p:sp>
      <p:sp>
        <p:nvSpPr>
          <p:cNvPr id="3" name="AutoShape 3"/>
          <p:cNvSpPr/>
          <p:nvPr/>
        </p:nvSpPr>
        <p:spPr>
          <a:xfrm rot="1789">
            <a:off x="-4764" y="9489758"/>
            <a:ext cx="1829752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v-LV" dirty="0"/>
          </a:p>
        </p:txBody>
      </p:sp>
      <p:sp>
        <p:nvSpPr>
          <p:cNvPr id="4" name="TextBox 4"/>
          <p:cNvSpPr txBox="1"/>
          <p:nvPr/>
        </p:nvSpPr>
        <p:spPr>
          <a:xfrm>
            <a:off x="-96210" y="5753100"/>
            <a:ext cx="18292770" cy="3039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lv-LV" sz="6600" dirty="0">
                <a:solidFill>
                  <a:srgbClr val="FFFFFF"/>
                </a:solidFill>
                <a:latin typeface="Montserrat" panose="00000500000000000000" pitchFamily="50" charset="-70"/>
              </a:rPr>
              <a:t>Par uzņēmēju un iedzīvotāju aptaujas rezultātiem par sabiedriskās ēdināšanas nepieciešamību Jomas ielā 7, Carnikavā</a:t>
            </a:r>
            <a:endParaRPr lang="en-US" sz="6600" dirty="0">
              <a:solidFill>
                <a:srgbClr val="FFFFFF"/>
              </a:solidFill>
              <a:latin typeface="Montserrat" panose="00000500000000000000" pitchFamily="50" charset="-7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A7B6706-566B-71C2-A752-5BEBD6DD4A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046" y="0"/>
            <a:ext cx="6267908" cy="6113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>
            <a:extLst>
              <a:ext uri="{FF2B5EF4-FFF2-40B4-BE49-F238E27FC236}">
                <a16:creationId xmlns:a16="http://schemas.microsoft.com/office/drawing/2014/main" id="{74008C3C-4659-4ACB-74F7-46003A735B08}"/>
              </a:ext>
            </a:extLst>
          </p:cNvPr>
          <p:cNvSpPr txBox="1"/>
          <p:nvPr/>
        </p:nvSpPr>
        <p:spPr>
          <a:xfrm>
            <a:off x="91440" y="9570720"/>
            <a:ext cx="18105120" cy="23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500" dirty="0">
                <a:solidFill>
                  <a:srgbClr val="FFFFFF"/>
                </a:solidFill>
                <a:latin typeface="Montserrat" pitchFamily="2" charset="77"/>
              </a:rPr>
              <a:t>ĀDAŽU NOVADA PAŠVALDĪBA   </a:t>
            </a:r>
            <a:r>
              <a:rPr lang="lv-LV" sz="1500" dirty="0">
                <a:solidFill>
                  <a:srgbClr val="FFFFFF"/>
                </a:solidFill>
                <a:latin typeface="Montserrat" pitchFamily="2" charset="77"/>
              </a:rPr>
              <a:t>2025. gada 12. martā</a:t>
            </a:r>
            <a:endParaRPr lang="en-US" sz="1500" dirty="0">
              <a:solidFill>
                <a:srgbClr val="FFFFFF"/>
              </a:solidFill>
              <a:latin typeface="Montserrat" pitchFamily="2" charset="77"/>
            </a:endParaRPr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0437D4B7-F407-F6F7-C93C-AB3FA9E61F59}"/>
              </a:ext>
            </a:extLst>
          </p:cNvPr>
          <p:cNvSpPr/>
          <p:nvPr/>
        </p:nvSpPr>
        <p:spPr>
          <a:xfrm rot="1789">
            <a:off x="-4764" y="9489758"/>
            <a:ext cx="1829752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316907-28D8-1216-3A6A-F9D92982B318}"/>
              </a:ext>
            </a:extLst>
          </p:cNvPr>
          <p:cNvSpPr txBox="1"/>
          <p:nvPr/>
        </p:nvSpPr>
        <p:spPr>
          <a:xfrm>
            <a:off x="914400" y="792480"/>
            <a:ext cx="16078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v-LV" sz="3600" b="1" dirty="0">
                <a:solidFill>
                  <a:schemeClr val="bg1"/>
                </a:solidFill>
                <a:latin typeface="Montserrat" panose="00000500000000000000" pitchFamily="50" charset="-70"/>
              </a:rPr>
              <a:t>Līdzšinējie lēmumi</a:t>
            </a:r>
            <a:r>
              <a:rPr lang="lv-LV" sz="3600" dirty="0">
                <a:solidFill>
                  <a:schemeClr val="bg1"/>
                </a:solidFill>
                <a:latin typeface="Montserrat" panose="00000500000000000000" pitchFamily="50" charset="-70"/>
              </a:rPr>
              <a:t>:</a:t>
            </a:r>
          </a:p>
          <a:p>
            <a:pPr algn="just"/>
            <a:endParaRPr lang="lv-LV" sz="3600" dirty="0">
              <a:solidFill>
                <a:schemeClr val="bg1"/>
              </a:solidFill>
              <a:latin typeface="Montserrat" panose="00000500000000000000" pitchFamily="50" charset="-70"/>
            </a:endParaRPr>
          </a:p>
          <a:p>
            <a:pPr marL="742950" indent="-742950" algn="just">
              <a:buAutoNum type="arabicPeriod"/>
            </a:pPr>
            <a:r>
              <a:rPr lang="lv-LV" sz="3600" dirty="0">
                <a:solidFill>
                  <a:schemeClr val="bg1"/>
                </a:solidFill>
                <a:latin typeface="Montserrat" panose="00000500000000000000" pitchFamily="50" charset="-70"/>
              </a:rPr>
              <a:t>2025. gada 12. februārī Attīstības komiteja tika informēta par nomas līguma izbeigšanu ar SIA “TĀDĀ ZIŅĀ” (nomas izbeigšana 31.12.2024)</a:t>
            </a:r>
          </a:p>
          <a:p>
            <a:pPr marL="742950" indent="-742950" algn="just">
              <a:buAutoNum type="arabicPeriod"/>
            </a:pPr>
            <a:endParaRPr lang="lv-LV" sz="3600" dirty="0">
              <a:solidFill>
                <a:schemeClr val="bg1"/>
              </a:solidFill>
              <a:latin typeface="Montserrat" panose="00000500000000000000" pitchFamily="50" charset="-70"/>
            </a:endParaRPr>
          </a:p>
          <a:p>
            <a:pPr algn="just"/>
            <a:r>
              <a:rPr lang="lv-LV" sz="3600" dirty="0">
                <a:solidFill>
                  <a:schemeClr val="bg1"/>
                </a:solidFill>
                <a:latin typeface="Montserrat" panose="00000500000000000000" pitchFamily="50" charset="-70"/>
              </a:rPr>
              <a:t> </a:t>
            </a:r>
          </a:p>
          <a:p>
            <a:pPr algn="just"/>
            <a:r>
              <a:rPr lang="lv-LV" sz="3600" dirty="0">
                <a:solidFill>
                  <a:schemeClr val="bg1"/>
                </a:solidFill>
                <a:latin typeface="Montserrat" panose="00000500000000000000" pitchFamily="50" charset="-70"/>
              </a:rPr>
              <a:t>2. Uzdevums: aptaujāt komersantus un iedzīvotājus, lai novērtētu sabiedriskās ēdināšanas vietas nepieciešamību un izsoles atkārtotu rīkošanu.</a:t>
            </a:r>
            <a:r>
              <a:rPr lang="lv-LV" sz="3600" dirty="0">
                <a:solidFill>
                  <a:schemeClr val="bg1"/>
                </a:solidFill>
                <a:effectLst/>
                <a:latin typeface="Montserrat" panose="00000500000000000000" pitchFamily="50" charset="-70"/>
                <a:ea typeface="Calibri" panose="020F0502020204030204" pitchFamily="34" charset="0"/>
                <a:cs typeface="Times New Roman" panose="02020603050405020304" pitchFamily="18" charset="0"/>
              </a:rPr>
              <a:t>								</a:t>
            </a:r>
            <a:endParaRPr lang="lv-LV" sz="3600" dirty="0">
              <a:solidFill>
                <a:schemeClr val="bg1"/>
              </a:solidFill>
              <a:latin typeface="Montserrat" panose="00000500000000000000" pitchFamily="50" charset="-7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1789">
            <a:off x="-4764" y="9489758"/>
            <a:ext cx="18297527" cy="0"/>
          </a:xfrm>
          <a:prstGeom prst="line">
            <a:avLst/>
          </a:prstGeom>
          <a:ln w="9525" cap="rnd">
            <a:solidFill>
              <a:srgbClr val="58585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TextBox 17"/>
          <p:cNvSpPr txBox="1"/>
          <p:nvPr/>
        </p:nvSpPr>
        <p:spPr>
          <a:xfrm>
            <a:off x="3962400" y="7505700"/>
            <a:ext cx="12860622" cy="556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ts val="47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000" b="1" dirty="0">
              <a:solidFill>
                <a:srgbClr val="6E7072"/>
              </a:solidFill>
              <a:latin typeface="Montserrat SemiBold" pitchFamily="2" charset="77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1440" y="9570720"/>
            <a:ext cx="18105120" cy="23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500" dirty="0">
                <a:solidFill>
                  <a:schemeClr val="bg1"/>
                </a:solidFill>
                <a:latin typeface="Montserrat" pitchFamily="2" charset="77"/>
              </a:rPr>
              <a:t>ĀDAŽU NOVADA PAŠVALDĪBA   |   .</a:t>
            </a:r>
            <a:r>
              <a:rPr lang="lv-LV" sz="1500" dirty="0">
                <a:solidFill>
                  <a:schemeClr val="bg1"/>
                </a:solidFill>
                <a:latin typeface="Montserrat" pitchFamily="2" charset="77"/>
              </a:rPr>
              <a:t>2025. gada 12. martā</a:t>
            </a:r>
            <a:endParaRPr lang="en-US" sz="15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6F9768-B28D-3C6D-558B-8008B720A670}"/>
              </a:ext>
            </a:extLst>
          </p:cNvPr>
          <p:cNvSpPr txBox="1"/>
          <p:nvPr/>
        </p:nvSpPr>
        <p:spPr>
          <a:xfrm>
            <a:off x="762000" y="952500"/>
            <a:ext cx="154354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v-LV" sz="4000" b="1" dirty="0">
                <a:solidFill>
                  <a:schemeClr val="bg1"/>
                </a:solidFill>
                <a:latin typeface="Montserrat" panose="00000500000000000000" pitchFamily="50" charset="-70"/>
              </a:rPr>
              <a:t>Aptaujas dalībnieki</a:t>
            </a:r>
            <a:r>
              <a:rPr lang="lv-LV" sz="4000" dirty="0">
                <a:solidFill>
                  <a:schemeClr val="bg1"/>
                </a:solidFill>
                <a:latin typeface="Montserrat" panose="00000500000000000000" pitchFamily="50" charset="-70"/>
              </a:rPr>
              <a:t>:</a:t>
            </a:r>
          </a:p>
          <a:p>
            <a:pPr algn="just"/>
            <a:endParaRPr lang="lv-LV" sz="4000" dirty="0">
              <a:solidFill>
                <a:schemeClr val="bg1"/>
              </a:solidFill>
              <a:latin typeface="Montserrat" panose="00000500000000000000" pitchFamily="50" charset="-70"/>
            </a:endParaRPr>
          </a:p>
          <a:p>
            <a:pPr algn="just"/>
            <a:r>
              <a:rPr lang="it-IT" sz="4000" dirty="0">
                <a:solidFill>
                  <a:schemeClr val="bg1"/>
                </a:solidFill>
                <a:latin typeface="Montserrat" panose="00000500000000000000" pitchFamily="50" charset="-70"/>
              </a:rPr>
              <a:t>Komersanti – 30 respondenti</a:t>
            </a:r>
          </a:p>
          <a:p>
            <a:pPr algn="just"/>
            <a:endParaRPr lang="lv-LV" sz="4000" dirty="0">
              <a:solidFill>
                <a:schemeClr val="bg1"/>
              </a:solidFill>
              <a:latin typeface="Montserrat" panose="00000500000000000000" pitchFamily="50" charset="-70"/>
            </a:endParaRPr>
          </a:p>
          <a:p>
            <a:pPr algn="just"/>
            <a:r>
              <a:rPr lang="it-IT" sz="4000" dirty="0">
                <a:solidFill>
                  <a:schemeClr val="bg1"/>
                </a:solidFill>
                <a:latin typeface="Montserrat" panose="00000500000000000000" pitchFamily="50" charset="-70"/>
              </a:rPr>
              <a:t>Iedzīvotāji – 85 respondenti</a:t>
            </a:r>
            <a:endParaRPr lang="lv-LV" sz="4000" dirty="0">
              <a:solidFill>
                <a:schemeClr val="bg1"/>
              </a:solidFill>
              <a:latin typeface="Montserrat" panose="00000500000000000000" pitchFamily="50" charset="-7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BC467B-08E6-EA8A-B4D7-C3F4698CDA94}"/>
              </a:ext>
            </a:extLst>
          </p:cNvPr>
          <p:cNvSpPr txBox="1"/>
          <p:nvPr/>
        </p:nvSpPr>
        <p:spPr>
          <a:xfrm>
            <a:off x="990600" y="4991100"/>
            <a:ext cx="1158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200" dirty="0">
                <a:solidFill>
                  <a:schemeClr val="bg1"/>
                </a:solidFill>
                <a:latin typeface="Montserrat" panose="00000500000000000000" pitchFamily="50" charset="-70"/>
              </a:rPr>
              <a:t>Aptauja tika publicēta Ādažu novada mājaslapā un </a:t>
            </a:r>
            <a:r>
              <a:rPr lang="lv-LV" sz="3200" dirty="0" err="1">
                <a:solidFill>
                  <a:schemeClr val="bg1"/>
                </a:solidFill>
                <a:latin typeface="Montserrat" panose="00000500000000000000" pitchFamily="50" charset="-70"/>
              </a:rPr>
              <a:t>Facebook</a:t>
            </a:r>
            <a:r>
              <a:rPr lang="lv-LV" sz="3200" dirty="0">
                <a:solidFill>
                  <a:schemeClr val="bg1"/>
                </a:solidFill>
                <a:latin typeface="Montserrat" panose="00000500000000000000" pitchFamily="50" charset="-70"/>
              </a:rPr>
              <a:t> profilā</a:t>
            </a:r>
          </a:p>
        </p:txBody>
      </p:sp>
    </p:spTree>
    <p:extLst>
      <p:ext uri="{BB962C8B-B14F-4D97-AF65-F5344CB8AC3E}">
        <p14:creationId xmlns:p14="http://schemas.microsoft.com/office/powerpoint/2010/main" val="533621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2">
            <a:extLst>
              <a:ext uri="{FF2B5EF4-FFF2-40B4-BE49-F238E27FC236}">
                <a16:creationId xmlns:a16="http://schemas.microsoft.com/office/drawing/2014/main" id="{47926E56-8570-CDF7-4989-061BBF2482A0}"/>
              </a:ext>
            </a:extLst>
          </p:cNvPr>
          <p:cNvSpPr/>
          <p:nvPr/>
        </p:nvSpPr>
        <p:spPr>
          <a:xfrm rot="1789">
            <a:off x="-4764" y="9489758"/>
            <a:ext cx="18297527" cy="0"/>
          </a:xfrm>
          <a:prstGeom prst="line">
            <a:avLst/>
          </a:prstGeom>
          <a:ln w="9525" cap="rnd">
            <a:solidFill>
              <a:srgbClr val="58585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87CE41B2-4B67-ABA7-A49A-E69972EA111C}"/>
              </a:ext>
            </a:extLst>
          </p:cNvPr>
          <p:cNvSpPr txBox="1"/>
          <p:nvPr/>
        </p:nvSpPr>
        <p:spPr>
          <a:xfrm>
            <a:off x="-228600" y="9531211"/>
            <a:ext cx="18105120" cy="23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500" dirty="0">
                <a:solidFill>
                  <a:schemeClr val="bg1"/>
                </a:solidFill>
                <a:latin typeface="Montserrat" pitchFamily="2" charset="77"/>
              </a:rPr>
              <a:t>ĀDAŽU NOVADA PAŠVALDĪBA   |   </a:t>
            </a:r>
            <a:r>
              <a:rPr lang="lv-LV" sz="1500" dirty="0">
                <a:solidFill>
                  <a:schemeClr val="bg1"/>
                </a:solidFill>
                <a:latin typeface="Montserrat" pitchFamily="2" charset="77"/>
              </a:rPr>
              <a:t>2025. gada 12. martā</a:t>
            </a:r>
            <a:r>
              <a:rPr lang="en-US" sz="1500" dirty="0">
                <a:solidFill>
                  <a:schemeClr val="bg1"/>
                </a:solidFill>
                <a:latin typeface="Montserrat" pitchFamily="2" charset="77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BCDA50-D29A-A356-A954-A9408B5C350F}"/>
              </a:ext>
            </a:extLst>
          </p:cNvPr>
          <p:cNvSpPr txBox="1"/>
          <p:nvPr/>
        </p:nvSpPr>
        <p:spPr>
          <a:xfrm>
            <a:off x="838200" y="876300"/>
            <a:ext cx="62712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4400" b="1" dirty="0">
                <a:solidFill>
                  <a:schemeClr val="bg1"/>
                </a:solidFill>
                <a:latin typeface="Montserrat" panose="00000500000000000000" pitchFamily="50" charset="-70"/>
              </a:rPr>
              <a:t>Galvenie secinājumi: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0ED29B-0DF8-6416-BE08-34AA5B6487BC}"/>
              </a:ext>
            </a:extLst>
          </p:cNvPr>
          <p:cNvSpPr txBox="1"/>
          <p:nvPr/>
        </p:nvSpPr>
        <p:spPr>
          <a:xfrm>
            <a:off x="1066800" y="1721941"/>
            <a:ext cx="149352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200" b="1" dirty="0">
                <a:solidFill>
                  <a:schemeClr val="bg1"/>
                </a:solidFill>
                <a:latin typeface="Montserrat" panose="00000500000000000000" pitchFamily="50" charset="-70"/>
              </a:rPr>
              <a:t>Komersantu interese par ēdināšanas vietu</a:t>
            </a:r>
          </a:p>
          <a:p>
            <a:endParaRPr lang="lv-LV" sz="3200" dirty="0">
              <a:solidFill>
                <a:schemeClr val="bg1"/>
              </a:solidFill>
              <a:latin typeface="Montserrat" panose="00000500000000000000" pitchFamily="50" charset="-70"/>
            </a:endParaRPr>
          </a:p>
          <a:p>
            <a:r>
              <a:rPr lang="lv-LV" sz="3200" dirty="0">
                <a:solidFill>
                  <a:schemeClr val="bg1"/>
                </a:solidFill>
                <a:latin typeface="Montserrat" panose="00000500000000000000" pitchFamily="50" charset="-70"/>
              </a:rPr>
              <a:t>Mērena interese piedalīties nomas izsolē</a:t>
            </a:r>
          </a:p>
          <a:p>
            <a:r>
              <a:rPr lang="lv-LV" sz="3200" dirty="0">
                <a:solidFill>
                  <a:schemeClr val="bg1"/>
                </a:solidFill>
                <a:latin typeface="Montserrat" panose="00000500000000000000" pitchFamily="50" charset="-70"/>
              </a:rPr>
              <a:t>Tikai daži uzņēmēji ir gatavi piedalīties uzreiz</a:t>
            </a:r>
          </a:p>
          <a:p>
            <a:r>
              <a:rPr lang="lv-LV" sz="3200" b="1" dirty="0">
                <a:solidFill>
                  <a:schemeClr val="bg1"/>
                </a:solidFill>
                <a:latin typeface="Montserrat" panose="00000500000000000000" pitchFamily="50" charset="-70"/>
              </a:rPr>
              <a:t>Galvenie faktori, kas ietekmē lēmumu</a:t>
            </a:r>
            <a:r>
              <a:rPr lang="lv-LV" sz="3200" dirty="0">
                <a:solidFill>
                  <a:schemeClr val="bg1"/>
                </a:solidFill>
                <a:latin typeface="Montserrat" panose="00000500000000000000" pitchFamily="50" charset="-70"/>
              </a:rPr>
              <a:t>:</a:t>
            </a:r>
          </a:p>
          <a:p>
            <a:r>
              <a:rPr lang="lv-LV" sz="3200" dirty="0">
                <a:solidFill>
                  <a:schemeClr val="bg1"/>
                </a:solidFill>
                <a:latin typeface="Montserrat" panose="00000500000000000000" pitchFamily="50" charset="-70"/>
              </a:rPr>
              <a:t>Nomas nosacījumi un maksa – būtiskākais aspekts</a:t>
            </a:r>
          </a:p>
          <a:p>
            <a:r>
              <a:rPr lang="lv-LV" sz="3200" dirty="0">
                <a:solidFill>
                  <a:schemeClr val="bg1"/>
                </a:solidFill>
                <a:latin typeface="Montserrat" panose="00000500000000000000" pitchFamily="50" charset="-70"/>
              </a:rPr>
              <a:t>Sezonālās darbības iespējas – nepieciešama elastība</a:t>
            </a:r>
          </a:p>
          <a:p>
            <a:r>
              <a:rPr lang="lv-LV" sz="3200" dirty="0">
                <a:solidFill>
                  <a:schemeClr val="bg1"/>
                </a:solidFill>
                <a:latin typeface="Montserrat" panose="00000500000000000000" pitchFamily="50" charset="-70"/>
              </a:rPr>
              <a:t>Autostāvvietu pieejamība – viena no būtiskākajām problēmām</a:t>
            </a:r>
          </a:p>
          <a:p>
            <a:r>
              <a:rPr lang="lv-LV" sz="3200" b="1" dirty="0">
                <a:solidFill>
                  <a:schemeClr val="bg1"/>
                </a:solidFill>
                <a:latin typeface="Montserrat" panose="00000500000000000000" pitchFamily="50" charset="-70"/>
              </a:rPr>
              <a:t>Investīcijas</a:t>
            </a:r>
            <a:r>
              <a:rPr lang="lv-LV" sz="3200" dirty="0">
                <a:solidFill>
                  <a:schemeClr val="bg1"/>
                </a:solidFill>
                <a:latin typeface="Montserrat" panose="00000500000000000000" pitchFamily="50" charset="-70"/>
              </a:rPr>
              <a:t>:</a:t>
            </a:r>
          </a:p>
          <a:p>
            <a:r>
              <a:rPr lang="lv-LV" sz="3200" dirty="0">
                <a:solidFill>
                  <a:schemeClr val="bg1"/>
                </a:solidFill>
                <a:latin typeface="Montserrat" panose="00000500000000000000" pitchFamily="50" charset="-70"/>
              </a:rPr>
              <a:t>Daži uzņēmēji būtu gatavi investēt paši.</a:t>
            </a:r>
          </a:p>
          <a:p>
            <a:r>
              <a:rPr lang="lv-LV" sz="3200" dirty="0">
                <a:solidFill>
                  <a:schemeClr val="bg1"/>
                </a:solidFill>
                <a:latin typeface="Montserrat" panose="00000500000000000000" pitchFamily="50" charset="-70"/>
              </a:rPr>
              <a:t>Daudzi norāda, ka nepieciešams pašvaldības līdzfinansējums (īpaši terases un virtuves aprīkojuma izbūvei).</a:t>
            </a:r>
          </a:p>
        </p:txBody>
      </p:sp>
    </p:spTree>
    <p:extLst>
      <p:ext uri="{BB962C8B-B14F-4D97-AF65-F5344CB8AC3E}">
        <p14:creationId xmlns:p14="http://schemas.microsoft.com/office/powerpoint/2010/main" val="1416394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6E3B2E-2F43-41AF-B879-EED1971B77D8}"/>
              </a:ext>
            </a:extLst>
          </p:cNvPr>
          <p:cNvSpPr txBox="1"/>
          <p:nvPr/>
        </p:nvSpPr>
        <p:spPr>
          <a:xfrm>
            <a:off x="1219200" y="1104900"/>
            <a:ext cx="883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400" b="1" dirty="0">
                <a:solidFill>
                  <a:schemeClr val="bg1"/>
                </a:solidFill>
                <a:latin typeface="Montserrat" panose="00000500000000000000" pitchFamily="50" charset="-70"/>
              </a:rPr>
              <a:t>Galvenie secinājumi: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03A588-1B58-1405-886B-2D1EEBCB6BD9}"/>
              </a:ext>
            </a:extLst>
          </p:cNvPr>
          <p:cNvSpPr txBox="1"/>
          <p:nvPr/>
        </p:nvSpPr>
        <p:spPr>
          <a:xfrm>
            <a:off x="1219200" y="2476500"/>
            <a:ext cx="141732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200" b="1" dirty="0">
                <a:solidFill>
                  <a:schemeClr val="bg1"/>
                </a:solidFill>
                <a:latin typeface="Montserrat" panose="00000500000000000000" pitchFamily="50" charset="-70"/>
              </a:rPr>
              <a:t>Iedzīvotāju viedoklis</a:t>
            </a:r>
          </a:p>
          <a:p>
            <a:endParaRPr lang="lv-LV" sz="3200" b="1" dirty="0">
              <a:solidFill>
                <a:schemeClr val="bg1"/>
              </a:solidFill>
              <a:latin typeface="Montserrat" panose="00000500000000000000" pitchFamily="50" charset="-70"/>
            </a:endParaRPr>
          </a:p>
          <a:p>
            <a:r>
              <a:rPr lang="lv-LV" sz="3200" b="1" dirty="0">
                <a:solidFill>
                  <a:schemeClr val="bg1"/>
                </a:solidFill>
                <a:latin typeface="Montserrat" panose="00000500000000000000" pitchFamily="50" charset="-70"/>
              </a:rPr>
              <a:t>Populārākie ēdināšanas koncepti</a:t>
            </a:r>
            <a:r>
              <a:rPr lang="lv-LV" sz="3200" dirty="0">
                <a:solidFill>
                  <a:schemeClr val="bg1"/>
                </a:solidFill>
                <a:latin typeface="Montserrat" panose="00000500000000000000" pitchFamily="50" charset="-70"/>
              </a:rPr>
              <a:t>:</a:t>
            </a:r>
          </a:p>
          <a:p>
            <a:r>
              <a:rPr lang="lv-LV" sz="3200" dirty="0">
                <a:solidFill>
                  <a:schemeClr val="bg1"/>
                </a:solidFill>
                <a:latin typeface="Montserrat" panose="00000500000000000000" pitchFamily="50" charset="-70"/>
              </a:rPr>
              <a:t>Kafejnīca ar vietējām jūras veltēm</a:t>
            </a:r>
          </a:p>
          <a:p>
            <a:r>
              <a:rPr lang="lv-LV" sz="3200" dirty="0">
                <a:solidFill>
                  <a:schemeClr val="bg1"/>
                </a:solidFill>
                <a:latin typeface="Montserrat" panose="00000500000000000000" pitchFamily="50" charset="-70"/>
              </a:rPr>
              <a:t>Uz oglēm cepti ēdieni</a:t>
            </a:r>
          </a:p>
          <a:p>
            <a:r>
              <a:rPr lang="lv-LV" sz="3200" dirty="0">
                <a:solidFill>
                  <a:schemeClr val="bg1"/>
                </a:solidFill>
                <a:latin typeface="Montserrat" panose="00000500000000000000" pitchFamily="50" charset="-70"/>
              </a:rPr>
              <a:t>Ģimenēm draudzīga vieta</a:t>
            </a:r>
          </a:p>
          <a:p>
            <a:endParaRPr lang="lv-LV" sz="3200" dirty="0">
              <a:solidFill>
                <a:schemeClr val="bg1"/>
              </a:solidFill>
              <a:latin typeface="Montserrat" panose="00000500000000000000" pitchFamily="50" charset="-70"/>
            </a:endParaRPr>
          </a:p>
          <a:p>
            <a:r>
              <a:rPr lang="lv-LV" sz="3200" b="1" dirty="0">
                <a:solidFill>
                  <a:schemeClr val="bg1"/>
                </a:solidFill>
                <a:latin typeface="Montserrat" panose="00000500000000000000" pitchFamily="50" charset="-70"/>
              </a:rPr>
              <a:t>Apmeklējuma biežums</a:t>
            </a:r>
            <a:r>
              <a:rPr lang="lv-LV" sz="3200" dirty="0">
                <a:solidFill>
                  <a:schemeClr val="bg1"/>
                </a:solidFill>
                <a:latin typeface="Montserrat" panose="00000500000000000000" pitchFamily="50" charset="-70"/>
              </a:rPr>
              <a:t>:</a:t>
            </a:r>
          </a:p>
          <a:p>
            <a:r>
              <a:rPr lang="lv-LV" sz="3200" dirty="0">
                <a:solidFill>
                  <a:schemeClr val="bg1"/>
                </a:solidFill>
                <a:latin typeface="Montserrat" panose="00000500000000000000" pitchFamily="50" charset="-70"/>
              </a:rPr>
              <a:t>Lielākā daļa apmeklētu 1–2 reizes mēnesī.</a:t>
            </a:r>
          </a:p>
          <a:p>
            <a:r>
              <a:rPr lang="lv-LV" sz="3200" dirty="0">
                <a:solidFill>
                  <a:schemeClr val="bg1"/>
                </a:solidFill>
                <a:latin typeface="Montserrat" panose="00000500000000000000" pitchFamily="50" charset="-70"/>
              </a:rPr>
              <a:t>Sezonāli pieprasījums ievērojami svārstās.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8B0B7D-1A1A-7EF7-1D5C-D9D1A6E90C09}"/>
              </a:ext>
            </a:extLst>
          </p:cNvPr>
          <p:cNvSpPr txBox="1"/>
          <p:nvPr/>
        </p:nvSpPr>
        <p:spPr>
          <a:xfrm>
            <a:off x="4191000" y="9791700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800" dirty="0">
                <a:solidFill>
                  <a:schemeClr val="bg1"/>
                </a:solidFill>
                <a:latin typeface="Montserrat" pitchFamily="2" charset="77"/>
              </a:rPr>
              <a:t>ĀDAŽU NOVADA PAŠVALDĪBA   |   </a:t>
            </a:r>
            <a:r>
              <a:rPr lang="lv-LV" sz="1800" dirty="0">
                <a:solidFill>
                  <a:schemeClr val="bg1"/>
                </a:solidFill>
                <a:latin typeface="Montserrat" pitchFamily="2" charset="77"/>
              </a:rPr>
              <a:t>2025. gada 12. martā</a:t>
            </a:r>
            <a:endParaRPr lang="en-US" sz="1800" dirty="0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2877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B1844A-C036-A393-F5B2-95EF85531005}"/>
              </a:ext>
            </a:extLst>
          </p:cNvPr>
          <p:cNvSpPr txBox="1"/>
          <p:nvPr/>
        </p:nvSpPr>
        <p:spPr>
          <a:xfrm>
            <a:off x="1143000" y="647700"/>
            <a:ext cx="1600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400" b="1" dirty="0">
                <a:solidFill>
                  <a:schemeClr val="bg1"/>
                </a:solidFill>
                <a:latin typeface="Montserrat" panose="00000500000000000000" pitchFamily="50" charset="-70"/>
              </a:rPr>
              <a:t>Ieteikumi turpmākām darbībām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15A9A7-F652-652C-0068-E00947B7F9E2}"/>
              </a:ext>
            </a:extLst>
          </p:cNvPr>
          <p:cNvSpPr txBox="1"/>
          <p:nvPr/>
        </p:nvSpPr>
        <p:spPr>
          <a:xfrm>
            <a:off x="1135039" y="1773346"/>
            <a:ext cx="1440180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600" b="1" dirty="0">
                <a:solidFill>
                  <a:schemeClr val="bg1"/>
                </a:solidFill>
              </a:rPr>
              <a:t>Atkārtota izsole iespējama</a:t>
            </a:r>
            <a:r>
              <a:rPr lang="lv-LV" sz="3600" dirty="0">
                <a:solidFill>
                  <a:schemeClr val="bg1"/>
                </a:solidFill>
              </a:rPr>
              <a:t>, bet nepieciešami pielāgoti nosacījumi:</a:t>
            </a:r>
          </a:p>
          <a:p>
            <a:endParaRPr lang="lv-LV" sz="3600" dirty="0">
              <a:solidFill>
                <a:schemeClr val="bg1"/>
              </a:solidFill>
            </a:endParaRPr>
          </a:p>
          <a:p>
            <a:r>
              <a:rPr lang="lv-LV" sz="3600" dirty="0">
                <a:solidFill>
                  <a:schemeClr val="bg1"/>
                </a:solidFill>
              </a:rPr>
              <a:t>Elastīgāki nomas nosacījumi – sezonāla noma vai pielāgota maksa</a:t>
            </a:r>
          </a:p>
          <a:p>
            <a:endParaRPr lang="lv-LV" sz="3600" dirty="0">
              <a:solidFill>
                <a:schemeClr val="bg1"/>
              </a:solidFill>
            </a:endParaRPr>
          </a:p>
          <a:p>
            <a:r>
              <a:rPr lang="lv-LV" sz="3600" dirty="0">
                <a:solidFill>
                  <a:schemeClr val="bg1"/>
                </a:solidFill>
              </a:rPr>
              <a:t>Pašvaldības atbalsts infrastruktūras attīstībai (terase, virtuves aprīkojums)</a:t>
            </a:r>
          </a:p>
          <a:p>
            <a:endParaRPr lang="lv-LV" sz="3600" dirty="0">
              <a:solidFill>
                <a:schemeClr val="bg1"/>
              </a:solidFill>
            </a:endParaRPr>
          </a:p>
          <a:p>
            <a:r>
              <a:rPr lang="lv-LV" sz="3600" dirty="0">
                <a:solidFill>
                  <a:schemeClr val="bg1"/>
                </a:solidFill>
              </a:rPr>
              <a:t>Ilgāks nomas līguma termiņš – stabilitātei</a:t>
            </a:r>
          </a:p>
          <a:p>
            <a:endParaRPr lang="lv-LV" sz="3600" dirty="0">
              <a:solidFill>
                <a:schemeClr val="bg1"/>
              </a:solidFill>
            </a:endParaRPr>
          </a:p>
          <a:p>
            <a:r>
              <a:rPr lang="lv-LV" sz="3600" dirty="0">
                <a:solidFill>
                  <a:schemeClr val="bg1"/>
                </a:solidFill>
              </a:rPr>
              <a:t>Autostāvvietu jautājuma risināšana</a:t>
            </a:r>
          </a:p>
          <a:p>
            <a:endParaRPr lang="lv-LV" sz="3600" dirty="0">
              <a:solidFill>
                <a:schemeClr val="bg1"/>
              </a:solidFill>
            </a:endParaRPr>
          </a:p>
          <a:p>
            <a:r>
              <a:rPr lang="lv-LV" sz="3600" dirty="0">
                <a:solidFill>
                  <a:schemeClr val="bg1"/>
                </a:solidFill>
              </a:rPr>
              <a:t>Tirgus izpēte par sezonālās darbības iespējām</a:t>
            </a:r>
          </a:p>
          <a:p>
            <a:endParaRPr lang="lv-LV" sz="3600" dirty="0">
              <a:solidFill>
                <a:schemeClr val="bg1"/>
              </a:solidFill>
            </a:endParaRPr>
          </a:p>
          <a:p>
            <a:r>
              <a:rPr lang="lv-LV" sz="3600" dirty="0">
                <a:solidFill>
                  <a:schemeClr val="bg1"/>
                </a:solidFill>
              </a:rPr>
              <a:t>Mārketinga stratēģijas izstrāde vietas popularizēšanai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7F0587-BC54-16B1-D241-7EDB5876C58F}"/>
              </a:ext>
            </a:extLst>
          </p:cNvPr>
          <p:cNvSpPr txBox="1"/>
          <p:nvPr/>
        </p:nvSpPr>
        <p:spPr>
          <a:xfrm>
            <a:off x="4114800" y="9791700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800" dirty="0">
                <a:solidFill>
                  <a:schemeClr val="bg1"/>
                </a:solidFill>
                <a:latin typeface="Montserrat" pitchFamily="2" charset="77"/>
              </a:rPr>
              <a:t>ĀDAŽU NOVADA PAŠVALDĪBA   |   </a:t>
            </a:r>
            <a:r>
              <a:rPr lang="lv-LV" sz="1800" dirty="0">
                <a:solidFill>
                  <a:schemeClr val="bg1"/>
                </a:solidFill>
                <a:latin typeface="Montserrat" pitchFamily="2" charset="77"/>
              </a:rPr>
              <a:t>2025. gada 12. martā</a:t>
            </a:r>
            <a:endParaRPr lang="en-US" sz="1800" dirty="0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28814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C2890B-C8CD-F7A7-CC6D-F3D9FF316AD7}"/>
              </a:ext>
            </a:extLst>
          </p:cNvPr>
          <p:cNvSpPr txBox="1"/>
          <p:nvPr/>
        </p:nvSpPr>
        <p:spPr>
          <a:xfrm>
            <a:off x="3962400" y="9791700"/>
            <a:ext cx="9144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800" dirty="0">
                <a:solidFill>
                  <a:schemeClr val="bg1"/>
                </a:solidFill>
                <a:latin typeface="Montserrat" pitchFamily="2" charset="77"/>
              </a:rPr>
              <a:t>ĀDAŽU NOVADA PAŠVALDĪBA   |   </a:t>
            </a:r>
            <a:r>
              <a:rPr lang="lv-LV" sz="1800" dirty="0">
                <a:solidFill>
                  <a:schemeClr val="bg1"/>
                </a:solidFill>
                <a:latin typeface="Montserrat" pitchFamily="2" charset="77"/>
              </a:rPr>
              <a:t>2025. gada 12. martā</a:t>
            </a:r>
            <a:endParaRPr lang="en-US" sz="18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08B501-7D95-B46E-E121-179697EBF0B5}"/>
              </a:ext>
            </a:extLst>
          </p:cNvPr>
          <p:cNvSpPr txBox="1"/>
          <p:nvPr/>
        </p:nvSpPr>
        <p:spPr>
          <a:xfrm>
            <a:off x="1600200" y="876300"/>
            <a:ext cx="35942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4400" b="1" dirty="0">
                <a:solidFill>
                  <a:schemeClr val="bg1"/>
                </a:solidFill>
                <a:latin typeface="Montserrat" panose="00000500000000000000" pitchFamily="50" charset="-70"/>
              </a:rPr>
              <a:t>Secinājums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B3BA87-202D-6FD8-7301-C929A3A69E91}"/>
              </a:ext>
            </a:extLst>
          </p:cNvPr>
          <p:cNvSpPr txBox="1"/>
          <p:nvPr/>
        </p:nvSpPr>
        <p:spPr>
          <a:xfrm>
            <a:off x="1447800" y="2857500"/>
            <a:ext cx="15544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600" dirty="0">
                <a:solidFill>
                  <a:schemeClr val="bg1"/>
                </a:solidFill>
                <a:latin typeface="Montserrat" panose="00000500000000000000" pitchFamily="50" charset="-70"/>
              </a:rPr>
              <a:t>Lai Jomas ielā 7, </a:t>
            </a:r>
            <a:r>
              <a:rPr lang="lv-LV" sz="3600" dirty="0" err="1">
                <a:solidFill>
                  <a:schemeClr val="bg1"/>
                </a:solidFill>
                <a:latin typeface="Montserrat" panose="00000500000000000000" pitchFamily="50" charset="-70"/>
              </a:rPr>
              <a:t>Carnikā</a:t>
            </a:r>
            <a:r>
              <a:rPr lang="lv-LV" sz="3600" dirty="0">
                <a:solidFill>
                  <a:schemeClr val="bg1"/>
                </a:solidFill>
                <a:latin typeface="Montserrat" panose="00000500000000000000" pitchFamily="50" charset="-70"/>
              </a:rPr>
              <a:t>  attīstītos kā ilgtspējīga ēdināšanas vieta, nepieciešams:</a:t>
            </a:r>
          </a:p>
          <a:p>
            <a:endParaRPr lang="lv-LV" sz="3600" dirty="0">
              <a:solidFill>
                <a:schemeClr val="bg1"/>
              </a:solidFill>
              <a:latin typeface="Montserrat" panose="00000500000000000000" pitchFamily="50" charset="-70"/>
            </a:endParaRPr>
          </a:p>
          <a:p>
            <a:r>
              <a:rPr lang="lv-LV" sz="3600" dirty="0">
                <a:solidFill>
                  <a:schemeClr val="bg1"/>
                </a:solidFill>
                <a:latin typeface="Montserrat" panose="00000500000000000000" pitchFamily="50" charset="-70"/>
              </a:rPr>
              <a:t>pielāgoti nomas nosacījumi</a:t>
            </a:r>
          </a:p>
          <a:p>
            <a:r>
              <a:rPr lang="lv-LV" sz="3600" dirty="0">
                <a:solidFill>
                  <a:schemeClr val="bg1"/>
                </a:solidFill>
                <a:latin typeface="Montserrat" panose="00000500000000000000" pitchFamily="50" charset="-70"/>
              </a:rPr>
              <a:t> </a:t>
            </a:r>
          </a:p>
          <a:p>
            <a:r>
              <a:rPr lang="lv-LV" sz="3600" dirty="0">
                <a:solidFill>
                  <a:schemeClr val="bg1"/>
                </a:solidFill>
                <a:latin typeface="Montserrat" panose="00000500000000000000" pitchFamily="50" charset="-70"/>
              </a:rPr>
              <a:t>infrastruktūras atbalsts </a:t>
            </a:r>
          </a:p>
          <a:p>
            <a:endParaRPr lang="lv-LV" sz="3600" dirty="0">
              <a:solidFill>
                <a:schemeClr val="bg1"/>
              </a:solidFill>
              <a:latin typeface="Montserrat" panose="00000500000000000000" pitchFamily="50" charset="-70"/>
            </a:endParaRPr>
          </a:p>
          <a:p>
            <a:r>
              <a:rPr lang="lv-LV" sz="3600" dirty="0">
                <a:solidFill>
                  <a:schemeClr val="bg1"/>
                </a:solidFill>
                <a:latin typeface="Montserrat" panose="00000500000000000000" pitchFamily="50" charset="-70"/>
              </a:rPr>
              <a:t>skaidra stratēģija uzņēmēju un klientu piesaistei</a:t>
            </a:r>
          </a:p>
        </p:txBody>
      </p:sp>
    </p:spTree>
    <p:extLst>
      <p:ext uri="{BB962C8B-B14F-4D97-AF65-F5344CB8AC3E}">
        <p14:creationId xmlns:p14="http://schemas.microsoft.com/office/powerpoint/2010/main" val="49627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4E8AF41F-8444-F6DF-3311-48C586338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>
                <a:solidFill>
                  <a:schemeClr val="bg1"/>
                </a:solidFill>
                <a:latin typeface="Montserrat Medium" panose="00000600000000000000" pitchFamily="50" charset="-70"/>
              </a:rPr>
              <a:t>Fotogrāfijas</a:t>
            </a:r>
          </a:p>
        </p:txBody>
      </p:sp>
      <p:pic>
        <p:nvPicPr>
          <p:cNvPr id="6" name="Satura vietturis 5" descr="Attēls, kurā ir ārpus telpām, zars, sniegs, ziema&#10;&#10;Mākslīgā intelekta ģenerētais saturs var būt nepareizs.">
            <a:extLst>
              <a:ext uri="{FF2B5EF4-FFF2-40B4-BE49-F238E27FC236}">
                <a16:creationId xmlns:a16="http://schemas.microsoft.com/office/drawing/2014/main" id="{521D3EC9-B81B-44D3-E0D5-88B084C4AF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61053" y="1989837"/>
            <a:ext cx="3421892" cy="2566419"/>
          </a:xfrm>
        </p:spPr>
      </p:pic>
      <p:sp>
        <p:nvSpPr>
          <p:cNvPr id="4" name="Kājenes vietturis 3">
            <a:extLst>
              <a:ext uri="{FF2B5EF4-FFF2-40B4-BE49-F238E27FC236}">
                <a16:creationId xmlns:a16="http://schemas.microsoft.com/office/drawing/2014/main" id="{90BB7229-6A3C-BD59-EDC4-9ECFCF2F3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Ādažu</a:t>
            </a:r>
          </a:p>
        </p:txBody>
      </p:sp>
      <p:pic>
        <p:nvPicPr>
          <p:cNvPr id="8" name="Attēls 7" descr="Attēls, kurā ir ārpus telpām, koks, sniegs, ziema&#10;&#10;Mākslīgā intelekta ģenerētais saturs var būt nepareizs.">
            <a:extLst>
              <a:ext uri="{FF2B5EF4-FFF2-40B4-BE49-F238E27FC236}">
                <a16:creationId xmlns:a16="http://schemas.microsoft.com/office/drawing/2014/main" id="{C1DB634E-80F7-02D1-FC1F-46120AB309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44165" y="1533300"/>
            <a:ext cx="7084800" cy="5313600"/>
          </a:xfrm>
          <a:prstGeom prst="rect">
            <a:avLst/>
          </a:prstGeom>
        </p:spPr>
      </p:pic>
      <p:pic>
        <p:nvPicPr>
          <p:cNvPr id="10" name="Attēls 9" descr="Attēls, kurā ir ārpus telpām, koks, zars, sasalšana&#10;&#10;Mākslīgā intelekta ģenerētais saturs var būt nepareizs.">
            <a:extLst>
              <a:ext uri="{FF2B5EF4-FFF2-40B4-BE49-F238E27FC236}">
                <a16:creationId xmlns:a16="http://schemas.microsoft.com/office/drawing/2014/main" id="{87187B9F-B044-DCD6-44FB-65FE5FAE98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16965" y="1561164"/>
            <a:ext cx="7084800" cy="5313600"/>
          </a:xfrm>
          <a:prstGeom prst="rect">
            <a:avLst/>
          </a:prstGeom>
        </p:spPr>
      </p:pic>
      <p:pic>
        <p:nvPicPr>
          <p:cNvPr id="12" name="Attēls 11" descr="Attēls, kurā ir ārpus telpām, koks, debesis, ziema&#10;&#10;Mākslīgā intelekta ģenerētais saturs var būt nepareizs.">
            <a:extLst>
              <a:ext uri="{FF2B5EF4-FFF2-40B4-BE49-F238E27FC236}">
                <a16:creationId xmlns:a16="http://schemas.microsoft.com/office/drawing/2014/main" id="{EC7D1C4F-E244-759E-59BC-06D37B5C0D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159" y="4839101"/>
            <a:ext cx="6931801" cy="5198851"/>
          </a:xfrm>
          <a:prstGeom prst="rect">
            <a:avLst/>
          </a:prstGeom>
        </p:spPr>
      </p:pic>
      <p:pic>
        <p:nvPicPr>
          <p:cNvPr id="14" name="Attēls 13" descr="Attēls, kurā ir ārpus telpām, debesis, koks, ziema">
            <a:extLst>
              <a:ext uri="{FF2B5EF4-FFF2-40B4-BE49-F238E27FC236}">
                <a16:creationId xmlns:a16="http://schemas.microsoft.com/office/drawing/2014/main" id="{F5763C5F-6C48-5DC3-63BC-4CE8AE8D0B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365" y="4839101"/>
            <a:ext cx="6931800" cy="519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29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3B52CC91-A5FD-0C23-4049-55E76635C9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75" b="508"/>
          <a:stretch>
            <a:fillRect/>
          </a:stretch>
        </p:blipFill>
        <p:spPr>
          <a:xfrm>
            <a:off x="0" y="38101"/>
            <a:ext cx="18401300" cy="9408795"/>
          </a:xfrm>
          <a:prstGeom prst="rect">
            <a:avLst/>
          </a:prstGeom>
        </p:spPr>
      </p:pic>
      <p:sp>
        <p:nvSpPr>
          <p:cNvPr id="12" name="AutoShape 2">
            <a:extLst>
              <a:ext uri="{FF2B5EF4-FFF2-40B4-BE49-F238E27FC236}">
                <a16:creationId xmlns:a16="http://schemas.microsoft.com/office/drawing/2014/main" id="{47926E56-8570-CDF7-4989-061BBF2482A0}"/>
              </a:ext>
            </a:extLst>
          </p:cNvPr>
          <p:cNvSpPr/>
          <p:nvPr/>
        </p:nvSpPr>
        <p:spPr>
          <a:xfrm rot="1789">
            <a:off x="-4764" y="9489758"/>
            <a:ext cx="18297527" cy="0"/>
          </a:xfrm>
          <a:prstGeom prst="line">
            <a:avLst/>
          </a:prstGeom>
          <a:ln w="9525" cap="rnd">
            <a:solidFill>
              <a:srgbClr val="58585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87CE41B2-4B67-ABA7-A49A-E69972EA111C}"/>
              </a:ext>
            </a:extLst>
          </p:cNvPr>
          <p:cNvSpPr txBox="1"/>
          <p:nvPr/>
        </p:nvSpPr>
        <p:spPr>
          <a:xfrm>
            <a:off x="91440" y="9570720"/>
            <a:ext cx="18105120" cy="23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</a:rPr>
              <a:t>ĀDAŽU NOVADA PAŠVALDĪBA   |   </a:t>
            </a:r>
            <a:r>
              <a:rPr lang="lv-LV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</a:rPr>
              <a:t>2025. gada 12. </a:t>
            </a:r>
            <a:r>
              <a:rPr lang="lv-LV" sz="150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</a:rPr>
              <a:t>martā</a:t>
            </a: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6FF916-8FB0-D5FE-4FFC-561B3D2DDC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7" t="9839" r="27361" b="7530"/>
          <a:stretch/>
        </p:blipFill>
        <p:spPr>
          <a:xfrm>
            <a:off x="16383000" y="803148"/>
            <a:ext cx="1330876" cy="16160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9245AE-E8D1-ABA4-D3C9-AABA6BF2B238}"/>
              </a:ext>
            </a:extLst>
          </p:cNvPr>
          <p:cNvSpPr txBox="1"/>
          <p:nvPr/>
        </p:nvSpPr>
        <p:spPr>
          <a:xfrm>
            <a:off x="4343400" y="4623611"/>
            <a:ext cx="1082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8000" dirty="0">
                <a:solidFill>
                  <a:schemeClr val="bg1"/>
                </a:solidFill>
              </a:rPr>
              <a:t>PALDIES PAR UZMANĪBU!</a:t>
            </a:r>
          </a:p>
        </p:txBody>
      </p:sp>
    </p:spTree>
    <p:extLst>
      <p:ext uri="{BB962C8B-B14F-4D97-AF65-F5344CB8AC3E}">
        <p14:creationId xmlns:p14="http://schemas.microsoft.com/office/powerpoint/2010/main" val="591985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15824</TotalTime>
  <Words>364</Words>
  <Application>Microsoft Office PowerPoint</Application>
  <PresentationFormat>Custom</PresentationFormat>
  <Paragraphs>69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Montserrat SemiBold</vt:lpstr>
      <vt:lpstr>Montserrat</vt:lpstr>
      <vt:lpstr>Arial</vt:lpstr>
      <vt:lpstr>Montserrat Medium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Fotogrāfijas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Iedzīvotāju iesaiste pašvaldības darbā</dc:title>
  <dc:creator>Laura Dūša</dc:creator>
  <cp:lastModifiedBy>Sintija Tenisa</cp:lastModifiedBy>
  <cp:revision>29</cp:revision>
  <dcterms:created xsi:type="dcterms:W3CDTF">2006-08-16T00:00:00Z</dcterms:created>
  <dcterms:modified xsi:type="dcterms:W3CDTF">2025-03-25T11:54:45Z</dcterms:modified>
  <dc:identifier>DAFY3VwOX4w</dc:identifier>
</cp:coreProperties>
</file>