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56" r:id="rId2"/>
    <p:sldId id="257" r:id="rId3"/>
    <p:sldId id="265" r:id="rId4"/>
    <p:sldId id="258" r:id="rId5"/>
    <p:sldId id="259" r:id="rId6"/>
    <p:sldId id="260" r:id="rId7"/>
    <p:sldId id="263" r:id="rId8"/>
    <p:sldId id="261"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C0F6273E-A3FD-4308-B32A-8BA40B80F960}" type="datetimeFigureOut">
              <a:rPr lang="lv-LV" smtClean="0"/>
              <a:t>25.03.2025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217785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0F6273E-A3FD-4308-B32A-8BA40B80F960}" type="datetimeFigureOut">
              <a:rPr lang="lv-LV" smtClean="0"/>
              <a:t>25.03.2025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271893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0F6273E-A3FD-4308-B32A-8BA40B80F960}" type="datetimeFigureOut">
              <a:rPr lang="lv-LV" smtClean="0"/>
              <a:t>25.03.2025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140775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6273E-A3FD-4308-B32A-8BA40B80F960}" type="datetimeFigureOut">
              <a:rPr lang="lv-LV" smtClean="0"/>
              <a:t>25.03.2025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531812" y="3244139"/>
            <a:ext cx="779767" cy="365125"/>
          </a:xfrm>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85741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0F6273E-A3FD-4308-B32A-8BA40B80F960}" type="datetimeFigureOut">
              <a:rPr lang="lv-LV" smtClean="0"/>
              <a:t>25.03.2025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34394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0F6273E-A3FD-4308-B32A-8BA40B80F960}" type="datetimeFigureOut">
              <a:rPr lang="lv-LV" smtClean="0"/>
              <a:t>25.03.2025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425858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C0F6273E-A3FD-4308-B32A-8BA40B80F960}" type="datetimeFigureOut">
              <a:rPr lang="lv-LV" smtClean="0"/>
              <a:t>25.03.2025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386024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C0F6273E-A3FD-4308-B32A-8BA40B80F960}" type="datetimeFigureOut">
              <a:rPr lang="lv-LV" smtClean="0"/>
              <a:t>25.03.2025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214898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C0F6273E-A3FD-4308-B32A-8BA40B80F960}" type="datetimeFigureOut">
              <a:rPr lang="lv-LV" smtClean="0"/>
              <a:t>25.03.2025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213496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6273E-A3FD-4308-B32A-8BA40B80F960}" type="datetimeFigureOut">
              <a:rPr lang="lv-LV" smtClean="0"/>
              <a:t>25.03.2025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60316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0F6273E-A3FD-4308-B32A-8BA40B80F960}" type="datetimeFigureOut">
              <a:rPr lang="lv-LV" smtClean="0"/>
              <a:t>25.03.2025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59997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0F6273E-A3FD-4308-B32A-8BA40B80F960}" type="datetimeFigureOut">
              <a:rPr lang="lv-LV" smtClean="0"/>
              <a:t>25.03.2025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B269375-EB01-458F-AAD4-C9F8F4848146}" type="slidenum">
              <a:rPr lang="lv-LV" smtClean="0"/>
              <a:t>‹#›</a:t>
            </a:fld>
            <a:endParaRPr lang="lv-LV"/>
          </a:p>
        </p:txBody>
      </p:sp>
    </p:spTree>
    <p:extLst>
      <p:ext uri="{BB962C8B-B14F-4D97-AF65-F5344CB8AC3E}">
        <p14:creationId xmlns:p14="http://schemas.microsoft.com/office/powerpoint/2010/main" val="3607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6273E-A3FD-4308-B32A-8BA40B80F960}" type="datetimeFigureOut">
              <a:rPr lang="lv-LV" smtClean="0"/>
              <a:t>25.03.2025</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9375-EB01-458F-AAD4-C9F8F4848146}" type="slidenum">
              <a:rPr lang="lv-LV" smtClean="0"/>
              <a:t>‹#›</a:t>
            </a:fld>
            <a:endParaRPr lang="lv-LV"/>
          </a:p>
        </p:txBody>
      </p:sp>
    </p:spTree>
    <p:extLst>
      <p:ext uri="{BB962C8B-B14F-4D97-AF65-F5344CB8AC3E}">
        <p14:creationId xmlns:p14="http://schemas.microsoft.com/office/powerpoint/2010/main" val="339464929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B94-90EE-F204-EBFA-7FA9C48F8B02}"/>
              </a:ext>
            </a:extLst>
          </p:cNvPr>
          <p:cNvSpPr>
            <a:spLocks noGrp="1"/>
          </p:cNvSpPr>
          <p:nvPr>
            <p:ph type="ctrTitle"/>
          </p:nvPr>
        </p:nvSpPr>
        <p:spPr/>
        <p:txBody>
          <a:bodyPr>
            <a:normAutofit/>
          </a:bodyPr>
          <a:lstStyle/>
          <a:p>
            <a:r>
              <a:rPr lang="lv-LV" sz="3200" dirty="0"/>
              <a:t>Par dalību valsts atbalsta saņemšanā zivsaimniecības attīstībai no Zivju fonda finanšu līdzekļiem</a:t>
            </a:r>
            <a:br>
              <a:rPr lang="lv-LV" sz="1800" dirty="0">
                <a:effectLst/>
                <a:latin typeface="Calibri" panose="020F0502020204030204" pitchFamily="34" charset="0"/>
                <a:ea typeface="Calibri" panose="020F0502020204030204" pitchFamily="34" charset="0"/>
                <a:cs typeface="Arial" panose="020B0604020202020204" pitchFamily="34" charset="0"/>
              </a:rPr>
            </a:br>
            <a:endParaRPr lang="lv-LV" dirty="0"/>
          </a:p>
        </p:txBody>
      </p:sp>
      <p:sp>
        <p:nvSpPr>
          <p:cNvPr id="3" name="Subtitle 2">
            <a:extLst>
              <a:ext uri="{FF2B5EF4-FFF2-40B4-BE49-F238E27FC236}">
                <a16:creationId xmlns:a16="http://schemas.microsoft.com/office/drawing/2014/main" id="{3DD43D29-8340-E8AA-9E2E-1CB259ACA7E8}"/>
              </a:ext>
            </a:extLst>
          </p:cNvPr>
          <p:cNvSpPr>
            <a:spLocks noGrp="1"/>
          </p:cNvSpPr>
          <p:nvPr>
            <p:ph type="subTitle" idx="1"/>
          </p:nvPr>
        </p:nvSpPr>
        <p:spPr/>
        <p:txBody>
          <a:bodyPr/>
          <a:lstStyle/>
          <a:p>
            <a:pPr algn="ctr"/>
            <a:r>
              <a:rPr lang="lv-LV" dirty="0"/>
              <a:t>Ādažu novada pašvaldības policija / Ieva Oša / Oskars Bērziņš </a:t>
            </a:r>
          </a:p>
          <a:p>
            <a:pPr algn="ctr"/>
            <a:r>
              <a:rPr lang="lv-LV" dirty="0"/>
              <a:t> 12.03.2025</a:t>
            </a:r>
          </a:p>
        </p:txBody>
      </p:sp>
    </p:spTree>
    <p:extLst>
      <p:ext uri="{BB962C8B-B14F-4D97-AF65-F5344CB8AC3E}">
        <p14:creationId xmlns:p14="http://schemas.microsoft.com/office/powerpoint/2010/main" val="395170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E108D-134F-A601-D28A-BF06099B41BA}"/>
              </a:ext>
            </a:extLst>
          </p:cNvPr>
          <p:cNvSpPr>
            <a:spLocks noGrp="1"/>
          </p:cNvSpPr>
          <p:nvPr>
            <p:ph type="title"/>
          </p:nvPr>
        </p:nvSpPr>
        <p:spPr>
          <a:xfrm>
            <a:off x="1712339" y="1449084"/>
            <a:ext cx="8992618" cy="2958076"/>
          </a:xfrm>
        </p:spPr>
        <p:txBody>
          <a:bodyPr>
            <a:normAutofit/>
          </a:bodyPr>
          <a:lstStyle/>
          <a:p>
            <a:r>
              <a:rPr lang="lv-LV" sz="3200" dirty="0"/>
              <a:t>Aicinājums atbalstīt Ādažu novada pašvaldības dalību valsts atbalsta saņemšanā zivsaimniecības attīstībai no Zivju fonda finanšu līdzekļiem.</a:t>
            </a:r>
          </a:p>
        </p:txBody>
      </p:sp>
    </p:spTree>
    <p:extLst>
      <p:ext uri="{BB962C8B-B14F-4D97-AF65-F5344CB8AC3E}">
        <p14:creationId xmlns:p14="http://schemas.microsoft.com/office/powerpoint/2010/main" val="356917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E9D9B-87D6-66D4-CEE9-1026CD994C2A}"/>
              </a:ext>
            </a:extLst>
          </p:cNvPr>
          <p:cNvSpPr>
            <a:spLocks noGrp="1"/>
          </p:cNvSpPr>
          <p:nvPr>
            <p:ph type="title"/>
          </p:nvPr>
        </p:nvSpPr>
        <p:spPr>
          <a:xfrm>
            <a:off x="1655975" y="974896"/>
            <a:ext cx="9841583" cy="5115598"/>
          </a:xfrm>
        </p:spPr>
        <p:txBody>
          <a:bodyPr>
            <a:normAutofit/>
          </a:bodyPr>
          <a:lstStyle/>
          <a:p>
            <a:pPr algn="l"/>
            <a:r>
              <a:rPr lang="lv-LV" sz="3200" dirty="0"/>
              <a:t>Zemkopības ministrija, pamatojoties uz Zivju fonda padomes 2025. gada 14. janvāra lēmumu, izsludināja projektu iesniegumu iesniegšanas 2025. gada pirmo kārtu </a:t>
            </a:r>
            <a:r>
              <a:rPr lang="lv-LV" sz="3200" u="sng" dirty="0"/>
              <a:t>Zivju resursu aizsardzības pasākumiem, ko veic valsts iestādes vai pašvaldības, kuru kompetencē ir zivju resursu aizsardzība. </a:t>
            </a:r>
          </a:p>
        </p:txBody>
      </p:sp>
    </p:spTree>
    <p:extLst>
      <p:ext uri="{BB962C8B-B14F-4D97-AF65-F5344CB8AC3E}">
        <p14:creationId xmlns:p14="http://schemas.microsoft.com/office/powerpoint/2010/main" val="183352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4E5D8A-FBFD-6C63-2D7B-53510E4D5844}"/>
              </a:ext>
            </a:extLst>
          </p:cNvPr>
          <p:cNvSpPr>
            <a:spLocks noGrp="1"/>
          </p:cNvSpPr>
          <p:nvPr>
            <p:ph type="title"/>
          </p:nvPr>
        </p:nvSpPr>
        <p:spPr>
          <a:xfrm>
            <a:off x="838200" y="658740"/>
            <a:ext cx="10515600" cy="1325563"/>
          </a:xfrm>
        </p:spPr>
        <p:txBody>
          <a:bodyPr>
            <a:noAutofit/>
          </a:bodyPr>
          <a:lstStyle/>
          <a:p>
            <a:r>
              <a:rPr lang="lv-LV" sz="3200" dirty="0"/>
              <a:t>Zivju fonda finanšu līdzekļus, atbilstoši Ministru kabineta 1995. gada 19. decembra noteikumiem Nr. 388 “Zivju fonda nolikums”, var izlietot šādiem pasākumiem:</a:t>
            </a:r>
          </a:p>
        </p:txBody>
      </p:sp>
      <p:sp>
        <p:nvSpPr>
          <p:cNvPr id="3" name="Satura vietturis 2">
            <a:extLst>
              <a:ext uri="{FF2B5EF4-FFF2-40B4-BE49-F238E27FC236}">
                <a16:creationId xmlns:a16="http://schemas.microsoft.com/office/drawing/2014/main" id="{E0F831AB-AA29-2E72-8123-40EC9D8AA06B}"/>
              </a:ext>
            </a:extLst>
          </p:cNvPr>
          <p:cNvSpPr>
            <a:spLocks noGrp="1"/>
          </p:cNvSpPr>
          <p:nvPr>
            <p:ph idx="1"/>
          </p:nvPr>
        </p:nvSpPr>
        <p:spPr>
          <a:xfrm>
            <a:off x="712365" y="2221437"/>
            <a:ext cx="10515600" cy="4351338"/>
          </a:xfrm>
        </p:spPr>
        <p:txBody>
          <a:bodyPr>
            <a:normAutofit fontScale="92500" lnSpcReduction="10000"/>
          </a:bodyPr>
          <a:lstStyle/>
          <a:p>
            <a:pPr marL="342900" lvl="0" indent="-342900" algn="just">
              <a:spcBef>
                <a:spcPts val="600"/>
              </a:spcBef>
              <a:buFont typeface="Symbol" panose="05050102010706020507" pitchFamily="18" charset="2"/>
              <a:buChar char=""/>
            </a:pPr>
            <a:r>
              <a:rPr lang="lv-LV" dirty="0">
                <a:latin typeface="+mj-lt"/>
                <a:ea typeface="+mj-ea"/>
                <a:cs typeface="+mj-cs"/>
              </a:rPr>
              <a:t>zinātniskās pētniecības programmu finansēšanai un līdzdalībai starpvalstu sadarbībā zinātniskajos pētījumos zivsaimniecībā;</a:t>
            </a:r>
          </a:p>
          <a:p>
            <a:pPr marL="342900" lvl="0" indent="-342900" algn="just">
              <a:spcBef>
                <a:spcPts val="600"/>
              </a:spcBef>
              <a:buFont typeface="Symbol" panose="05050102010706020507" pitchFamily="18" charset="2"/>
              <a:buChar char=""/>
            </a:pPr>
            <a:r>
              <a:rPr lang="lv-LV" dirty="0">
                <a:latin typeface="+mj-lt"/>
                <a:ea typeface="+mj-ea"/>
                <a:cs typeface="+mj-cs"/>
              </a:rPr>
              <a:t>zivju resursu pavairošanai un atražošanai publiskajās ūdenstilpēs un ūdenstilpēs;</a:t>
            </a:r>
          </a:p>
          <a:p>
            <a:pPr marL="342900" lvl="0" indent="-342900" algn="just">
              <a:spcBef>
                <a:spcPts val="600"/>
              </a:spcBef>
              <a:buFont typeface="Symbol" panose="05050102010706020507" pitchFamily="18" charset="2"/>
              <a:buChar char=""/>
            </a:pPr>
            <a:r>
              <a:rPr lang="lv-LV" u="sng" dirty="0">
                <a:latin typeface="+mj-lt"/>
                <a:ea typeface="+mj-ea"/>
                <a:cs typeface="+mj-cs"/>
              </a:rPr>
              <a:t>zivju resursu aizsardzības pasākumiem</a:t>
            </a:r>
            <a:r>
              <a:rPr lang="lv-LV" dirty="0">
                <a:latin typeface="+mj-lt"/>
                <a:ea typeface="+mj-ea"/>
                <a:cs typeface="+mj-cs"/>
              </a:rPr>
              <a:t>;</a:t>
            </a:r>
          </a:p>
          <a:p>
            <a:pPr marL="342900" lvl="0" indent="-342900" algn="just">
              <a:spcBef>
                <a:spcPts val="600"/>
              </a:spcBef>
              <a:buFont typeface="Symbol" panose="05050102010706020507" pitchFamily="18" charset="2"/>
              <a:buChar char=""/>
            </a:pPr>
            <a:r>
              <a:rPr lang="lv-LV" dirty="0">
                <a:latin typeface="+mj-lt"/>
                <a:ea typeface="+mj-ea"/>
                <a:cs typeface="+mj-cs"/>
              </a:rPr>
              <a:t>pašvaldību un Valsts vides dienesta pilnvaroto personu iesaistīšanai zvejas, makšķerēšanas, vēžošanas un zemūdens medību kontroles darbību nodrošināšanā;</a:t>
            </a:r>
          </a:p>
          <a:p>
            <a:pPr marL="342900" lvl="0" indent="-342900" algn="just">
              <a:spcBef>
                <a:spcPts val="600"/>
              </a:spcBef>
              <a:buFont typeface="Symbol" panose="05050102010706020507" pitchFamily="18" charset="2"/>
              <a:buChar char=""/>
            </a:pPr>
            <a:r>
              <a:rPr lang="lv-LV" dirty="0">
                <a:latin typeface="+mj-lt"/>
                <a:ea typeface="+mj-ea"/>
                <a:cs typeface="+mj-cs"/>
              </a:rPr>
              <a:t>sabiedrības informēšanas pasākumiem par zivju resursu pētījumiem;</a:t>
            </a:r>
          </a:p>
          <a:p>
            <a:pPr marL="342900" lvl="0" indent="-342900" algn="just">
              <a:spcBef>
                <a:spcPts val="600"/>
              </a:spcBef>
              <a:buFont typeface="Symbol" panose="05050102010706020507" pitchFamily="18" charset="2"/>
              <a:buChar char=""/>
            </a:pPr>
            <a:r>
              <a:rPr lang="lv-LV" dirty="0">
                <a:latin typeface="+mj-lt"/>
                <a:ea typeface="+mj-ea"/>
                <a:cs typeface="+mj-cs"/>
              </a:rPr>
              <a:t>dalībai starptautiskos pasākumos, konferencēs un apmācībās;</a:t>
            </a:r>
          </a:p>
          <a:p>
            <a:pPr marL="342900" lvl="0" indent="-342900" algn="just">
              <a:spcBef>
                <a:spcPts val="600"/>
              </a:spcBef>
              <a:spcAft>
                <a:spcPts val="600"/>
              </a:spcAft>
              <a:buFont typeface="Symbol" panose="05050102010706020507" pitchFamily="18" charset="2"/>
              <a:buChar char=""/>
            </a:pPr>
            <a:r>
              <a:rPr lang="lv-LV" dirty="0">
                <a:latin typeface="+mj-lt"/>
                <a:ea typeface="+mj-ea"/>
                <a:cs typeface="+mj-cs"/>
              </a:rPr>
              <a:t>stihisko nelaimju vai avāriju seku likvidācijai.</a:t>
            </a:r>
          </a:p>
          <a:p>
            <a:pPr marL="0" indent="0">
              <a:buNone/>
            </a:pPr>
            <a:endParaRPr lang="lv-LV" dirty="0"/>
          </a:p>
        </p:txBody>
      </p:sp>
    </p:spTree>
    <p:extLst>
      <p:ext uri="{BB962C8B-B14F-4D97-AF65-F5344CB8AC3E}">
        <p14:creationId xmlns:p14="http://schemas.microsoft.com/office/powerpoint/2010/main" val="239882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972A-85EB-ADBF-AC81-93BB310839E8}"/>
              </a:ext>
            </a:extLst>
          </p:cNvPr>
          <p:cNvSpPr>
            <a:spLocks noGrp="1"/>
          </p:cNvSpPr>
          <p:nvPr>
            <p:ph type="title"/>
          </p:nvPr>
        </p:nvSpPr>
        <p:spPr/>
        <p:txBody>
          <a:bodyPr>
            <a:normAutofit/>
          </a:bodyPr>
          <a:lstStyle/>
          <a:p>
            <a:r>
              <a:rPr lang="lv-LV" sz="4000" dirty="0"/>
              <a:t>Projekta ietvaros tiek plānots </a:t>
            </a:r>
          </a:p>
        </p:txBody>
      </p:sp>
      <p:sp>
        <p:nvSpPr>
          <p:cNvPr id="5" name="Text Placeholder 4">
            <a:extLst>
              <a:ext uri="{FF2B5EF4-FFF2-40B4-BE49-F238E27FC236}">
                <a16:creationId xmlns:a16="http://schemas.microsoft.com/office/drawing/2014/main" id="{CAD6DB36-19D9-C677-94F1-DF0FD8A95F12}"/>
              </a:ext>
            </a:extLst>
          </p:cNvPr>
          <p:cNvSpPr>
            <a:spLocks noGrp="1"/>
          </p:cNvSpPr>
          <p:nvPr>
            <p:ph type="body" idx="1"/>
          </p:nvPr>
        </p:nvSpPr>
        <p:spPr>
          <a:xfrm>
            <a:off x="1917446" y="1709912"/>
            <a:ext cx="9487275" cy="3117040"/>
          </a:xfrm>
        </p:spPr>
        <p:txBody>
          <a:bodyPr/>
          <a:lstStyle/>
          <a:p>
            <a:endParaRPr lang="lv-LV" sz="3200" dirty="0">
              <a:solidFill>
                <a:schemeClr val="tx1"/>
              </a:solidFill>
              <a:latin typeface="+mj-lt"/>
              <a:ea typeface="+mj-ea"/>
              <a:cs typeface="+mj-cs"/>
            </a:endParaRPr>
          </a:p>
          <a:p>
            <a:r>
              <a:rPr lang="lv-LV" sz="2800" dirty="0">
                <a:solidFill>
                  <a:schemeClr val="tx1"/>
                </a:solidFill>
                <a:latin typeface="+mj-lt"/>
                <a:ea typeface="+mj-ea"/>
                <a:cs typeface="+mj-cs"/>
              </a:rPr>
              <a:t>Piecu jaunu videonovērošanas kameru ar SD kartēm iegāde, kuru darbību nodrošināšanai nepieciešami trīs jauni elektrības pieslēgumi ar kabeļlīniju izbūvi pie Mazā Baltezera un Gaujas upes.</a:t>
            </a:r>
          </a:p>
        </p:txBody>
      </p:sp>
    </p:spTree>
    <p:extLst>
      <p:ext uri="{BB962C8B-B14F-4D97-AF65-F5344CB8AC3E}">
        <p14:creationId xmlns:p14="http://schemas.microsoft.com/office/powerpoint/2010/main" val="414597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C679D6-E9D5-88B7-6E3E-96CC4AE98707}"/>
              </a:ext>
            </a:extLst>
          </p:cNvPr>
          <p:cNvSpPr>
            <a:spLocks noGrp="1"/>
          </p:cNvSpPr>
          <p:nvPr>
            <p:ph type="title"/>
          </p:nvPr>
        </p:nvSpPr>
        <p:spPr/>
        <p:txBody>
          <a:bodyPr/>
          <a:lstStyle/>
          <a:p>
            <a:pPr algn="ctr"/>
            <a:r>
              <a:rPr lang="lv-LV" dirty="0"/>
              <a:t>Kameru izvietojums pie Mazā Baltezera</a:t>
            </a:r>
          </a:p>
        </p:txBody>
      </p:sp>
      <p:pic>
        <p:nvPicPr>
          <p:cNvPr id="8" name="Content Placeholder 7">
            <a:extLst>
              <a:ext uri="{FF2B5EF4-FFF2-40B4-BE49-F238E27FC236}">
                <a16:creationId xmlns:a16="http://schemas.microsoft.com/office/drawing/2014/main" id="{7D66B338-7DD8-9160-B2B9-7D8A3BAEAF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2668" y="1685164"/>
            <a:ext cx="5243332" cy="3487672"/>
          </a:xfrm>
        </p:spPr>
      </p:pic>
      <p:pic>
        <p:nvPicPr>
          <p:cNvPr id="10" name="Content Placeholder 9">
            <a:extLst>
              <a:ext uri="{FF2B5EF4-FFF2-40B4-BE49-F238E27FC236}">
                <a16:creationId xmlns:a16="http://schemas.microsoft.com/office/drawing/2014/main" id="{82B9EBCD-D564-1476-9F2A-774D14FAF6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8805" y="1685164"/>
            <a:ext cx="5877977" cy="3487672"/>
          </a:xfrm>
        </p:spPr>
      </p:pic>
    </p:spTree>
    <p:extLst>
      <p:ext uri="{BB962C8B-B14F-4D97-AF65-F5344CB8AC3E}">
        <p14:creationId xmlns:p14="http://schemas.microsoft.com/office/powerpoint/2010/main" val="64022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21090F-FABB-2CBD-C428-F4AA0DD3C0D5}"/>
              </a:ext>
            </a:extLst>
          </p:cNvPr>
          <p:cNvSpPr>
            <a:spLocks noGrp="1"/>
          </p:cNvSpPr>
          <p:nvPr>
            <p:ph type="title"/>
          </p:nvPr>
        </p:nvSpPr>
        <p:spPr/>
        <p:txBody>
          <a:bodyPr>
            <a:normAutofit/>
          </a:bodyPr>
          <a:lstStyle/>
          <a:p>
            <a:pPr algn="ctr"/>
            <a:r>
              <a:rPr lang="lv-LV" sz="4000" dirty="0"/>
              <a:t>Kameru izvietojums pie Gaujas upes</a:t>
            </a:r>
          </a:p>
        </p:txBody>
      </p:sp>
      <p:pic>
        <p:nvPicPr>
          <p:cNvPr id="8" name="Content Placeholder 7">
            <a:extLst>
              <a:ext uri="{FF2B5EF4-FFF2-40B4-BE49-F238E27FC236}">
                <a16:creationId xmlns:a16="http://schemas.microsoft.com/office/drawing/2014/main" id="{BE820842-2194-64C0-BBF8-BAD57F9025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0538" y="1825625"/>
            <a:ext cx="7070924" cy="4351338"/>
          </a:xfrm>
        </p:spPr>
      </p:pic>
    </p:spTree>
    <p:extLst>
      <p:ext uri="{BB962C8B-B14F-4D97-AF65-F5344CB8AC3E}">
        <p14:creationId xmlns:p14="http://schemas.microsoft.com/office/powerpoint/2010/main" val="288792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B308-2447-C683-106A-D6B08DB0A386}"/>
              </a:ext>
            </a:extLst>
          </p:cNvPr>
          <p:cNvSpPr>
            <a:spLocks noGrp="1"/>
          </p:cNvSpPr>
          <p:nvPr>
            <p:ph type="title"/>
          </p:nvPr>
        </p:nvSpPr>
        <p:spPr/>
        <p:txBody>
          <a:bodyPr>
            <a:normAutofit/>
          </a:bodyPr>
          <a:lstStyle/>
          <a:p>
            <a:r>
              <a:rPr lang="lv-LV" sz="4000" dirty="0"/>
              <a:t>Ieguvumi</a:t>
            </a:r>
          </a:p>
        </p:txBody>
      </p:sp>
      <p:sp>
        <p:nvSpPr>
          <p:cNvPr id="3" name="Content Placeholder 2">
            <a:extLst>
              <a:ext uri="{FF2B5EF4-FFF2-40B4-BE49-F238E27FC236}">
                <a16:creationId xmlns:a16="http://schemas.microsoft.com/office/drawing/2014/main" id="{8C9806CB-E4C0-1C3F-F4F2-94FC7AD4DB86}"/>
              </a:ext>
            </a:extLst>
          </p:cNvPr>
          <p:cNvSpPr>
            <a:spLocks noGrp="1"/>
          </p:cNvSpPr>
          <p:nvPr>
            <p:ph idx="1"/>
          </p:nvPr>
        </p:nvSpPr>
        <p:spPr>
          <a:xfrm>
            <a:off x="2230993" y="1699967"/>
            <a:ext cx="8915400" cy="3777622"/>
          </a:xfrm>
        </p:spPr>
        <p:txBody>
          <a:bodyPr/>
          <a:lstStyle/>
          <a:p>
            <a:r>
              <a:rPr lang="lv-LV" sz="2400" dirty="0"/>
              <a:t>Ūdenstilpju akvatorija nepārtraukts monitorings</a:t>
            </a:r>
          </a:p>
          <a:p>
            <a:r>
              <a:rPr lang="lv-LV" sz="2400" dirty="0"/>
              <a:t>Tiks nodrošināta iespēja operatīvi reaģēt uz nelikumīgām darbībām</a:t>
            </a:r>
          </a:p>
          <a:p>
            <a:r>
              <a:rPr lang="lv-LV" sz="2400" dirty="0"/>
              <a:t> Ierobežot un novērst maluzvejniecības gadījumus</a:t>
            </a:r>
          </a:p>
          <a:p>
            <a:r>
              <a:rPr lang="lv-LV" sz="2400" u="sng" dirty="0"/>
              <a:t>Nodrošināt zivju resursu aizsardzības pasākumus</a:t>
            </a:r>
          </a:p>
          <a:p>
            <a:pPr marL="0" indent="0">
              <a:buNone/>
            </a:pPr>
            <a:endParaRPr lang="lv-LV" dirty="0"/>
          </a:p>
        </p:txBody>
      </p:sp>
    </p:spTree>
    <p:extLst>
      <p:ext uri="{BB962C8B-B14F-4D97-AF65-F5344CB8AC3E}">
        <p14:creationId xmlns:p14="http://schemas.microsoft.com/office/powerpoint/2010/main" val="284649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BEA5-B971-303A-F3D1-434E9CF928CF}"/>
              </a:ext>
            </a:extLst>
          </p:cNvPr>
          <p:cNvSpPr>
            <a:spLocks noGrp="1"/>
          </p:cNvSpPr>
          <p:nvPr>
            <p:ph type="title"/>
          </p:nvPr>
        </p:nvSpPr>
        <p:spPr/>
        <p:txBody>
          <a:bodyPr>
            <a:normAutofit/>
          </a:bodyPr>
          <a:lstStyle/>
          <a:p>
            <a:r>
              <a:rPr lang="lv-LV" sz="4000" dirty="0"/>
              <a:t>Finansējums</a:t>
            </a:r>
          </a:p>
        </p:txBody>
      </p:sp>
      <p:sp>
        <p:nvSpPr>
          <p:cNvPr id="3" name="Content Placeholder 2">
            <a:extLst>
              <a:ext uri="{FF2B5EF4-FFF2-40B4-BE49-F238E27FC236}">
                <a16:creationId xmlns:a16="http://schemas.microsoft.com/office/drawing/2014/main" id="{CC7901C3-6D09-5D0C-2B03-05975AF24B7F}"/>
              </a:ext>
            </a:extLst>
          </p:cNvPr>
          <p:cNvSpPr>
            <a:spLocks noGrp="1"/>
          </p:cNvSpPr>
          <p:nvPr>
            <p:ph idx="1"/>
          </p:nvPr>
        </p:nvSpPr>
        <p:spPr>
          <a:xfrm>
            <a:off x="2504370" y="1540189"/>
            <a:ext cx="8915400" cy="3777622"/>
          </a:xfrm>
        </p:spPr>
        <p:txBody>
          <a:bodyPr>
            <a:normAutofit/>
          </a:bodyPr>
          <a:lstStyle/>
          <a:p>
            <a:r>
              <a:rPr lang="lv-LV" sz="2400" dirty="0"/>
              <a:t>Pirmās kārtas finansējuma atbalsta kopējais apmērs 280 000 </a:t>
            </a:r>
            <a:r>
              <a:rPr lang="lv-LV" sz="2400" i="1" dirty="0"/>
              <a:t>euro</a:t>
            </a:r>
          </a:p>
          <a:p>
            <a:r>
              <a:rPr lang="lv-LV" sz="2400" u="sng" dirty="0"/>
              <a:t>Viena projekta iesnieguma </a:t>
            </a:r>
            <a:r>
              <a:rPr lang="lv-LV" sz="2400" dirty="0"/>
              <a:t>vai viena atbalsta pretendenta vairāku iesniegto projektu kopsumma atbilstoši nosacījumiem nepārsniedz maksimālo atbalsta apmēru </a:t>
            </a:r>
            <a:r>
              <a:rPr lang="lv-LV" sz="2400" u="sng" dirty="0"/>
              <a:t>20 000 </a:t>
            </a:r>
            <a:r>
              <a:rPr lang="lv-LV" sz="2400" i="1" u="sng" dirty="0"/>
              <a:t>euro</a:t>
            </a:r>
          </a:p>
          <a:p>
            <a:r>
              <a:rPr lang="lv-LV" sz="2400" dirty="0"/>
              <a:t>Piesaistītais līdzfinansējums no Ādažu novada domes ir 2 000 euro, kuri paredzēti projekta īstenošanai</a:t>
            </a:r>
          </a:p>
        </p:txBody>
      </p:sp>
    </p:spTree>
    <p:extLst>
      <p:ext uri="{BB962C8B-B14F-4D97-AF65-F5344CB8AC3E}">
        <p14:creationId xmlns:p14="http://schemas.microsoft.com/office/powerpoint/2010/main" val="258494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A3D4-0B6E-7C28-949F-724B506BB98F}"/>
              </a:ext>
            </a:extLst>
          </p:cNvPr>
          <p:cNvSpPr>
            <a:spLocks noGrp="1"/>
          </p:cNvSpPr>
          <p:nvPr>
            <p:ph type="title"/>
          </p:nvPr>
        </p:nvSpPr>
        <p:spPr/>
        <p:txBody>
          <a:bodyPr>
            <a:normAutofit/>
          </a:bodyPr>
          <a:lstStyle/>
          <a:p>
            <a:r>
              <a:rPr lang="lv-LV" sz="4000" dirty="0"/>
              <a:t>Izmaksas</a:t>
            </a:r>
          </a:p>
        </p:txBody>
      </p:sp>
      <p:sp>
        <p:nvSpPr>
          <p:cNvPr id="3" name="Content Placeholder 2">
            <a:extLst>
              <a:ext uri="{FF2B5EF4-FFF2-40B4-BE49-F238E27FC236}">
                <a16:creationId xmlns:a16="http://schemas.microsoft.com/office/drawing/2014/main" id="{21DF6459-F16E-48F6-633E-6761B2F1CDD0}"/>
              </a:ext>
            </a:extLst>
          </p:cNvPr>
          <p:cNvSpPr>
            <a:spLocks noGrp="1"/>
          </p:cNvSpPr>
          <p:nvPr>
            <p:ph idx="1"/>
          </p:nvPr>
        </p:nvSpPr>
        <p:spPr>
          <a:xfrm>
            <a:off x="2296981" y="1671687"/>
            <a:ext cx="8915400" cy="3777622"/>
          </a:xfrm>
        </p:spPr>
        <p:txBody>
          <a:bodyPr>
            <a:normAutofit/>
          </a:bodyPr>
          <a:lstStyle/>
          <a:p>
            <a:r>
              <a:rPr lang="lv-LV" sz="2400" dirty="0"/>
              <a:t>Piecas jaunas videonovērošanas kameras ar SD kartēm - aptuvenā iegādes summa 3 500 euro ar PVN, kuru darbības nodrošināšanai nepieciešami trīs jauni elektrības pieslēgumi ar kabeļlīniju izbūvi pie Mazā Baltezera un Gaujas upes, ieskaitot projektēšanas izmaksas, par aptuveno summu 15 000 euro ar PVN.</a:t>
            </a:r>
          </a:p>
        </p:txBody>
      </p:sp>
    </p:spTree>
    <p:extLst>
      <p:ext uri="{BB962C8B-B14F-4D97-AF65-F5344CB8AC3E}">
        <p14:creationId xmlns:p14="http://schemas.microsoft.com/office/powerpoint/2010/main" val="3229758167"/>
      </p:ext>
    </p:extLst>
  </p:cSld>
  <p:clrMapOvr>
    <a:masterClrMapping/>
  </p:clrMapOvr>
</p:sld>
</file>

<file path=ppt/theme/theme1.xml><?xml version="1.0" encoding="utf-8"?>
<a:theme xmlns:a="http://schemas.openxmlformats.org/drawingml/2006/main" name="Office dizains">
  <a:themeElements>
    <a:clrScheme name="Office dizain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dizain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dizain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104</TotalTime>
  <Words>343</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dizains</vt:lpstr>
      <vt:lpstr>Par dalību valsts atbalsta saņemšanā zivsaimniecības attīstībai no Zivju fonda finanšu līdzekļiem </vt:lpstr>
      <vt:lpstr>Zemkopības ministrija, pamatojoties uz Zivju fonda padomes 2025. gada 14. janvāra lēmumu, izsludināja projektu iesniegumu iesniegšanas 2025. gada pirmo kārtu Zivju resursu aizsardzības pasākumiem, ko veic valsts iestādes vai pašvaldības, kuru kompetencē ir zivju resursu aizsardzība. </vt:lpstr>
      <vt:lpstr>Zivju fonda finanšu līdzekļus, atbilstoši Ministru kabineta 1995. gada 19. decembra noteikumiem Nr. 388 “Zivju fonda nolikums”, var izlietot šādiem pasākumiem:</vt:lpstr>
      <vt:lpstr>Projekta ietvaros tiek plānots </vt:lpstr>
      <vt:lpstr>Kameru izvietojums pie Mazā Baltezera</vt:lpstr>
      <vt:lpstr>Kameru izvietojums pie Gaujas upes</vt:lpstr>
      <vt:lpstr>Ieguvumi</vt:lpstr>
      <vt:lpstr>Finansējums</vt:lpstr>
      <vt:lpstr>Izmaksas</vt:lpstr>
      <vt:lpstr>Aicinājums atbalstīt Ādažu novada pašvaldības dalību valsts atbalsta saņemšanā zivsaimniecības attīstībai no Zivju fonda finanšu līdzekļiem.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Ieva Osa</dc:creator>
  <cp:lastModifiedBy>Sintija Tenisa</cp:lastModifiedBy>
  <cp:revision>5</cp:revision>
  <dcterms:created xsi:type="dcterms:W3CDTF">2025-03-04T11:10:00Z</dcterms:created>
  <dcterms:modified xsi:type="dcterms:W3CDTF">2025-03-25T11:54:24Z</dcterms:modified>
</cp:coreProperties>
</file>