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57" r:id="rId3"/>
    <p:sldId id="290" r:id="rId4"/>
    <p:sldId id="471" r:id="rId5"/>
    <p:sldId id="482" r:id="rId6"/>
    <p:sldId id="480" r:id="rId7"/>
    <p:sldId id="483" r:id="rId8"/>
    <p:sldId id="481" r:id="rId9"/>
    <p:sldId id="479" r:id="rId10"/>
  </p:sldIdLst>
  <p:sldSz cx="18288000" cy="10287000"/>
  <p:notesSz cx="6858000" cy="9144000"/>
  <p:embeddedFontLst>
    <p:embeddedFont>
      <p:font typeface="Calibri" panose="020F0502020204030204" pitchFamily="34" charset="0"/>
      <p:regular r:id="rId12"/>
      <p:bold r:id="rId13"/>
      <p:italic r:id="rId14"/>
      <p:boldItalic r:id="rId15"/>
    </p:embeddedFont>
    <p:embeddedFont>
      <p:font typeface="Montserrat" panose="00000500000000000000" pitchFamily="50" charset="-70"/>
      <p:regular r:id="rId16"/>
      <p:bold r:id="rId17"/>
      <p:italic r:id="rId18"/>
      <p:boldItalic r:id="rId19"/>
    </p:embeddedFont>
    <p:embeddedFont>
      <p:font typeface="Montserrat Medium" panose="00000600000000000000" pitchFamily="50" charset="-70"/>
      <p:regular r:id="rId20"/>
      <p:italic r:id="rId21"/>
    </p:embeddedFont>
    <p:embeddedFont>
      <p:font typeface="Montserrat SemiBold" panose="00000700000000000000" pitchFamily="50" charset="-7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5BC134-7B5B-B442-AA6C-8768B5ED0E5D}">
          <p14:sldIdLst>
            <p14:sldId id="256"/>
            <p14:sldId id="257"/>
            <p14:sldId id="290"/>
            <p14:sldId id="471"/>
            <p14:sldId id="482"/>
            <p14:sldId id="480"/>
            <p14:sldId id="483"/>
            <p14:sldId id="481"/>
            <p14:sldId id="479"/>
          </p14:sldIdLst>
        </p14:section>
      </p14:sectionLst>
    </p:ext>
    <p:ext uri="{EFAFB233-063F-42B5-8137-9DF3F51BA10A}">
      <p15:sldGuideLst xmlns:p15="http://schemas.microsoft.com/office/powerpoint/2012/main">
        <p15:guide id="1" orient="horz" pos="840" userDrawn="1">
          <p15:clr>
            <a:srgbClr val="A4A3A4"/>
          </p15:clr>
        </p15:guide>
        <p15:guide id="2" pos="144" userDrawn="1">
          <p15:clr>
            <a:srgbClr val="A4A3A4"/>
          </p15:clr>
        </p15:guide>
        <p15:guide id="3" pos="11328" userDrawn="1">
          <p15:clr>
            <a:srgbClr val="A4A3A4"/>
          </p15:clr>
        </p15:guide>
        <p15:guide id="4" orient="horz" pos="1752" userDrawn="1">
          <p15:clr>
            <a:srgbClr val="A4A3A4"/>
          </p15:clr>
        </p15:guide>
        <p15:guide id="5" pos="4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DE49"/>
    <a:srgbClr val="E1DC49"/>
    <a:srgbClr val="DBEB00"/>
    <a:srgbClr val="77A4BE"/>
    <a:srgbClr val="6E7072"/>
    <a:srgbClr val="707F3E"/>
    <a:srgbClr val="C04900"/>
    <a:srgbClr val="0A0D7F"/>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49" autoAdjust="0"/>
    <p:restoredTop sz="94812" autoAdjust="0"/>
  </p:normalViewPr>
  <p:slideViewPr>
    <p:cSldViewPr>
      <p:cViewPr varScale="1">
        <p:scale>
          <a:sx n="52" d="100"/>
          <a:sy n="52" d="100"/>
        </p:scale>
        <p:origin x="1248" y="67"/>
      </p:cViewPr>
      <p:guideLst>
        <p:guide orient="horz" pos="840"/>
        <p:guide pos="144"/>
        <p:guide pos="11328"/>
        <p:guide orient="horz" pos="1752"/>
        <p:guide pos="4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BE5A0-D6E5-8549-9779-CFE680BF9E89}" type="datetimeFigureOut">
              <a:rPr lang="en-LV" smtClean="0"/>
              <a:t>02/23/2025</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AE27AA-9BC7-E84F-8718-96696ED692D6}" type="slidenum">
              <a:rPr lang="en-LV" smtClean="0"/>
              <a:t>‹#›</a:t>
            </a:fld>
            <a:endParaRPr lang="en-LV"/>
          </a:p>
        </p:txBody>
      </p:sp>
    </p:spTree>
    <p:extLst>
      <p:ext uri="{BB962C8B-B14F-4D97-AF65-F5344CB8AC3E}">
        <p14:creationId xmlns:p14="http://schemas.microsoft.com/office/powerpoint/2010/main" val="422885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13DBD1-BBC6-144F-BB04-668AE50EEAA2}" type="datetime1">
              <a:rPr lang="en-US" smtClean="0"/>
              <a:t>2/23/2025</a:t>
            </a:fld>
            <a:endParaRPr lang="en-US"/>
          </a:p>
        </p:txBody>
      </p:sp>
      <p:sp>
        <p:nvSpPr>
          <p:cNvPr id="5" name="Footer Placeholder 4"/>
          <p:cNvSpPr>
            <a:spLocks noGrp="1"/>
          </p:cNvSpPr>
          <p:nvPr>
            <p:ph type="ftr" sz="quarter" idx="11"/>
          </p:nvPr>
        </p:nvSpPr>
        <p:spPr/>
        <p:txBody>
          <a:bodyPr/>
          <a:lstStyle/>
          <a:p>
            <a:r>
              <a:rPr lang="en-US"/>
              <a:t>Ādažu</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22B9F0-4552-AC48-AA4F-42211AD280FC}" type="datetime1">
              <a:rPr lang="en-US" smtClean="0"/>
              <a:t>2/23/2025</a:t>
            </a:fld>
            <a:endParaRPr lang="en-US"/>
          </a:p>
        </p:txBody>
      </p:sp>
      <p:sp>
        <p:nvSpPr>
          <p:cNvPr id="5" name="Footer Placeholder 4"/>
          <p:cNvSpPr>
            <a:spLocks noGrp="1"/>
          </p:cNvSpPr>
          <p:nvPr>
            <p:ph type="ftr" sz="quarter" idx="11"/>
          </p:nvPr>
        </p:nvSpPr>
        <p:spPr/>
        <p:txBody>
          <a:bodyPr/>
          <a:lstStyle/>
          <a:p>
            <a:r>
              <a:rPr lang="en-US"/>
              <a:t>Ādažu</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F4B85-EE1C-824B-90CF-74BDD2F38CBA}" type="datetime1">
              <a:rPr lang="en-US" smtClean="0"/>
              <a:t>2/23/2025</a:t>
            </a:fld>
            <a:endParaRPr lang="en-US"/>
          </a:p>
        </p:txBody>
      </p:sp>
      <p:sp>
        <p:nvSpPr>
          <p:cNvPr id="5" name="Footer Placeholder 4"/>
          <p:cNvSpPr>
            <a:spLocks noGrp="1"/>
          </p:cNvSpPr>
          <p:nvPr>
            <p:ph type="ftr" sz="quarter" idx="11"/>
          </p:nvPr>
        </p:nvSpPr>
        <p:spPr/>
        <p:txBody>
          <a:bodyPr/>
          <a:lstStyle/>
          <a:p>
            <a:r>
              <a:rPr lang="en-US"/>
              <a:t>Ādažu</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8FE41-FDFF-8047-B79B-356A78FD3E08}" type="datetime1">
              <a:rPr lang="en-US" smtClean="0"/>
              <a:t>2/23/2025</a:t>
            </a:fld>
            <a:endParaRPr lang="en-US"/>
          </a:p>
        </p:txBody>
      </p:sp>
      <p:sp>
        <p:nvSpPr>
          <p:cNvPr id="5" name="Footer Placeholder 4"/>
          <p:cNvSpPr>
            <a:spLocks noGrp="1"/>
          </p:cNvSpPr>
          <p:nvPr>
            <p:ph type="ftr" sz="quarter" idx="11"/>
          </p:nvPr>
        </p:nvSpPr>
        <p:spPr/>
        <p:txBody>
          <a:bodyPr/>
          <a:lstStyle/>
          <a:p>
            <a:r>
              <a:rPr lang="en-US"/>
              <a:t>Ādažu</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FB4E0E-0A54-0C4A-A6CD-2D1CE1D43E84}" type="datetime1">
              <a:rPr lang="en-US" smtClean="0"/>
              <a:t>2/23/2025</a:t>
            </a:fld>
            <a:endParaRPr lang="en-US"/>
          </a:p>
        </p:txBody>
      </p:sp>
      <p:sp>
        <p:nvSpPr>
          <p:cNvPr id="5" name="Footer Placeholder 4"/>
          <p:cNvSpPr>
            <a:spLocks noGrp="1"/>
          </p:cNvSpPr>
          <p:nvPr>
            <p:ph type="ftr" sz="quarter" idx="11"/>
          </p:nvPr>
        </p:nvSpPr>
        <p:spPr/>
        <p:txBody>
          <a:bodyPr/>
          <a:lstStyle/>
          <a:p>
            <a:r>
              <a:rPr lang="en-US"/>
              <a:t>Ādažu</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D80C60-2641-914D-8720-24CB9E1544F8}" type="datetime1">
              <a:rPr lang="en-US" smtClean="0"/>
              <a:t>2/23/2025</a:t>
            </a:fld>
            <a:endParaRPr lang="en-US"/>
          </a:p>
        </p:txBody>
      </p:sp>
      <p:sp>
        <p:nvSpPr>
          <p:cNvPr id="6" name="Footer Placeholder 5"/>
          <p:cNvSpPr>
            <a:spLocks noGrp="1"/>
          </p:cNvSpPr>
          <p:nvPr>
            <p:ph type="ftr" sz="quarter" idx="11"/>
          </p:nvPr>
        </p:nvSpPr>
        <p:spPr/>
        <p:txBody>
          <a:bodyPr/>
          <a:lstStyle/>
          <a:p>
            <a:r>
              <a:rPr lang="en-US"/>
              <a:t>Ādažu</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E1618D-AFDF-4441-B6AC-AB7256007DBD}" type="datetime1">
              <a:rPr lang="en-US" smtClean="0"/>
              <a:t>2/23/2025</a:t>
            </a:fld>
            <a:endParaRPr lang="en-US"/>
          </a:p>
        </p:txBody>
      </p:sp>
      <p:sp>
        <p:nvSpPr>
          <p:cNvPr id="8" name="Footer Placeholder 7"/>
          <p:cNvSpPr>
            <a:spLocks noGrp="1"/>
          </p:cNvSpPr>
          <p:nvPr>
            <p:ph type="ftr" sz="quarter" idx="11"/>
          </p:nvPr>
        </p:nvSpPr>
        <p:spPr/>
        <p:txBody>
          <a:bodyPr/>
          <a:lstStyle/>
          <a:p>
            <a:r>
              <a:rPr lang="en-US"/>
              <a:t>Ādažu</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6D66EA-52B9-B847-AD9B-694F049B33E6}" type="datetime1">
              <a:rPr lang="en-US" smtClean="0"/>
              <a:t>2/23/2025</a:t>
            </a:fld>
            <a:endParaRPr lang="en-US"/>
          </a:p>
        </p:txBody>
      </p:sp>
      <p:sp>
        <p:nvSpPr>
          <p:cNvPr id="4" name="Footer Placeholder 3"/>
          <p:cNvSpPr>
            <a:spLocks noGrp="1"/>
          </p:cNvSpPr>
          <p:nvPr>
            <p:ph type="ftr" sz="quarter" idx="11"/>
          </p:nvPr>
        </p:nvSpPr>
        <p:spPr/>
        <p:txBody>
          <a:bodyPr/>
          <a:lstStyle/>
          <a:p>
            <a:r>
              <a:rPr lang="en-US"/>
              <a:t>Ādažu</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9F490-1998-4A44-A624-42F54DBDC226}" type="datetime1">
              <a:rPr lang="en-US" smtClean="0"/>
              <a:t>2/23/2025</a:t>
            </a:fld>
            <a:endParaRPr lang="en-US"/>
          </a:p>
        </p:txBody>
      </p:sp>
      <p:sp>
        <p:nvSpPr>
          <p:cNvPr id="3" name="Footer Placeholder 2"/>
          <p:cNvSpPr>
            <a:spLocks noGrp="1"/>
          </p:cNvSpPr>
          <p:nvPr>
            <p:ph type="ftr" sz="quarter" idx="11"/>
          </p:nvPr>
        </p:nvSpPr>
        <p:spPr/>
        <p:txBody>
          <a:bodyPr/>
          <a:lstStyle/>
          <a:p>
            <a:r>
              <a:rPr lang="en-US"/>
              <a:t>Ādažu</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4BFAB0-4578-A449-A906-ABE38DB7018B}" type="datetime1">
              <a:rPr lang="en-US" smtClean="0"/>
              <a:t>2/23/2025</a:t>
            </a:fld>
            <a:endParaRPr lang="en-US"/>
          </a:p>
        </p:txBody>
      </p:sp>
      <p:sp>
        <p:nvSpPr>
          <p:cNvPr id="6" name="Footer Placeholder 5"/>
          <p:cNvSpPr>
            <a:spLocks noGrp="1"/>
          </p:cNvSpPr>
          <p:nvPr>
            <p:ph type="ftr" sz="quarter" idx="11"/>
          </p:nvPr>
        </p:nvSpPr>
        <p:spPr/>
        <p:txBody>
          <a:bodyPr/>
          <a:lstStyle/>
          <a:p>
            <a:r>
              <a:rPr lang="en-US"/>
              <a:t>Ādažu</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0F1D72-1054-794F-87B7-D0056D5203D5}" type="datetime1">
              <a:rPr lang="en-US" smtClean="0"/>
              <a:t>2/23/2025</a:t>
            </a:fld>
            <a:endParaRPr lang="en-US"/>
          </a:p>
        </p:txBody>
      </p:sp>
      <p:sp>
        <p:nvSpPr>
          <p:cNvPr id="6" name="Footer Placeholder 5"/>
          <p:cNvSpPr>
            <a:spLocks noGrp="1"/>
          </p:cNvSpPr>
          <p:nvPr>
            <p:ph type="ftr" sz="quarter" idx="11"/>
          </p:nvPr>
        </p:nvSpPr>
        <p:spPr/>
        <p:txBody>
          <a:bodyPr/>
          <a:lstStyle/>
          <a:p>
            <a:r>
              <a:rPr lang="en-US"/>
              <a:t>Ādažu</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800B1-4C03-4D41-B773-165D95B0D0CA}" type="datetime1">
              <a:rPr lang="en-US" smtClean="0"/>
              <a:t>2/23/2025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Ādažu</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deko.lv/katalogs/lapenes/lapene-l/"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 y="9570720"/>
            <a:ext cx="18105120" cy="238125"/>
          </a:xfrm>
          <a:prstGeom prst="rect">
            <a:avLst/>
          </a:prstGeom>
        </p:spPr>
        <p:txBody>
          <a:bodyPr lIns="0" tIns="0" rIns="0" bIns="0" rtlCol="0" anchor="t">
            <a:spAutoFit/>
          </a:bodyPr>
          <a:lstStyle/>
          <a:p>
            <a:pPr algn="ctr">
              <a:lnSpc>
                <a:spcPts val="1800"/>
              </a:lnSpc>
            </a:pPr>
            <a:r>
              <a:rPr lang="en-US" sz="1500" dirty="0">
                <a:solidFill>
                  <a:srgbClr val="FFFFFF"/>
                </a:solidFill>
                <a:latin typeface="Montserrat" pitchFamily="2" charset="77"/>
              </a:rPr>
              <a:t>ĀDAŽU NOVADA PAŠVALDĪBA   |   </a:t>
            </a:r>
            <a:r>
              <a:rPr lang="lv-LV" sz="1500" dirty="0">
                <a:solidFill>
                  <a:srgbClr val="FFFFFF"/>
                </a:solidFill>
                <a:latin typeface="Montserrat" pitchFamily="2" charset="77"/>
              </a:rPr>
              <a:t>2025. gada 19. februāris</a:t>
            </a:r>
            <a:endParaRPr lang="en-US" sz="1500" dirty="0">
              <a:solidFill>
                <a:srgbClr val="FFFFFF"/>
              </a:solidFill>
              <a:latin typeface="Montserrat" pitchFamily="2" charset="77"/>
            </a:endParaRPr>
          </a:p>
        </p:txBody>
      </p:sp>
      <p:sp>
        <p:nvSpPr>
          <p:cNvPr id="3" name="AutoShape 3"/>
          <p:cNvSpPr/>
          <p:nvPr/>
        </p:nvSpPr>
        <p:spPr>
          <a:xfrm rot="1789">
            <a:off x="-4764" y="9489758"/>
            <a:ext cx="18297527" cy="0"/>
          </a:xfrm>
          <a:prstGeom prst="line">
            <a:avLst/>
          </a:prstGeom>
          <a:ln w="9525" cap="rnd">
            <a:solidFill>
              <a:srgbClr val="FFFFFF"/>
            </a:solidFill>
            <a:prstDash val="solid"/>
            <a:headEnd type="none" w="sm" len="sm"/>
            <a:tailEnd type="none" w="sm" len="sm"/>
          </a:ln>
        </p:spPr>
      </p:sp>
      <p:sp>
        <p:nvSpPr>
          <p:cNvPr id="4" name="TextBox 4"/>
          <p:cNvSpPr txBox="1"/>
          <p:nvPr/>
        </p:nvSpPr>
        <p:spPr>
          <a:xfrm>
            <a:off x="-4770" y="6113145"/>
            <a:ext cx="18292770" cy="922560"/>
          </a:xfrm>
          <a:prstGeom prst="rect">
            <a:avLst/>
          </a:prstGeom>
        </p:spPr>
        <p:txBody>
          <a:bodyPr lIns="0" tIns="0" rIns="0" bIns="0" rtlCol="0" anchor="t">
            <a:spAutoFit/>
          </a:bodyPr>
          <a:lstStyle/>
          <a:p>
            <a:pPr algn="ctr">
              <a:lnSpc>
                <a:spcPts val="7920"/>
              </a:lnSpc>
            </a:pPr>
            <a:r>
              <a:rPr lang="lv-LV" sz="5400" b="1" dirty="0">
                <a:solidFill>
                  <a:schemeClr val="bg1"/>
                </a:solidFill>
                <a:effectLst/>
                <a:latin typeface="Montserrat Medium" panose="00000600000000000000" pitchFamily="50" charset="-70"/>
                <a:ea typeface="Calibri" panose="020F0502020204030204" pitchFamily="34" charset="0"/>
              </a:rPr>
              <a:t>Par projektu “Nojumes izveide Alderos”</a:t>
            </a:r>
            <a:endParaRPr lang="en-US" sz="5400" dirty="0">
              <a:solidFill>
                <a:schemeClr val="bg1"/>
              </a:solidFill>
              <a:latin typeface="Montserrat Medium" panose="00000600000000000000" pitchFamily="50" charset="-70"/>
            </a:endParaRPr>
          </a:p>
        </p:txBody>
      </p:sp>
      <p:pic>
        <p:nvPicPr>
          <p:cNvPr id="16" name="Picture 15">
            <a:extLst>
              <a:ext uri="{FF2B5EF4-FFF2-40B4-BE49-F238E27FC236}">
                <a16:creationId xmlns:a16="http://schemas.microsoft.com/office/drawing/2014/main" id="{EA7B6706-566B-71C2-A752-5BEBD6DD4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046" y="0"/>
            <a:ext cx="6267908" cy="61131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1981199" y="0"/>
            <a:ext cx="15392399" cy="2016065"/>
          </a:xfrm>
          <a:prstGeom prst="rect">
            <a:avLst/>
          </a:prstGeom>
        </p:spPr>
        <p:txBody>
          <a:bodyPr wrap="square" lIns="0" tIns="0" rIns="0" bIns="0" rtlCol="0" anchor="t">
            <a:spAutoFit/>
          </a:bodyPr>
          <a:lstStyle/>
          <a:p>
            <a:pPr algn="ctr">
              <a:lnSpc>
                <a:spcPts val="8532"/>
              </a:lnSpc>
            </a:pPr>
            <a:r>
              <a:rPr lang="lv-LV" sz="3600" dirty="0">
                <a:latin typeface="Montserrat Medium" panose="00000600000000000000" pitchFamily="50" charset="-70"/>
              </a:rPr>
              <a:t> Par biedrības «Jūras Zeme» un Eiropas Lauksaimniecības fonda lauku attīstībai (turpmāk – ELFLA) projektu</a:t>
            </a:r>
          </a:p>
        </p:txBody>
      </p:sp>
      <p:sp>
        <p:nvSpPr>
          <p:cNvPr id="8" name="TextBox 2">
            <a:extLst>
              <a:ext uri="{FF2B5EF4-FFF2-40B4-BE49-F238E27FC236}">
                <a16:creationId xmlns:a16="http://schemas.microsoft.com/office/drawing/2014/main" id="{74008C3C-4659-4ACB-74F7-46003A735B08}"/>
              </a:ext>
            </a:extLst>
          </p:cNvPr>
          <p:cNvSpPr txBox="1"/>
          <p:nvPr/>
        </p:nvSpPr>
        <p:spPr>
          <a:xfrm>
            <a:off x="91440" y="9570720"/>
            <a:ext cx="18105120" cy="238125"/>
          </a:xfrm>
          <a:prstGeom prst="rect">
            <a:avLst/>
          </a:prstGeom>
        </p:spPr>
        <p:txBody>
          <a:bodyPr lIns="0" tIns="0" rIns="0" bIns="0" rtlCol="0" anchor="t">
            <a:spAutoFit/>
          </a:bodyPr>
          <a:lstStyle/>
          <a:p>
            <a:pPr algn="ctr">
              <a:lnSpc>
                <a:spcPts val="1800"/>
              </a:lnSpc>
            </a:pPr>
            <a:r>
              <a:rPr lang="en-US" sz="1500" dirty="0">
                <a:latin typeface="Montserrat" pitchFamily="2" charset="77"/>
              </a:rPr>
              <a:t>ĀDAŽU NOVADA PAŠVALDĪBA   |</a:t>
            </a:r>
            <a:r>
              <a:rPr lang="lv-LV" sz="1500" dirty="0">
                <a:latin typeface="Montserrat" pitchFamily="2" charset="77"/>
              </a:rPr>
              <a:t>2025. gada 19. februāris</a:t>
            </a:r>
            <a:endParaRPr lang="en-US" sz="1500" dirty="0">
              <a:latin typeface="Montserrat" pitchFamily="2" charset="77"/>
            </a:endParaRPr>
          </a:p>
        </p:txBody>
      </p:sp>
      <p:sp>
        <p:nvSpPr>
          <p:cNvPr id="9" name="AutoShape 3">
            <a:extLst>
              <a:ext uri="{FF2B5EF4-FFF2-40B4-BE49-F238E27FC236}">
                <a16:creationId xmlns:a16="http://schemas.microsoft.com/office/drawing/2014/main" id="{0437D4B7-F407-F6F7-C93C-AB3FA9E61F59}"/>
              </a:ext>
            </a:extLst>
          </p:cNvPr>
          <p:cNvSpPr/>
          <p:nvPr/>
        </p:nvSpPr>
        <p:spPr>
          <a:xfrm rot="1789">
            <a:off x="-4764" y="9489758"/>
            <a:ext cx="18297527" cy="0"/>
          </a:xfrm>
          <a:prstGeom prst="line">
            <a:avLst/>
          </a:prstGeom>
          <a:ln w="9525" cap="rnd">
            <a:solidFill>
              <a:srgbClr val="FFFFFF"/>
            </a:solidFill>
            <a:prstDash val="solid"/>
            <a:headEnd type="none" w="sm" len="sm"/>
            <a:tailEnd type="none" w="sm" len="sm"/>
          </a:ln>
        </p:spPr>
      </p:sp>
      <p:sp>
        <p:nvSpPr>
          <p:cNvPr id="7" name="TextBox 6">
            <a:extLst>
              <a:ext uri="{FF2B5EF4-FFF2-40B4-BE49-F238E27FC236}">
                <a16:creationId xmlns:a16="http://schemas.microsoft.com/office/drawing/2014/main" id="{2742FAE5-3978-2E02-1268-92C487E9E4E7}"/>
              </a:ext>
            </a:extLst>
          </p:cNvPr>
          <p:cNvSpPr txBox="1"/>
          <p:nvPr/>
        </p:nvSpPr>
        <p:spPr>
          <a:xfrm>
            <a:off x="3733800" y="2704903"/>
            <a:ext cx="13258798" cy="6686265"/>
          </a:xfrm>
          <a:prstGeom prst="rect">
            <a:avLst/>
          </a:prstGeom>
          <a:noFill/>
        </p:spPr>
        <p:txBody>
          <a:bodyPr wrap="square" rtlCol="0">
            <a:spAutoFit/>
          </a:bodyPr>
          <a:lstStyle/>
          <a:p>
            <a:pPr marL="342900" indent="-342900" algn="just">
              <a:buAutoNum type="arabicPeriod"/>
            </a:pPr>
            <a:r>
              <a:rPr lang="lv-LV" sz="2400" dirty="0">
                <a:effectLst/>
                <a:latin typeface="Montserrat" panose="00000500000000000000" pitchFamily="50" charset="-70"/>
                <a:ea typeface="Calibri" panose="020F0502020204030204" pitchFamily="34" charset="0"/>
              </a:rPr>
              <a:t>2025. gada 4. martā uzsāksies biedrības “Jūras Zeme” izsludinātā atklāta konkursa projektu iesniegumu pieņemšanas 2. kārta </a:t>
            </a:r>
          </a:p>
          <a:p>
            <a:pPr algn="just"/>
            <a:endParaRPr lang="lv-LV" sz="2400" dirty="0">
              <a:effectLst/>
              <a:latin typeface="Montserrat" panose="00000500000000000000" pitchFamily="50" charset="-70"/>
              <a:ea typeface="Calibri" panose="020F0502020204030204" pitchFamily="34" charset="0"/>
            </a:endParaRPr>
          </a:p>
          <a:p>
            <a:pPr algn="just"/>
            <a:r>
              <a:rPr lang="lv-LV" sz="2400" dirty="0">
                <a:effectLst/>
                <a:latin typeface="Montserrat" panose="00000500000000000000" pitchFamily="50" charset="-70"/>
                <a:ea typeface="Calibri" panose="020F0502020204030204" pitchFamily="34" charset="0"/>
              </a:rPr>
              <a:t>2. Projektu iesniegšanas termiņš ir līdz 2025. gada 4. aprīlim</a:t>
            </a:r>
          </a:p>
          <a:p>
            <a:pPr algn="just"/>
            <a:endParaRPr lang="lv-LV" sz="2400" dirty="0">
              <a:latin typeface="Montserrat" panose="00000500000000000000" pitchFamily="50" charset="-70"/>
              <a:ea typeface="Calibri" panose="020F0502020204030204" pitchFamily="34" charset="0"/>
            </a:endParaRPr>
          </a:p>
          <a:p>
            <a:pPr algn="just"/>
            <a:r>
              <a:rPr lang="lv-LV" sz="2400" dirty="0">
                <a:effectLst/>
                <a:latin typeface="Montserrat" panose="00000500000000000000" pitchFamily="50" charset="-70"/>
                <a:ea typeface="Calibri" panose="020F0502020204030204" pitchFamily="34" charset="0"/>
              </a:rPr>
              <a:t>3. Projektu iesniegumi jāiesniedz Lauku atbalsta dienesta (turpmāk – LAD) Elektroniskās pieteikšanās sistēmā</a:t>
            </a:r>
          </a:p>
          <a:p>
            <a:pPr algn="just"/>
            <a:endParaRPr lang="lv-LV" sz="2400" dirty="0">
              <a:effectLst/>
              <a:latin typeface="Montserrat" panose="00000500000000000000" pitchFamily="50" charset="-70"/>
              <a:ea typeface="Calibri" panose="020F0502020204030204" pitchFamily="34" charset="0"/>
            </a:endParaRPr>
          </a:p>
          <a:p>
            <a:pPr algn="just"/>
            <a:r>
              <a:rPr lang="lv-LV" sz="2400" dirty="0">
                <a:effectLst/>
                <a:latin typeface="Montserrat" panose="00000500000000000000" pitchFamily="50" charset="-70"/>
                <a:ea typeface="Calibri" panose="020F0502020204030204" pitchFamily="34" charset="0"/>
                <a:cs typeface="Times New Roman" panose="02020603050405020304" pitchFamily="18" charset="0"/>
              </a:rPr>
              <a:t>4. Rīcībā ELFLA M3.3. “Ciemu un apkaimju pilnveide, kopienu spēcinošās aktivitātes Ādažu pilsētā, Ādažu un Sējas pagastos” (turpmāk – ELFLA M3.3.)</a:t>
            </a:r>
          </a:p>
          <a:p>
            <a:pPr algn="just"/>
            <a:endParaRPr lang="lv-LV" sz="2400" dirty="0">
              <a:effectLst/>
              <a:latin typeface="Montserrat" panose="00000500000000000000" pitchFamily="50" charset="-70"/>
              <a:ea typeface="Calibri" panose="020F0502020204030204" pitchFamily="34" charset="0"/>
              <a:cs typeface="Times New Roman" panose="02020603050405020304" pitchFamily="18" charset="0"/>
            </a:endParaRPr>
          </a:p>
          <a:p>
            <a:pPr algn="just"/>
            <a:r>
              <a:rPr lang="lv-LV" sz="2400" dirty="0">
                <a:latin typeface="Montserrat" panose="00000500000000000000" pitchFamily="50" charset="-70"/>
                <a:ea typeface="Calibri" panose="020F0502020204030204" pitchFamily="34" charset="0"/>
                <a:cs typeface="Times New Roman" panose="02020603050405020304" pitchFamily="18" charset="0"/>
              </a:rPr>
              <a:t>5. </a:t>
            </a:r>
            <a:r>
              <a:rPr lang="lv-LV" sz="2400" dirty="0">
                <a:effectLst/>
                <a:latin typeface="Montserrat" panose="00000500000000000000" pitchFamily="50" charset="-70"/>
                <a:ea typeface="Calibri" panose="020F0502020204030204" pitchFamily="34" charset="0"/>
                <a:cs typeface="Times New Roman" panose="02020603050405020304" pitchFamily="18" charset="0"/>
              </a:rPr>
              <a:t>Pieejamais finansējums </a:t>
            </a:r>
            <a:r>
              <a:rPr lang="lv-LV" sz="2400" b="1" dirty="0">
                <a:latin typeface="Montserrat" panose="00000500000000000000" pitchFamily="50" charset="-70"/>
                <a:ea typeface="Calibri" panose="020F0502020204030204" pitchFamily="34" charset="0"/>
                <a:cs typeface="Times New Roman" panose="02020603050405020304" pitchFamily="18" charset="0"/>
              </a:rPr>
              <a:t>61 642,42 </a:t>
            </a:r>
            <a:r>
              <a:rPr lang="lv-LV" sz="2400" i="1" dirty="0" err="1">
                <a:effectLst/>
                <a:latin typeface="Montserrat" panose="00000500000000000000" pitchFamily="50" charset="-70"/>
                <a:ea typeface="Calibri" panose="020F0502020204030204" pitchFamily="34" charset="0"/>
                <a:cs typeface="Times New Roman" panose="02020603050405020304" pitchFamily="18" charset="0"/>
              </a:rPr>
              <a:t>euro</a:t>
            </a:r>
            <a:r>
              <a:rPr lang="lv-LV" sz="2400" dirty="0">
                <a:effectLst/>
                <a:latin typeface="Montserrat" panose="00000500000000000000" pitchFamily="50" charset="-70"/>
                <a:ea typeface="Calibri" panose="020F0502020204030204" pitchFamily="34" charset="0"/>
                <a:cs typeface="Times New Roman" panose="02020603050405020304" pitchFamily="18" charset="0"/>
              </a:rPr>
              <a:t> apmērā</a:t>
            </a:r>
          </a:p>
          <a:p>
            <a:pPr algn="just"/>
            <a:endParaRPr lang="lv-LV" sz="2400" dirty="0">
              <a:latin typeface="Montserrat" panose="00000500000000000000" pitchFamily="50" charset="-70"/>
              <a:ea typeface="Calibri" panose="020F0502020204030204" pitchFamily="34" charset="0"/>
              <a:cs typeface="Times New Roman" panose="02020603050405020304" pitchFamily="18" charset="0"/>
            </a:endParaRPr>
          </a:p>
          <a:p>
            <a:pPr algn="just"/>
            <a:r>
              <a:rPr lang="lv-LV" sz="2400" dirty="0">
                <a:effectLst/>
                <a:latin typeface="Montserrat" panose="00000500000000000000" pitchFamily="50" charset="-70"/>
                <a:ea typeface="Calibri" panose="020F0502020204030204" pitchFamily="34" charset="0"/>
                <a:cs typeface="Times New Roman" panose="02020603050405020304" pitchFamily="18" charset="0"/>
              </a:rPr>
              <a:t>6. </a:t>
            </a:r>
            <a:r>
              <a:rPr lang="lv-LV" sz="2400" dirty="0">
                <a:latin typeface="Montserrat" panose="00000500000000000000" pitchFamily="50" charset="-70"/>
                <a:ea typeface="Calibri" panose="020F0502020204030204" pitchFamily="34" charset="0"/>
                <a:cs typeface="Times New Roman" panose="02020603050405020304" pitchFamily="18" charset="0"/>
              </a:rPr>
              <a:t>Projekts atbilst Ādažu novada Attīstības programmas (2021-2027.) vidējā termiņa prioritātēm</a:t>
            </a:r>
          </a:p>
          <a:p>
            <a:pPr algn="just"/>
            <a:endParaRPr lang="lv-LV" sz="2400" dirty="0">
              <a:latin typeface="Montserrat" panose="00000500000000000000" pitchFamily="50" charset="-70"/>
              <a:ea typeface="Calibri" panose="020F0502020204030204" pitchFamily="34" charset="0"/>
              <a:cs typeface="Times New Roman" panose="02020603050405020304" pitchFamily="18" charset="0"/>
            </a:endParaRPr>
          </a:p>
          <a:p>
            <a:pPr algn="just"/>
            <a:r>
              <a:rPr lang="lv-LV" sz="2400" dirty="0">
                <a:latin typeface="Montserrat" panose="00000500000000000000" pitchFamily="50" charset="-70"/>
                <a:ea typeface="Calibri" panose="020F0502020204030204" pitchFamily="34" charset="0"/>
                <a:cs typeface="Times New Roman" panose="02020603050405020304" pitchFamily="18" charset="0"/>
              </a:rPr>
              <a:t>7. Projekta īstenošanas termiņš ir 1 gads pēc LAD lēmuma pieņemšanas</a:t>
            </a:r>
          </a:p>
          <a:p>
            <a:pPr algn="just"/>
            <a:endParaRPr lang="lv-LV" sz="2400" dirty="0">
              <a:effectLst/>
              <a:latin typeface="Montserrat" panose="00000500000000000000" pitchFamily="50" charset="-70"/>
              <a:ea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rot="1789">
            <a:off x="-4764" y="9489758"/>
            <a:ext cx="18297527" cy="0"/>
          </a:xfrm>
          <a:prstGeom prst="line">
            <a:avLst/>
          </a:prstGeom>
          <a:ln w="9525" cap="rnd">
            <a:solidFill>
              <a:srgbClr val="58585B"/>
            </a:solidFill>
            <a:prstDash val="solid"/>
            <a:headEnd type="none" w="sm" len="sm"/>
            <a:tailEnd type="none" w="sm" len="sm"/>
          </a:ln>
        </p:spPr>
      </p:sp>
      <p:sp>
        <p:nvSpPr>
          <p:cNvPr id="16" name="TextBox 16"/>
          <p:cNvSpPr txBox="1"/>
          <p:nvPr/>
        </p:nvSpPr>
        <p:spPr>
          <a:xfrm>
            <a:off x="871370" y="478155"/>
            <a:ext cx="16545259" cy="859210"/>
          </a:xfrm>
          <a:prstGeom prst="rect">
            <a:avLst/>
          </a:prstGeom>
        </p:spPr>
        <p:txBody>
          <a:bodyPr lIns="0" tIns="0" rIns="0" bIns="0" rtlCol="0" anchor="t">
            <a:spAutoFit/>
          </a:bodyPr>
          <a:lstStyle/>
          <a:p>
            <a:pPr algn="ctr">
              <a:lnSpc>
                <a:spcPts val="6732"/>
              </a:lnSpc>
            </a:pPr>
            <a:r>
              <a:rPr lang="lv-LV" sz="6600" dirty="0">
                <a:latin typeface="Montserrat Medium" pitchFamily="2" charset="77"/>
              </a:rPr>
              <a:t>Par projektu</a:t>
            </a:r>
            <a:endParaRPr lang="en-US" sz="6600" dirty="0">
              <a:latin typeface="Montserrat Medium" pitchFamily="2" charset="77"/>
            </a:endParaRPr>
          </a:p>
        </p:txBody>
      </p:sp>
      <p:sp>
        <p:nvSpPr>
          <p:cNvPr id="17" name="TextBox 17"/>
          <p:cNvSpPr txBox="1"/>
          <p:nvPr/>
        </p:nvSpPr>
        <p:spPr>
          <a:xfrm>
            <a:off x="3962400" y="7505700"/>
            <a:ext cx="12860622" cy="556755"/>
          </a:xfrm>
          <a:prstGeom prst="rect">
            <a:avLst/>
          </a:prstGeom>
        </p:spPr>
        <p:txBody>
          <a:bodyPr wrap="square" lIns="0" tIns="0" rIns="0" bIns="0" rtlCol="0" anchor="t">
            <a:spAutoFit/>
          </a:bodyPr>
          <a:lstStyle/>
          <a:p>
            <a:pPr marL="571500" indent="-571500">
              <a:lnSpc>
                <a:spcPts val="4799"/>
              </a:lnSpc>
              <a:spcBef>
                <a:spcPct val="0"/>
              </a:spcBef>
              <a:buFont typeface="Arial" panose="020B0604020202020204" pitchFamily="34" charset="0"/>
              <a:buChar char="•"/>
            </a:pPr>
            <a:endParaRPr lang="en-US" sz="3000" b="1" dirty="0">
              <a:latin typeface="Montserrat SemiBold" pitchFamily="2" charset="77"/>
            </a:endParaRPr>
          </a:p>
        </p:txBody>
      </p:sp>
      <p:sp>
        <p:nvSpPr>
          <p:cNvPr id="18" name="TextBox 18"/>
          <p:cNvSpPr txBox="1"/>
          <p:nvPr/>
        </p:nvSpPr>
        <p:spPr>
          <a:xfrm>
            <a:off x="91440" y="9570720"/>
            <a:ext cx="18105120" cy="238125"/>
          </a:xfrm>
          <a:prstGeom prst="rect">
            <a:avLst/>
          </a:prstGeom>
        </p:spPr>
        <p:txBody>
          <a:bodyPr lIns="0" tIns="0" rIns="0" bIns="0" rtlCol="0" anchor="t">
            <a:spAutoFit/>
          </a:bodyPr>
          <a:lstStyle/>
          <a:p>
            <a:pPr algn="ctr">
              <a:lnSpc>
                <a:spcPts val="1800"/>
              </a:lnSpc>
            </a:pPr>
            <a:r>
              <a:rPr lang="en-US" sz="1500" dirty="0">
                <a:latin typeface="Montserrat" pitchFamily="2" charset="77"/>
              </a:rPr>
              <a:t>ĀDAŽU NOVADA PAŠVALDĪBA   |   </a:t>
            </a:r>
            <a:r>
              <a:rPr lang="lv-LV" sz="1500" dirty="0">
                <a:latin typeface="Montserrat" pitchFamily="2" charset="77"/>
              </a:rPr>
              <a:t>2025. gada 19. februāris</a:t>
            </a:r>
            <a:endParaRPr lang="en-US" sz="1500" dirty="0">
              <a:latin typeface="Montserrat" pitchFamily="2" charset="77"/>
            </a:endParaRPr>
          </a:p>
        </p:txBody>
      </p:sp>
      <p:sp>
        <p:nvSpPr>
          <p:cNvPr id="5" name="TextBox 4">
            <a:extLst>
              <a:ext uri="{FF2B5EF4-FFF2-40B4-BE49-F238E27FC236}">
                <a16:creationId xmlns:a16="http://schemas.microsoft.com/office/drawing/2014/main" id="{181918CA-0A1D-8E0B-9947-FE37D4A90002}"/>
              </a:ext>
            </a:extLst>
          </p:cNvPr>
          <p:cNvSpPr txBox="1"/>
          <p:nvPr/>
        </p:nvSpPr>
        <p:spPr>
          <a:xfrm>
            <a:off x="4114800" y="1861472"/>
            <a:ext cx="12860622" cy="7478970"/>
          </a:xfrm>
          <a:prstGeom prst="rect">
            <a:avLst/>
          </a:prstGeom>
          <a:noFill/>
        </p:spPr>
        <p:txBody>
          <a:bodyPr wrap="square" rtlCol="0">
            <a:spAutoFit/>
          </a:bodyPr>
          <a:lstStyle/>
          <a:p>
            <a:pPr marL="457200" indent="-457200" algn="just">
              <a:buFont typeface="+mj-lt"/>
              <a:buAutoNum type="arabicPeriod"/>
            </a:pPr>
            <a:r>
              <a:rPr lang="lv-LV" sz="2400" dirty="0">
                <a:effectLst/>
                <a:latin typeface="Montserrat" panose="00000500000000000000" pitchFamily="50" charset="-70"/>
                <a:ea typeface="Calibri" panose="020F0502020204030204" pitchFamily="34" charset="0"/>
              </a:rPr>
              <a:t>Pašvaldības Projektu uzraudzības komisija š.g. 20. janvārī izskatīja jautājumu par iespējamajiem projektiem biedrības “Jūras Zeme” 2. kārtas konkursā un atbalstīja projekta “Nojumes izveide Alderos” (turpmāk – Projekts) īstenošanu Ādažos, Ādažu novadā</a:t>
            </a:r>
          </a:p>
          <a:p>
            <a:pPr marL="342900" indent="-342900" algn="just">
              <a:buFont typeface="+mj-lt"/>
              <a:buAutoNum type="arabicPeriod"/>
            </a:pPr>
            <a:endParaRPr lang="lv-LV" sz="2400" dirty="0">
              <a:latin typeface="Montserrat" panose="00000500000000000000" pitchFamily="50" charset="-70"/>
              <a:ea typeface="Calibri" panose="020F0502020204030204" pitchFamily="34" charset="0"/>
            </a:endParaRPr>
          </a:p>
          <a:p>
            <a:pPr marL="457200" indent="-457200" algn="just">
              <a:buFont typeface="+mj-lt"/>
              <a:buAutoNum type="arabicPeriod"/>
            </a:pPr>
            <a:r>
              <a:rPr lang="lv-LV" sz="2400" dirty="0">
                <a:effectLst/>
                <a:latin typeface="Montserrat" panose="00000500000000000000" pitchFamily="50" charset="-70"/>
                <a:ea typeface="Calibri" panose="020F0502020204030204" pitchFamily="34" charset="0"/>
              </a:rPr>
              <a:t>17.02.2025 ar projekta ideju tika iepazīsti</a:t>
            </a:r>
            <a:r>
              <a:rPr lang="lv-LV" sz="2400" dirty="0">
                <a:latin typeface="Montserrat" panose="00000500000000000000" pitchFamily="50" charset="-70"/>
                <a:ea typeface="Calibri" panose="020F0502020204030204" pitchFamily="34" charset="0"/>
              </a:rPr>
              <a:t>nāta PUK</a:t>
            </a:r>
            <a:endParaRPr lang="lv-LV" sz="2400" dirty="0">
              <a:effectLst/>
              <a:latin typeface="Montserrat" panose="00000500000000000000" pitchFamily="50" charset="-70"/>
              <a:ea typeface="Calibri" panose="020F0502020204030204" pitchFamily="34" charset="0"/>
            </a:endParaRPr>
          </a:p>
          <a:p>
            <a:pPr marL="342900" indent="-342900" algn="just">
              <a:buFont typeface="+mj-lt"/>
              <a:buAutoNum type="arabicPeriod"/>
            </a:pPr>
            <a:endParaRPr lang="lv-LV" sz="2400" dirty="0">
              <a:latin typeface="Montserrat" panose="00000500000000000000" pitchFamily="50" charset="-70"/>
              <a:ea typeface="Calibri" panose="020F0502020204030204" pitchFamily="34" charset="0"/>
            </a:endParaRPr>
          </a:p>
          <a:p>
            <a:pPr marL="457200" indent="-457200" algn="just">
              <a:buFont typeface="+mj-lt"/>
              <a:buAutoNum type="arabicPeriod"/>
            </a:pPr>
            <a:r>
              <a:rPr lang="lv-LV" sz="2400" dirty="0">
                <a:effectLst/>
                <a:latin typeface="Montserrat" panose="00000500000000000000" pitchFamily="50" charset="-70"/>
                <a:ea typeface="Calibri" panose="020F0502020204030204" pitchFamily="34" charset="0"/>
              </a:rPr>
              <a:t>17. februāri tiek sagaidīts  Ādažu pilsētas iedzīvotāju padomes sanāksmes protokola izraksts par atbalstu Projekta īstenošanai teritorijā ar kadastra Nr. 80440140409</a:t>
            </a:r>
          </a:p>
          <a:p>
            <a:pPr marL="457200" indent="-457200" algn="just">
              <a:buFont typeface="+mj-lt"/>
              <a:buAutoNum type="arabicPeriod"/>
            </a:pPr>
            <a:endParaRPr lang="lv-LV" sz="2400" dirty="0">
              <a:latin typeface="Montserrat" panose="00000500000000000000" pitchFamily="50" charset="-70"/>
              <a:ea typeface="Calibri" panose="020F0502020204030204" pitchFamily="34" charset="0"/>
            </a:endParaRPr>
          </a:p>
          <a:p>
            <a:pPr marL="457200" indent="-457200" algn="just">
              <a:buFont typeface="+mj-lt"/>
              <a:buAutoNum type="arabicPeriod"/>
            </a:pPr>
            <a:r>
              <a:rPr lang="lv-LV" sz="2400" dirty="0">
                <a:effectLst/>
                <a:latin typeface="Montserrat" panose="00000500000000000000" pitchFamily="50" charset="-70"/>
                <a:ea typeface="Calibri" panose="020F0502020204030204" pitchFamily="34" charset="0"/>
              </a:rPr>
              <a:t>Alderu ciemā 01.01.2024. dzīvoja 463 iedzīvotāji un tas ir noteikts kā viens no vietējās attīstības centriem Ādažu novadā</a:t>
            </a:r>
          </a:p>
          <a:p>
            <a:pPr marL="342900" indent="-342900" algn="just">
              <a:buFont typeface="+mj-lt"/>
              <a:buAutoNum type="arabicPeriod"/>
            </a:pPr>
            <a:endParaRPr lang="lv-LV" sz="2400" dirty="0">
              <a:highlight>
                <a:srgbClr val="FFFF00"/>
              </a:highlight>
              <a:latin typeface="Montserrat" panose="00000500000000000000" pitchFamily="50" charset="-70"/>
              <a:ea typeface="Calibri" panose="020F0502020204030204" pitchFamily="34" charset="0"/>
            </a:endParaRPr>
          </a:p>
          <a:p>
            <a:pPr marL="457200" indent="-457200" algn="just">
              <a:buFont typeface="+mj-lt"/>
              <a:buAutoNum type="arabicPeriod"/>
            </a:pPr>
            <a:r>
              <a:rPr lang="lv-LV" sz="2400" dirty="0">
                <a:effectLst/>
                <a:latin typeface="Montserrat" panose="00000500000000000000" pitchFamily="50" charset="-70"/>
                <a:ea typeface="Calibri" panose="020F0502020204030204" pitchFamily="34" charset="0"/>
              </a:rPr>
              <a:t>Alderu ciemā darbojas aktīva kopiena, kas organizē dažādus kopīgus pasākumus, īsteno dažādus projektus apkārtējās teritorijas labiekārtošanai un aktivitāšu dažādošanai ciema iedzīvotājiem </a:t>
            </a:r>
          </a:p>
          <a:p>
            <a:pPr marL="342900" indent="-342900" algn="just">
              <a:buFont typeface="+mj-lt"/>
              <a:buAutoNum type="arabicPeriod"/>
            </a:pPr>
            <a:endParaRPr lang="lv-LV" sz="2400" dirty="0">
              <a:latin typeface="Montserrat" panose="00000500000000000000" pitchFamily="50" charset="-70"/>
              <a:ea typeface="Calibri" panose="020F0502020204030204" pitchFamily="34" charset="0"/>
            </a:endParaRPr>
          </a:p>
          <a:p>
            <a:pPr algn="just"/>
            <a:endParaRPr lang="lv-LV" sz="2400" dirty="0">
              <a:latin typeface="Montserrat" panose="00000500000000000000" pitchFamily="50" charset="-70"/>
              <a:ea typeface="Calibri" panose="020F0502020204030204" pitchFamily="34" charset="0"/>
            </a:endParaRPr>
          </a:p>
          <a:p>
            <a:pPr algn="just"/>
            <a:endParaRPr lang="lv-LV" sz="2400" dirty="0">
              <a:effectLst/>
              <a:latin typeface="Montserrat" panose="00000500000000000000" pitchFamily="50" charset="-70"/>
              <a:ea typeface="Calibri" panose="020F0502020204030204" pitchFamily="34" charset="0"/>
            </a:endParaRPr>
          </a:p>
        </p:txBody>
      </p:sp>
    </p:spTree>
    <p:extLst>
      <p:ext uri="{BB962C8B-B14F-4D97-AF65-F5344CB8AC3E}">
        <p14:creationId xmlns:p14="http://schemas.microsoft.com/office/powerpoint/2010/main" val="533621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2">
            <a:extLst>
              <a:ext uri="{FF2B5EF4-FFF2-40B4-BE49-F238E27FC236}">
                <a16:creationId xmlns:a16="http://schemas.microsoft.com/office/drawing/2014/main" id="{CFCB85BE-8443-54E6-377B-0D2895F60974}"/>
              </a:ext>
            </a:extLst>
          </p:cNvPr>
          <p:cNvSpPr txBox="1"/>
          <p:nvPr/>
        </p:nvSpPr>
        <p:spPr>
          <a:xfrm>
            <a:off x="457200" y="507044"/>
            <a:ext cx="17221200" cy="1015663"/>
          </a:xfrm>
          <a:prstGeom prst="rect">
            <a:avLst/>
          </a:prstGeom>
        </p:spPr>
        <p:txBody>
          <a:bodyPr wrap="square" lIns="0" tIns="0" rIns="0" bIns="0" rtlCol="0" anchor="t">
            <a:spAutoFit/>
          </a:bodyPr>
          <a:lstStyle/>
          <a:p>
            <a:pPr algn="ctr"/>
            <a:r>
              <a:rPr lang="lv-LV" altLang="en-LV" sz="6600" dirty="0">
                <a:latin typeface="Montserrat Medium" pitchFamily="2" charset="77"/>
              </a:rPr>
              <a:t>Par projektu</a:t>
            </a:r>
            <a:endParaRPr lang="en-US" altLang="en-LV" sz="6600" dirty="0">
              <a:latin typeface="Montserrat Medium" pitchFamily="2" charset="77"/>
            </a:endParaRPr>
          </a:p>
        </p:txBody>
      </p:sp>
      <p:sp>
        <p:nvSpPr>
          <p:cNvPr id="12" name="AutoShape 2">
            <a:extLst>
              <a:ext uri="{FF2B5EF4-FFF2-40B4-BE49-F238E27FC236}">
                <a16:creationId xmlns:a16="http://schemas.microsoft.com/office/drawing/2014/main" id="{47926E56-8570-CDF7-4989-061BBF2482A0}"/>
              </a:ext>
            </a:extLst>
          </p:cNvPr>
          <p:cNvSpPr/>
          <p:nvPr/>
        </p:nvSpPr>
        <p:spPr>
          <a:xfrm rot="1789">
            <a:off x="-4764" y="9489758"/>
            <a:ext cx="18297527" cy="0"/>
          </a:xfrm>
          <a:prstGeom prst="line">
            <a:avLst/>
          </a:prstGeom>
          <a:ln w="9525" cap="rnd">
            <a:solidFill>
              <a:srgbClr val="58585B"/>
            </a:solidFill>
            <a:prstDash val="solid"/>
            <a:headEnd type="none" w="sm" len="sm"/>
            <a:tailEnd type="none" w="sm" len="sm"/>
          </a:ln>
        </p:spPr>
      </p:sp>
      <p:sp>
        <p:nvSpPr>
          <p:cNvPr id="13" name="TextBox 18">
            <a:extLst>
              <a:ext uri="{FF2B5EF4-FFF2-40B4-BE49-F238E27FC236}">
                <a16:creationId xmlns:a16="http://schemas.microsoft.com/office/drawing/2014/main" id="{87CE41B2-4B67-ABA7-A49A-E69972EA111C}"/>
              </a:ext>
            </a:extLst>
          </p:cNvPr>
          <p:cNvSpPr txBox="1"/>
          <p:nvPr/>
        </p:nvSpPr>
        <p:spPr>
          <a:xfrm>
            <a:off x="91440" y="9570720"/>
            <a:ext cx="18105120" cy="238125"/>
          </a:xfrm>
          <a:prstGeom prst="rect">
            <a:avLst/>
          </a:prstGeom>
        </p:spPr>
        <p:txBody>
          <a:bodyPr lIns="0" tIns="0" rIns="0" bIns="0" rtlCol="0" anchor="t">
            <a:spAutoFit/>
          </a:bodyPr>
          <a:lstStyle/>
          <a:p>
            <a:pPr algn="ctr">
              <a:lnSpc>
                <a:spcPts val="1800"/>
              </a:lnSpc>
            </a:pPr>
            <a:r>
              <a:rPr lang="en-US" sz="1500" dirty="0">
                <a:latin typeface="Montserrat" pitchFamily="2" charset="77"/>
              </a:rPr>
              <a:t>ĀDAŽU NOVADA PAŠVALDĪBA   |   </a:t>
            </a:r>
            <a:r>
              <a:rPr lang="lv-LV" sz="1500" dirty="0">
                <a:latin typeface="Montserrat" pitchFamily="2" charset="77"/>
              </a:rPr>
              <a:t>2025. gada 19. februāris</a:t>
            </a:r>
            <a:endParaRPr lang="en-US" sz="1500" dirty="0">
              <a:latin typeface="Montserrat" pitchFamily="2" charset="77"/>
            </a:endParaRPr>
          </a:p>
        </p:txBody>
      </p:sp>
      <p:sp>
        <p:nvSpPr>
          <p:cNvPr id="3" name="TextBox 2">
            <a:extLst>
              <a:ext uri="{FF2B5EF4-FFF2-40B4-BE49-F238E27FC236}">
                <a16:creationId xmlns:a16="http://schemas.microsoft.com/office/drawing/2014/main" id="{1A6BFB54-0353-F3B1-0BA8-9005579864A5}"/>
              </a:ext>
            </a:extLst>
          </p:cNvPr>
          <p:cNvSpPr txBox="1"/>
          <p:nvPr/>
        </p:nvSpPr>
        <p:spPr>
          <a:xfrm>
            <a:off x="4648200" y="2324093"/>
            <a:ext cx="12573000" cy="1138773"/>
          </a:xfrm>
          <a:prstGeom prst="rect">
            <a:avLst/>
          </a:prstGeom>
          <a:noFill/>
        </p:spPr>
        <p:txBody>
          <a:bodyPr wrap="square" rtlCol="0">
            <a:spAutoFit/>
          </a:bodyPr>
          <a:lstStyle/>
          <a:p>
            <a:pPr algn="just"/>
            <a:r>
              <a:rPr lang="lv-LV" sz="3600" b="1" i="1" dirty="0">
                <a:latin typeface="Montserrat" panose="00000500000000000000" pitchFamily="50" charset="-70"/>
              </a:rPr>
              <a:t>Kopienas problēma         </a:t>
            </a:r>
            <a:r>
              <a:rPr lang="lv-LV" sz="3200" dirty="0">
                <a:effectLst/>
                <a:latin typeface="Montserrat" panose="00000500000000000000" pitchFamily="50" charset="-70"/>
                <a:ea typeface="Calibri" panose="020F0502020204030204" pitchFamily="34" charset="0"/>
              </a:rPr>
              <a:t>nav izveidota vieta, kur vietējie iedzīvotāji varētu sanākt kopā dažādos laika apstākļos</a:t>
            </a:r>
            <a:endParaRPr lang="lv-LV" sz="3200" dirty="0">
              <a:latin typeface="Montserrat" panose="00000500000000000000" pitchFamily="50" charset="-70"/>
            </a:endParaRPr>
          </a:p>
        </p:txBody>
      </p:sp>
      <p:sp>
        <p:nvSpPr>
          <p:cNvPr id="14" name="TextBox 13">
            <a:extLst>
              <a:ext uri="{FF2B5EF4-FFF2-40B4-BE49-F238E27FC236}">
                <a16:creationId xmlns:a16="http://schemas.microsoft.com/office/drawing/2014/main" id="{8B07C19D-9B78-E37B-BC08-FB45F63886F3}"/>
              </a:ext>
            </a:extLst>
          </p:cNvPr>
          <p:cNvSpPr txBox="1"/>
          <p:nvPr/>
        </p:nvSpPr>
        <p:spPr>
          <a:xfrm>
            <a:off x="4876800" y="4819636"/>
            <a:ext cx="12230100" cy="3108543"/>
          </a:xfrm>
          <a:prstGeom prst="rect">
            <a:avLst/>
          </a:prstGeom>
          <a:noFill/>
        </p:spPr>
        <p:txBody>
          <a:bodyPr wrap="square" rtlCol="0">
            <a:spAutoFit/>
          </a:bodyPr>
          <a:lstStyle/>
          <a:p>
            <a:pPr algn="just"/>
            <a:r>
              <a:rPr lang="lv-LV" sz="3600" b="1" i="1" dirty="0">
                <a:latin typeface="Montserrat" panose="00000500000000000000" pitchFamily="50" charset="-70"/>
              </a:rPr>
              <a:t>Problēmas risinājums   </a:t>
            </a:r>
            <a:r>
              <a:rPr lang="lv-LV" sz="3200" dirty="0">
                <a:latin typeface="Montserrat" panose="00000500000000000000" pitchFamily="50" charset="-70"/>
                <a:ea typeface="Calibri" panose="020F0502020204030204" pitchFamily="34" charset="0"/>
              </a:rPr>
              <a:t>Ādažu pagasta Alderu ciemā, pašvaldībai piederošajā īpašumā ar kadastra apzīmējumu 80440140409) plānots izveidot nojumi </a:t>
            </a:r>
          </a:p>
          <a:p>
            <a:pPr algn="just"/>
            <a:endParaRPr lang="lv-LV" sz="3200" dirty="0">
              <a:latin typeface="Montserrat" panose="00000500000000000000" pitchFamily="50" charset="-70"/>
              <a:ea typeface="Calibri" panose="020F0502020204030204" pitchFamily="34" charset="0"/>
            </a:endParaRPr>
          </a:p>
          <a:p>
            <a:pPr algn="just"/>
            <a:r>
              <a:rPr lang="lv-LV" sz="3200" dirty="0">
                <a:latin typeface="Montserrat" panose="00000500000000000000" pitchFamily="50" charset="-70"/>
                <a:ea typeface="Calibri" panose="020F0502020204030204" pitchFamily="34" charset="0"/>
              </a:rPr>
              <a:t>Lai noskaidrotu kopienas iedzīvotāju viedokli tika izsludināta aptauja, ar 47 balsīm tika izvēlēta Kanāla iela 77</a:t>
            </a:r>
            <a:endParaRPr lang="lv-LV" sz="3600" b="1" i="1" dirty="0">
              <a:latin typeface="Montserrat Medium" panose="00000600000000000000" pitchFamily="50" charset="-70"/>
            </a:endParaRPr>
          </a:p>
        </p:txBody>
      </p:sp>
    </p:spTree>
    <p:extLst>
      <p:ext uri="{BB962C8B-B14F-4D97-AF65-F5344CB8AC3E}">
        <p14:creationId xmlns:p14="http://schemas.microsoft.com/office/powerpoint/2010/main" val="1416394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130D1D0-69F0-BC6E-8F1E-E1A72BA2E27C}"/>
              </a:ext>
            </a:extLst>
          </p:cNvPr>
          <p:cNvSpPr>
            <a:spLocks noGrp="1"/>
          </p:cNvSpPr>
          <p:nvPr>
            <p:ph type="title"/>
          </p:nvPr>
        </p:nvSpPr>
        <p:spPr>
          <a:xfrm>
            <a:off x="4189141" y="112854"/>
            <a:ext cx="10439400" cy="1143000"/>
          </a:xfrm>
        </p:spPr>
        <p:txBody>
          <a:bodyPr>
            <a:normAutofit/>
          </a:bodyPr>
          <a:lstStyle/>
          <a:p>
            <a:r>
              <a:rPr lang="lv-LV" sz="6600" dirty="0">
                <a:latin typeface="Montserrat Medium" panose="00000600000000000000" pitchFamily="50" charset="-70"/>
              </a:rPr>
              <a:t>Vietas izvēle </a:t>
            </a:r>
          </a:p>
        </p:txBody>
      </p:sp>
      <p:sp>
        <p:nvSpPr>
          <p:cNvPr id="6" name="TextBox 5">
            <a:extLst>
              <a:ext uri="{FF2B5EF4-FFF2-40B4-BE49-F238E27FC236}">
                <a16:creationId xmlns:a16="http://schemas.microsoft.com/office/drawing/2014/main" id="{74738017-555E-195E-2DB5-5A7C9FC2FBCE}"/>
              </a:ext>
            </a:extLst>
          </p:cNvPr>
          <p:cNvSpPr txBox="1"/>
          <p:nvPr/>
        </p:nvSpPr>
        <p:spPr>
          <a:xfrm>
            <a:off x="1371600" y="7437169"/>
            <a:ext cx="8281434" cy="400110"/>
          </a:xfrm>
          <a:prstGeom prst="rect">
            <a:avLst/>
          </a:prstGeom>
          <a:noFill/>
        </p:spPr>
        <p:txBody>
          <a:bodyPr wrap="none" rtlCol="0">
            <a:spAutoFit/>
          </a:bodyPr>
          <a:lstStyle/>
          <a:p>
            <a:r>
              <a:rPr lang="lv-LV" sz="2000" dirty="0">
                <a:latin typeface="Montserrat" panose="00000500000000000000" pitchFamily="50" charset="-70"/>
                <a:ea typeface="Calibri" panose="020F0502020204030204" pitchFamily="34" charset="0"/>
              </a:rPr>
              <a:t>Kanāla iela 77, Alderi, Ādažu novads </a:t>
            </a:r>
            <a:r>
              <a:rPr lang="lv-LV" sz="2000" dirty="0">
                <a:effectLst/>
                <a:latin typeface="Montserrat" panose="00000500000000000000" pitchFamily="50" charset="-70"/>
                <a:ea typeface="Calibri" panose="020F0502020204030204" pitchFamily="34" charset="0"/>
              </a:rPr>
              <a:t>kadastra Nr. 80440140409</a:t>
            </a:r>
            <a:endParaRPr lang="lv-LV" sz="2000" dirty="0">
              <a:latin typeface="Montserrat Medium" panose="00000600000000000000" pitchFamily="50" charset="-70"/>
            </a:endParaRPr>
          </a:p>
        </p:txBody>
      </p:sp>
      <p:sp>
        <p:nvSpPr>
          <p:cNvPr id="9" name="TextBox 8">
            <a:extLst>
              <a:ext uri="{FF2B5EF4-FFF2-40B4-BE49-F238E27FC236}">
                <a16:creationId xmlns:a16="http://schemas.microsoft.com/office/drawing/2014/main" id="{B710AB94-87AF-63CF-675E-3308DB77762E}"/>
              </a:ext>
            </a:extLst>
          </p:cNvPr>
          <p:cNvSpPr txBox="1"/>
          <p:nvPr/>
        </p:nvSpPr>
        <p:spPr>
          <a:xfrm>
            <a:off x="4876800" y="9850981"/>
            <a:ext cx="9144000" cy="323165"/>
          </a:xfrm>
          <a:prstGeom prst="rect">
            <a:avLst/>
          </a:prstGeom>
          <a:noFill/>
        </p:spPr>
        <p:txBody>
          <a:bodyPr wrap="square">
            <a:spAutoFit/>
          </a:bodyPr>
          <a:lstStyle/>
          <a:p>
            <a:pPr algn="ctr">
              <a:lnSpc>
                <a:spcPts val="1800"/>
              </a:lnSpc>
            </a:pPr>
            <a:r>
              <a:rPr lang="en-US" sz="1800" dirty="0">
                <a:latin typeface="Montserrat" pitchFamily="2" charset="77"/>
              </a:rPr>
              <a:t>ĀDAŽU NOVADA PAŠVALDĪBA   |   </a:t>
            </a:r>
            <a:r>
              <a:rPr lang="lv-LV" sz="1800" dirty="0">
                <a:latin typeface="Montserrat" pitchFamily="2" charset="77"/>
              </a:rPr>
              <a:t>2025. gada 19. februāris</a:t>
            </a:r>
            <a:endParaRPr lang="en-US" sz="1800" dirty="0">
              <a:latin typeface="Montserrat" pitchFamily="2" charset="77"/>
            </a:endParaRPr>
          </a:p>
        </p:txBody>
      </p:sp>
      <p:pic>
        <p:nvPicPr>
          <p:cNvPr id="10" name="Satura vietturis 9" descr="Attēls, kurā ir ārpus telpām, augs, debesis, koks&#10;&#10;Mākslīgā intelekta ģenerētais saturs var būt nepareizs.">
            <a:extLst>
              <a:ext uri="{FF2B5EF4-FFF2-40B4-BE49-F238E27FC236}">
                <a16:creationId xmlns:a16="http://schemas.microsoft.com/office/drawing/2014/main" id="{8FFA72B1-98F7-2B3A-91F7-EFE4D3929B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076675"/>
            <a:ext cx="9152025" cy="4739728"/>
          </a:xfrm>
        </p:spPr>
      </p:pic>
      <p:pic>
        <p:nvPicPr>
          <p:cNvPr id="12" name="Attēls 11">
            <a:extLst>
              <a:ext uri="{FF2B5EF4-FFF2-40B4-BE49-F238E27FC236}">
                <a16:creationId xmlns:a16="http://schemas.microsoft.com/office/drawing/2014/main" id="{DA41042A-4923-8C01-DA90-49D53321FB8A}"/>
              </a:ext>
            </a:extLst>
          </p:cNvPr>
          <p:cNvPicPr>
            <a:picLocks noChangeAspect="1"/>
          </p:cNvPicPr>
          <p:nvPr/>
        </p:nvPicPr>
        <p:blipFill>
          <a:blip r:embed="rId3"/>
          <a:stretch>
            <a:fillRect/>
          </a:stretch>
        </p:blipFill>
        <p:spPr>
          <a:xfrm>
            <a:off x="9906000" y="4108361"/>
            <a:ext cx="7126077" cy="5416084"/>
          </a:xfrm>
          <a:prstGeom prst="rect">
            <a:avLst/>
          </a:prstGeom>
        </p:spPr>
      </p:pic>
    </p:spTree>
    <p:extLst>
      <p:ext uri="{BB962C8B-B14F-4D97-AF65-F5344CB8AC3E}">
        <p14:creationId xmlns:p14="http://schemas.microsoft.com/office/powerpoint/2010/main" val="3034994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BF0D5C-2FEA-86EA-41CD-5CDE69779886}"/>
              </a:ext>
            </a:extLst>
          </p:cNvPr>
          <p:cNvSpPr txBox="1"/>
          <p:nvPr/>
        </p:nvSpPr>
        <p:spPr>
          <a:xfrm>
            <a:off x="3124200" y="591017"/>
            <a:ext cx="12268200" cy="1107996"/>
          </a:xfrm>
          <a:prstGeom prst="rect">
            <a:avLst/>
          </a:prstGeom>
          <a:noFill/>
        </p:spPr>
        <p:txBody>
          <a:bodyPr wrap="square" rtlCol="0">
            <a:spAutoFit/>
          </a:bodyPr>
          <a:lstStyle/>
          <a:p>
            <a:pPr algn="ctr"/>
            <a:r>
              <a:rPr lang="lv-LV" sz="6600" dirty="0">
                <a:latin typeface="Montserrat Medium" panose="00000600000000000000" pitchFamily="50" charset="-70"/>
              </a:rPr>
              <a:t>Projekta izmaksas </a:t>
            </a:r>
          </a:p>
        </p:txBody>
      </p:sp>
      <p:sp>
        <p:nvSpPr>
          <p:cNvPr id="4" name="TextBox 3">
            <a:extLst>
              <a:ext uri="{FF2B5EF4-FFF2-40B4-BE49-F238E27FC236}">
                <a16:creationId xmlns:a16="http://schemas.microsoft.com/office/drawing/2014/main" id="{59CECECA-B3CB-C2E0-A805-16E2ED287FDF}"/>
              </a:ext>
            </a:extLst>
          </p:cNvPr>
          <p:cNvSpPr txBox="1"/>
          <p:nvPr/>
        </p:nvSpPr>
        <p:spPr>
          <a:xfrm>
            <a:off x="3657600" y="2552700"/>
            <a:ext cx="13982700" cy="6247864"/>
          </a:xfrm>
          <a:prstGeom prst="rect">
            <a:avLst/>
          </a:prstGeom>
          <a:noFill/>
        </p:spPr>
        <p:txBody>
          <a:bodyPr wrap="square" rtlCol="0">
            <a:spAutoFit/>
          </a:bodyPr>
          <a:lstStyle/>
          <a:p>
            <a:pPr marL="342900" indent="-342900" algn="just">
              <a:buAutoNum type="arabicPeriod"/>
            </a:pPr>
            <a:r>
              <a:rPr lang="lv-LV" sz="4000" dirty="0">
                <a:latin typeface="Montserrat" panose="00000500000000000000" pitchFamily="50" charset="-70"/>
                <a:ea typeface="Calibri" panose="020F0502020204030204" pitchFamily="34" charset="0"/>
              </a:rPr>
              <a:t>Projekta kopējās plānotās attiecināmās izmaksas - </a:t>
            </a:r>
          </a:p>
          <a:p>
            <a:pPr algn="just"/>
            <a:r>
              <a:rPr lang="lv-LV" sz="4000" b="1" dirty="0">
                <a:latin typeface="Montserrat" panose="00000500000000000000" pitchFamily="50" charset="-70"/>
                <a:ea typeface="Calibri" panose="020F0502020204030204" pitchFamily="34" charset="0"/>
              </a:rPr>
              <a:t>30 000,00 </a:t>
            </a:r>
            <a:r>
              <a:rPr lang="lv-LV" sz="4000" i="1" dirty="0" err="1">
                <a:latin typeface="Montserrat" panose="00000500000000000000" pitchFamily="50" charset="-70"/>
                <a:ea typeface="Calibri" panose="020F0502020204030204" pitchFamily="34" charset="0"/>
              </a:rPr>
              <a:t>euro</a:t>
            </a:r>
            <a:r>
              <a:rPr lang="lv-LV" sz="4000" dirty="0">
                <a:latin typeface="Montserrat" panose="00000500000000000000" pitchFamily="50" charset="-70"/>
                <a:ea typeface="Calibri" panose="020F0502020204030204" pitchFamily="34" charset="0"/>
              </a:rPr>
              <a:t> </a:t>
            </a:r>
          </a:p>
          <a:p>
            <a:pPr algn="just"/>
            <a:r>
              <a:rPr lang="lv-LV" sz="4000" dirty="0">
                <a:latin typeface="Montserrat" panose="00000500000000000000" pitchFamily="50" charset="-70"/>
                <a:ea typeface="Calibri" panose="020F0502020204030204" pitchFamily="34" charset="0"/>
              </a:rPr>
              <a:t> </a:t>
            </a:r>
          </a:p>
          <a:p>
            <a:pPr algn="just"/>
            <a:r>
              <a:rPr lang="lv-LV" sz="4000" dirty="0">
                <a:latin typeface="Montserrat" panose="00000500000000000000" pitchFamily="50" charset="-70"/>
                <a:ea typeface="Calibri" panose="020F0502020204030204" pitchFamily="34" charset="0"/>
              </a:rPr>
              <a:t>ELFLA -</a:t>
            </a:r>
            <a:r>
              <a:rPr lang="lv-LV" sz="4000" b="1" dirty="0">
                <a:latin typeface="Montserrat" panose="00000500000000000000" pitchFamily="50" charset="-70"/>
                <a:ea typeface="Calibri" panose="020F0502020204030204" pitchFamily="34" charset="0"/>
              </a:rPr>
              <a:t>27 000,00 </a:t>
            </a:r>
            <a:r>
              <a:rPr lang="lv-LV" sz="4000" i="1" dirty="0" err="1">
                <a:latin typeface="Montserrat" panose="00000500000000000000" pitchFamily="50" charset="-70"/>
                <a:ea typeface="Calibri" panose="020F0502020204030204" pitchFamily="34" charset="0"/>
              </a:rPr>
              <a:t>euro</a:t>
            </a:r>
            <a:endParaRPr lang="lv-LV" sz="4000" dirty="0">
              <a:latin typeface="Montserrat" panose="00000500000000000000" pitchFamily="50" charset="-70"/>
              <a:ea typeface="Calibri" panose="020F0502020204030204" pitchFamily="34" charset="0"/>
            </a:endParaRPr>
          </a:p>
          <a:p>
            <a:pPr algn="just"/>
            <a:r>
              <a:rPr lang="lv-LV" sz="4000" dirty="0">
                <a:latin typeface="Montserrat" panose="00000500000000000000" pitchFamily="50" charset="-70"/>
                <a:ea typeface="Calibri" panose="020F0502020204030204" pitchFamily="34" charset="0"/>
              </a:rPr>
              <a:t>Pašvaldības līdzfinansējums- </a:t>
            </a:r>
            <a:r>
              <a:rPr lang="lv-LV" sz="4000" b="1" dirty="0">
                <a:latin typeface="Montserrat" panose="00000500000000000000" pitchFamily="50" charset="-70"/>
                <a:ea typeface="Calibri" panose="020F0502020204030204" pitchFamily="34" charset="0"/>
              </a:rPr>
              <a:t>3 000,00 </a:t>
            </a:r>
            <a:r>
              <a:rPr lang="lv-LV" sz="4000" i="1" dirty="0" err="1">
                <a:latin typeface="Montserrat" panose="00000500000000000000" pitchFamily="50" charset="-70"/>
                <a:ea typeface="Calibri" panose="020F0502020204030204" pitchFamily="34" charset="0"/>
              </a:rPr>
              <a:t>euro</a:t>
            </a:r>
            <a:endParaRPr lang="lv-LV" sz="4000" dirty="0">
              <a:latin typeface="Montserrat" panose="00000500000000000000" pitchFamily="50" charset="-70"/>
              <a:ea typeface="Calibri" panose="020F0502020204030204" pitchFamily="34" charset="0"/>
            </a:endParaRPr>
          </a:p>
          <a:p>
            <a:pPr algn="just"/>
            <a:endParaRPr lang="lv-LV" sz="4000" dirty="0">
              <a:latin typeface="Montserrat" panose="00000500000000000000" pitchFamily="50" charset="-70"/>
              <a:ea typeface="Calibri" panose="020F0502020204030204" pitchFamily="34" charset="0"/>
            </a:endParaRPr>
          </a:p>
          <a:p>
            <a:pPr algn="just"/>
            <a:r>
              <a:rPr lang="lv-LV" sz="4000" dirty="0">
                <a:latin typeface="Montserrat" panose="00000500000000000000" pitchFamily="50" charset="-70"/>
                <a:ea typeface="Calibri" panose="020F0502020204030204" pitchFamily="34" charset="0"/>
              </a:rPr>
              <a:t>2. Projekta apstiprināšanas gadījumā projekta īstenošanai plānots sākotnēji saņemt 20% avansa maksājumu, kas būtu </a:t>
            </a:r>
            <a:r>
              <a:rPr lang="lv-LV" sz="4000" b="1" dirty="0">
                <a:latin typeface="Montserrat" panose="00000500000000000000" pitchFamily="50" charset="-70"/>
                <a:ea typeface="Calibri" panose="020F0502020204030204" pitchFamily="34" charset="0"/>
              </a:rPr>
              <a:t>5 400,00 </a:t>
            </a:r>
            <a:r>
              <a:rPr lang="lv-LV" sz="4000" i="1" dirty="0" err="1">
                <a:latin typeface="Montserrat" panose="00000500000000000000" pitchFamily="50" charset="-70"/>
                <a:ea typeface="Calibri" panose="020F0502020204030204" pitchFamily="34" charset="0"/>
              </a:rPr>
              <a:t>euro</a:t>
            </a:r>
            <a:r>
              <a:rPr lang="lv-LV" sz="4000" dirty="0">
                <a:latin typeface="Montserrat" panose="00000500000000000000" pitchFamily="50" charset="-70"/>
                <a:ea typeface="Calibri" panose="020F0502020204030204" pitchFamily="34" charset="0"/>
              </a:rPr>
              <a:t> </a:t>
            </a:r>
          </a:p>
          <a:p>
            <a:pPr algn="just"/>
            <a:endParaRPr lang="lv-LV" sz="4000" dirty="0">
              <a:latin typeface="Montserrat" panose="00000500000000000000" pitchFamily="50" charset="-70"/>
              <a:ea typeface="Calibri" panose="020F0502020204030204" pitchFamily="34" charset="0"/>
            </a:endParaRPr>
          </a:p>
        </p:txBody>
      </p:sp>
      <p:sp>
        <p:nvSpPr>
          <p:cNvPr id="9" name="TextBox 8">
            <a:extLst>
              <a:ext uri="{FF2B5EF4-FFF2-40B4-BE49-F238E27FC236}">
                <a16:creationId xmlns:a16="http://schemas.microsoft.com/office/drawing/2014/main" id="{A740100E-904C-E59B-483B-3D940534DD10}"/>
              </a:ext>
            </a:extLst>
          </p:cNvPr>
          <p:cNvSpPr txBox="1"/>
          <p:nvPr/>
        </p:nvSpPr>
        <p:spPr>
          <a:xfrm>
            <a:off x="4343400" y="9813518"/>
            <a:ext cx="9144000" cy="323165"/>
          </a:xfrm>
          <a:prstGeom prst="rect">
            <a:avLst/>
          </a:prstGeom>
          <a:noFill/>
        </p:spPr>
        <p:txBody>
          <a:bodyPr wrap="square">
            <a:spAutoFit/>
          </a:bodyPr>
          <a:lstStyle/>
          <a:p>
            <a:pPr algn="ctr">
              <a:lnSpc>
                <a:spcPts val="1800"/>
              </a:lnSpc>
            </a:pPr>
            <a:r>
              <a:rPr lang="en-US" sz="1800" dirty="0">
                <a:latin typeface="Montserrat" pitchFamily="2" charset="77"/>
              </a:rPr>
              <a:t>ĀDAŽU NOVADA PAŠVALDĪBA   |   </a:t>
            </a:r>
            <a:r>
              <a:rPr lang="lv-LV" sz="1800" dirty="0">
                <a:latin typeface="Montserrat" pitchFamily="2" charset="77"/>
              </a:rPr>
              <a:t>2025. gada 19. februāris</a:t>
            </a:r>
            <a:endParaRPr lang="en-US" sz="1800" dirty="0">
              <a:latin typeface="Montserrat" pitchFamily="2" charset="77"/>
            </a:endParaRPr>
          </a:p>
        </p:txBody>
      </p:sp>
    </p:spTree>
    <p:extLst>
      <p:ext uri="{BB962C8B-B14F-4D97-AF65-F5344CB8AC3E}">
        <p14:creationId xmlns:p14="http://schemas.microsoft.com/office/powerpoint/2010/main" val="437199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B3B83C4-4AE1-C7F5-29CC-A794D556E9E5}"/>
              </a:ext>
            </a:extLst>
          </p:cNvPr>
          <p:cNvSpPr>
            <a:spLocks noGrp="1"/>
          </p:cNvSpPr>
          <p:nvPr>
            <p:ph type="title"/>
          </p:nvPr>
        </p:nvSpPr>
        <p:spPr/>
        <p:txBody>
          <a:bodyPr>
            <a:normAutofit/>
          </a:bodyPr>
          <a:lstStyle/>
          <a:p>
            <a:r>
              <a:rPr lang="lv-LV" sz="6600" dirty="0">
                <a:latin typeface="Montserrat Medium" panose="00000600000000000000" pitchFamily="50" charset="-70"/>
              </a:rPr>
              <a:t>Nojumes paraugs </a:t>
            </a:r>
          </a:p>
        </p:txBody>
      </p:sp>
      <p:sp>
        <p:nvSpPr>
          <p:cNvPr id="3" name="Satura vietturis 2">
            <a:extLst>
              <a:ext uri="{FF2B5EF4-FFF2-40B4-BE49-F238E27FC236}">
                <a16:creationId xmlns:a16="http://schemas.microsoft.com/office/drawing/2014/main" id="{5387E6F6-D021-5040-900D-F75C35DD1BAA}"/>
              </a:ext>
            </a:extLst>
          </p:cNvPr>
          <p:cNvSpPr>
            <a:spLocks noGrp="1"/>
          </p:cNvSpPr>
          <p:nvPr>
            <p:ph idx="1"/>
          </p:nvPr>
        </p:nvSpPr>
        <p:spPr>
          <a:xfrm>
            <a:off x="8534400" y="8546930"/>
            <a:ext cx="6380327" cy="609600"/>
          </a:xfrm>
        </p:spPr>
        <p:txBody>
          <a:bodyPr>
            <a:normAutofit/>
          </a:bodyPr>
          <a:lstStyle/>
          <a:p>
            <a:endParaRPr lang="lv-LV" baseline="30000" dirty="0">
              <a:latin typeface="Montserrat" panose="00000500000000000000" pitchFamily="50" charset="-70"/>
            </a:endParaRPr>
          </a:p>
          <a:p>
            <a:pPr marL="0" indent="0">
              <a:buNone/>
            </a:pPr>
            <a:endParaRPr lang="lv-LV" baseline="30000" dirty="0">
              <a:latin typeface="Montserrat" panose="00000500000000000000" pitchFamily="50" charset="-70"/>
            </a:endParaRPr>
          </a:p>
        </p:txBody>
      </p:sp>
      <p:sp>
        <p:nvSpPr>
          <p:cNvPr id="4" name="Kājenes vietturis 3">
            <a:extLst>
              <a:ext uri="{FF2B5EF4-FFF2-40B4-BE49-F238E27FC236}">
                <a16:creationId xmlns:a16="http://schemas.microsoft.com/office/drawing/2014/main" id="{80D070D8-6792-C47E-A808-8652AA40EBD9}"/>
              </a:ext>
            </a:extLst>
          </p:cNvPr>
          <p:cNvSpPr>
            <a:spLocks noGrp="1"/>
          </p:cNvSpPr>
          <p:nvPr>
            <p:ph type="ftr" sz="quarter" idx="11"/>
          </p:nvPr>
        </p:nvSpPr>
        <p:spPr>
          <a:xfrm>
            <a:off x="6230202" y="9817098"/>
            <a:ext cx="6114197" cy="365125"/>
          </a:xfrm>
        </p:spPr>
        <p:txBody>
          <a:bodyPr/>
          <a:lstStyle/>
          <a:p>
            <a:r>
              <a:rPr lang="en-US" sz="1200" dirty="0">
                <a:latin typeface="Montserrat" pitchFamily="2" charset="77"/>
              </a:rPr>
              <a:t>ĀDAŽU NOVADA PAŠVALDĪBA   |   </a:t>
            </a:r>
            <a:r>
              <a:rPr lang="lv-LV" sz="1200" dirty="0">
                <a:latin typeface="Montserrat" pitchFamily="2" charset="77"/>
              </a:rPr>
              <a:t>2025. gada 19. februāris</a:t>
            </a:r>
            <a:endParaRPr lang="en-US" sz="1200" dirty="0">
              <a:latin typeface="Montserrat" pitchFamily="2" charset="77"/>
            </a:endParaRPr>
          </a:p>
          <a:p>
            <a:endParaRPr lang="en-US" dirty="0"/>
          </a:p>
        </p:txBody>
      </p:sp>
      <p:sp>
        <p:nvSpPr>
          <p:cNvPr id="6" name="TextBox 5">
            <a:extLst>
              <a:ext uri="{FF2B5EF4-FFF2-40B4-BE49-F238E27FC236}">
                <a16:creationId xmlns:a16="http://schemas.microsoft.com/office/drawing/2014/main" id="{73BA776F-6079-BFD8-B0A0-D69F7011D90D}"/>
              </a:ext>
            </a:extLst>
          </p:cNvPr>
          <p:cNvSpPr txBox="1"/>
          <p:nvPr/>
        </p:nvSpPr>
        <p:spPr>
          <a:xfrm>
            <a:off x="9287300" y="751555"/>
            <a:ext cx="8287603" cy="2031325"/>
          </a:xfrm>
          <a:prstGeom prst="rect">
            <a:avLst/>
          </a:prstGeom>
          <a:noFill/>
        </p:spPr>
        <p:txBody>
          <a:bodyPr wrap="square" rtlCol="0">
            <a:spAutoFit/>
          </a:bodyPr>
          <a:lstStyle/>
          <a:p>
            <a:r>
              <a:rPr lang="lv-LV" b="1" dirty="0">
                <a:latin typeface="Montserrat" panose="00000500000000000000" pitchFamily="50" charset="-70"/>
              </a:rPr>
              <a:t>Veicamās darbības:</a:t>
            </a:r>
          </a:p>
          <a:p>
            <a:endParaRPr lang="lv-LV" b="1" dirty="0">
              <a:latin typeface="Montserrat" panose="00000500000000000000" pitchFamily="50" charset="-70"/>
            </a:endParaRPr>
          </a:p>
          <a:p>
            <a:r>
              <a:rPr lang="lv-LV" dirty="0">
                <a:latin typeface="Montserrat" panose="00000500000000000000" pitchFamily="50" charset="-70"/>
              </a:rPr>
              <a:t>Laika grafiks</a:t>
            </a:r>
          </a:p>
          <a:p>
            <a:endParaRPr lang="lv-LV" dirty="0">
              <a:latin typeface="Montserrat" panose="00000500000000000000" pitchFamily="50" charset="-70"/>
            </a:endParaRPr>
          </a:p>
          <a:p>
            <a:r>
              <a:rPr lang="lv-LV" dirty="0">
                <a:latin typeface="Montserrat" panose="00000500000000000000" pitchFamily="50" charset="-70"/>
              </a:rPr>
              <a:t>Paskaidrojuma raksts būvvaldei</a:t>
            </a:r>
          </a:p>
          <a:p>
            <a:endParaRPr lang="lv-LV" dirty="0">
              <a:latin typeface="Montserrat" panose="00000500000000000000" pitchFamily="50" charset="-70"/>
            </a:endParaRPr>
          </a:p>
          <a:p>
            <a:r>
              <a:rPr lang="lv-LV" dirty="0">
                <a:latin typeface="Montserrat" panose="00000500000000000000" pitchFamily="50" charset="-70"/>
              </a:rPr>
              <a:t>Tehniskās specifikācijas sagatavošana</a:t>
            </a:r>
          </a:p>
        </p:txBody>
      </p:sp>
      <p:pic>
        <p:nvPicPr>
          <p:cNvPr id="13" name="Attēls 12" descr="Attēls, kurā ir ārpus telpām, debesis, koks, paēna&#10;&#10;Mākslīgā intelekta ģenerētais saturs var būt nepareizs.">
            <a:extLst>
              <a:ext uri="{FF2B5EF4-FFF2-40B4-BE49-F238E27FC236}">
                <a16:creationId xmlns:a16="http://schemas.microsoft.com/office/drawing/2014/main" id="{226790AF-209A-1A7D-064E-4D6656DC7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3146" y="3467100"/>
            <a:ext cx="6487402" cy="4865552"/>
          </a:xfrm>
          <a:prstGeom prst="rect">
            <a:avLst/>
          </a:prstGeom>
        </p:spPr>
      </p:pic>
      <p:sp>
        <p:nvSpPr>
          <p:cNvPr id="14" name="TextBox 13">
            <a:extLst>
              <a:ext uri="{FF2B5EF4-FFF2-40B4-BE49-F238E27FC236}">
                <a16:creationId xmlns:a16="http://schemas.microsoft.com/office/drawing/2014/main" id="{7482AF72-4960-C3CB-8070-E441C0D45CDE}"/>
              </a:ext>
            </a:extLst>
          </p:cNvPr>
          <p:cNvSpPr txBox="1"/>
          <p:nvPr/>
        </p:nvSpPr>
        <p:spPr>
          <a:xfrm>
            <a:off x="8828963" y="7178490"/>
            <a:ext cx="2895600" cy="2308324"/>
          </a:xfrm>
          <a:prstGeom prst="rect">
            <a:avLst/>
          </a:prstGeom>
          <a:noFill/>
        </p:spPr>
        <p:txBody>
          <a:bodyPr wrap="square" rtlCol="0">
            <a:spAutoFit/>
          </a:bodyPr>
          <a:lstStyle/>
          <a:p>
            <a:r>
              <a:rPr lang="lv-LV" dirty="0">
                <a:latin typeface="Montserrat" panose="00000500000000000000" pitchFamily="50" charset="-70"/>
              </a:rPr>
              <a:t>Ārējais izmērs       </a:t>
            </a:r>
          </a:p>
          <a:p>
            <a:r>
              <a:rPr lang="lv-LV" dirty="0">
                <a:latin typeface="Montserrat" panose="00000500000000000000" pitchFamily="50" charset="-70"/>
              </a:rPr>
              <a:t>588 x 588 cm</a:t>
            </a:r>
          </a:p>
          <a:p>
            <a:r>
              <a:rPr lang="lv-LV" dirty="0">
                <a:latin typeface="Montserrat" panose="00000500000000000000" pitchFamily="50" charset="-70"/>
              </a:rPr>
              <a:t>    </a:t>
            </a:r>
          </a:p>
          <a:p>
            <a:r>
              <a:rPr lang="lv-LV" dirty="0">
                <a:latin typeface="Montserrat" panose="00000500000000000000" pitchFamily="50" charset="-70"/>
              </a:rPr>
              <a:t>Apbūves platība</a:t>
            </a:r>
          </a:p>
          <a:p>
            <a:r>
              <a:rPr lang="lv-LV" dirty="0">
                <a:latin typeface="Montserrat" panose="00000500000000000000" pitchFamily="50" charset="-70"/>
              </a:rPr>
              <a:t>26 m²   </a:t>
            </a:r>
            <a:r>
              <a:rPr lang="lv-LV" dirty="0">
                <a:latin typeface="Montserrat" panose="00000500000000000000" pitchFamily="50" charset="-70"/>
                <a:hlinkClick r:id="rId3"/>
              </a:rPr>
              <a:t>https://deko.lv/katalogs/lapenes/lapene-l/</a:t>
            </a:r>
            <a:endParaRPr lang="lv-LV" dirty="0">
              <a:latin typeface="Montserrat" panose="00000500000000000000" pitchFamily="50" charset="-70"/>
            </a:endParaRPr>
          </a:p>
          <a:p>
            <a:endParaRPr lang="lv-LV" dirty="0"/>
          </a:p>
        </p:txBody>
      </p:sp>
      <p:pic>
        <p:nvPicPr>
          <p:cNvPr id="16" name="Attēls 15" descr="Attēls, kurā ir ārpus telpām, ēka, mākonis, augs&#10;&#10;Mākslīgā intelekta ģenerētais saturs var būt nepareizs.">
            <a:extLst>
              <a:ext uri="{FF2B5EF4-FFF2-40B4-BE49-F238E27FC236}">
                <a16:creationId xmlns:a16="http://schemas.microsoft.com/office/drawing/2014/main" id="{D224B3AC-BF7C-E904-0DD1-0A75F76EA5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510" y="1933596"/>
            <a:ext cx="7078490" cy="4988123"/>
          </a:xfrm>
          <a:prstGeom prst="rect">
            <a:avLst/>
          </a:prstGeom>
        </p:spPr>
      </p:pic>
      <p:sp>
        <p:nvSpPr>
          <p:cNvPr id="17" name="TextBox 16">
            <a:extLst>
              <a:ext uri="{FF2B5EF4-FFF2-40B4-BE49-F238E27FC236}">
                <a16:creationId xmlns:a16="http://schemas.microsoft.com/office/drawing/2014/main" id="{53B52AD5-D92F-1D98-950C-C370892D7E6D}"/>
              </a:ext>
            </a:extLst>
          </p:cNvPr>
          <p:cNvSpPr txBox="1"/>
          <p:nvPr/>
        </p:nvSpPr>
        <p:spPr>
          <a:xfrm>
            <a:off x="762000" y="6972300"/>
            <a:ext cx="2759056" cy="2308324"/>
          </a:xfrm>
          <a:prstGeom prst="rect">
            <a:avLst/>
          </a:prstGeom>
          <a:noFill/>
        </p:spPr>
        <p:txBody>
          <a:bodyPr wrap="square" rtlCol="0">
            <a:spAutoFit/>
          </a:bodyPr>
          <a:lstStyle/>
          <a:p>
            <a:r>
              <a:rPr lang="lv-LV" dirty="0">
                <a:latin typeface="Montserrat" panose="00000500000000000000" pitchFamily="50" charset="-70"/>
              </a:rPr>
              <a:t>Ārējais izmērs       </a:t>
            </a:r>
          </a:p>
          <a:p>
            <a:r>
              <a:rPr lang="lv-LV" dirty="0">
                <a:latin typeface="Montserrat" panose="00000500000000000000" pitchFamily="50" charset="-70"/>
              </a:rPr>
              <a:t>300 x 588 cm</a:t>
            </a:r>
          </a:p>
          <a:p>
            <a:r>
              <a:rPr lang="lv-LV" dirty="0">
                <a:latin typeface="Montserrat" panose="00000500000000000000" pitchFamily="50" charset="-70"/>
              </a:rPr>
              <a:t>    </a:t>
            </a:r>
          </a:p>
          <a:p>
            <a:r>
              <a:rPr lang="lv-LV" dirty="0">
                <a:latin typeface="Montserrat" panose="00000500000000000000" pitchFamily="50" charset="-70"/>
              </a:rPr>
              <a:t>Apbūves platība</a:t>
            </a:r>
          </a:p>
          <a:p>
            <a:r>
              <a:rPr lang="lv-LV" dirty="0">
                <a:latin typeface="Montserrat" panose="00000500000000000000" pitchFamily="50" charset="-70"/>
              </a:rPr>
              <a:t>17,6 m²   </a:t>
            </a:r>
            <a:r>
              <a:rPr lang="lv-LV" dirty="0">
                <a:latin typeface="Montserrat" panose="00000500000000000000" pitchFamily="50" charset="-70"/>
                <a:hlinkClick r:id="rId3"/>
              </a:rPr>
              <a:t>https://deko.lv/katalogs/lapenes/lapene-l/</a:t>
            </a:r>
            <a:endParaRPr lang="lv-LV" dirty="0">
              <a:latin typeface="Montserrat" panose="00000500000000000000" pitchFamily="50" charset="-70"/>
            </a:endParaRPr>
          </a:p>
          <a:p>
            <a:endParaRPr lang="lv-LV" dirty="0"/>
          </a:p>
        </p:txBody>
      </p:sp>
    </p:spTree>
    <p:extLst>
      <p:ext uri="{BB962C8B-B14F-4D97-AF65-F5344CB8AC3E}">
        <p14:creationId xmlns:p14="http://schemas.microsoft.com/office/powerpoint/2010/main" val="3724371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FB4FD0D-1069-83FF-77CA-FD17669AFA95}"/>
              </a:ext>
            </a:extLst>
          </p:cNvPr>
          <p:cNvSpPr>
            <a:spLocks noGrp="1"/>
          </p:cNvSpPr>
          <p:nvPr>
            <p:ph type="title"/>
          </p:nvPr>
        </p:nvSpPr>
        <p:spPr>
          <a:xfrm>
            <a:off x="4572000" y="495300"/>
            <a:ext cx="8229600" cy="1143000"/>
          </a:xfrm>
        </p:spPr>
        <p:txBody>
          <a:bodyPr>
            <a:normAutofit/>
          </a:bodyPr>
          <a:lstStyle/>
          <a:p>
            <a:r>
              <a:rPr lang="lv-LV" sz="6600" dirty="0">
                <a:latin typeface="Montserrat Medium" panose="00000600000000000000" pitchFamily="50" charset="-70"/>
              </a:rPr>
              <a:t>Priekšlikumi</a:t>
            </a:r>
          </a:p>
        </p:txBody>
      </p:sp>
      <p:sp>
        <p:nvSpPr>
          <p:cNvPr id="4" name="TextBox 3">
            <a:extLst>
              <a:ext uri="{FF2B5EF4-FFF2-40B4-BE49-F238E27FC236}">
                <a16:creationId xmlns:a16="http://schemas.microsoft.com/office/drawing/2014/main" id="{6414F0F9-8F87-69AD-E29C-01802B2FA9C3}"/>
              </a:ext>
            </a:extLst>
          </p:cNvPr>
          <p:cNvSpPr txBox="1"/>
          <p:nvPr/>
        </p:nvSpPr>
        <p:spPr>
          <a:xfrm>
            <a:off x="3886200" y="1738798"/>
            <a:ext cx="13487400" cy="8094524"/>
          </a:xfrm>
          <a:prstGeom prst="rect">
            <a:avLst/>
          </a:prstGeom>
          <a:noFill/>
        </p:spPr>
        <p:txBody>
          <a:bodyPr wrap="square" rtlCol="0">
            <a:spAutoFit/>
          </a:bodyPr>
          <a:lstStyle/>
          <a:p>
            <a:pPr algn="just"/>
            <a:endParaRPr lang="lv-LV" sz="2000" dirty="0">
              <a:latin typeface="Montserrat" panose="00000500000000000000" pitchFamily="50" charset="-70"/>
            </a:endParaRPr>
          </a:p>
          <a:p>
            <a:pPr marL="457200" indent="-457200" algn="just">
              <a:buFont typeface="+mj-lt"/>
              <a:buAutoNum type="arabicPeriod"/>
            </a:pPr>
            <a:r>
              <a:rPr lang="lv-LV" sz="2000" dirty="0">
                <a:latin typeface="Montserrat" panose="00000500000000000000" pitchFamily="50" charset="-70"/>
              </a:rPr>
              <a:t>Virzīt jautājumu uz 2025. gada 27. februāra Domes sēdi</a:t>
            </a:r>
          </a:p>
          <a:p>
            <a:pPr marL="457200" indent="-457200" algn="just">
              <a:buFont typeface="+mj-lt"/>
              <a:buAutoNum type="arabicPeriod"/>
            </a:pPr>
            <a:endParaRPr lang="lv-LV" sz="2000" dirty="0">
              <a:latin typeface="Montserrat" panose="00000500000000000000" pitchFamily="50" charset="-70"/>
            </a:endParaRPr>
          </a:p>
          <a:p>
            <a:pPr marL="457200" indent="-457200" algn="just">
              <a:buFont typeface="+mj-lt"/>
              <a:buAutoNum type="arabicPeriod"/>
            </a:pPr>
            <a:r>
              <a:rPr lang="lv-LV" sz="2000" dirty="0">
                <a:latin typeface="Montserrat" panose="00000500000000000000" pitchFamily="50" charset="-70"/>
              </a:rPr>
              <a:t>Atbalstīt projekta “Nojumes izveide Alderos” pieteikuma iesniegšanu biedrības “Jūras zeme” rīcībā ELFLA M3.3. “Ciemu un apkaimju pilnveide, kopienu spēcinošās aktivitātes Ādažu pilsētā, Ādažu un Sējas pagastos” ar kopējo plānoto finansējumu 30 000,00 </a:t>
            </a:r>
            <a:r>
              <a:rPr lang="lv-LV" sz="2000" i="1" dirty="0" err="1">
                <a:latin typeface="Montserrat" panose="00000500000000000000" pitchFamily="50" charset="-70"/>
              </a:rPr>
              <a:t>euro</a:t>
            </a:r>
            <a:r>
              <a:rPr lang="lv-LV" sz="2000" dirty="0">
                <a:latin typeface="Montserrat" panose="00000500000000000000" pitchFamily="50" charset="-70"/>
              </a:rPr>
              <a:t> tajā skaitā Eiropas Lauksaimniecības fonda lauku attīstībai finansējums 27 000 </a:t>
            </a:r>
            <a:r>
              <a:rPr lang="lv-LV" sz="2000" i="1" dirty="0" err="1">
                <a:latin typeface="Montserrat" panose="00000500000000000000" pitchFamily="50" charset="-70"/>
              </a:rPr>
              <a:t>euro</a:t>
            </a:r>
            <a:r>
              <a:rPr lang="lv-LV" sz="2000" dirty="0">
                <a:latin typeface="Montserrat" panose="00000500000000000000" pitchFamily="50" charset="-70"/>
              </a:rPr>
              <a:t> un pašvaldības līdzfinansējums 3 000,00 </a:t>
            </a:r>
            <a:r>
              <a:rPr lang="lv-LV" sz="2000" i="1" dirty="0" err="1">
                <a:latin typeface="Montserrat" panose="00000500000000000000" pitchFamily="50" charset="-70"/>
              </a:rPr>
              <a:t>euro</a:t>
            </a:r>
            <a:endParaRPr lang="lv-LV" sz="2000" dirty="0">
              <a:latin typeface="Montserrat" panose="00000500000000000000" pitchFamily="50" charset="-70"/>
            </a:endParaRPr>
          </a:p>
          <a:p>
            <a:pPr marL="457200" indent="-457200" algn="just">
              <a:buAutoNum type="arabicPeriod"/>
            </a:pPr>
            <a:endParaRPr lang="lv-LV" sz="2000" dirty="0">
              <a:latin typeface="Montserrat" panose="00000500000000000000" pitchFamily="50" charset="-70"/>
            </a:endParaRPr>
          </a:p>
          <a:p>
            <a:pPr marL="457200" indent="-457200" algn="just">
              <a:buFont typeface="+mj-lt"/>
              <a:buAutoNum type="arabicPeriod"/>
            </a:pPr>
            <a:r>
              <a:rPr lang="lv-LV" sz="2000" dirty="0">
                <a:latin typeface="Montserrat" panose="00000500000000000000" pitchFamily="50" charset="-70"/>
              </a:rPr>
              <a:t>Uzdot Centrālās pārvaldes Attīstības un projektu nodaļai sagatavot un līdz 2025. gada 4. aprīlim iesniegt Lauku atbalsta dienesta Elektroniskās pieteikšanās sistēmā projekta “Nojumes izveide Alderos” pieteikumu</a:t>
            </a:r>
          </a:p>
          <a:p>
            <a:pPr marL="457200" indent="-457200" algn="just">
              <a:buFont typeface="+mj-lt"/>
              <a:buAutoNum type="arabicPeriod"/>
            </a:pPr>
            <a:endParaRPr lang="lv-LV" sz="2000" dirty="0">
              <a:latin typeface="Montserrat" panose="00000500000000000000" pitchFamily="50" charset="-70"/>
            </a:endParaRPr>
          </a:p>
          <a:p>
            <a:pPr marL="457200" indent="-457200" algn="just">
              <a:buFont typeface="+mj-lt"/>
              <a:buAutoNum type="arabicPeriod"/>
            </a:pPr>
            <a:r>
              <a:rPr lang="lv-LV" sz="2000" dirty="0">
                <a:latin typeface="Montserrat" panose="00000500000000000000" pitchFamily="50" charset="-70"/>
              </a:rPr>
              <a:t>Projekta apstiprināšanas gadījumā projekta īstenošanai nepieciešamo finansējumu 30000,00 </a:t>
            </a:r>
            <a:r>
              <a:rPr lang="lv-LV" sz="2000" dirty="0" err="1">
                <a:latin typeface="Montserrat" panose="00000500000000000000" pitchFamily="50" charset="-70"/>
              </a:rPr>
              <a:t>euro</a:t>
            </a:r>
            <a:r>
              <a:rPr lang="lv-LV" sz="2000" dirty="0">
                <a:latin typeface="Montserrat" panose="00000500000000000000" pitchFamily="50" charset="-70"/>
              </a:rPr>
              <a:t> apmērā paredzēt Attīstības un projektu nodaļas 2025. gada budžeta tāmē no budžeta struktūrvienības 0904 “Jaunas pamatskolas izveidei Ādažu pilsētā” paredzētajiem budžeta līdzekļiem 2025. gadā.</a:t>
            </a:r>
          </a:p>
          <a:p>
            <a:pPr marL="457200" indent="-457200" algn="just">
              <a:buFont typeface="+mj-lt"/>
              <a:buAutoNum type="arabicPeriod"/>
            </a:pPr>
            <a:endParaRPr lang="lv-LV" sz="2000" dirty="0">
              <a:latin typeface="Montserrat" panose="00000500000000000000" pitchFamily="50" charset="-70"/>
            </a:endParaRPr>
          </a:p>
          <a:p>
            <a:pPr marL="457200" indent="-457200" algn="just">
              <a:buFont typeface="+mj-lt"/>
              <a:buAutoNum type="arabicPeriod"/>
            </a:pPr>
            <a:r>
              <a:rPr lang="lv-LV" sz="2000" dirty="0">
                <a:latin typeface="Montserrat" panose="00000500000000000000" pitchFamily="50" charset="-70"/>
              </a:rPr>
              <a:t> Papildināt Ādažu novada Attīstības programmas (2021.-2027.) Rīcības plāna uzdevuma “U5.1.2: Izbūvēt jaunas ēkas pašvaldības teritorijā” pasākuma “Ā5.1.2.7. Brīvā laika / kopienu centra pieaugušajiem izveide” iznākuma rādītāju, izsakot to šādā redakcijā: Izveidoti brīvā laika / kopienu centri pieaugušajiem lielākajos ciemos. Iespējams īstenot LIFE projekta ietvaros. Īstenots LEADER projekts “Nojumes izveide Alderos”</a:t>
            </a:r>
          </a:p>
          <a:p>
            <a:pPr marL="457200" indent="-457200" algn="just">
              <a:buFont typeface="+mj-lt"/>
              <a:buAutoNum type="arabicPeriod"/>
            </a:pPr>
            <a:endParaRPr lang="lv-LV" sz="2000" dirty="0">
              <a:latin typeface="Montserrat" panose="00000500000000000000" pitchFamily="50" charset="-70"/>
            </a:endParaRPr>
          </a:p>
          <a:p>
            <a:pPr marL="457200" indent="-457200" algn="just">
              <a:buFont typeface="+mj-lt"/>
              <a:buAutoNum type="arabicPeriod"/>
            </a:pPr>
            <a:r>
              <a:rPr lang="lv-LV" sz="2000" dirty="0">
                <a:latin typeface="Montserrat" panose="00000500000000000000" pitchFamily="50" charset="-70"/>
              </a:rPr>
              <a:t>Projekta apstiprināšanas gadījumā uzdot APN organizēt projekta īstenošanu</a:t>
            </a:r>
          </a:p>
          <a:p>
            <a:pPr marL="342900" indent="-342900" algn="just">
              <a:buFont typeface="+mj-lt"/>
              <a:buAutoNum type="arabicPeriod"/>
            </a:pPr>
            <a:endParaRPr lang="lv-LV" sz="2000" dirty="0">
              <a:latin typeface="Montserrat" panose="00000500000000000000" pitchFamily="50" charset="-70"/>
            </a:endParaRPr>
          </a:p>
          <a:p>
            <a:pPr algn="just"/>
            <a:endParaRPr lang="lv-LV" sz="2000" dirty="0">
              <a:latin typeface="Montserrat" panose="00000500000000000000" pitchFamily="50" charset="-70"/>
            </a:endParaRPr>
          </a:p>
        </p:txBody>
      </p:sp>
      <p:sp>
        <p:nvSpPr>
          <p:cNvPr id="9" name="TextBox 8">
            <a:extLst>
              <a:ext uri="{FF2B5EF4-FFF2-40B4-BE49-F238E27FC236}">
                <a16:creationId xmlns:a16="http://schemas.microsoft.com/office/drawing/2014/main" id="{9C12388E-C69B-1365-5911-006AF90BB367}"/>
              </a:ext>
            </a:extLst>
          </p:cNvPr>
          <p:cNvSpPr txBox="1"/>
          <p:nvPr/>
        </p:nvSpPr>
        <p:spPr>
          <a:xfrm>
            <a:off x="4953000" y="9831616"/>
            <a:ext cx="9144000" cy="369332"/>
          </a:xfrm>
          <a:prstGeom prst="rect">
            <a:avLst/>
          </a:prstGeom>
          <a:noFill/>
        </p:spPr>
        <p:txBody>
          <a:bodyPr wrap="square">
            <a:spAutoFit/>
          </a:bodyPr>
          <a:lstStyle/>
          <a:p>
            <a:pPr algn="just"/>
            <a:r>
              <a:rPr lang="en-US" sz="1800" dirty="0">
                <a:latin typeface="Montserrat" pitchFamily="2" charset="77"/>
              </a:rPr>
              <a:t>ĀDAŽU NOVADA PAŠVALDĪBA   |   </a:t>
            </a:r>
            <a:r>
              <a:rPr lang="lv-LV" sz="1800" dirty="0">
                <a:latin typeface="Montserrat" pitchFamily="2" charset="77"/>
              </a:rPr>
              <a:t>2025. gada 19. februāris</a:t>
            </a:r>
            <a:endParaRPr lang="en-US" sz="1800" dirty="0">
              <a:latin typeface="Montserrat" pitchFamily="2" charset="77"/>
            </a:endParaRPr>
          </a:p>
        </p:txBody>
      </p:sp>
    </p:spTree>
    <p:extLst>
      <p:ext uri="{BB962C8B-B14F-4D97-AF65-F5344CB8AC3E}">
        <p14:creationId xmlns:p14="http://schemas.microsoft.com/office/powerpoint/2010/main" val="3174507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B52CC91-A5FD-0C23-4049-55E76635C903}"/>
              </a:ext>
            </a:extLst>
          </p:cNvPr>
          <p:cNvPicPr>
            <a:picLocks noChangeAspect="1"/>
          </p:cNvPicPr>
          <p:nvPr/>
        </p:nvPicPr>
        <p:blipFill>
          <a:blip r:embed="rId2"/>
          <a:srcRect t="2675" b="508"/>
          <a:stretch>
            <a:fillRect/>
          </a:stretch>
        </p:blipFill>
        <p:spPr>
          <a:xfrm>
            <a:off x="0" y="38101"/>
            <a:ext cx="18401300" cy="9408795"/>
          </a:xfrm>
          <a:prstGeom prst="rect">
            <a:avLst/>
          </a:prstGeom>
        </p:spPr>
      </p:pic>
      <p:sp>
        <p:nvSpPr>
          <p:cNvPr id="12" name="AutoShape 2">
            <a:extLst>
              <a:ext uri="{FF2B5EF4-FFF2-40B4-BE49-F238E27FC236}">
                <a16:creationId xmlns:a16="http://schemas.microsoft.com/office/drawing/2014/main" id="{47926E56-8570-CDF7-4989-061BBF2482A0}"/>
              </a:ext>
            </a:extLst>
          </p:cNvPr>
          <p:cNvSpPr/>
          <p:nvPr/>
        </p:nvSpPr>
        <p:spPr>
          <a:xfrm rot="1789">
            <a:off x="-4764" y="9489758"/>
            <a:ext cx="18297527" cy="0"/>
          </a:xfrm>
          <a:prstGeom prst="line">
            <a:avLst/>
          </a:prstGeom>
          <a:ln w="9525" cap="rnd">
            <a:solidFill>
              <a:srgbClr val="58585B"/>
            </a:solidFill>
            <a:prstDash val="solid"/>
            <a:headEnd type="none" w="sm" len="sm"/>
            <a:tailEnd type="none" w="sm" len="sm"/>
          </a:ln>
        </p:spPr>
      </p:sp>
      <p:pic>
        <p:nvPicPr>
          <p:cNvPr id="3" name="Picture 2">
            <a:extLst>
              <a:ext uri="{FF2B5EF4-FFF2-40B4-BE49-F238E27FC236}">
                <a16:creationId xmlns:a16="http://schemas.microsoft.com/office/drawing/2014/main" id="{116FF916-8FB0-D5FE-4FFC-561B3D2DDC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807" t="9839" r="27361" b="7530"/>
          <a:stretch/>
        </p:blipFill>
        <p:spPr>
          <a:xfrm>
            <a:off x="16383000" y="803148"/>
            <a:ext cx="1330876" cy="1616082"/>
          </a:xfrm>
          <a:prstGeom prst="rect">
            <a:avLst/>
          </a:prstGeom>
        </p:spPr>
      </p:pic>
      <p:sp>
        <p:nvSpPr>
          <p:cNvPr id="4" name="TextBox 3">
            <a:extLst>
              <a:ext uri="{FF2B5EF4-FFF2-40B4-BE49-F238E27FC236}">
                <a16:creationId xmlns:a16="http://schemas.microsoft.com/office/drawing/2014/main" id="{919245AE-E8D1-ABA4-D3C9-AABA6BF2B238}"/>
              </a:ext>
            </a:extLst>
          </p:cNvPr>
          <p:cNvSpPr txBox="1"/>
          <p:nvPr/>
        </p:nvSpPr>
        <p:spPr>
          <a:xfrm>
            <a:off x="4343400" y="4623611"/>
            <a:ext cx="10820400" cy="1323439"/>
          </a:xfrm>
          <a:prstGeom prst="rect">
            <a:avLst/>
          </a:prstGeom>
          <a:noFill/>
        </p:spPr>
        <p:txBody>
          <a:bodyPr wrap="square" rtlCol="0">
            <a:spAutoFit/>
          </a:bodyPr>
          <a:lstStyle/>
          <a:p>
            <a:r>
              <a:rPr lang="lv-LV" sz="8000" dirty="0">
                <a:solidFill>
                  <a:schemeClr val="bg1"/>
                </a:solidFill>
              </a:rPr>
              <a:t>PALDIES PAR UZMANĪBU!</a:t>
            </a:r>
          </a:p>
        </p:txBody>
      </p:sp>
    </p:spTree>
    <p:extLst>
      <p:ext uri="{BB962C8B-B14F-4D97-AF65-F5344CB8AC3E}">
        <p14:creationId xmlns:p14="http://schemas.microsoft.com/office/powerpoint/2010/main" val="591985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16080</TotalTime>
  <Words>720</Words>
  <Application>Microsoft Office PowerPoint</Application>
  <PresentationFormat>Custom</PresentationFormat>
  <Paragraphs>81</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Montserrat Medium</vt:lpstr>
      <vt:lpstr>Montserrat SemiBold</vt:lpstr>
      <vt:lpstr>Calibri</vt:lpstr>
      <vt:lpstr>Montserrat</vt:lpstr>
      <vt:lpstr>Arial</vt:lpstr>
      <vt:lpstr>Office Theme</vt:lpstr>
      <vt:lpstr>PowerPoint Presentation</vt:lpstr>
      <vt:lpstr>PowerPoint Presentation</vt:lpstr>
      <vt:lpstr>PowerPoint Presentation</vt:lpstr>
      <vt:lpstr>PowerPoint Presentation</vt:lpstr>
      <vt:lpstr>Vietas izvēle </vt:lpstr>
      <vt:lpstr>PowerPoint Presentation</vt:lpstr>
      <vt:lpstr>Nojumes paraugs </vt:lpstr>
      <vt:lpstr>Priekšlikumi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Iedzīvotāju iesaiste pašvaldības darbā</dc:title>
  <dc:creator>Laura Dūša</dc:creator>
  <cp:lastModifiedBy>Jevgēnija Sviridenkova</cp:lastModifiedBy>
  <cp:revision>54</cp:revision>
  <dcterms:created xsi:type="dcterms:W3CDTF">2006-08-16T00:00:00Z</dcterms:created>
  <dcterms:modified xsi:type="dcterms:W3CDTF">2025-02-23T19:19:35Z</dcterms:modified>
  <dc:identifier>DAFY3VwOX4w</dc:identifier>
</cp:coreProperties>
</file>