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08" r:id="rId1"/>
  </p:sldMasterIdLst>
  <p:notesMasterIdLst>
    <p:notesMasterId r:id="rId14"/>
  </p:notesMasterIdLst>
  <p:sldIdLst>
    <p:sldId id="432" r:id="rId2"/>
    <p:sldId id="453" r:id="rId3"/>
    <p:sldId id="472" r:id="rId4"/>
    <p:sldId id="473" r:id="rId5"/>
    <p:sldId id="470" r:id="rId6"/>
    <p:sldId id="474" r:id="rId7"/>
    <p:sldId id="459" r:id="rId8"/>
    <p:sldId id="485" r:id="rId9"/>
    <p:sldId id="486" r:id="rId10"/>
    <p:sldId id="481" r:id="rId11"/>
    <p:sldId id="460" r:id="rId12"/>
    <p:sldId id="282" r:id="rId13"/>
  </p:sldIdLst>
  <p:sldSz cx="18288000" cy="10287000"/>
  <p:notesSz cx="6797675" cy="9926638"/>
  <p:embeddedFontLs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Calibri Light" panose="020F0302020204030204" pitchFamily="34" charset="0"/>
      <p:regular r:id="rId19"/>
      <p:italic r:id="rId20"/>
    </p:embeddedFont>
    <p:embeddedFont>
      <p:font typeface="Montserrat" panose="00000500000000000000" pitchFamily="50" charset="-70"/>
      <p:regular r:id="rId21"/>
      <p:bold r:id="rId22"/>
      <p:italic r:id="rId23"/>
      <p:boldItalic r:id="rId24"/>
    </p:embeddedFont>
  </p:embeddedFontLst>
  <p:defaultTextStyle>
    <a:defPPr>
      <a:defRPr lang="lv-LV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B82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Gaišs stils 2 - izcēlums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Gaišs stils 3 - izcēlums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1FECB4D8-DB02-4DC6-A0A2-4F2EBAE1DC90}" styleName="Vidējs stils 1 - izcēlums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69C7853C-536D-4A76-A0AE-DD22124D55A5}" styleName="Dizaina stils 1 - izcēlum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BDBED569-4797-4DF1-A0F4-6AAB3CD982D8}" styleName="Gaišs stils 3 - izcēlums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285" autoAdjust="0"/>
    <p:restoredTop sz="94674" autoAdjust="0"/>
  </p:normalViewPr>
  <p:slideViewPr>
    <p:cSldViewPr>
      <p:cViewPr varScale="1">
        <p:scale>
          <a:sx n="52" d="100"/>
          <a:sy n="52" d="100"/>
        </p:scale>
        <p:origin x="1142" y="6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1100DFE-684B-4807-3B6B-4A9A35FEFB7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A4DA3EE-6A61-F33D-0221-FDBC4742B5B3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F079963-8949-4BB9-9D7C-D97C91EECF9B}" type="datetimeFigureOut">
              <a:rPr lang="lv-LV"/>
              <a:pPr>
                <a:defRPr/>
              </a:pPr>
              <a:t>23.02.2025</a:t>
            </a:fld>
            <a:endParaRPr lang="x-none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B2FA84F1-D5B5-7F06-C099-8B053953411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x-none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7FBE3570-BBA5-B2DB-BCE6-C57EB379E5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  <a:endParaRPr lang="x-none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284F83-0769-6040-C920-9B20D16D554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44CD46-381E-051D-0996-DDE1E61361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EDF395BC-D4F7-45EF-8F3A-40F16DDBBDF5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aida attēla vietturis 1">
            <a:extLst>
              <a:ext uri="{FF2B5EF4-FFF2-40B4-BE49-F238E27FC236}">
                <a16:creationId xmlns:a16="http://schemas.microsoft.com/office/drawing/2014/main" id="{3B3C9091-F60A-9734-0C08-44136FD7FBA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Piezīmju vietturis 2">
            <a:extLst>
              <a:ext uri="{FF2B5EF4-FFF2-40B4-BE49-F238E27FC236}">
                <a16:creationId xmlns:a16="http://schemas.microsoft.com/office/drawing/2014/main" id="{1B21F710-23EB-6AAE-1CA4-7BC3CA788DE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lv-LV" altLang="lv-LV"/>
              <a:t>Uz 1 milj ERAF = 666 tk privātās investīcijas</a:t>
            </a:r>
          </a:p>
        </p:txBody>
      </p:sp>
      <p:sp>
        <p:nvSpPr>
          <p:cNvPr id="7172" name="Slaida numura vietturis 3">
            <a:extLst>
              <a:ext uri="{FF2B5EF4-FFF2-40B4-BE49-F238E27FC236}">
                <a16:creationId xmlns:a16="http://schemas.microsoft.com/office/drawing/2014/main" id="{4A67C5B7-160C-C7FE-9344-D6621B3690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1BE7FE1F-E3F8-474D-856E-29519FE89DEA}" type="slidenum">
              <a:rPr lang="lv-LV" altLang="lv-LV" smtClean="0"/>
              <a:pPr/>
              <a:t>11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5204368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GB"/>
              <a:t>Click to edit Master subtitle style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B53CBB-95E1-7FB5-9C1F-33E8B8D864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5EFF72-FBDB-4EFA-9591-674D7CE21075}" type="datetime1">
              <a:rPr lang="en-US"/>
              <a:pPr>
                <a:defRPr/>
              </a:pPr>
              <a:t>2/23/2025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BF7CCD-3634-385C-C9C8-9F6781AC42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4BEF4B-46F1-66D7-A59D-6E35A7555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C53B4D-4189-4E37-AB8D-7F07E5B45BCC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7122959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EDDD50-C1C6-331F-A725-691948964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AA6DD6-F017-4FD9-BC75-CB5E95C28D56}" type="datetime1">
              <a:rPr lang="en-US"/>
              <a:pPr>
                <a:defRPr/>
              </a:pPr>
              <a:t>2/23/2025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BE173A-A6E2-CF41-4C4A-39294CEECF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38C6F7-8285-CA76-DB7C-7BE971242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63B81E-A6CF-4598-B3D9-A946C16E949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592857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EBD753-A733-7AC9-2E81-B89EB063A1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FE189D-6D80-4BA2-BA3B-2DF155631061}" type="datetime1">
              <a:rPr lang="en-US"/>
              <a:pPr>
                <a:defRPr/>
              </a:pPr>
              <a:t>2/23/2025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D06C1B-037D-6DEA-5E09-D21E0F6AFE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226F4C-D95A-785B-079A-AC9F756E0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22EE79-87EA-453E-9A71-2D1CF00AC87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6349224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6EA0CA-B2A4-D942-DD18-9AF7B955D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7FD376-D20F-4832-8C76-E897E11D9833}" type="datetime1">
              <a:rPr lang="en-US"/>
              <a:pPr>
                <a:defRPr/>
              </a:pPr>
              <a:t>2/23/2025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DE3D4C-6E79-109D-2C2D-4A78936AF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E8929C-CB00-8514-993A-17007D725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6C43A5-714F-4540-9E65-0EE7207759E0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2036625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F2E84E-4C16-ED9D-5977-0BE3B2BAC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131287-DFDD-43BB-98B8-3F0A1BFF8E57}" type="datetime1">
              <a:rPr lang="en-US"/>
              <a:pPr>
                <a:defRPr/>
              </a:pPr>
              <a:t>2/23/2025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7680A0-B9D0-A81B-CF74-1457DE7FE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538E69-0C45-0F9A-8C3A-1763852CD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F7F490-0F01-4068-8DFE-56E3785EE12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960945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4DB4180-AD9F-6B0D-23A3-B1A794BB68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F221CF-7785-4F08-B8C6-B262C1761169}" type="datetime1">
              <a:rPr lang="en-US"/>
              <a:pPr>
                <a:defRPr/>
              </a:pPr>
              <a:t>2/23/2025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B006CCC-B5B6-FBF0-6629-A19CF0236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75A24B9-F3C0-FD53-80B4-7B04CCA58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859F99-0491-4F0D-9423-A45C44CC3543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175150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EB54D53D-9327-1129-94D1-9FD15F0F8E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01D17C-2721-485B-B833-199C241C640B}" type="datetime1">
              <a:rPr lang="en-US"/>
              <a:pPr>
                <a:defRPr/>
              </a:pPr>
              <a:t>2/23/2025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4ACC1B36-F1B5-3342-79FE-379B94926A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3FEAC05-DF9C-C79E-860A-400AF48A6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BF4DAB-BEBF-47E2-8BE7-483C4F1CFE8C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6205254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7328E707-E753-D26F-3339-55135189A4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AD60D4-9A01-4119-B642-44A9C0F56930}" type="datetime1">
              <a:rPr lang="en-US"/>
              <a:pPr>
                <a:defRPr/>
              </a:pPr>
              <a:t>2/23/2025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CAF28BA-1FAA-D738-238D-FD0A52A6F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18A9683-7C3D-5F72-7D5B-BE128BDC8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7A982A-158A-4E33-B41A-6C7D838C30C0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188272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79F1D873-9CB7-B64D-D3C4-6C4E558417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4E7A69-49D4-4838-BC0F-57C728ABE2EB}" type="datetime1">
              <a:rPr lang="en-US"/>
              <a:pPr>
                <a:defRPr/>
              </a:pPr>
              <a:t>2/23/2025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A6507E5A-6EDC-22BB-B6D8-8DD94AFFD6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6FCCFB3D-1419-0A30-A4F6-808C0E1AD0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59FFBE-0697-443C-AFBD-81A0DCD3ED83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501401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9D814AA-1EF4-D729-E244-C0242D60CD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A449E7-145D-4376-96A6-383A80B8AF93}" type="datetime1">
              <a:rPr lang="en-US"/>
              <a:pPr>
                <a:defRPr/>
              </a:pPr>
              <a:t>2/23/2025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D955074-4460-FBDA-14BF-BF281242CD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A5931C3-F043-96F3-1843-5A93512D9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37336F-0EA2-4F18-8017-E57B51DA3747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2633486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 rtlCol="0">
            <a:normAutofit/>
          </a:bodyPr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pPr lvl="0"/>
            <a:endParaRPr lang="x-non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1D019E3-D521-49DA-9622-82A2235F5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07A8AF-E708-47A3-99EB-AE32BFAACB51}" type="datetime1">
              <a:rPr lang="en-US"/>
              <a:pPr>
                <a:defRPr/>
              </a:pPr>
              <a:t>2/23/2025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C6679B3-0819-344A-40F4-EF13C8E945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74B605B-4308-BA0C-5EC9-2D04C2FC37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CD507E-1ED4-4308-AFE3-1812F86CD62D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899420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FFE09677-4A7F-01B0-7BD0-28E915875CD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257300" y="547688"/>
            <a:ext cx="15773400" cy="198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lv-LV"/>
              <a:t>Click to edit Master title style</a:t>
            </a:r>
            <a:endParaRPr lang="lv-LV" altLang="lv-LV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3CA0E9AA-E058-C32B-63D2-61A019D2776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257300" y="2738438"/>
            <a:ext cx="15773400" cy="652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lv-LV"/>
              <a:t>Click to edit Master text styles</a:t>
            </a:r>
          </a:p>
          <a:p>
            <a:pPr lvl="1"/>
            <a:r>
              <a:rPr lang="en-GB" altLang="lv-LV"/>
              <a:t>Second level</a:t>
            </a:r>
          </a:p>
          <a:p>
            <a:pPr lvl="2"/>
            <a:r>
              <a:rPr lang="en-GB" altLang="lv-LV"/>
              <a:t>Third level</a:t>
            </a:r>
          </a:p>
          <a:p>
            <a:pPr lvl="3"/>
            <a:r>
              <a:rPr lang="en-GB" altLang="lv-LV"/>
              <a:t>Fourth level</a:t>
            </a:r>
          </a:p>
          <a:p>
            <a:pPr lvl="4"/>
            <a:r>
              <a:rPr lang="en-GB" altLang="lv-LV"/>
              <a:t>Fifth level</a:t>
            </a:r>
            <a:endParaRPr lang="lv-LV" alt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B2250C-6D89-F663-8746-17B5856910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5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1CFEE54-0D80-45F2-A199-F1C13A7BBBD1}" type="datetime1">
              <a:rPr lang="en-US"/>
              <a:pPr>
                <a:defRPr/>
              </a:pPr>
              <a:t>2/23/2025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3BF98D-32AD-9E05-012E-BAD183EF5E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5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1202CF-D361-F9CC-AE71-783AE37E2B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5"/>
            <a:ext cx="4114800" cy="54768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3B30A0BD-9307-4BA8-9C35-E9414454DBC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dt="0"/>
  <p:txStyles>
    <p:titleStyle>
      <a:lvl1pPr algn="l" defTabSz="13716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13716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 Light" panose="020F0302020204030204" pitchFamily="34" charset="0"/>
        </a:defRPr>
      </a:lvl2pPr>
      <a:lvl3pPr algn="l" defTabSz="13716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 Light" panose="020F0302020204030204" pitchFamily="34" charset="0"/>
        </a:defRPr>
      </a:lvl3pPr>
      <a:lvl4pPr algn="l" defTabSz="13716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 Light" panose="020F0302020204030204" pitchFamily="34" charset="0"/>
        </a:defRPr>
      </a:lvl4pPr>
      <a:lvl5pPr algn="l" defTabSz="13716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1371600" rtl="0" fontAlgn="base">
        <a:lnSpc>
          <a:spcPct val="90000"/>
        </a:lnSpc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1371600" rtl="0" fontAlgn="base">
        <a:lnSpc>
          <a:spcPct val="90000"/>
        </a:lnSpc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1371600" rtl="0" fontAlgn="base">
        <a:lnSpc>
          <a:spcPct val="90000"/>
        </a:lnSpc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1371600" rtl="0" fontAlgn="base">
        <a:lnSpc>
          <a:spcPct val="90000"/>
        </a:lnSpc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342900" indent="-342900" algn="l" defTabSz="1371600" rtl="0" eaLnBrk="0" fontAlgn="base" hangingPunct="0">
        <a:lnSpc>
          <a:spcPct val="90000"/>
        </a:lnSpc>
        <a:spcBef>
          <a:spcPts val="1500"/>
        </a:spcBef>
        <a:spcAft>
          <a:spcPct val="0"/>
        </a:spcAft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B82A1">
            <a:alpha val="70195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3">
            <a:extLst>
              <a:ext uri="{FF2B5EF4-FFF2-40B4-BE49-F238E27FC236}">
                <a16:creationId xmlns:a16="http://schemas.microsoft.com/office/drawing/2014/main" id="{D2CF23DD-2274-17E0-4D18-A1309DF61EF3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rgbClr val="FFFFFF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pic>
        <p:nvPicPr>
          <p:cNvPr id="3075" name="Picture 4">
            <a:extLst>
              <a:ext uri="{FF2B5EF4-FFF2-40B4-BE49-F238E27FC236}">
                <a16:creationId xmlns:a16="http://schemas.microsoft.com/office/drawing/2014/main" id="{6E4F3B80-002C-A71B-B71F-B735BE3308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9619" y="307975"/>
            <a:ext cx="4068762" cy="396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TextBox 4">
            <a:extLst>
              <a:ext uri="{FF2B5EF4-FFF2-40B4-BE49-F238E27FC236}">
                <a16:creationId xmlns:a16="http://schemas.microsoft.com/office/drawing/2014/main" id="{53A47D2B-F58C-DBAC-B99D-5634BA4AE8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4914900"/>
            <a:ext cx="16611600" cy="1846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lv-LV" altLang="lv-LV" sz="6000" b="1" dirty="0">
                <a:solidFill>
                  <a:schemeClr val="bg1"/>
                </a:solidFill>
                <a:latin typeface="Montserrat" pitchFamily="2" charset="-70"/>
              </a:rPr>
              <a:t>Par projektu «Sporta laukuma ierīkošana </a:t>
            </a:r>
            <a:r>
              <a:rPr lang="lv-LV" altLang="lv-LV" sz="6000" b="1" dirty="0" err="1">
                <a:solidFill>
                  <a:schemeClr val="bg1"/>
                </a:solidFill>
                <a:latin typeface="Montserrat" pitchFamily="2" charset="-70"/>
              </a:rPr>
              <a:t>Garciemā</a:t>
            </a:r>
            <a:r>
              <a:rPr lang="lv-LV" altLang="lv-LV" sz="6000" b="1" dirty="0">
                <a:solidFill>
                  <a:schemeClr val="bg1"/>
                </a:solidFill>
                <a:latin typeface="Montserrat" pitchFamily="2" charset="-70"/>
              </a:rPr>
              <a:t>»</a:t>
            </a:r>
            <a:endParaRPr lang="lv-LV" altLang="lv-LV" sz="4000" dirty="0">
              <a:latin typeface="Montserrat" pitchFamily="2" charset="-70"/>
            </a:endParaRPr>
          </a:p>
        </p:txBody>
      </p:sp>
      <p:sp>
        <p:nvSpPr>
          <p:cNvPr id="3077" name="TextBox 2">
            <a:extLst>
              <a:ext uri="{FF2B5EF4-FFF2-40B4-BE49-F238E27FC236}">
                <a16:creationId xmlns:a16="http://schemas.microsoft.com/office/drawing/2014/main" id="{F0214876-BAD5-52BE-A668-729C010FBD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solidFill>
                  <a:srgbClr val="FFFFFF"/>
                </a:solidFill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solidFill>
                  <a:srgbClr val="FFFFFF"/>
                </a:solidFill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solidFill>
                  <a:srgbClr val="FFFFFF"/>
                </a:solidFill>
                <a:latin typeface="Montserrat" pitchFamily="2" charset="-70"/>
              </a:rPr>
              <a:t>I   </a:t>
            </a:r>
            <a:r>
              <a:rPr lang="lv-LV" altLang="lv-LV" sz="1500" dirty="0">
                <a:solidFill>
                  <a:srgbClr val="FFFFFF"/>
                </a:solidFill>
                <a:latin typeface="Montserrat" pitchFamily="2" charset="-70"/>
              </a:rPr>
              <a:t>19.02.</a:t>
            </a:r>
            <a:r>
              <a:rPr lang="en-US" altLang="lv-LV" sz="1500" dirty="0">
                <a:solidFill>
                  <a:srgbClr val="FFFFFF"/>
                </a:solidFill>
                <a:latin typeface="Montserrat" pitchFamily="2" charset="-70"/>
              </a:rPr>
              <a:t>202</a:t>
            </a:r>
            <a:r>
              <a:rPr lang="lv-LV" altLang="lv-LV" sz="1500" dirty="0">
                <a:solidFill>
                  <a:srgbClr val="FFFFFF"/>
                </a:solidFill>
                <a:latin typeface="Montserrat" pitchFamily="2" charset="-70"/>
              </a:rPr>
              <a:t>5</a:t>
            </a:r>
            <a:r>
              <a:rPr lang="en-US" altLang="lv-LV" sz="1500" dirty="0">
                <a:solidFill>
                  <a:srgbClr val="FFFFFF"/>
                </a:solidFill>
                <a:latin typeface="Montserrat" pitchFamily="2" charset="-70"/>
              </a:rPr>
              <a:t>.</a:t>
            </a:r>
          </a:p>
        </p:txBody>
      </p:sp>
    </p:spTree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95234B-8C38-84C1-3673-1EC54C4444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3">
            <a:extLst>
              <a:ext uri="{FF2B5EF4-FFF2-40B4-BE49-F238E27FC236}">
                <a16:creationId xmlns:a16="http://schemas.microsoft.com/office/drawing/2014/main" id="{D8694D52-FBC1-A6DD-4B98-7F26C1F3FB9C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7DFD5933-059E-8AF9-0B83-EBD85C6AADC3}"/>
              </a:ext>
            </a:extLst>
          </p:cNvPr>
          <p:cNvSpPr txBox="1">
            <a:spLocks/>
          </p:cNvSpPr>
          <p:nvPr/>
        </p:nvSpPr>
        <p:spPr>
          <a:xfrm>
            <a:off x="1038225" y="947738"/>
            <a:ext cx="17145000" cy="76676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5200" b="1" dirty="0">
                <a:latin typeface="Montserrat" pitchFamily="2" charset="77"/>
              </a:rPr>
              <a:t>Par plānoto projektu</a:t>
            </a:r>
            <a:endParaRPr lang="en-US" sz="5200" b="1" dirty="0">
              <a:latin typeface="Montserrat" pitchFamily="2" charset="7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D80BE45-9915-422F-2D72-D78C0F221A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1943100"/>
            <a:ext cx="16154400" cy="7222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Plānotās izmaksas (ar PVN)						30 000 </a:t>
            </a:r>
            <a:r>
              <a:rPr lang="lv-LV" altLang="lv-LV" sz="2600" b="1" dirty="0" err="1">
                <a:latin typeface="Montserrat" pitchFamily="2" charset="-70"/>
              </a:rPr>
              <a:t>euro</a:t>
            </a:r>
            <a:r>
              <a:rPr lang="lv-LV" altLang="lv-LV" sz="2600" dirty="0">
                <a:latin typeface="Montserrat" pitchFamily="2" charset="-70"/>
              </a:rPr>
              <a:t>:</a:t>
            </a: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Pamatlīdzekļu un aprīkojuma iegāde	          		 30 000 </a:t>
            </a:r>
            <a:r>
              <a:rPr lang="lv-LV" altLang="lv-LV" sz="2600" dirty="0" err="1">
                <a:latin typeface="Montserrat" pitchFamily="2" charset="-70"/>
              </a:rPr>
              <a:t>euro</a:t>
            </a:r>
            <a:endParaRPr lang="lv-LV" altLang="lv-LV" sz="2600" dirty="0">
              <a:latin typeface="Montserrat" pitchFamily="2" charset="-70"/>
            </a:endParaRP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lv-LV" altLang="lv-LV" sz="2600" b="1" dirty="0">
              <a:latin typeface="Montserrat" pitchFamily="2" charset="-70"/>
            </a:endParaRP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Finanšu avoti		   						30 000 </a:t>
            </a:r>
            <a:r>
              <a:rPr lang="lv-LV" altLang="lv-LV" sz="2600" b="1" dirty="0" err="1">
                <a:latin typeface="Montserrat" pitchFamily="2" charset="-70"/>
              </a:rPr>
              <a:t>euro</a:t>
            </a:r>
            <a:r>
              <a:rPr lang="lv-LV" altLang="lv-LV" sz="2600" b="1" dirty="0">
                <a:latin typeface="Montserrat" pitchFamily="2" charset="-70"/>
              </a:rPr>
              <a:t>:</a:t>
            </a: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EJZAF  									 27 000 </a:t>
            </a:r>
            <a:r>
              <a:rPr lang="lv-LV" altLang="lv-LV" sz="2600" dirty="0" err="1">
                <a:latin typeface="Montserrat" pitchFamily="2" charset="-70"/>
              </a:rPr>
              <a:t>euro</a:t>
            </a:r>
            <a:endParaRPr lang="lv-LV" altLang="lv-LV" sz="2600" dirty="0">
              <a:latin typeface="Montserrat" pitchFamily="2" charset="-70"/>
            </a:endParaRP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Pašvaldības finansējums 						    3 000 </a:t>
            </a:r>
            <a:r>
              <a:rPr lang="lv-LV" altLang="lv-LV" sz="2600" dirty="0" err="1">
                <a:latin typeface="Montserrat" pitchFamily="2" charset="-70"/>
              </a:rPr>
              <a:t>euro</a:t>
            </a:r>
            <a:endParaRPr lang="lv-LV" altLang="lv-LV" sz="2600" dirty="0">
              <a:latin typeface="Montserrat" pitchFamily="2" charset="-70"/>
            </a:endParaRP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lv-LV" altLang="lv-LV" sz="2600" b="1" dirty="0">
              <a:latin typeface="Montserrat" pitchFamily="2" charset="-70"/>
            </a:endParaRP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Finansējums projekta ieviešanai 					 30 000 </a:t>
            </a:r>
            <a:r>
              <a:rPr lang="lv-LV" altLang="lv-LV" sz="2600" b="1" dirty="0" err="1">
                <a:latin typeface="Montserrat" pitchFamily="2" charset="-70"/>
              </a:rPr>
              <a:t>euro</a:t>
            </a:r>
            <a:r>
              <a:rPr lang="lv-LV" altLang="lv-LV" sz="2600" b="1" dirty="0">
                <a:latin typeface="Montserrat" pitchFamily="2" charset="-70"/>
              </a:rPr>
              <a:t>:</a:t>
            </a: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Pieejamais avanss 20% no EJZAF  				     5 400 </a:t>
            </a:r>
            <a:r>
              <a:rPr lang="lv-LV" altLang="lv-LV" sz="2600" dirty="0" err="1">
                <a:latin typeface="Montserrat" pitchFamily="2" charset="-70"/>
              </a:rPr>
              <a:t>euro</a:t>
            </a:r>
            <a:endParaRPr lang="lv-LV" altLang="lv-LV" sz="2600" dirty="0">
              <a:latin typeface="Montserrat" pitchFamily="2" charset="-70"/>
            </a:endParaRP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 err="1">
                <a:latin typeface="Montserrat" pitchFamily="2" charset="-70"/>
              </a:rPr>
              <a:t>Priekšfinansēšanai</a:t>
            </a:r>
            <a:r>
              <a:rPr lang="lv-LV" altLang="lv-LV" sz="2600" dirty="0">
                <a:latin typeface="Montserrat" pitchFamily="2" charset="-70"/>
              </a:rPr>
              <a:t> nepieciešamie līdzekļi 			    21 600 </a:t>
            </a:r>
            <a:r>
              <a:rPr lang="lv-LV" altLang="lv-LV" sz="2600" dirty="0" err="1">
                <a:latin typeface="Montserrat" pitchFamily="2" charset="-70"/>
              </a:rPr>
              <a:t>euro</a:t>
            </a:r>
            <a:endParaRPr lang="lv-LV" altLang="lv-LV" sz="2600" dirty="0">
              <a:latin typeface="Montserrat" pitchFamily="2" charset="-70"/>
            </a:endParaRP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Pašvaldības finansējums  (2025.-2026.) 			      3 000 </a:t>
            </a:r>
            <a:r>
              <a:rPr lang="lv-LV" altLang="lv-LV" sz="2600" dirty="0" err="1">
                <a:latin typeface="Montserrat" pitchFamily="2" charset="-70"/>
              </a:rPr>
              <a:t>euro</a:t>
            </a:r>
            <a:endParaRPr lang="lv-LV" altLang="lv-LV" sz="2600" dirty="0">
              <a:latin typeface="Montserrat" pitchFamily="2" charset="-70"/>
            </a:endParaRP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lv-LV" altLang="lv-LV" sz="2600" dirty="0">
              <a:latin typeface="Montserrat" pitchFamily="2" charset="-7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2D1058B-13DD-8712-7D60-0626335A16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19.02.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5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95580952"/>
      </p:ext>
    </p:extLst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3">
            <a:extLst>
              <a:ext uri="{FF2B5EF4-FFF2-40B4-BE49-F238E27FC236}">
                <a16:creationId xmlns:a16="http://schemas.microsoft.com/office/drawing/2014/main" id="{4C6E82A3-C0A4-F95B-9EA5-9B5272E47710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C34913C6-2B92-C1A9-7A50-B03470E9D61E}"/>
              </a:ext>
            </a:extLst>
          </p:cNvPr>
          <p:cNvSpPr txBox="1">
            <a:spLocks/>
          </p:cNvSpPr>
          <p:nvPr/>
        </p:nvSpPr>
        <p:spPr>
          <a:xfrm>
            <a:off x="1038225" y="947738"/>
            <a:ext cx="17145000" cy="76676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5200" b="1" dirty="0">
                <a:latin typeface="Montserrat" pitchFamily="2" charset="77"/>
              </a:rPr>
              <a:t>Priekšlikums</a:t>
            </a:r>
            <a:endParaRPr lang="en-US" sz="5200" b="1" dirty="0">
              <a:latin typeface="Montserrat" pitchFamily="2" charset="7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D287243-8F96-283D-799F-5C7C4E4F8E54}"/>
              </a:ext>
            </a:extLst>
          </p:cNvPr>
          <p:cNvSpPr txBox="1"/>
          <p:nvPr/>
        </p:nvSpPr>
        <p:spPr>
          <a:xfrm>
            <a:off x="1228725" y="1850048"/>
            <a:ext cx="16764000" cy="72226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  <a:defRPr/>
            </a:pPr>
            <a:r>
              <a:rPr lang="lv-LV" sz="2600" b="1" dirty="0">
                <a:latin typeface="Montserrat" pitchFamily="2" charset="-70"/>
              </a:rPr>
              <a:t>Atbalstīt projekta “Sporta laukuma ierīkošana </a:t>
            </a:r>
            <a:r>
              <a:rPr lang="lv-LV" sz="2600" b="1" dirty="0" err="1">
                <a:latin typeface="Montserrat" pitchFamily="2" charset="-70"/>
              </a:rPr>
              <a:t>Garciemā</a:t>
            </a:r>
            <a:r>
              <a:rPr lang="lv-LV" sz="2600" b="1" dirty="0">
                <a:latin typeface="Montserrat" pitchFamily="2" charset="-70"/>
              </a:rPr>
              <a:t>” pieteikuma iesniegšanu </a:t>
            </a:r>
            <a:r>
              <a:rPr lang="lv-LV" sz="2600" dirty="0">
                <a:latin typeface="Montserrat" pitchFamily="2" charset="-70"/>
              </a:rPr>
              <a:t>biedrības “Jūras zeme” rīcībā EJZAF M1.2. “Infrastruktūras, kas nepieciešama piekrastes resursu ilgtspējīgai izmantošanai attīstība, pilnveide un izveide” ar </a:t>
            </a:r>
            <a:r>
              <a:rPr lang="lv-LV" sz="2600" b="1" dirty="0">
                <a:latin typeface="Montserrat" pitchFamily="2" charset="-70"/>
              </a:rPr>
              <a:t>kopējo plānoto finansējumu 30 000 </a:t>
            </a:r>
            <a:r>
              <a:rPr lang="lv-LV" sz="2600" b="1" i="1" dirty="0" err="1">
                <a:latin typeface="Montserrat" pitchFamily="2" charset="-70"/>
              </a:rPr>
              <a:t>euro</a:t>
            </a:r>
            <a:r>
              <a:rPr lang="lv-LV" sz="2600" dirty="0">
                <a:latin typeface="Montserrat" pitchFamily="2" charset="-70"/>
              </a:rPr>
              <a:t>, t.sk., EJZAF finansējumu – 27 000 </a:t>
            </a:r>
            <a:r>
              <a:rPr lang="lv-LV" sz="2600" i="1" dirty="0" err="1">
                <a:latin typeface="Montserrat" pitchFamily="2" charset="-70"/>
              </a:rPr>
              <a:t>euro</a:t>
            </a:r>
            <a:r>
              <a:rPr lang="lv-LV" sz="2600" dirty="0">
                <a:latin typeface="Montserrat" pitchFamily="2" charset="-70"/>
              </a:rPr>
              <a:t> un pašvaldības finansējumu – 3 000 </a:t>
            </a:r>
            <a:r>
              <a:rPr lang="lv-LV" sz="2600" i="1" dirty="0" err="1">
                <a:latin typeface="Montserrat" pitchFamily="2" charset="-70"/>
              </a:rPr>
              <a:t>euro</a:t>
            </a:r>
            <a:endParaRPr lang="lv-LV" sz="2600" dirty="0">
              <a:latin typeface="Montserrat" pitchFamily="2" charset="-70"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  <a:defRPr/>
            </a:pPr>
            <a:r>
              <a:rPr lang="lv-LV" sz="2600" b="1" dirty="0">
                <a:latin typeface="Montserrat" pitchFamily="2" charset="-70"/>
              </a:rPr>
              <a:t>Uzdot APN līdz 04.04.2025. iesniegt </a:t>
            </a:r>
            <a:r>
              <a:rPr lang="lv-LV" sz="2600" dirty="0">
                <a:latin typeface="Montserrat" pitchFamily="2" charset="-70"/>
              </a:rPr>
              <a:t>LAD Elektroniskās pieteikšanās sistēmā projekta “Sporta laukuma ierīkošana </a:t>
            </a:r>
            <a:r>
              <a:rPr lang="lv-LV" sz="2600" dirty="0" err="1">
                <a:latin typeface="Montserrat" pitchFamily="2" charset="-70"/>
              </a:rPr>
              <a:t>Garciemā</a:t>
            </a:r>
            <a:r>
              <a:rPr lang="lv-LV" sz="2600" dirty="0">
                <a:latin typeface="Montserrat" pitchFamily="2" charset="-70"/>
              </a:rPr>
              <a:t>” </a:t>
            </a:r>
            <a:r>
              <a:rPr lang="lv-LV" sz="2600" b="1" dirty="0">
                <a:latin typeface="Montserrat" pitchFamily="2" charset="-70"/>
              </a:rPr>
              <a:t>pieteikumu</a:t>
            </a:r>
            <a:endParaRPr lang="lv-LV" sz="2600" dirty="0">
              <a:latin typeface="Montserrat" pitchFamily="2" charset="-70"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  <a:defRPr/>
            </a:pPr>
            <a:r>
              <a:rPr lang="lv-LV" sz="2600" dirty="0">
                <a:latin typeface="Montserrat" pitchFamily="2" charset="-70"/>
              </a:rPr>
              <a:t>Projekta apstiprināšanas gadījumā projekta īstenošanai nepieciešamo </a:t>
            </a:r>
            <a:r>
              <a:rPr lang="lv-LV" sz="2600" b="1" dirty="0">
                <a:latin typeface="Montserrat" pitchFamily="2" charset="-70"/>
              </a:rPr>
              <a:t>finansējumu 24 600,00 </a:t>
            </a:r>
            <a:r>
              <a:rPr lang="lv-LV" sz="2600" b="1" i="1" dirty="0" err="1">
                <a:latin typeface="Montserrat" pitchFamily="2" charset="-70"/>
              </a:rPr>
              <a:t>euro</a:t>
            </a:r>
            <a:r>
              <a:rPr lang="lv-LV" sz="2600" b="1" dirty="0">
                <a:latin typeface="Montserrat" pitchFamily="2" charset="-70"/>
              </a:rPr>
              <a:t> apmērā paredzēt</a:t>
            </a:r>
            <a:r>
              <a:rPr lang="lv-LV" sz="2600" dirty="0">
                <a:latin typeface="Montserrat" pitchFamily="2" charset="-70"/>
              </a:rPr>
              <a:t> Attīstības un projektu nodaļas </a:t>
            </a:r>
            <a:r>
              <a:rPr lang="lv-LV" sz="2600" b="1" dirty="0">
                <a:latin typeface="Montserrat" pitchFamily="2" charset="-70"/>
              </a:rPr>
              <a:t>2025. gada budžeta tāmē</a:t>
            </a:r>
            <a:endParaRPr lang="lv-LV" sz="2600" dirty="0">
              <a:latin typeface="Montserrat" pitchFamily="2" charset="-70"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  <a:defRPr/>
            </a:pPr>
            <a:r>
              <a:rPr lang="lv-LV" sz="2600" dirty="0">
                <a:latin typeface="Montserrat" pitchFamily="2" charset="-70"/>
              </a:rPr>
              <a:t>Projekta apstiprināšanas gadījumā uzdot APN organizēt projekta īstenošanu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  <a:defRPr/>
            </a:pPr>
            <a:r>
              <a:rPr lang="lv-LV" sz="2600" b="1" dirty="0">
                <a:latin typeface="Montserrat" pitchFamily="2" charset="-70"/>
              </a:rPr>
              <a:t>Papildināt AP uzdevumu </a:t>
            </a:r>
            <a:r>
              <a:rPr lang="lv-LV" sz="2600" dirty="0">
                <a:latin typeface="Montserrat" pitchFamily="2" charset="-70"/>
              </a:rPr>
              <a:t>«U5.1.3: Noteikt, kā efektīvāk izmantot pašvaldības ēkas un to apkārtējās teritorijas (atjaunot, pielāgot tās pašvaldības funkciju īstenošanai, nojaukt, pārdot u.tml.)»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50C7A46-57E9-1FEC-534B-168E8D3F4B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19.02.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5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3916676"/>
      </p:ext>
    </p:extLst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>
            <a:extLst>
              <a:ext uri="{FF2B5EF4-FFF2-40B4-BE49-F238E27FC236}">
                <a16:creationId xmlns:a16="http://schemas.microsoft.com/office/drawing/2014/main" id="{358BDDAF-CEBC-2E83-C93F-3E47CEA65F22}"/>
              </a:ext>
            </a:extLst>
          </p:cNvPr>
          <p:cNvSpPr txBox="1"/>
          <p:nvPr/>
        </p:nvSpPr>
        <p:spPr>
          <a:xfrm>
            <a:off x="3265488" y="2628900"/>
            <a:ext cx="11666537" cy="30099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ctr" eaLnBrk="1" fontAlgn="auto" hangingPunct="1">
              <a:lnSpc>
                <a:spcPts val="11999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999" dirty="0">
                <a:solidFill>
                  <a:srgbClr val="FFFFFF"/>
                </a:solidFill>
                <a:latin typeface="Montserrat Classic Bold"/>
              </a:rPr>
              <a:t>PALDIES PAR</a:t>
            </a:r>
          </a:p>
          <a:p>
            <a:pPr algn="ctr" eaLnBrk="1" fontAlgn="auto" hangingPunct="1">
              <a:lnSpc>
                <a:spcPts val="11999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999" dirty="0">
                <a:solidFill>
                  <a:srgbClr val="FFFFFF"/>
                </a:solidFill>
                <a:latin typeface="Montserrat Classic Bold"/>
              </a:rPr>
              <a:t>UZMANĪBU!</a:t>
            </a:r>
          </a:p>
        </p:txBody>
      </p:sp>
      <p:sp>
        <p:nvSpPr>
          <p:cNvPr id="17411" name="AutoShape 2">
            <a:extLst>
              <a:ext uri="{FF2B5EF4-FFF2-40B4-BE49-F238E27FC236}">
                <a16:creationId xmlns:a16="http://schemas.microsoft.com/office/drawing/2014/main" id="{830CB0B5-B746-9E77-8D83-50F5E6F0CA1E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0" y="9529763"/>
            <a:ext cx="18297525" cy="0"/>
          </a:xfrm>
          <a:prstGeom prst="line">
            <a:avLst/>
          </a:prstGeom>
          <a:noFill/>
          <a:ln w="9525" cap="rnd">
            <a:solidFill>
              <a:srgbClr val="58585B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BBFBDBC-9EA5-1D76-E4DE-959D4D5DA8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6" t="51373" r="2168" b="-1228"/>
          <a:stretch>
            <a:fillRect/>
          </a:stretch>
        </p:blipFill>
        <p:spPr bwMode="auto">
          <a:xfrm>
            <a:off x="0" y="0"/>
            <a:ext cx="18297525" cy="945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9">
            <a:extLst>
              <a:ext uri="{FF2B5EF4-FFF2-40B4-BE49-F238E27FC236}">
                <a16:creationId xmlns:a16="http://schemas.microsoft.com/office/drawing/2014/main" id="{B329881D-9D3F-6507-5F06-713305B503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4563" y="4570413"/>
            <a:ext cx="3698875" cy="360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4" name="TextBox 4">
            <a:extLst>
              <a:ext uri="{FF2B5EF4-FFF2-40B4-BE49-F238E27FC236}">
                <a16:creationId xmlns:a16="http://schemas.microsoft.com/office/drawing/2014/main" id="{FEFB58B1-3057-6888-DF9C-AA889A1B34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77800" y="3317875"/>
            <a:ext cx="18292763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7925"/>
              </a:lnSpc>
            </a:pPr>
            <a:r>
              <a:rPr lang="en-US" altLang="lv-LV" sz="6600">
                <a:solidFill>
                  <a:srgbClr val="FFFFFF"/>
                </a:solidFill>
                <a:latin typeface="Montserrat Semi-Bold Bold" charset="-70"/>
              </a:rPr>
              <a:t>PALDIES PAR UZMANĪBU!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4B139FB-983F-2EBF-609B-41F0184C77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19.02.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5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2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3">
            <a:extLst>
              <a:ext uri="{FF2B5EF4-FFF2-40B4-BE49-F238E27FC236}">
                <a16:creationId xmlns:a16="http://schemas.microsoft.com/office/drawing/2014/main" id="{57EFDC49-9844-61DA-D791-63B677A813B5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5123" name="TextBox 1">
            <a:extLst>
              <a:ext uri="{FF2B5EF4-FFF2-40B4-BE49-F238E27FC236}">
                <a16:creationId xmlns:a16="http://schemas.microsoft.com/office/drawing/2014/main" id="{1ECB6698-DE16-0E71-0F09-B5732B750D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1760220"/>
            <a:ext cx="16154400" cy="6622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10.10.2023. MK noteikumi Nr. 579 </a:t>
            </a:r>
            <a:r>
              <a:rPr lang="lv-LV" altLang="lv-LV" sz="2600" dirty="0">
                <a:latin typeface="Montserrat" pitchFamily="2" charset="-70"/>
              </a:rPr>
              <a:t>“Valsts un Eiropas Savienības atbalsta piešķiršanas kārtība Eiropas Jūrlietu, zvejniecības un akvakultūras fonda (EJZAF) pasākumam "Sabiedrības virzītas vietējās attīstības stratēģiju īstenošana"”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Pasākuma mērķis </a:t>
            </a:r>
            <a:r>
              <a:rPr lang="lv-LV" altLang="lv-LV" sz="2600" dirty="0">
                <a:latin typeface="Montserrat" pitchFamily="2" charset="-70"/>
              </a:rPr>
              <a:t>saskaņā ar regulas 2021/1139 3. panta 3. punktu ir attīstīt ilgtspējīgu "zilo" ekonomiku un veicināt zvejniecības un akvakultūras kopienu attīstību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Administrējošā iestāde </a:t>
            </a:r>
            <a:r>
              <a:rPr lang="lv-LV" altLang="lv-LV" sz="2600" dirty="0">
                <a:latin typeface="Montserrat" pitchFamily="2" charset="-70"/>
              </a:rPr>
              <a:t>– vietējā rīcības grupa «Jūras Zeme»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Pasākumā atbilstoši vietējās attīstības stratēģijai </a:t>
            </a:r>
            <a:r>
              <a:rPr lang="lv-LV" altLang="lv-LV" sz="2600" b="1" dirty="0">
                <a:latin typeface="Montserrat" pitchFamily="2" charset="-70"/>
              </a:rPr>
              <a:t>atbalstu sniedz šādām darbībām</a:t>
            </a:r>
            <a:r>
              <a:rPr lang="lv-LV" altLang="lv-LV" sz="2600" dirty="0">
                <a:latin typeface="Montserrat" pitchFamily="2" charset="-70"/>
              </a:rPr>
              <a:t>:</a:t>
            </a:r>
          </a:p>
          <a:p>
            <a:pPr marL="120015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vietējās ekonomikas attīstības un transformācijas veicināšanai</a:t>
            </a:r>
          </a:p>
          <a:p>
            <a:pPr marL="120015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solidFill>
                  <a:srgbClr val="6B82A1"/>
                </a:solidFill>
                <a:latin typeface="Montserrat" pitchFamily="2" charset="-70"/>
              </a:rPr>
              <a:t>vides resursu ilgtspējīgai izmantošanai, kā arī klimata pārmaiņu mazināšanai</a:t>
            </a:r>
          </a:p>
          <a:p>
            <a:pPr marL="120015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zvejas vai jūras kultūras mantojuma izmantošanas veicināšanai</a:t>
            </a:r>
          </a:p>
          <a:p>
            <a:pPr marL="120015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ostu infrastruktūras attīstības stiprināšanai</a:t>
            </a: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5D3FFC01-F1C7-49A5-1281-9A66736CCFE6}"/>
              </a:ext>
            </a:extLst>
          </p:cNvPr>
          <p:cNvSpPr txBox="1">
            <a:spLocks/>
          </p:cNvSpPr>
          <p:nvPr/>
        </p:nvSpPr>
        <p:spPr>
          <a:xfrm>
            <a:off x="1038225" y="947738"/>
            <a:ext cx="17145000" cy="76676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5200" b="1" dirty="0">
                <a:latin typeface="Montserrat" pitchFamily="2" charset="77"/>
              </a:rPr>
              <a:t>Par programmu</a:t>
            </a:r>
            <a:endParaRPr lang="en-US" sz="5200" b="1" dirty="0">
              <a:latin typeface="Montserrat" pitchFamily="2" charset="7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D3F1899-4256-298B-9CEF-3368D9F429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19.02.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5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99200838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E8861A4-8D9A-BF51-D1F9-9573E08D22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3">
            <a:extLst>
              <a:ext uri="{FF2B5EF4-FFF2-40B4-BE49-F238E27FC236}">
                <a16:creationId xmlns:a16="http://schemas.microsoft.com/office/drawing/2014/main" id="{89E7093E-5ECA-6AD4-6CC8-18E69652F6CB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5123" name="TextBox 1">
            <a:extLst>
              <a:ext uri="{FF2B5EF4-FFF2-40B4-BE49-F238E27FC236}">
                <a16:creationId xmlns:a16="http://schemas.microsoft.com/office/drawing/2014/main" id="{D01C5766-EDDD-A76C-3C0E-30EF1B7D53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1760220"/>
            <a:ext cx="16154400" cy="6622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Attiecināmās izmaksas:</a:t>
            </a:r>
            <a:endParaRPr lang="lv-LV" altLang="lv-LV" sz="2600" dirty="0">
              <a:latin typeface="Montserrat" pitchFamily="2" charset="-70"/>
            </a:endParaRPr>
          </a:p>
          <a:p>
            <a:pPr marL="120015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jaunu pamatlīdzekļu un programmu nodrošinājuma iegāde un uzstādīšana, kā arī muzeja eksponātu atjaunošana</a:t>
            </a:r>
          </a:p>
          <a:p>
            <a:pPr marL="120015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jaunas būvniecības, pārbūves, ierīkošanas, novietošanas un atjaunošanas izmaksas</a:t>
            </a:r>
          </a:p>
          <a:p>
            <a:pPr marL="120015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jaunu būvmateriālu iegādes izmaksas</a:t>
            </a:r>
          </a:p>
          <a:p>
            <a:pPr marL="120015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digitālo risinājumu un digitālo pakalpojumu izveide</a:t>
            </a:r>
          </a:p>
          <a:p>
            <a:pPr marL="120015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ar preces vai pakalpojuma publicitāti saistīti izdevumi</a:t>
            </a:r>
          </a:p>
          <a:p>
            <a:pPr marL="120015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atjaunojamās vai </a:t>
            </a:r>
            <a:r>
              <a:rPr lang="lv-LV" altLang="lv-LV" sz="2600" dirty="0" err="1">
                <a:latin typeface="Montserrat" pitchFamily="2" charset="-70"/>
              </a:rPr>
              <a:t>atjaunīgās</a:t>
            </a:r>
            <a:r>
              <a:rPr lang="lv-LV" altLang="lv-LV" sz="2600" dirty="0">
                <a:latin typeface="Montserrat" pitchFamily="2" charset="-70"/>
              </a:rPr>
              <a:t> elektroenerģijas ražošanai atbalsta saņēmēja pašpatēriņam paredzētās tehnikas, iekārtu un aprīkojuma izmaksas</a:t>
            </a:r>
          </a:p>
          <a:p>
            <a:pPr marL="120015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projekta iesnieguma sagatavošanas attiecināmās izmaksas</a:t>
            </a:r>
          </a:p>
          <a:p>
            <a:pPr marL="120015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izmaksas darbinieka apmācībai vai darba braucienam vai komandējumam</a:t>
            </a: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018F7665-D0CF-EF58-43E4-78CD9C5E0DAB}"/>
              </a:ext>
            </a:extLst>
          </p:cNvPr>
          <p:cNvSpPr txBox="1">
            <a:spLocks/>
          </p:cNvSpPr>
          <p:nvPr/>
        </p:nvSpPr>
        <p:spPr>
          <a:xfrm>
            <a:off x="1038225" y="947738"/>
            <a:ext cx="17145000" cy="76676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5200" b="1" dirty="0">
                <a:latin typeface="Montserrat" pitchFamily="2" charset="77"/>
              </a:rPr>
              <a:t>Par programmu</a:t>
            </a:r>
            <a:endParaRPr lang="en-US" sz="5200" b="1" dirty="0">
              <a:latin typeface="Montserrat" pitchFamily="2" charset="7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CDBD617-20AC-4DD4-749A-C425BDA157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19.02.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5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51531082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76B2D0E-8D55-3CE7-1AA4-7BB0A0269C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3">
            <a:extLst>
              <a:ext uri="{FF2B5EF4-FFF2-40B4-BE49-F238E27FC236}">
                <a16:creationId xmlns:a16="http://schemas.microsoft.com/office/drawing/2014/main" id="{4FF299D9-9943-89BB-994B-10F4E7A33973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5123" name="TextBox 1">
            <a:extLst>
              <a:ext uri="{FF2B5EF4-FFF2-40B4-BE49-F238E27FC236}">
                <a16:creationId xmlns:a16="http://schemas.microsoft.com/office/drawing/2014/main" id="{7ECA021C-23FC-D437-4D26-98433C4E3B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1760220"/>
            <a:ext cx="16154400" cy="6022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Finansēšanas kārtība:</a:t>
            </a:r>
            <a:endParaRPr lang="lv-LV" altLang="lv-LV" sz="2600" dirty="0">
              <a:latin typeface="Montserrat" pitchFamily="2" charset="-70"/>
            </a:endParaRPr>
          </a:p>
          <a:p>
            <a:pPr marL="120015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Pieejams avanss 20% apmērā no EJZAF finansējuma</a:t>
            </a:r>
          </a:p>
          <a:p>
            <a:pPr lvl="1" indent="0">
              <a:lnSpc>
                <a:spcPct val="150000"/>
              </a:lnSpc>
            </a:pPr>
            <a:endParaRPr lang="lv-LV" altLang="lv-LV" sz="2600" dirty="0">
              <a:latin typeface="Montserrat" pitchFamily="2" charset="-70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Konkursa norises gaita</a:t>
            </a:r>
            <a:r>
              <a:rPr lang="lv-LV" altLang="lv-LV" sz="2600" dirty="0">
                <a:latin typeface="Montserrat" pitchFamily="2" charset="-70"/>
              </a:rPr>
              <a:t>:</a:t>
            </a:r>
          </a:p>
          <a:p>
            <a:pPr marL="120015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Iesniegumu pieņemšana LAD EPS 06.03.2025.-04.04.2025.</a:t>
            </a:r>
          </a:p>
          <a:p>
            <a:pPr marL="120015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Projektu vērtēšana biedrībā «Jūras Zeme» – 1 mēnesis</a:t>
            </a:r>
          </a:p>
          <a:p>
            <a:pPr marL="120015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Projektu vērtēšana – varbūt būt 3 mēneši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lv-LV" altLang="lv-LV" sz="2600" dirty="0">
              <a:latin typeface="Montserrat" pitchFamily="2" charset="-70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Projektu maksimālais </a:t>
            </a:r>
            <a:r>
              <a:rPr lang="lv-LV" altLang="lv-LV" sz="2600" b="1" dirty="0">
                <a:latin typeface="Montserrat" pitchFamily="2" charset="-70"/>
              </a:rPr>
              <a:t>īstenošanas termiņš</a:t>
            </a:r>
            <a:r>
              <a:rPr lang="lv-LV" altLang="lv-LV" sz="2600" dirty="0">
                <a:latin typeface="Montserrat" pitchFamily="2" charset="-70"/>
              </a:rPr>
              <a:t>, ja tiek veikta būvniecība - divi gadi no LAD lēmuma pieņemšanas par projekta iesnieguma apstiprināšanu, pārējām darbībām – </a:t>
            </a:r>
            <a:r>
              <a:rPr lang="lv-LV" altLang="lv-LV" sz="2600" dirty="0">
                <a:solidFill>
                  <a:srgbClr val="6B82A1"/>
                </a:solidFill>
                <a:latin typeface="Montserrat" pitchFamily="2" charset="-70"/>
              </a:rPr>
              <a:t>1 gads</a:t>
            </a:r>
            <a:r>
              <a:rPr lang="lv-LV" altLang="lv-LV" sz="2600" dirty="0">
                <a:latin typeface="Montserrat" pitchFamily="2" charset="-70"/>
              </a:rPr>
              <a:t>.</a:t>
            </a: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12DF3BDC-F331-3F5F-E1D6-A0DFE2004125}"/>
              </a:ext>
            </a:extLst>
          </p:cNvPr>
          <p:cNvSpPr txBox="1">
            <a:spLocks/>
          </p:cNvSpPr>
          <p:nvPr/>
        </p:nvSpPr>
        <p:spPr>
          <a:xfrm>
            <a:off x="1038225" y="947738"/>
            <a:ext cx="17145000" cy="76676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5200" b="1" dirty="0">
                <a:latin typeface="Montserrat" pitchFamily="2" charset="77"/>
              </a:rPr>
              <a:t>Par programmu</a:t>
            </a:r>
            <a:endParaRPr lang="en-US" sz="5200" b="1" dirty="0">
              <a:latin typeface="Montserrat" pitchFamily="2" charset="7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0E0C511-E13B-252E-89AD-AFFA155E27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19.02.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5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76737568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770825E-1AA1-520A-BCD7-7316C45FFF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3">
            <a:extLst>
              <a:ext uri="{FF2B5EF4-FFF2-40B4-BE49-F238E27FC236}">
                <a16:creationId xmlns:a16="http://schemas.microsoft.com/office/drawing/2014/main" id="{690FDE47-EDF2-3CC8-4D48-369C31D5AC28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5123" name="TextBox 1">
            <a:extLst>
              <a:ext uri="{FF2B5EF4-FFF2-40B4-BE49-F238E27FC236}">
                <a16:creationId xmlns:a16="http://schemas.microsoft.com/office/drawing/2014/main" id="{98DCEB35-D34D-279F-9058-4CABE20B84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1943100"/>
            <a:ext cx="16154400" cy="6022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Rīcība </a:t>
            </a:r>
            <a:r>
              <a:rPr lang="lv-LV" altLang="lv-LV" sz="2600" dirty="0">
                <a:latin typeface="Montserrat" pitchFamily="2" charset="-70"/>
              </a:rPr>
              <a:t>EJZAF M1.2. «Infrastruktūras, kas nepieciešama piekrastes resursu ilgtspējīgai izmantošanai attīstība, pilnveide un izveide»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Maksimālā attiecināmo izmaksu summa vienam projektam </a:t>
            </a:r>
            <a:r>
              <a:rPr lang="lv-LV" altLang="lv-LV" sz="2600" dirty="0">
                <a:latin typeface="Montserrat" pitchFamily="2" charset="-70"/>
              </a:rPr>
              <a:t>– līdz 30 000 EUR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Maksimālā atbalsta intensitāte </a:t>
            </a:r>
            <a:r>
              <a:rPr lang="lv-LV" altLang="lv-LV" sz="2600" dirty="0">
                <a:latin typeface="Montserrat" pitchFamily="2" charset="-70"/>
              </a:rPr>
              <a:t>– 90%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Rīcības apraksts </a:t>
            </a:r>
            <a:r>
              <a:rPr lang="lv-LV" altLang="lv-LV" sz="2600" dirty="0">
                <a:latin typeface="Montserrat" pitchFamily="2" charset="-70"/>
              </a:rPr>
              <a:t>– Rīcības ietvaros partnerības teritorijā paredzēts atbalstīt no zivsaimniecības nozares atkarīgo apdzīvoto vietu piekrastes joslas un iekšzemes publisko ūdeņu publiskās infrastruktūras attīstību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Iznākuma rādītājs </a:t>
            </a:r>
            <a:r>
              <a:rPr lang="lv-LV" altLang="lv-LV" sz="2600" dirty="0">
                <a:latin typeface="Montserrat" pitchFamily="2" charset="-70"/>
              </a:rPr>
              <a:t>– atbalstīts 1 projekts ostas </a:t>
            </a:r>
            <a:r>
              <a:rPr lang="lv-LV" altLang="lv-LV" sz="2600" dirty="0" err="1">
                <a:latin typeface="Montserrat" pitchFamily="2" charset="-70"/>
              </a:rPr>
              <a:t>multifunkcionālā</a:t>
            </a:r>
            <a:r>
              <a:rPr lang="lv-LV" altLang="lv-LV" sz="2600" dirty="0">
                <a:latin typeface="Montserrat" pitchFamily="2" charset="-70"/>
              </a:rPr>
              <a:t> centra izbūvei; atbalstīti 2 projekti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Ādažos plānotais projekts </a:t>
            </a:r>
            <a:r>
              <a:rPr lang="lv-LV" altLang="lv-LV" sz="2600" dirty="0">
                <a:latin typeface="Montserrat" pitchFamily="2" charset="-70"/>
              </a:rPr>
              <a:t>– </a:t>
            </a:r>
            <a:r>
              <a:rPr lang="lv-LV" altLang="lv-LV" sz="2600" b="1" dirty="0">
                <a:solidFill>
                  <a:srgbClr val="6B82A1"/>
                </a:solidFill>
                <a:latin typeface="Montserrat" pitchFamily="2" charset="-70"/>
              </a:rPr>
              <a:t>Sporta laukuma ierīkošana </a:t>
            </a:r>
            <a:r>
              <a:rPr lang="lv-LV" altLang="lv-LV" sz="2600" b="1" dirty="0" err="1">
                <a:solidFill>
                  <a:srgbClr val="6B82A1"/>
                </a:solidFill>
                <a:latin typeface="Montserrat" pitchFamily="2" charset="-70"/>
              </a:rPr>
              <a:t>Garciemā</a:t>
            </a:r>
            <a:endParaRPr lang="lv-LV" altLang="lv-LV" sz="2600" b="1" dirty="0">
              <a:solidFill>
                <a:srgbClr val="6B82A1"/>
              </a:solidFill>
              <a:latin typeface="Montserrat" pitchFamily="2" charset="-70"/>
            </a:endParaRP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43DCAF67-C07E-3B1A-E83A-E517C6BBF50F}"/>
              </a:ext>
            </a:extLst>
          </p:cNvPr>
          <p:cNvSpPr txBox="1">
            <a:spLocks/>
          </p:cNvSpPr>
          <p:nvPr/>
        </p:nvSpPr>
        <p:spPr>
          <a:xfrm>
            <a:off x="1038225" y="947738"/>
            <a:ext cx="17145000" cy="76676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5200" b="1" dirty="0">
                <a:latin typeface="Montserrat" pitchFamily="2" charset="77"/>
              </a:rPr>
              <a:t>«Jūras Zeme» SVVA stratēģijā noteiktā rīcība</a:t>
            </a:r>
            <a:endParaRPr lang="en-US" sz="5200" b="1" dirty="0">
              <a:latin typeface="Montserrat" pitchFamily="2" charset="7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8A4A91E-16C4-A59D-8B96-F0B482E7B8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19.02.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5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38501051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BDB65C7-713D-B785-332A-99075DC34B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3">
            <a:extLst>
              <a:ext uri="{FF2B5EF4-FFF2-40B4-BE49-F238E27FC236}">
                <a16:creationId xmlns:a16="http://schemas.microsoft.com/office/drawing/2014/main" id="{0A066F70-C056-FA52-EDDD-C02D30F199F5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8125326E-685C-BD8C-B840-03AB780A3585}"/>
              </a:ext>
            </a:extLst>
          </p:cNvPr>
          <p:cNvSpPr txBox="1">
            <a:spLocks/>
          </p:cNvSpPr>
          <p:nvPr/>
        </p:nvSpPr>
        <p:spPr>
          <a:xfrm>
            <a:off x="1038225" y="947738"/>
            <a:ext cx="17145000" cy="76676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5200" b="1" dirty="0">
                <a:latin typeface="Montserrat" pitchFamily="2" charset="77"/>
              </a:rPr>
              <a:t>Projekta pamatojums</a:t>
            </a:r>
            <a:endParaRPr lang="en-US" sz="5200" b="1" dirty="0">
              <a:latin typeface="Montserrat" pitchFamily="2" charset="7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1345B30-5D07-D32A-215A-185A4F17A4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1943100"/>
            <a:ext cx="16154400" cy="6622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 err="1">
                <a:latin typeface="Montserrat" pitchFamily="2" charset="-70"/>
              </a:rPr>
              <a:t>Garciema</a:t>
            </a:r>
            <a:r>
              <a:rPr lang="lv-LV" altLang="lv-LV" sz="2600" dirty="0">
                <a:latin typeface="Montserrat" pitchFamily="2" charset="-70"/>
              </a:rPr>
              <a:t> ciemā 01.01.2024. dzīvoja 1429 iedzīvotāji un tas ir </a:t>
            </a:r>
            <a:r>
              <a:rPr lang="lv-LV" altLang="lv-LV" sz="2600" b="1" dirty="0">
                <a:latin typeface="Montserrat" pitchFamily="2" charset="-70"/>
              </a:rPr>
              <a:t>3. lielākais ciems </a:t>
            </a:r>
            <a:r>
              <a:rPr lang="lv-LV" altLang="lv-LV" sz="2600" dirty="0">
                <a:latin typeface="Montserrat" pitchFamily="2" charset="-70"/>
              </a:rPr>
              <a:t>Ādažu novadā. </a:t>
            </a:r>
            <a:r>
              <a:rPr lang="lv-LV" altLang="lv-LV" sz="2600" dirty="0" err="1">
                <a:latin typeface="Montserrat" pitchFamily="2" charset="-70"/>
              </a:rPr>
              <a:t>Garciemā</a:t>
            </a:r>
            <a:r>
              <a:rPr lang="lv-LV" altLang="lv-LV" sz="2600" dirty="0">
                <a:latin typeface="Montserrat" pitchFamily="2" charset="-70"/>
              </a:rPr>
              <a:t> ciemā </a:t>
            </a:r>
            <a:r>
              <a:rPr lang="lv-LV" altLang="lv-LV" sz="2600" b="1" dirty="0">
                <a:latin typeface="Montserrat" pitchFamily="2" charset="-70"/>
              </a:rPr>
              <a:t>8% no iedzīvotājiem ir bērni vecumā līdz 14 gadiem un 8% – jaunieši vecumā no 15 līdz 24 gadiem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Ciemā blakus dzīvojamām mājām ir pieejams neliels bērnu rotaļu laukums, savukārt </a:t>
            </a:r>
            <a:r>
              <a:rPr lang="lv-LV" altLang="lv-LV" sz="2600" b="1" dirty="0">
                <a:latin typeface="Montserrat" pitchFamily="2" charset="-70"/>
              </a:rPr>
              <a:t>nav izveidota infrastruktūra sporta / jauniešu aktivitātēm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Sporta un atpūtas funkciju attīstībai </a:t>
            </a:r>
            <a:r>
              <a:rPr lang="lv-LV" altLang="lv-LV" sz="2600" dirty="0" err="1">
                <a:latin typeface="Montserrat" pitchFamily="2" charset="-70"/>
              </a:rPr>
              <a:t>Garciema</a:t>
            </a:r>
            <a:r>
              <a:rPr lang="lv-LV" altLang="lv-LV" sz="2600" dirty="0">
                <a:latin typeface="Montserrat" pitchFamily="2" charset="-70"/>
              </a:rPr>
              <a:t> ciema teritorijā, </a:t>
            </a:r>
            <a:r>
              <a:rPr lang="lv-LV" altLang="lv-LV" sz="2600" b="1" dirty="0">
                <a:latin typeface="Montserrat" pitchFamily="2" charset="-70"/>
              </a:rPr>
              <a:t>pašvaldībai pieejams zemes gabals ar kadastra Nr. 80520081331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To, ka ciema teritorijā nepieciešams izveidot vietu bērnu / jauniešu aktivitātēm, ir uzsvēruši arī </a:t>
            </a:r>
            <a:r>
              <a:rPr lang="lv-LV" altLang="lv-LV" sz="2600" b="1" dirty="0">
                <a:latin typeface="Montserrat" pitchFamily="2" charset="-70"/>
              </a:rPr>
              <a:t>ciema iedzīvotāji sanāksmju laikā </a:t>
            </a:r>
            <a:r>
              <a:rPr lang="lv-LV" altLang="lv-LV" sz="2600" dirty="0">
                <a:latin typeface="Montserrat" pitchFamily="2" charset="-70"/>
              </a:rPr>
              <a:t>ar pašvaldības pārstāvjiem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Carnikavas pagasta </a:t>
            </a:r>
            <a:r>
              <a:rPr lang="lv-LV" altLang="lv-LV" sz="2600" b="1" dirty="0">
                <a:latin typeface="Montserrat" pitchFamily="2" charset="-70"/>
              </a:rPr>
              <a:t>iedzīvotāju padomes veiktajā aptaujā 13.02.2025.-16.02.2025. </a:t>
            </a:r>
            <a:r>
              <a:rPr lang="lv-LV" altLang="lv-LV" sz="2600" dirty="0">
                <a:latin typeface="Montserrat" pitchFamily="2" charset="-70"/>
              </a:rPr>
              <a:t>piedalījās 46 ciema iedzīvotāji, no kuriem vairāk kā 60 % atbalsta sporta laukumu izveidi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1109FF-6F11-2CFE-9C8A-B47DDA88B3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19.02.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5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39759949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3">
            <a:extLst>
              <a:ext uri="{FF2B5EF4-FFF2-40B4-BE49-F238E27FC236}">
                <a16:creationId xmlns:a16="http://schemas.microsoft.com/office/drawing/2014/main" id="{57EFDC49-9844-61DA-D791-63B677A813B5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5D3FFC01-F1C7-49A5-1281-9A66736CCFE6}"/>
              </a:ext>
            </a:extLst>
          </p:cNvPr>
          <p:cNvSpPr txBox="1">
            <a:spLocks/>
          </p:cNvSpPr>
          <p:nvPr/>
        </p:nvSpPr>
        <p:spPr>
          <a:xfrm>
            <a:off x="1038225" y="947738"/>
            <a:ext cx="17145000" cy="76676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5200" b="1" dirty="0">
                <a:latin typeface="Montserrat" pitchFamily="2" charset="77"/>
              </a:rPr>
              <a:t>Projekta teritorija un plānotās alternatīvas</a:t>
            </a:r>
            <a:endParaRPr lang="en-US" sz="5200" b="1" dirty="0">
              <a:latin typeface="Montserrat" pitchFamily="2" charset="77"/>
            </a:endParaRPr>
          </a:p>
        </p:txBody>
      </p:sp>
      <p:pic>
        <p:nvPicPr>
          <p:cNvPr id="6" name="Attēls 5">
            <a:extLst>
              <a:ext uri="{FF2B5EF4-FFF2-40B4-BE49-F238E27FC236}">
                <a16:creationId xmlns:a16="http://schemas.microsoft.com/office/drawing/2014/main" id="{0028E911-0379-F179-B930-1B67E55697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82400" y="2303191"/>
            <a:ext cx="5562600" cy="568061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5CF4C7D-AB0E-AFCE-DAE5-A519C47A09E2}"/>
              </a:ext>
            </a:extLst>
          </p:cNvPr>
          <p:cNvSpPr txBox="1"/>
          <p:nvPr/>
        </p:nvSpPr>
        <p:spPr>
          <a:xfrm>
            <a:off x="12649200" y="8172389"/>
            <a:ext cx="36576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sz="2000" dirty="0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Calibri" panose="020F0502020204030204" pitchFamily="34" charset="0"/>
              </a:rPr>
              <a:t>Kadastra Nr. 80520081331</a:t>
            </a:r>
            <a:endParaRPr lang="lv-LV" sz="200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21ACC88-674A-8C50-51B9-E1298A398E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19.02.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5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0220CDF-DDEA-72EB-C497-75EA3CA711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1943100"/>
            <a:ext cx="9829800" cy="6622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514350" indent="-514350" algn="just">
              <a:lnSpc>
                <a:spcPct val="150000"/>
              </a:lnSpc>
              <a:buAutoNum type="arabicPeriod"/>
            </a:pPr>
            <a:r>
              <a:rPr lang="lv-LV" altLang="lv-LV" sz="2600" b="1" dirty="0">
                <a:latin typeface="Montserrat" pitchFamily="2" charset="-70"/>
              </a:rPr>
              <a:t>Basketbola laukuma (ar 2 groziem) izveide</a:t>
            </a:r>
            <a:r>
              <a:rPr lang="lv-LV" altLang="lv-LV" sz="2600" dirty="0">
                <a:latin typeface="Montserrat" pitchFamily="2" charset="-70"/>
              </a:rPr>
              <a:t>. Plānots laukums ~30x15 m platībā, bez apgaismojuma, ar nelielu celiņu vienā laukuma malā, lai savienotu laukumu ar stāvvietu</a:t>
            </a:r>
          </a:p>
          <a:p>
            <a:pPr marL="514350" indent="-514350" algn="just">
              <a:lnSpc>
                <a:spcPct val="150000"/>
              </a:lnSpc>
              <a:buFontTx/>
              <a:buAutoNum type="arabicPeriod"/>
            </a:pPr>
            <a:r>
              <a:rPr lang="lv-LV" altLang="lv-LV" sz="2600" b="1" dirty="0">
                <a:latin typeface="Montserrat" pitchFamily="2" charset="-70"/>
              </a:rPr>
              <a:t>1 basketbola groza un 1 volejbola laukuma izveide</a:t>
            </a:r>
            <a:r>
              <a:rPr lang="lv-LV" altLang="lv-LV" sz="2600" dirty="0">
                <a:latin typeface="Montserrat" pitchFamily="2" charset="-70"/>
              </a:rPr>
              <a:t>. </a:t>
            </a:r>
            <a:r>
              <a:rPr lang="lv-LV" altLang="lv-LV" sz="2600">
                <a:latin typeface="Montserrat" pitchFamily="2" charset="-70"/>
              </a:rPr>
              <a:t>Plānots laukums </a:t>
            </a:r>
            <a:r>
              <a:rPr lang="lv-LV" altLang="lv-LV" sz="2600" dirty="0">
                <a:latin typeface="Montserrat" pitchFamily="2" charset="-70"/>
              </a:rPr>
              <a:t>ar 1 basketbola grozu ~15x15 m platībā, kā arī 1 volejbola laukums, bez apgaismojuma, ar nelielu celiņu basketbola laukuma malā, lai savienotu laukumu ar stāvvietu</a:t>
            </a:r>
          </a:p>
          <a:p>
            <a:pPr marL="514350" indent="-514350" algn="just">
              <a:lnSpc>
                <a:spcPct val="150000"/>
              </a:lnSpc>
              <a:buFontTx/>
              <a:buAutoNum type="arabicPeriod"/>
            </a:pPr>
            <a:r>
              <a:rPr lang="lv-LV" altLang="lv-LV" sz="2600" b="1" dirty="0">
                <a:latin typeface="Montserrat" pitchFamily="2" charset="-70"/>
              </a:rPr>
              <a:t>Bērnu rotaļu laukuma izveide</a:t>
            </a:r>
            <a:r>
              <a:rPr lang="lv-LV" altLang="lv-LV" sz="2600" dirty="0">
                <a:latin typeface="Montserrat" pitchFamily="2" charset="-70"/>
              </a:rPr>
              <a:t>. Plānots izvietot 3-4 citur praksē iecienītas iekārtas, bet ar smilšu segumu</a:t>
            </a:r>
          </a:p>
        </p:txBody>
      </p:sp>
    </p:spTree>
    <p:extLst>
      <p:ext uri="{BB962C8B-B14F-4D97-AF65-F5344CB8AC3E}">
        <p14:creationId xmlns:p14="http://schemas.microsoft.com/office/powerpoint/2010/main" val="1874442142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0AE558-F1C9-2A07-9CFE-7B45C5779F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3">
            <a:extLst>
              <a:ext uri="{FF2B5EF4-FFF2-40B4-BE49-F238E27FC236}">
                <a16:creationId xmlns:a16="http://schemas.microsoft.com/office/drawing/2014/main" id="{988A1150-56FB-08F7-0493-4F0565B97763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5C23100F-7E63-DD73-64A2-7838D1898532}"/>
              </a:ext>
            </a:extLst>
          </p:cNvPr>
          <p:cNvSpPr txBox="1">
            <a:spLocks/>
          </p:cNvSpPr>
          <p:nvPr/>
        </p:nvSpPr>
        <p:spPr>
          <a:xfrm>
            <a:off x="1038225" y="947738"/>
            <a:ext cx="17145000" cy="766762"/>
          </a:xfrm>
          <a:prstGeom prst="rect">
            <a:avLst/>
          </a:prstGeom>
        </p:spPr>
        <p:txBody>
          <a:bodyPr>
            <a:normAutofit fontScale="92500"/>
          </a:bodyPr>
          <a:lstStyle>
            <a:lvl1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5200" b="1" dirty="0">
                <a:latin typeface="Montserrat" pitchFamily="2" charset="77"/>
              </a:rPr>
              <a:t>Carnikavas pagasta iedzīvotāju padomes viedoklis </a:t>
            </a:r>
            <a:endParaRPr lang="en-US" sz="5200" b="1" dirty="0">
              <a:latin typeface="Montserrat" pitchFamily="2" charset="7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0A01A1F-5922-066B-67EA-787FEFBA42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1943100"/>
            <a:ext cx="8458200" cy="6022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50000"/>
              </a:lnSpc>
            </a:pPr>
            <a:endParaRPr lang="lv-LV" altLang="lv-LV" sz="2600" b="1" dirty="0">
              <a:latin typeface="Montserrat" pitchFamily="2" charset="-70"/>
            </a:endParaRPr>
          </a:p>
          <a:p>
            <a:pPr algn="just">
              <a:lnSpc>
                <a:spcPct val="150000"/>
              </a:lnSpc>
            </a:pPr>
            <a:r>
              <a:rPr lang="lv-LV" altLang="lv-LV" sz="2600" b="1" dirty="0">
                <a:latin typeface="Montserrat" pitchFamily="2" charset="-70"/>
              </a:rPr>
              <a:t>Veiktā aptauja</a:t>
            </a:r>
            <a:r>
              <a:rPr lang="lv-LV" altLang="lv-LV" sz="2600" dirty="0">
                <a:latin typeface="Montserrat" pitchFamily="2" charset="-70"/>
              </a:rPr>
              <a:t>: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No 13.02.2025. līdz 16.02.2025. </a:t>
            </a:r>
            <a:r>
              <a:rPr lang="lv-LV" altLang="lv-LV" sz="2600" dirty="0">
                <a:latin typeface="Montserrat" pitchFamily="2" charset="-70"/>
              </a:rPr>
              <a:t>tika veikta </a:t>
            </a:r>
            <a:r>
              <a:rPr lang="lv-LV" altLang="lv-LV" sz="2600" dirty="0" err="1">
                <a:latin typeface="Montserrat" pitchFamily="2" charset="-70"/>
              </a:rPr>
              <a:t>Garciema</a:t>
            </a:r>
            <a:r>
              <a:rPr lang="lv-LV" altLang="lv-LV" sz="2600" dirty="0">
                <a:latin typeface="Montserrat" pitchFamily="2" charset="-70"/>
              </a:rPr>
              <a:t> ciema iedzīvotāju aptauja. 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Anketas bija pieejamas vietējos ciema veikalos «Lats» un «Pie Ilzes». Informācija par anketām un iespēju nobalsot klātienē bija izvietota sociālajos tīklos.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Aptaujā piedalījās </a:t>
            </a:r>
            <a:r>
              <a:rPr lang="lv-LV" altLang="lv-LV" sz="2600" b="1" dirty="0">
                <a:latin typeface="Montserrat" pitchFamily="2" charset="-70"/>
              </a:rPr>
              <a:t>46 ciema iedzīvotāji</a:t>
            </a:r>
          </a:p>
          <a:p>
            <a:pPr algn="just">
              <a:lnSpc>
                <a:spcPct val="150000"/>
              </a:lnSpc>
            </a:pPr>
            <a:endParaRPr lang="lv-LV" altLang="lv-LV" sz="2600" dirty="0">
              <a:latin typeface="Montserrat" pitchFamily="2" charset="-70"/>
            </a:endParaRPr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77CBD4C2-FE5E-3EA5-19A5-B29110AB6B7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195" r="10350" b="8889"/>
          <a:stretch/>
        </p:blipFill>
        <p:spPr>
          <a:xfrm>
            <a:off x="9610725" y="2682391"/>
            <a:ext cx="7756525" cy="527029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E9ADB4D-3ABB-B8B4-69C7-009577E710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19.02.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5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77745550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23DF1F-16CF-0135-1959-8F1DD05E20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3">
            <a:extLst>
              <a:ext uri="{FF2B5EF4-FFF2-40B4-BE49-F238E27FC236}">
                <a16:creationId xmlns:a16="http://schemas.microsoft.com/office/drawing/2014/main" id="{234242C3-5173-320C-A518-1A0C9093C998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72E2F217-38B5-DA3B-9F17-D31D36EB31F3}"/>
              </a:ext>
            </a:extLst>
          </p:cNvPr>
          <p:cNvSpPr txBox="1">
            <a:spLocks/>
          </p:cNvSpPr>
          <p:nvPr/>
        </p:nvSpPr>
        <p:spPr>
          <a:xfrm>
            <a:off x="1038225" y="947738"/>
            <a:ext cx="17145000" cy="766762"/>
          </a:xfrm>
          <a:prstGeom prst="rect">
            <a:avLst/>
          </a:prstGeom>
        </p:spPr>
        <p:txBody>
          <a:bodyPr>
            <a:normAutofit fontScale="92500"/>
          </a:bodyPr>
          <a:lstStyle>
            <a:lvl1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5200" b="1" dirty="0">
                <a:latin typeface="Montserrat" pitchFamily="2" charset="77"/>
              </a:rPr>
              <a:t>Carnikavas pagasta iedzīvotāju padomes viedoklis </a:t>
            </a:r>
            <a:endParaRPr lang="en-US" sz="5200" b="1" dirty="0">
              <a:latin typeface="Montserrat" pitchFamily="2" charset="7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345E5FE-D9EF-7645-7E60-1F794DB548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8225" y="2324100"/>
            <a:ext cx="16002000" cy="6022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lv-LV" altLang="lv-LV" sz="2600" b="1" dirty="0">
                <a:latin typeface="Montserrat" pitchFamily="2" charset="-70"/>
              </a:rPr>
              <a:t>Iedzīvotāju padomes viedoklis: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Ņemot vērā iedzīvotāju aptaujas rezultātus un viņu pašu idejas par šīs teritorijas nākotnes attīstības vajadzībām, </a:t>
            </a:r>
            <a:r>
              <a:rPr lang="lv-LV" altLang="lv-LV" sz="2600" b="1" dirty="0">
                <a:latin typeface="Montserrat" pitchFamily="2" charset="-70"/>
              </a:rPr>
              <a:t>atbalsta 2.variantu</a:t>
            </a:r>
            <a:r>
              <a:rPr lang="lv-LV" altLang="lv-LV" sz="2600" dirty="0">
                <a:latin typeface="Montserrat" pitchFamily="2" charset="-70"/>
              </a:rPr>
              <a:t>.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Priekšlikums</a:t>
            </a:r>
            <a:r>
              <a:rPr lang="lv-LV" altLang="lv-LV" sz="2600" dirty="0">
                <a:latin typeface="Montserrat" pitchFamily="2" charset="-70"/>
              </a:rPr>
              <a:t> – domāt un radīt to cik vien </a:t>
            </a:r>
            <a:r>
              <a:rPr lang="lv-LV" altLang="lv-LV" sz="2600" dirty="0" err="1">
                <a:latin typeface="Montserrat" pitchFamily="2" charset="-70"/>
              </a:rPr>
              <a:t>multifunkcionāli</a:t>
            </a:r>
            <a:r>
              <a:rPr lang="lv-LV" altLang="lv-LV" sz="2600" dirty="0">
                <a:latin typeface="Montserrat" pitchFamily="2" charset="-70"/>
              </a:rPr>
              <a:t> ir iespējams, lai jauniešiem būtu vairākas sporta opcijas. Varbūt ir iespējams </a:t>
            </a:r>
            <a:r>
              <a:rPr lang="lv-LV" altLang="lv-LV" sz="2600" b="1" dirty="0">
                <a:latin typeface="Montserrat" pitchFamily="2" charset="-70"/>
              </a:rPr>
              <a:t>pievienot projektam arī zāles laukumu ar diviem futbola vārtiem</a:t>
            </a:r>
            <a:r>
              <a:rPr lang="lv-LV" altLang="lv-LV" sz="2600" dirty="0">
                <a:latin typeface="Montserrat" pitchFamily="2" charset="-70"/>
              </a:rPr>
              <a:t>. 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Bērnu laukumi </a:t>
            </a:r>
            <a:r>
              <a:rPr lang="lv-LV" altLang="lv-LV" sz="2600" b="1" dirty="0" err="1">
                <a:latin typeface="Montserrat" pitchFamily="2" charset="-70"/>
              </a:rPr>
              <a:t>Garciemā</a:t>
            </a:r>
            <a:r>
              <a:rPr lang="lv-LV" altLang="lv-LV" sz="2600" b="1" dirty="0">
                <a:latin typeface="Montserrat" pitchFamily="2" charset="-70"/>
              </a:rPr>
              <a:t> jau ir 3</a:t>
            </a:r>
            <a:r>
              <a:rPr lang="lv-LV" altLang="lv-LV" sz="2600" dirty="0">
                <a:latin typeface="Montserrat" pitchFamily="2" charset="-70"/>
              </a:rPr>
              <a:t>. neskatoties uz to, ka tie visi nav labākajā stāvoklī, vismaz mazākajiem bērniem ir vietas, kur izklaidēties. Ciema teritorijā </a:t>
            </a:r>
            <a:r>
              <a:rPr lang="lv-LV" altLang="lv-LV" sz="2600" b="1" dirty="0">
                <a:latin typeface="Montserrat" pitchFamily="2" charset="-70"/>
              </a:rPr>
              <a:t>nav neviena jauniešiem organizēta sporta iespēja, kur izklaidēties</a:t>
            </a:r>
            <a:r>
              <a:rPr lang="lv-LV" altLang="lv-LV" sz="2600" dirty="0">
                <a:latin typeface="Montserrat" pitchFamily="2" charset="-70"/>
              </a:rPr>
              <a:t>.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Šis būtu </a:t>
            </a:r>
            <a:r>
              <a:rPr lang="lv-LV" altLang="lv-LV" sz="2600" b="1" dirty="0">
                <a:latin typeface="Montserrat" pitchFamily="2" charset="-70"/>
              </a:rPr>
              <a:t>labs sākums šīs teritorijas attīstībai</a:t>
            </a:r>
            <a:r>
              <a:rPr lang="lv-LV" altLang="lv-LV" sz="2600" dirty="0">
                <a:latin typeface="Montserrat" pitchFamily="2" charset="-70"/>
              </a:rPr>
              <a:t>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A831006-C2AF-3210-17B4-9028E33DB3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19.02.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5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37734841"/>
      </p:ext>
    </p:extLst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25745</TotalTime>
  <Words>1174</Words>
  <Application>Microsoft Office PowerPoint</Application>
  <PresentationFormat>Custom</PresentationFormat>
  <Paragraphs>95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Montserrat Classic Bold</vt:lpstr>
      <vt:lpstr>Montserrat</vt:lpstr>
      <vt:lpstr>Calibri Light</vt:lpstr>
      <vt:lpstr>Montserrat Semi-Bold Bold</vt:lpstr>
      <vt:lpstr>Calibri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Iedzīvotāju iesaiste pašvaldības darbā</dc:title>
  <dc:creator>Laura Bite</dc:creator>
  <cp:lastModifiedBy>Jevgēnija Sviridenkova</cp:lastModifiedBy>
  <cp:revision>140</cp:revision>
  <cp:lastPrinted>2024-04-04T12:30:12Z</cp:lastPrinted>
  <dcterms:created xsi:type="dcterms:W3CDTF">2006-08-16T00:00:00Z</dcterms:created>
  <dcterms:modified xsi:type="dcterms:W3CDTF">2025-02-23T19:24:47Z</dcterms:modified>
</cp:coreProperties>
</file>