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432" r:id="rId2"/>
    <p:sldId id="453" r:id="rId3"/>
    <p:sldId id="472" r:id="rId4"/>
    <p:sldId id="473" r:id="rId5"/>
    <p:sldId id="470" r:id="rId6"/>
    <p:sldId id="474" r:id="rId7"/>
    <p:sldId id="475" r:id="rId8"/>
    <p:sldId id="471" r:id="rId9"/>
    <p:sldId id="477" r:id="rId10"/>
    <p:sldId id="478" r:id="rId11"/>
    <p:sldId id="479" r:id="rId12"/>
    <p:sldId id="480" r:id="rId13"/>
    <p:sldId id="481" r:id="rId14"/>
    <p:sldId id="460" r:id="rId15"/>
    <p:sldId id="282" r:id="rId16"/>
  </p:sldIdLst>
  <p:sldSz cx="18288000" cy="10287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50" charset="-70"/>
      <p:regular r:id="rId24"/>
      <p:bold r:id="rId25"/>
      <p:italic r:id="rId26"/>
      <p:boldItalic r:id="rId27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2" d="100"/>
          <a:sy n="52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23.02.2025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204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projektu «Blusu kroga atjaunošanas projekta 1. kārta»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1667F-ADE6-DBCB-9CCA-AA703D37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9B523784-64D4-9C2A-90E1-844BE3CA32E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EFF30C1-5C17-D7BD-B2D1-4C1B8C770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2230D-F428-2C0E-761A-744CBB0F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(1)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Izstrādāt teritorijas labiekārtojumu, paredzēt normatīviem aktiem atbilstošu stāvvietu skaitu, soliņus, atkritumu urnas, velo statīvus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</a:t>
            </a:r>
            <a:r>
              <a:rPr lang="lv-LV" altLang="lv-LV" sz="2600" dirty="0" err="1">
                <a:latin typeface="Montserrat" pitchFamily="2" charset="-70"/>
              </a:rPr>
              <a:t>pieslēgums</a:t>
            </a:r>
            <a:r>
              <a:rPr lang="lv-LV" altLang="lv-LV" sz="2600" dirty="0">
                <a:latin typeface="Montserrat" pitchFamily="2" charset="-70"/>
              </a:rPr>
              <a:t> plānotajam Rīga-Carnikava veloceliņam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transporta piekļuve īpašumam “Blusas” no Aizupes ielas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Lielo zāli projektēt kā zāli bez pārseguma, visas ēkas augstumā, radot vizuāli lielāku un plašāku telpu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Izstrādājot  projektu, paredzēt maksimālu ēkas vēsturiskās auras saglabāšanu, paredzēt vēsturiskās ēkas lietojamo būvmateriālu un to elementu otrreizēju izmantošanu fasādes, konstrukcijās un apdarē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Pirms būvprojekta minimālā sastāva dokumentācijai, iesniegt Pasūtītājam principiālo projekta risinājumu </a:t>
            </a:r>
            <a:r>
              <a:rPr lang="lv-LV" altLang="lv-LV" sz="2600" dirty="0" err="1">
                <a:latin typeface="Montserrat" pitchFamily="2" charset="-70"/>
              </a:rPr>
              <a:t>vizualizācijas</a:t>
            </a: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6D0F-97C5-756C-20E8-142D9B3B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6712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545BE-7DC4-8EF6-8208-820E3D2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722E8F9-A86B-26DF-BD86-EFA81A5D43A4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6EF9D50-4286-5CB7-7FD1-B0BD6527D60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49785-2A7C-031E-66D1-E382A47A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(2)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Projektējot pielietot universālā dizaina labo praksi un piemērus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Lietus un sniega kušanas ūdeņi no ēkas jumta un laukumiem ar cieto segumu novadāmi, projektējot slēgtas lietus ūdens kanalizācijas sistēmas ar iesūcināšanu gruntī un pielietojot ilgtspējīgus lietus ūdeņu risinājumus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ūdensvada, kanalizācijas un elektrotīklu ar </a:t>
            </a:r>
            <a:r>
              <a:rPr lang="lv-LV" altLang="lv-LV" sz="2600" dirty="0" err="1">
                <a:latin typeface="Montserrat" pitchFamily="2" charset="-70"/>
              </a:rPr>
              <a:t>pieslēguma</a:t>
            </a:r>
            <a:r>
              <a:rPr lang="lv-LV" altLang="lv-LV" sz="2600" dirty="0">
                <a:latin typeface="Montserrat" pitchFamily="2" charset="-70"/>
              </a:rPr>
              <a:t> vietu izbūvi līdz nekustamajam īpašumam “Blusas”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Jāņem vērā iespēja perspektīvā paredzēt sistēmas pieslēgt blakus esošo dzīvojamo māju 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Apkures projektēšanā piedāvāt ekonomiski pamatotus apkures veidu risinājumus, izņemot dabasgāzi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Ventilācijas, dzesēšanas un apkures iekārtu ārējo bloku novietojumu, izpildījumu un krāsu izvēlēties atbilstošu ēkas dizainam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D45F-C7EE-4BC9-3336-1ED87AF3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1764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EF498-246E-94D9-511A-235D2BA1A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AAE0E00-4FD7-5ABC-3DA0-A8F64B5FC8D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6CC0497-68EA-C3FA-B9ED-E0D39D9CA03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C5CB5-5667-B003-E119-8095630D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54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(3)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Ir jāparedz attālināta piekļuve apkures un ventilācijas sistēmai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fiziskās piekļuves kontroles sistēmu ieejām ēkā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Kultūras un amatniecības centram “Blusas” telpās paredzēt tikai </a:t>
            </a: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</a:t>
            </a:r>
            <a:r>
              <a:rPr lang="lv-LV" altLang="lv-LV" sz="2600" dirty="0" err="1">
                <a:latin typeface="Montserrat" pitchFamily="2" charset="-70"/>
              </a:rPr>
              <a:t>pieslēgumus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 </a:t>
            </a:r>
            <a:r>
              <a:rPr lang="lv-LV" altLang="lv-LV" sz="2600" dirty="0" err="1">
                <a:latin typeface="Montserrat" pitchFamily="2" charset="-70"/>
              </a:rPr>
              <a:t>pieslēgumi</a:t>
            </a:r>
            <a:r>
              <a:rPr lang="lv-LV" altLang="lv-LV" sz="2600" dirty="0">
                <a:latin typeface="Montserrat" pitchFamily="2" charset="-70"/>
              </a:rPr>
              <a:t> paredzami visiem vadības kontrolieriem, piemēram, ventilācija, apkure, signalizācija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ugunsaizsardzības sistēmas atbilstoši normatīvo aktu prasībām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Visiem būvprojekta arhitektoniskajiem un konstruktīvajiem risinājumiem jābūt ekonomiski pamatotiem un iepriekš saskaņotiem ar Pasūtītāju u.c.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7C183-B55C-5D0C-7756-2DA18554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3564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5234B-8C38-84C1-3673-1EC54C44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8694D52-FBC1-A6DD-4B98-7F26C1F3FB9C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FD5933-059E-8AF9-0B83-EBD85C6AADC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012F7-7DD9-2921-5BF7-E55D7E89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Plānotās izmaksas (ar PVN)					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Tehniskās apsekošanas atzinums 				     1 815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Būvprojekta izstrāde, autoruzraudzība			   31 831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1. kārtas būvdarbi	          538 482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Būvuzraudzība 				  			   8 000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Finanšu avoti		   					  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EJZAF  									300 000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						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Finansējums projekta ieviešanai 					284 128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Pieejamais avanss 20% no EJZAF  				   60 000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Priekšfinansēšanai</a:t>
            </a:r>
            <a:r>
              <a:rPr lang="lv-LV" altLang="lv-LV" sz="2600" dirty="0">
                <a:latin typeface="Montserrat" pitchFamily="2" charset="-70"/>
              </a:rPr>
              <a:t> nepieciešamie līdzekļi 			 240 000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 (2025.-2027.) 			 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4FDC5-69C6-F392-9BE2-87182910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5809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7243-8F96-283D-799F-5C7C4E4F8E54}"/>
              </a:ext>
            </a:extLst>
          </p:cNvPr>
          <p:cNvSpPr txBox="1"/>
          <p:nvPr/>
        </p:nvSpPr>
        <p:spPr>
          <a:xfrm>
            <a:off x="1228725" y="1748448"/>
            <a:ext cx="16764000" cy="722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Pieņemt zināšanai tehniskajā specifikācijā noteiktās prasības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Atbalstīt projekta “Blusu kroga atjaunošanas projekta 1. kārta” pieteikuma iesniegšanu </a:t>
            </a:r>
            <a:r>
              <a:rPr lang="lv-LV" sz="2600" dirty="0">
                <a:latin typeface="Montserrat" pitchFamily="2" charset="-70"/>
              </a:rPr>
              <a:t>biedrības “Jūras zeme” rīcībā EJZAF M4.1. “Zvejas vai jūras kultūras mantojuma saglabāšanas un izmantošanas iniciatīvas” ar </a:t>
            </a:r>
            <a:r>
              <a:rPr lang="lv-LV" sz="2600" b="1" dirty="0">
                <a:latin typeface="Montserrat" pitchFamily="2" charset="-70"/>
              </a:rPr>
              <a:t>kopējo plānoto finansējumu 584 127,92 </a:t>
            </a:r>
            <a:r>
              <a:rPr lang="lv-LV" sz="2600" b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t.sk., EJZAF finansējumu – 300 000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un pašvaldības finansējumu – 284 127,92 </a:t>
            </a:r>
            <a:r>
              <a:rPr lang="lv-LV" sz="2600">
                <a:latin typeface="Montserrat" pitchFamily="2" charset="-70"/>
              </a:rPr>
              <a:t>euro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Uzdot APN līdz 04.04.2025. iesniegt </a:t>
            </a:r>
            <a:r>
              <a:rPr lang="lv-LV" sz="2600" dirty="0">
                <a:latin typeface="Montserrat" pitchFamily="2" charset="-70"/>
              </a:rPr>
              <a:t>LAD Elektroniskās pieteikšanās sistēmā projekta “Blusu kroga atjaunošanas projekta 1. kārta” </a:t>
            </a:r>
            <a:r>
              <a:rPr lang="lv-LV" sz="2600" b="1" dirty="0">
                <a:latin typeface="Montserrat" pitchFamily="2" charset="-70"/>
              </a:rPr>
              <a:t>pieteikumu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</a:t>
            </a:r>
            <a:r>
              <a:rPr lang="lv-LV" sz="2600" b="1" dirty="0">
                <a:latin typeface="Montserrat" pitchFamily="2" charset="-70"/>
              </a:rPr>
              <a:t>paredzēt APN </a:t>
            </a:r>
            <a:r>
              <a:rPr lang="lv-LV" sz="2600" dirty="0">
                <a:latin typeface="Montserrat" pitchFamily="2" charset="-70"/>
              </a:rPr>
              <a:t>2025. gada </a:t>
            </a:r>
            <a:r>
              <a:rPr lang="lv-LV" sz="2600" b="1" dirty="0">
                <a:latin typeface="Montserrat" pitchFamily="2" charset="-70"/>
              </a:rPr>
              <a:t>budžeta tāmē pašvaldības finansējumu</a:t>
            </a:r>
            <a:r>
              <a:rPr lang="lv-LV" sz="2600" dirty="0">
                <a:latin typeface="Montserrat" pitchFamily="2" charset="-70"/>
              </a:rPr>
              <a:t> 83 000,00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bet 2026.gada budžeta tāmē - 201 127,92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. Projekta </a:t>
            </a:r>
            <a:r>
              <a:rPr lang="lv-LV" sz="2600" b="1" dirty="0" err="1">
                <a:latin typeface="Montserrat" pitchFamily="2" charset="-70"/>
              </a:rPr>
              <a:t>priekšfinansēšanai</a:t>
            </a:r>
            <a:r>
              <a:rPr lang="lv-LV" sz="2600" b="1" dirty="0">
                <a:latin typeface="Montserrat" pitchFamily="2" charset="-70"/>
              </a:rPr>
              <a:t> nepieciešamos līdzekļus </a:t>
            </a:r>
            <a:r>
              <a:rPr lang="lv-LV" sz="2600" dirty="0">
                <a:latin typeface="Montserrat" pitchFamily="2" charset="-70"/>
              </a:rPr>
              <a:t>paredzēt 2026. gada budžeta tāmē 161 379,52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apmērā un 138 620,48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– 2027. gada budžeta tāmē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uzdot APN organizēt projekta īstenošanu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07A31-ADEF-8BFF-47FD-86F14489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66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74AE-9509-F5FD-8218-78EF9278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ECB6698-DE16-0E71-0F09-B5732B75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10.10.2023. MK noteikumi Nr. 579 </a:t>
            </a:r>
            <a:r>
              <a:rPr lang="lv-LV" altLang="lv-LV" sz="2600" dirty="0">
                <a:latin typeface="Montserrat" pitchFamily="2" charset="-70"/>
              </a:rPr>
              <a:t>“Valsts un Eiropas Savienības atbalsta piešķiršanas kārtība Eiropas Jūrlietu, zvejniecības un akvakultūras fonda (EJZAF) pasākumam "Sabiedrības virzītas vietējās attīstības stratēģiju īstenošana"”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Pasākuma mērķis </a:t>
            </a:r>
            <a:r>
              <a:rPr lang="lv-LV" altLang="lv-LV" sz="2600" dirty="0">
                <a:latin typeface="Montserrat" pitchFamily="2" charset="-70"/>
              </a:rPr>
              <a:t>saskaņā ar regulas 2021/1139 3. panta 3. punktu ir attīstīt ilgtspējīgu "zilo" ekonomiku un veicināt zvejniecības un akvakultūras kopienu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Administrējošā iestāde </a:t>
            </a:r>
            <a:r>
              <a:rPr lang="lv-LV" altLang="lv-LV" sz="2600" dirty="0">
                <a:latin typeface="Montserrat" pitchFamily="2" charset="-70"/>
              </a:rPr>
              <a:t>– vietējā rīcības grupa «Jūras Zeme»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Pasākumā atbilstoši vietējās attīstības stratēģijai </a:t>
            </a:r>
            <a:r>
              <a:rPr lang="lv-LV" altLang="lv-LV" sz="2600" b="1" dirty="0">
                <a:latin typeface="Montserrat" pitchFamily="2" charset="-70"/>
              </a:rPr>
              <a:t>atbalstu sniedz šādām darbībām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vietējās ekonomikas attīstības un transformācijas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vides resursu ilgtspējīgai izmantošanai, kā arī klimata pārmaiņu mazināšanai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zvejas vai jūras kultūras mantojuma izmantošanas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ostu infrastruktūras attīstības stiprināšanai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F1899-4256-298B-9CEF-3368D9F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2008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Attiecināmās izmaksas: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pamatlīdzekļu un programmu nodrošinājuma iegāde un uzstādīšana, kā arī muzeja eksponātu atjaunošana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jaunas būvniecības, pārbūves, ierīkošanas, novietošanas un atjaunošanas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būvmateriālu iegādes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digitālo risinājumu un digitālo pakalpojumu izveide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ar preces vai pakalpojuma publicitāti saistīti izdevumi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atjaunojamās vai </a:t>
            </a:r>
            <a:r>
              <a:rPr lang="lv-LV" altLang="lv-LV" sz="2600" dirty="0" err="1">
                <a:latin typeface="Montserrat" pitchFamily="2" charset="-70"/>
              </a:rPr>
              <a:t>atjaunīgās</a:t>
            </a:r>
            <a:r>
              <a:rPr lang="lv-LV" altLang="lv-LV" sz="2600" dirty="0">
                <a:latin typeface="Montserrat" pitchFamily="2" charset="-70"/>
              </a:rPr>
              <a:t> elektroenerģijas ražošanai atbalsta saņēmēja pašpatēriņam paredzētās tehnikas, iekārtu un aprīkojuma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projekta iesnieguma sagatavošanas attiecināmās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izmaksas darbinieka apmācībai vai darba braucienam vai komandējumam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543C-8394-2A3B-805D-DADF6D12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2D0E-8D55-3CE7-1AA4-7BB0A026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FF299D9-9943-89BB-994B-10F4E7A3397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7ECA021C-23FC-D437-4D26-98433C4E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Finansēšanas kārtība: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Pieejams avanss 20% apmērā no EJZAF finansējuma</a:t>
            </a:r>
          </a:p>
          <a:p>
            <a:pPr lvl="1" indent="0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Konkursa norises gaita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Iesniegumu pieņemšana LAD EPS 06.03.2025.-04.04.2025.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biedrībā «Jūras Zeme» – 1 mēnesis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– varbūt būt 3 mēneši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maksimālais </a:t>
            </a:r>
            <a:r>
              <a:rPr lang="lv-LV" altLang="lv-LV" sz="2600" b="1" dirty="0">
                <a:latin typeface="Montserrat" pitchFamily="2" charset="-70"/>
              </a:rPr>
              <a:t>īstenošanas termiņš</a:t>
            </a:r>
            <a:r>
              <a:rPr lang="lv-LV" altLang="lv-LV" sz="2600" dirty="0">
                <a:latin typeface="Montserrat" pitchFamily="2" charset="-70"/>
              </a:rPr>
              <a:t>, ja tiek veikta būvniecība - </a:t>
            </a: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divi gadi </a:t>
            </a:r>
            <a:r>
              <a:rPr lang="lv-LV" altLang="lv-LV" sz="2600" dirty="0">
                <a:latin typeface="Montserrat" pitchFamily="2" charset="-70"/>
              </a:rPr>
              <a:t>no LAD lēmuma pieņemšanas par projekta iesnieguma apstiprināšanu, pārējām darbībām – 1 gads.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DF3BDC-F331-3F5F-E1D6-A0DFE200412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063C3-CFD0-4A4E-F53C-D7E617F0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75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825E-1AA1-520A-BCD7-7316C45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90FDE47-EDF2-3CC8-4D48-369C31D5AC2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8DCEB35-D34D-279F-9058-4CABE20B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 </a:t>
            </a:r>
            <a:r>
              <a:rPr lang="lv-LV" altLang="lv-LV" sz="2600" dirty="0">
                <a:latin typeface="Montserrat" pitchFamily="2" charset="-70"/>
              </a:rPr>
              <a:t>EJZAF M4.1. «Zvejas vai jūras kultūras mantojuma saglabāšanas un izmantošanas iniciatīvas»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attiecināmo izmaksu summa vienam projektam </a:t>
            </a:r>
            <a:r>
              <a:rPr lang="lv-LV" altLang="lv-LV" sz="2600" dirty="0">
                <a:latin typeface="Montserrat" pitchFamily="2" charset="-70"/>
              </a:rPr>
              <a:t>– līdz 333 333,33 EUR (ar Zivsaimniecību saistītas kultūrvēsturiskas ēkas atjaunošanai)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atbalsta intensitāte </a:t>
            </a:r>
            <a:r>
              <a:rPr lang="lv-LV" altLang="lv-LV" sz="2600" dirty="0">
                <a:latin typeface="Montserrat" pitchFamily="2" charset="-70"/>
              </a:rPr>
              <a:t>– 90%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Rīcības apraksts </a:t>
            </a:r>
            <a:r>
              <a:rPr lang="lv-LV" altLang="lv-LV" sz="2600" dirty="0">
                <a:latin typeface="Montserrat" pitchFamily="2" charset="-70"/>
              </a:rPr>
              <a:t>– Rīcības ietvaros tiek atbalstītas iniciatīvas kas nodrošina kultūrvēsturisko elementu glabāšanu un nemateriālā kultūrvēstures mantojuma popularizēšanu un pēctecību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Iznākuma rādītājs </a:t>
            </a:r>
            <a:r>
              <a:rPr lang="lv-LV" altLang="lv-LV" sz="2600" dirty="0">
                <a:latin typeface="Montserrat" pitchFamily="2" charset="-70"/>
              </a:rPr>
              <a:t>– atbalstīts 1 projekts ar Zivsaimniecību saistītas kultūrvēsturiskas ēkas atjaunošanai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Ādažos plānotais projekts </a:t>
            </a:r>
            <a:r>
              <a:rPr lang="lv-LV" altLang="lv-LV" sz="2600" dirty="0">
                <a:latin typeface="Montserrat" pitchFamily="2" charset="-70"/>
              </a:rPr>
              <a:t>– </a:t>
            </a:r>
            <a:r>
              <a:rPr lang="lv-LV" altLang="lv-LV" sz="2600" b="1" dirty="0">
                <a:solidFill>
                  <a:srgbClr val="6B82A1"/>
                </a:solidFill>
                <a:latin typeface="Montserrat" pitchFamily="2" charset="-70"/>
              </a:rPr>
              <a:t>Blusu kroga atjaunošanas projekta 1. kārta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DCAF67-C07E-3B1A-E83A-E517C6BBF50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«Jūras Zeme» SVVA stratēģijā noteiktā rīcība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A77F5-45FE-2952-0AC4-6083AF7F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010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65C7-713D-B785-332A-99075DC3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A066F70-C056-FA52-EDDD-C02D30F199F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25326E-685C-BD8C-B840-03AB780A358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5B30-5D07-D32A-215A-185A4F17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1958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ēka ir viena no retajām Carnikavas muižas kompleksa ēkām, kas ir saglabājusi savu vēsturisko veidolu un nepārdzīvojusi būtiskas pārmaiņas salīdzinājumā ar citām muižas ēkām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Ēka ir vienīgā ļoti labi saglabājusies vēsturiskā kroga ēka Vidzemes piekrastē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Carnikavas pagasta iedzīvotāju padomes veiktās iedzīvotāju aptaujas 11.02.2025.-17.02.2025. rezultāti liecina, ka 50 no 53 respondentiem atbalsta minēto projekta ideju</a:t>
            </a:r>
            <a:endParaRPr lang="lv-LV" altLang="lv-LV" sz="2600" b="1" dirty="0">
              <a:latin typeface="Montserrat" pitchFamily="2" charset="-7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lv-LV" altLang="lv-LV" sz="2600" b="1" dirty="0">
                <a:latin typeface="Montserrat" pitchFamily="2" charset="-70"/>
              </a:rPr>
              <a:t>Blusu krogs ir spēlējis nozīmīgu lomu Vidzemes piekrastes nemateriālā kultūras mantojuma veidošanā</a:t>
            </a:r>
            <a:r>
              <a:rPr lang="lv-LV" altLang="lv-LV" sz="2600" dirty="0">
                <a:latin typeface="Montserrat" pitchFamily="2" charset="-70"/>
              </a:rPr>
              <a:t>. Blusu krogs, tāpat kā Carnikavas muiža, atradās uz senā Rīgas – Pērnavas pasta ceļa vai tā tuvumā. Ēkas pirmsākumi ir datējami ar </a:t>
            </a:r>
            <a:r>
              <a:rPr lang="lv-LV" altLang="lv-LV" sz="2600" b="1" dirty="0">
                <a:latin typeface="Montserrat" pitchFamily="2" charset="-70"/>
              </a:rPr>
              <a:t>1726. gadu</a:t>
            </a:r>
            <a:r>
              <a:rPr lang="lv-LV" altLang="lv-LV" sz="2600" dirty="0">
                <a:latin typeface="Montserrat" pitchFamily="2" charset="-70"/>
              </a:rPr>
              <a:t>. Krogi bijuši svarīgi </a:t>
            </a:r>
            <a:r>
              <a:rPr lang="lv-LV" altLang="lv-LV" sz="2600" b="1" dirty="0">
                <a:latin typeface="Montserrat" pitchFamily="2" charset="-70"/>
              </a:rPr>
              <a:t>pieturas punkti un naktsmītnēm ceļotājiem </a:t>
            </a:r>
            <a:r>
              <a:rPr lang="lv-LV" altLang="lv-LV" sz="2600" dirty="0">
                <a:latin typeface="Montserrat" pitchFamily="2" charset="-70"/>
              </a:rPr>
              <a:t>atpūtai un mijiedarbībai ar vietējiem iedzīvotājiem. Krogā arī </a:t>
            </a:r>
            <a:r>
              <a:rPr lang="lv-LV" altLang="lv-LV" sz="2600" b="1" dirty="0">
                <a:latin typeface="Montserrat" pitchFamily="2" charset="-70"/>
              </a:rPr>
              <a:t>veikti darījumi </a:t>
            </a:r>
            <a:r>
              <a:rPr lang="lv-LV" altLang="lv-LV" sz="2600" dirty="0">
                <a:latin typeface="Montserrat" pitchFamily="2" charset="-70"/>
              </a:rPr>
              <a:t>(slēgti līgumi un izmaksāta nauda par darbu). Tā bijusi vieta, kur </a:t>
            </a:r>
            <a:r>
              <a:rPr lang="lv-LV" altLang="lv-LV" sz="2600" b="1" dirty="0">
                <a:latin typeface="Montserrat" pitchFamily="2" charset="-70"/>
              </a:rPr>
              <a:t>tirgotas zivis un Carnikavas nēģi</a:t>
            </a:r>
            <a:r>
              <a:rPr lang="lv-LV" altLang="lv-LV" sz="2600" dirty="0">
                <a:latin typeface="Montserrat" pitchFamily="2" charset="-70"/>
              </a:rPr>
              <a:t>. Ēka ir pildījusi arī </a:t>
            </a:r>
            <a:r>
              <a:rPr lang="lv-LV" altLang="lv-LV" sz="2600" b="1" dirty="0">
                <a:latin typeface="Montserrat" pitchFamily="2" charset="-70"/>
              </a:rPr>
              <a:t>pasta funkcijas</a:t>
            </a:r>
            <a:r>
              <a:rPr lang="lv-LV" altLang="lv-LV" sz="2600" dirty="0">
                <a:latin typeface="Montserrat" pitchFamily="2" charset="-70"/>
              </a:rPr>
              <a:t>, kā arī atpūtas vieta pasta zirgiem un pastniekiem.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98646-AD72-6633-6F4F-F766388D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59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09324-9669-8417-E6EA-92C19AFE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3C548D7-25E6-230B-8AD4-6AEBD300B769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070C3B-BDD8-2D2E-BC09-A3B5A20D3DDA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B3468-ECE7-4AEB-5D0F-D1C62E4D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projekta </a:t>
            </a:r>
            <a:r>
              <a:rPr lang="lv-LV" altLang="lv-LV" sz="2600" b="1" dirty="0">
                <a:latin typeface="Montserrat" pitchFamily="2" charset="-70"/>
              </a:rPr>
              <a:t>1. kārtā paredzēts pārbūvēt saimniecības ēku, ierīkojot tajā universālu telpu plānojumu </a:t>
            </a:r>
            <a:r>
              <a:rPr lang="lv-LV" altLang="lv-LV" sz="2600" dirty="0">
                <a:latin typeface="Montserrat" pitchFamily="2" charset="-70"/>
              </a:rPr>
              <a:t>ar iespēju telpas lietot daudzfunkcionāli zvejas un cita kultūrvēsturiskā mantojuma saglabāšanai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2024. gadā veiktā saimniecības ēkas tehniskā apsekošana liecina, ka ēka atrodas neapmierinošā, </a:t>
            </a:r>
            <a:r>
              <a:rPr lang="lv-LV" altLang="lv-LV" sz="2600" dirty="0" err="1">
                <a:latin typeface="Montserrat" pitchFamily="2" charset="-70"/>
              </a:rPr>
              <a:t>pirmsavārijas</a:t>
            </a:r>
            <a:r>
              <a:rPr lang="lv-LV" altLang="lv-LV" sz="2600" dirty="0">
                <a:latin typeface="Montserrat" pitchFamily="2" charset="-70"/>
              </a:rPr>
              <a:t> un avārijas stāvoklī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īstenot atbilstoši būvprojektam «</a:t>
            </a:r>
            <a:r>
              <a:rPr lang="lv-LV" altLang="lv-LV" sz="2600" b="1" dirty="0">
                <a:latin typeface="Montserrat" pitchFamily="2" charset="-70"/>
              </a:rPr>
              <a:t>Kultūras un amatniecības centra īpašuma “Blusas” saimniecības ēkas pārbūve</a:t>
            </a:r>
            <a:r>
              <a:rPr lang="lv-LV" altLang="lv-LV" sz="2600" dirty="0">
                <a:latin typeface="Montserrat" pitchFamily="2" charset="-70"/>
              </a:rPr>
              <a:t>» (plānots izstrādāt 2025. gadā), kura mērķis ir Kultūras un amatniecības centra “Blusas” saimniecības ēkas, Carnikavā pārbūve, teritorijas labiekārtošana, nodrošinot LR normatīvajiem aktiem atbilstošas ēkas energoefektivitātes un vides pieejamības prasības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E6012-6A80-C904-32DA-C580CF63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1706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958F1-48DF-DD41-FBD8-682A72F3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0C67B23-A92A-A3DB-69E0-C9F627F650F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082BE9-21DC-C1B0-286A-B3FFC7CD3690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47502EB-9FB9-59A8-BFB5-52DE21FB2B90}"/>
              </a:ext>
            </a:extLst>
          </p:cNvPr>
          <p:cNvGrpSpPr>
            <a:grpSpLocks noChangeAspect="1"/>
          </p:cNvGrpSpPr>
          <p:nvPr/>
        </p:nvGrpSpPr>
        <p:grpSpPr>
          <a:xfrm>
            <a:off x="1068705" y="2705100"/>
            <a:ext cx="16204465" cy="5580071"/>
            <a:chOff x="1038225" y="1789618"/>
            <a:chExt cx="17547387" cy="6042512"/>
          </a:xfrm>
        </p:grpSpPr>
        <p:pic>
          <p:nvPicPr>
            <p:cNvPr id="8" name="Attēls 7">
              <a:extLst>
                <a:ext uri="{FF2B5EF4-FFF2-40B4-BE49-F238E27FC236}">
                  <a16:creationId xmlns:a16="http://schemas.microsoft.com/office/drawing/2014/main" id="{8BE0F031-CFD7-A466-45DB-AFA2D4B25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729"/>
            <a:stretch/>
          </p:blipFill>
          <p:spPr>
            <a:xfrm>
              <a:off x="7712513" y="1789618"/>
              <a:ext cx="10873099" cy="5890601"/>
            </a:xfrm>
            <a:prstGeom prst="rect">
              <a:avLst/>
            </a:prstGeom>
          </p:spPr>
        </p:pic>
        <p:pic>
          <p:nvPicPr>
            <p:cNvPr id="10" name="Attēls 9">
              <a:extLst>
                <a:ext uri="{FF2B5EF4-FFF2-40B4-BE49-F238E27FC236}">
                  <a16:creationId xmlns:a16="http://schemas.microsoft.com/office/drawing/2014/main" id="{A22C8768-F1E5-3593-E550-6D98E115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225" y="2614702"/>
              <a:ext cx="7763028" cy="5217428"/>
            </a:xfrm>
            <a:prstGeom prst="rect">
              <a:avLst/>
            </a:prstGeom>
          </p:spPr>
        </p:pic>
      </p:grpSp>
      <p:sp>
        <p:nvSpPr>
          <p:cNvPr id="2" name="Taisnstūris 1">
            <a:extLst>
              <a:ext uri="{FF2B5EF4-FFF2-40B4-BE49-F238E27FC236}">
                <a16:creationId xmlns:a16="http://schemas.microsoft.com/office/drawing/2014/main" id="{77CAE3A5-C752-4B3D-0CB4-3B60B9E8D5C8}"/>
              </a:ext>
            </a:extLst>
          </p:cNvPr>
          <p:cNvSpPr/>
          <p:nvPr/>
        </p:nvSpPr>
        <p:spPr>
          <a:xfrm>
            <a:off x="1038225" y="3086100"/>
            <a:ext cx="7572375" cy="54112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20AB3-4F6E-EE86-A180-813C9FD072C4}"/>
              </a:ext>
            </a:extLst>
          </p:cNvPr>
          <p:cNvSpPr txBox="1"/>
          <p:nvPr/>
        </p:nvSpPr>
        <p:spPr>
          <a:xfrm>
            <a:off x="4245162" y="587610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162,3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275EA-90EB-68AE-89B0-7A7AB2DDF99C}"/>
              </a:ext>
            </a:extLst>
          </p:cNvPr>
          <p:cNvSpPr txBox="1"/>
          <p:nvPr/>
        </p:nvSpPr>
        <p:spPr>
          <a:xfrm>
            <a:off x="13258800" y="561680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252,93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DBE2F-03AD-91CA-472A-C3A4F1CB0B83}"/>
              </a:ext>
            </a:extLst>
          </p:cNvPr>
          <p:cNvSpPr txBox="1"/>
          <p:nvPr/>
        </p:nvSpPr>
        <p:spPr>
          <a:xfrm>
            <a:off x="11201400" y="8650923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80520040059001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FDFB4-1AE9-508C-646B-EEC36C348928}"/>
              </a:ext>
            </a:extLst>
          </p:cNvPr>
          <p:cNvSpPr txBox="1"/>
          <p:nvPr/>
        </p:nvSpPr>
        <p:spPr>
          <a:xfrm>
            <a:off x="2995612" y="8636634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80520040059002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24378-A7AE-5434-D5B0-AE47555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97846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75C17-16A9-BA0E-C84D-E8ADEA1E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109268B1-E0EE-9493-7DED-0F4F6B801661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6ECF58-FA5E-3C9C-E87C-2836E74A261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24140-0258-71F9-D8B8-2571D65D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 telpu programma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Telpa kopienu un citu sabiedrības grupu aktivitātēm</a:t>
            </a:r>
            <a:r>
              <a:rPr lang="lv-LV" altLang="lv-LV" sz="2600" dirty="0">
                <a:latin typeface="Montserrat" pitchFamily="2" charset="-70"/>
              </a:rPr>
              <a:t>, izstādēm, semināriem un kopienu saietiem; telpa, kurā varētu notikt izzinoši semināri, diskusijas, novadpētniecības lekcijas (zvejniecība, laivu būvniecība, nēģu </a:t>
            </a:r>
            <a:r>
              <a:rPr lang="lv-LV" altLang="lv-LV" sz="2600" dirty="0" err="1">
                <a:latin typeface="Montserrat" pitchFamily="2" charset="-70"/>
              </a:rPr>
              <a:t>tača</a:t>
            </a:r>
            <a:r>
              <a:rPr lang="lv-LV" altLang="lv-LV" sz="2600" dirty="0">
                <a:latin typeface="Montserrat" pitchFamily="2" charset="-70"/>
              </a:rPr>
              <a:t> veidošana, nēģu cepšana, tīklu pīšana) un citas iespējamās aktivitātes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Virtuves telpa </a:t>
            </a:r>
            <a:r>
              <a:rPr lang="lv-LV" altLang="lv-LV" sz="2600" dirty="0">
                <a:latin typeface="Montserrat" pitchFamily="2" charset="-70"/>
              </a:rPr>
              <a:t>– telpa, kuru sākotnēji varētu izmantot kā ģērbtuves, nodalot ar vieglu, nepieciešamības gadījumā, demontējamu starpsienu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Ekspozīciju uzglabāšanas telpa </a:t>
            </a:r>
            <a:r>
              <a:rPr lang="lv-LV" altLang="lv-LV" sz="2600" dirty="0">
                <a:latin typeface="Montserrat" pitchFamily="2" charset="-70"/>
              </a:rPr>
              <a:t>– telpa, kurā varētu tikt uzglabāti dažādām nodarbībām nepieciešamie rekvizīti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Noliktava</a:t>
            </a:r>
            <a:r>
              <a:rPr lang="lv-LV" altLang="lv-LV" sz="2600" dirty="0">
                <a:latin typeface="Montserrat" pitchFamily="2" charset="-70"/>
              </a:rPr>
              <a:t> – telpa, kur atrastos apkopēja inventārs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Tehniskā telpa </a:t>
            </a:r>
            <a:r>
              <a:rPr lang="lv-LV" altLang="lv-LV" sz="2600" dirty="0">
                <a:latin typeface="Montserrat" pitchFamily="2" charset="-70"/>
              </a:rPr>
              <a:t>– telpa apkures katla un ventilācijas vadības bloka izvietošanai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Divas WC telpas</a:t>
            </a:r>
            <a:r>
              <a:rPr lang="lv-LV" altLang="lv-LV" sz="2600" dirty="0">
                <a:latin typeface="Montserrat" pitchFamily="2" charset="-70"/>
              </a:rPr>
              <a:t>, t.sk., viena, kas ir piemērota cilvēkiem ar kustību traucējumiem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6A63D-1016-B82F-11D9-FD18F2CA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5865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25690</TotalTime>
  <Words>1558</Words>
  <Application>Microsoft Office PowerPoint</Application>
  <PresentationFormat>Custom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</vt:lpstr>
      <vt:lpstr>Montserrat Classic Bold</vt:lpstr>
      <vt:lpstr>Calibri Light</vt:lpstr>
      <vt:lpstr>Calibri</vt:lpstr>
      <vt:lpstr>Arial</vt:lpstr>
      <vt:lpstr>Montserrat Semi-Bold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Jevgēnija Sviridenkova</cp:lastModifiedBy>
  <cp:revision>135</cp:revision>
  <cp:lastPrinted>2024-04-04T12:30:12Z</cp:lastPrinted>
  <dcterms:created xsi:type="dcterms:W3CDTF">2006-08-16T00:00:00Z</dcterms:created>
  <dcterms:modified xsi:type="dcterms:W3CDTF">2025-02-23T19:26:30Z</dcterms:modified>
</cp:coreProperties>
</file>