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7"/>
  </p:notesMasterIdLst>
  <p:sldIdLst>
    <p:sldId id="432" r:id="rId2"/>
    <p:sldId id="453" r:id="rId3"/>
    <p:sldId id="472" r:id="rId4"/>
    <p:sldId id="473" r:id="rId5"/>
    <p:sldId id="470" r:id="rId6"/>
    <p:sldId id="474" r:id="rId7"/>
    <p:sldId id="475" r:id="rId8"/>
    <p:sldId id="471" r:id="rId9"/>
    <p:sldId id="477" r:id="rId10"/>
    <p:sldId id="478" r:id="rId11"/>
    <p:sldId id="479" r:id="rId12"/>
    <p:sldId id="480" r:id="rId13"/>
    <p:sldId id="481" r:id="rId14"/>
    <p:sldId id="460" r:id="rId15"/>
    <p:sldId id="282" r:id="rId16"/>
  </p:sldIdLst>
  <p:sldSz cx="18288000" cy="10287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0000500000000000000" pitchFamily="50" charset="-70"/>
      <p:regular r:id="rId24"/>
      <p:bold r:id="rId25"/>
      <p:italic r:id="rId26"/>
      <p:boldItalic r:id="rId27"/>
    </p:embeddedFont>
  </p:embeddedFontLst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Vidējs stils 1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Gaišs stils 3 - izcēlum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52" d="100"/>
          <a:sy n="52" d="100"/>
        </p:scale>
        <p:origin x="114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00DFE-684B-4807-3B6B-4A9A35FEF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DA3EE-6A61-F33D-0221-FDBC4742B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79963-8949-4BB9-9D7C-D97C91EECF9B}" type="datetimeFigureOut">
              <a:rPr lang="lv-LV"/>
              <a:pPr>
                <a:defRPr/>
              </a:pPr>
              <a:t>23.02.2025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FA84F1-D5B5-7F06-C099-8B053953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BE3570-BBA5-B2DB-BCE6-C57EB3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4F83-0769-6040-C920-9B20D16D5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CD46-381E-051D-0996-DDE1E613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395BC-D4F7-45EF-8F3A-40F16DDBBDF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ida attēla vietturis 1">
            <a:extLst>
              <a:ext uri="{FF2B5EF4-FFF2-40B4-BE49-F238E27FC236}">
                <a16:creationId xmlns:a16="http://schemas.microsoft.com/office/drawing/2014/main" id="{3B3C9091-F60A-9734-0C08-44136FD7FB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iezīmju vietturis 2">
            <a:extLst>
              <a:ext uri="{FF2B5EF4-FFF2-40B4-BE49-F238E27FC236}">
                <a16:creationId xmlns:a16="http://schemas.microsoft.com/office/drawing/2014/main" id="{1B21F710-23EB-6AAE-1CA4-7BC3CA788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lv-LV"/>
              <a:t>Uz 1 milj ERAF = 666 tk privātās investīcijas</a:t>
            </a:r>
          </a:p>
        </p:txBody>
      </p:sp>
      <p:sp>
        <p:nvSpPr>
          <p:cNvPr id="7172" name="Slaida numura vietturis 3">
            <a:extLst>
              <a:ext uri="{FF2B5EF4-FFF2-40B4-BE49-F238E27FC236}">
                <a16:creationId xmlns:a16="http://schemas.microsoft.com/office/drawing/2014/main" id="{4A67C5B7-160C-C7FE-9344-D6621B369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E7FE1F-E3F8-474D-856E-29519FE89DEA}" type="slidenum">
              <a:rPr lang="lv-LV" altLang="lv-LV" smtClean="0"/>
              <a:pPr/>
              <a:t>14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204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CBB-95E1-7FB5-9C1F-33E8B8D8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FF72-FBDB-4EFA-9591-674D7CE21075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7CCD-3634-385C-C9C8-9F6781A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F4B-46F1-66D7-A59D-6E35A75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B4D-4189-4E37-AB8D-7F07E5B45BC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2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DD50-C1C6-331F-A725-6919489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6DD6-F017-4FD9-BC75-CB5E95C28D56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73A-A6E2-CF41-4C4A-39294CEE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C6F7-8285-CA76-DB7C-7BE97124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81E-A6CF-4598-B3D9-A946C16E949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28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753-A733-7AC9-2E81-B89EB06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89D-6D80-4BA2-BA3B-2DF15563106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6C1B-037D-6DEA-5E09-D21E0F6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4C-D95A-785B-079A-AC9F75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E79-87EA-453E-9A71-2D1CF00AC8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349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A0CA-B2A4-D942-DD18-9AF7B9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376-D20F-4832-8C76-E897E11D9833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3D4C-6E79-109D-2C2D-4A78936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929C-CB00-8514-993A-17007D7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43A5-714F-4540-9E65-0EE7207759E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366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E84E-4C16-ED9D-5977-0BE3B2BA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1287-DFDD-43BB-98B8-3F0A1BFF8E57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80A0-B9D0-A81B-CF74-1457DE7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8E69-0C45-0F9A-8C3A-1763852C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490-0F01-4068-8DFE-56E3785EE12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0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B4180-AD9F-6B0D-23A3-B1A794BB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1CF-7785-4F08-B8C6-B262C1761169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06CCC-B5B6-FBF0-6629-A19CF02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A24B9-F3C0-FD53-80B4-7B04CC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F99-0491-4F0D-9423-A45C44CC354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5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4D53D-9327-1129-94D1-9FD15F0F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17C-2721-485B-B833-199C241C640B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1B36-F1B5-3342-79FE-379B9492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EAC05-DF9C-C79E-860A-400AF48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DAB-BEBF-47E2-8BE7-483C4F1CFE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205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28E707-E753-D26F-3339-5513518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0D4-9A01-4119-B642-44A9C0F56930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AF28BA-1FAA-D738-238D-FD0A52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A9683-7C3D-5F72-7D5B-BE128BD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82A-158A-4E33-B41A-6C7D838C30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F1D873-9CB7-B64D-D3C4-6C4E558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7A69-49D4-4838-BC0F-57C728ABE2EB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507E5A-6EDC-22BB-B6D8-8DD94AF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CFB3D-1419-0A30-A4F6-808C0E1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FFBE-0697-443C-AFBD-81A0DCD3ED8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814AA-1EF4-D729-E244-C0242D60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9E7-145D-4376-96A6-383A80B8AF93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955074-4460-FBDA-14BF-BF281242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931C3-F043-96F3-1843-5A93512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36F-0EA2-4F18-8017-E57B51DA37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33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019E3-D521-49DA-9622-82A2235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8AF-E708-47A3-99EB-AE32BFAACB5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679B3-0819-344A-40F4-EF13C8E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05B-4308-BA0C-5EC9-2D04C2F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07E-1ED4-4308-AFE3-1812F86CD6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94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E09677-4A7F-01B0-7BD0-28E91587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A0E9AA-E058-C32B-63D2-61A019D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250C-6D89-F663-8746-17B58569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FEE54-0D80-45F2-A199-F1C13A7BBBD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F98D-32AD-9E05-012E-BAD183EF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02CF-D361-F9CC-AE71-783AE37E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30A0BD-9307-4BA8-9C35-E9414454DBC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2A1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Par projektu «Blusu kroga atjaunošanas projekta 1. kārta»</a:t>
            </a:r>
            <a:endParaRPr lang="lv-LV" altLang="lv-LV" sz="4000" dirty="0">
              <a:latin typeface="Montserrat" pitchFamily="2" charset="-70"/>
            </a:endParaRP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19.02.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1667F-ADE6-DBCB-9CCA-AA703D37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9B523784-64D4-9C2A-90E1-844BE3CA32EA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EFF30C1-5C17-D7BD-B2D1-4C1B8C770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2230D-F428-2C0E-761A-744CBB0F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(1)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Izstrādāt teritorijas labiekārtojumu, paredzēt normatīviem aktiem atbilstošu stāvvietu skaitu, soliņus, atkritumu urnas, velo statīvus u.c.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Jāparedz </a:t>
            </a:r>
            <a:r>
              <a:rPr lang="lv-LV" altLang="lv-LV" sz="2600" dirty="0" err="1">
                <a:latin typeface="Montserrat" pitchFamily="2" charset="-70"/>
              </a:rPr>
              <a:t>pieslēgums</a:t>
            </a:r>
            <a:r>
              <a:rPr lang="lv-LV" altLang="lv-LV" sz="2600" dirty="0">
                <a:latin typeface="Montserrat" pitchFamily="2" charset="-70"/>
              </a:rPr>
              <a:t> plānotajam Rīga-Carnikava veloceliņam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Jāparedz transporta piekļuve īpašumam “Blusas” no Aizupes ielas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Lielo zāli projektēt kā zāli bez pārseguma, visas ēkas augstumā, radot vizuāli lielāku un plašāku telpu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Izstrādājot  projektu, paredzēt maksimālu ēkas vēsturiskās auras saglabāšanu, paredzēt vēsturiskās ēkas lietojamo būvmateriālu un to elementu otrreizēju izmantošanu fasādes, konstrukcijās un apdarē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Pirms būvprojekta minimālā sastāva dokumentācijai, iesniegt Pasūtītājam principiālo projekta risinājumu </a:t>
            </a:r>
            <a:r>
              <a:rPr lang="lv-LV" altLang="lv-LV" sz="2600" dirty="0" err="1">
                <a:latin typeface="Montserrat" pitchFamily="2" charset="-70"/>
              </a:rPr>
              <a:t>vizualizācijas</a:t>
            </a: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6D0F-97C5-756C-20E8-142D9B3B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67121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545BE-7DC4-8EF6-8208-820E3D2AD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722E8F9-A86B-26DF-BD86-EFA81A5D43A4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6EF9D50-4286-5CB7-7FD1-B0BD6527D60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49785-2A7C-031E-66D1-E382A47AC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(2)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Projektējot pielietot universālā dizaina labo praksi un piemērus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Lietus un sniega kušanas ūdeņi no ēkas jumta un laukumiem ar cieto segumu novadāmi, projektējot slēgtas lietus ūdens kanalizācijas sistēmas ar iesūcināšanu gruntī un pielietojot ilgtspējīgus lietus ūdeņu risinājumus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ūdensvada, kanalizācijas un elektrotīklu ar </a:t>
            </a:r>
            <a:r>
              <a:rPr lang="lv-LV" altLang="lv-LV" sz="2600" dirty="0" err="1">
                <a:latin typeface="Montserrat" pitchFamily="2" charset="-70"/>
              </a:rPr>
              <a:t>pieslēguma</a:t>
            </a:r>
            <a:r>
              <a:rPr lang="lv-LV" altLang="lv-LV" sz="2600" dirty="0">
                <a:latin typeface="Montserrat" pitchFamily="2" charset="-70"/>
              </a:rPr>
              <a:t> vietu izbūvi līdz nekustamajam īpašumam “Blusas”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Jāņem vērā iespēja perspektīvā paredzēt sistēmas pieslēgt blakus esošo dzīvojamo māju 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Apkures projektēšanā piedāvāt ekonomiski pamatotus apkures veidu risinājumus, izņemot dabasgāzi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Ventilācijas, dzesēšanas un apkures iekārtu ārējo bloku novietojumu, izpildījumu un krāsu izvēlēties atbilstošu ēkas dizainam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D45F-C7EE-4BC9-3336-1ED87AF3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17644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EF498-246E-94D9-511A-235D2BA1A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2AAE0E00-4FD7-5ABC-3DA0-A8F64B5FC8DD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6CC0497-68EA-C3FA-B9ED-E0D39D9CA03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C5CB5-5667-B003-E119-8095630D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54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(3)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Ir jāparedz attālināta piekļuve apkures un ventilācijas sistēmai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fiziskās piekļuves kontroles sistēmu ieejām ēkā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Kultūras un amatniecības centram “Blusas” telpās paredzēt tikai </a:t>
            </a:r>
            <a:r>
              <a:rPr lang="lv-LV" altLang="lv-LV" sz="2600" dirty="0" err="1">
                <a:latin typeface="Montserrat" pitchFamily="2" charset="-70"/>
              </a:rPr>
              <a:t>Wi-Fi</a:t>
            </a:r>
            <a:r>
              <a:rPr lang="lv-LV" altLang="lv-LV" sz="2600" dirty="0">
                <a:latin typeface="Montserrat" pitchFamily="2" charset="-70"/>
              </a:rPr>
              <a:t> </a:t>
            </a:r>
            <a:r>
              <a:rPr lang="lv-LV" altLang="lv-LV" sz="2600" dirty="0" err="1">
                <a:latin typeface="Montserrat" pitchFamily="2" charset="-70"/>
              </a:rPr>
              <a:t>pieslēgumus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Wi-Fi</a:t>
            </a:r>
            <a:r>
              <a:rPr lang="lv-LV" altLang="lv-LV" sz="2600" dirty="0">
                <a:latin typeface="Montserrat" pitchFamily="2" charset="-70"/>
              </a:rPr>
              <a:t>  </a:t>
            </a:r>
            <a:r>
              <a:rPr lang="lv-LV" altLang="lv-LV" sz="2600" dirty="0" err="1">
                <a:latin typeface="Montserrat" pitchFamily="2" charset="-70"/>
              </a:rPr>
              <a:t>pieslēgumi</a:t>
            </a:r>
            <a:r>
              <a:rPr lang="lv-LV" altLang="lv-LV" sz="2600" dirty="0">
                <a:latin typeface="Montserrat" pitchFamily="2" charset="-70"/>
              </a:rPr>
              <a:t> paredzami visiem vadības kontrolieriem, piemēram, ventilācija, apkure, signalizācija u.c.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ugunsaizsardzības sistēmas atbilstoši normatīvo aktu prasībām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Visiem būvprojekta arhitektoniskajiem un konstruktīvajiem risinājumiem jābūt ekonomiski pamatotiem un iepriekš saskaņotiem ar Pasūtītāju u.c.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7C183-B55C-5D0C-7756-2DA18554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3564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5234B-8C38-84C1-3673-1EC54C444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D8694D52-FBC1-A6DD-4B98-7F26C1F3FB9C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DFD5933-059E-8AF9-0B83-EBD85C6AADC3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012F7-7DD9-2921-5BF7-E55D7E89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8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Plānotās izmaksas (ar PVN)					       584 128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Tehniskās apsekošanas atzinums 				     1 815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Būvprojekta izstrāde, autoruzraudzība			   31 831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atjaunošanas 1. kārtas būvdarbi	          538 482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Būvuzraudzība 				  			   8 000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Finanšu avoti		   					         584 128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EJZAF  									300 000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						  284 128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Finansējums projekta ieviešanai 					284 128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Pieejamais avanss 20% no EJZAF  				   60 000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Priekšfinansēšanai</a:t>
            </a:r>
            <a:r>
              <a:rPr lang="lv-LV" altLang="lv-LV" sz="2600" dirty="0">
                <a:latin typeface="Montserrat" pitchFamily="2" charset="-70"/>
              </a:rPr>
              <a:t> nepieciešamie līdzekļi 			 240 000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 (2025.-2027.) 			   284 128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4FDC5-69C6-F392-9BE2-87182910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5809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>
            <a:extLst>
              <a:ext uri="{FF2B5EF4-FFF2-40B4-BE49-F238E27FC236}">
                <a16:creationId xmlns:a16="http://schemas.microsoft.com/office/drawing/2014/main" id="{4C6E82A3-C0A4-F95B-9EA5-9B5272E47710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34913C6-2B92-C1A9-7A50-B03470E9D61E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Priekšlikums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87243-8F96-283D-799F-5C7C4E4F8E54}"/>
              </a:ext>
            </a:extLst>
          </p:cNvPr>
          <p:cNvSpPr txBox="1"/>
          <p:nvPr/>
        </p:nvSpPr>
        <p:spPr>
          <a:xfrm>
            <a:off x="1228725" y="1748448"/>
            <a:ext cx="16764000" cy="722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Pieņemt zināšanai tehniskajā specifikācijā noteiktās prasības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Atbalstīt projekta “Blusu kroga atjaunošanas projekta 1. kārta” pieteikuma iesniegšanu </a:t>
            </a:r>
            <a:r>
              <a:rPr lang="lv-LV" sz="2600" dirty="0">
                <a:latin typeface="Montserrat" pitchFamily="2" charset="-70"/>
              </a:rPr>
              <a:t>biedrības “Jūras zeme” rīcībā EJZAF M4.1. “Zvejas vai jūras kultūras mantojuma saglabāšanas un izmantošanas iniciatīvas” ar </a:t>
            </a:r>
            <a:r>
              <a:rPr lang="lv-LV" sz="2600" b="1" dirty="0">
                <a:latin typeface="Montserrat" pitchFamily="2" charset="-70"/>
              </a:rPr>
              <a:t>kopējo plānoto finansējumu 584 127,92 </a:t>
            </a:r>
            <a:r>
              <a:rPr lang="lv-LV" sz="2600" b="1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, t.sk., EJZAF finansējumu – 300 000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un pašvaldības finansējumu – 284 127,92 </a:t>
            </a:r>
            <a:r>
              <a:rPr lang="lv-LV" sz="2600">
                <a:latin typeface="Montserrat" pitchFamily="2" charset="-70"/>
              </a:rPr>
              <a:t>euro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Uzdot APN līdz 04.04.2025. iesniegt </a:t>
            </a:r>
            <a:r>
              <a:rPr lang="lv-LV" sz="2600" dirty="0">
                <a:latin typeface="Montserrat" pitchFamily="2" charset="-70"/>
              </a:rPr>
              <a:t>LAD Elektroniskās pieteikšanās sistēmā projekta “Blusu kroga atjaunošanas projekta 1. kārta” </a:t>
            </a:r>
            <a:r>
              <a:rPr lang="lv-LV" sz="2600" b="1" dirty="0">
                <a:latin typeface="Montserrat" pitchFamily="2" charset="-70"/>
              </a:rPr>
              <a:t>pieteikumu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</a:t>
            </a:r>
            <a:r>
              <a:rPr lang="lv-LV" sz="2600" b="1" dirty="0">
                <a:latin typeface="Montserrat" pitchFamily="2" charset="-70"/>
              </a:rPr>
              <a:t>paredzēt APN </a:t>
            </a:r>
            <a:r>
              <a:rPr lang="lv-LV" sz="2600" dirty="0">
                <a:latin typeface="Montserrat" pitchFamily="2" charset="-70"/>
              </a:rPr>
              <a:t>2025. gada </a:t>
            </a:r>
            <a:r>
              <a:rPr lang="lv-LV" sz="2600" b="1" dirty="0">
                <a:latin typeface="Montserrat" pitchFamily="2" charset="-70"/>
              </a:rPr>
              <a:t>budžeta tāmē pašvaldības finansējumu</a:t>
            </a:r>
            <a:r>
              <a:rPr lang="lv-LV" sz="2600" dirty="0">
                <a:latin typeface="Montserrat" pitchFamily="2" charset="-70"/>
              </a:rPr>
              <a:t> 83 000,00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, bet 2026.gada budžeta tāmē - 201 127,92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. Projekta </a:t>
            </a:r>
            <a:r>
              <a:rPr lang="lv-LV" sz="2600" b="1" dirty="0" err="1">
                <a:latin typeface="Montserrat" pitchFamily="2" charset="-70"/>
              </a:rPr>
              <a:t>priekšfinansēšanai</a:t>
            </a:r>
            <a:r>
              <a:rPr lang="lv-LV" sz="2600" b="1" dirty="0">
                <a:latin typeface="Montserrat" pitchFamily="2" charset="-70"/>
              </a:rPr>
              <a:t> nepieciešamos līdzekļus </a:t>
            </a:r>
            <a:r>
              <a:rPr lang="lv-LV" sz="2600" dirty="0">
                <a:latin typeface="Montserrat" pitchFamily="2" charset="-70"/>
              </a:rPr>
              <a:t>paredzēt 2026. gada budžeta tāmē 161 379,52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apmērā un 138 620,48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– 2027. gada budžeta tāmē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uzdot APN organizēt projekta īstenošanu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07A31-ADEF-8BFF-47FD-86F14489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166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58BDDAF-CEBC-2E83-C93F-3E47CEA65F22}"/>
              </a:ext>
            </a:extLst>
          </p:cNvPr>
          <p:cNvSpPr txBox="1"/>
          <p:nvPr/>
        </p:nvSpPr>
        <p:spPr>
          <a:xfrm>
            <a:off x="3265488" y="2628900"/>
            <a:ext cx="11666537" cy="3009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830CB0B5-B746-9E77-8D83-50F5E6F0CA1E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0" y="9529763"/>
            <a:ext cx="18297525" cy="0"/>
          </a:xfrm>
          <a:prstGeom prst="line">
            <a:avLst/>
          </a:prstGeom>
          <a:noFill/>
          <a:ln w="9525" cap="rnd">
            <a:solidFill>
              <a:srgbClr val="58585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FBDBC-9EA5-1D76-E4DE-959D4D5D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3" r="2168" b="-1228"/>
          <a:stretch>
            <a:fillRect/>
          </a:stretch>
        </p:blipFill>
        <p:spPr bwMode="auto">
          <a:xfrm>
            <a:off x="0" y="0"/>
            <a:ext cx="18297525" cy="94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B329881D-9D3F-6507-5F06-713305B5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570413"/>
            <a:ext cx="36988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>
            <a:extLst>
              <a:ext uri="{FF2B5EF4-FFF2-40B4-BE49-F238E27FC236}">
                <a16:creationId xmlns:a16="http://schemas.microsoft.com/office/drawing/2014/main" id="{FEFB58B1-3057-6888-DF9C-AA889A1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800" y="3317875"/>
            <a:ext cx="182927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en-US" altLang="lv-LV" sz="6600">
                <a:solidFill>
                  <a:srgbClr val="FFFFFF"/>
                </a:solidFill>
                <a:latin typeface="Montserrat Semi-Bold Bold" charset="-70"/>
              </a:rPr>
              <a:t>PALDIES PAR UZMANĪBU!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F74AE-9509-F5FD-8218-78EF9278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1ECB6698-DE16-0E71-0F09-B5732B75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10.10.2023. MK noteikumi Nr. 579 </a:t>
            </a:r>
            <a:r>
              <a:rPr lang="lv-LV" altLang="lv-LV" sz="2600" dirty="0">
                <a:latin typeface="Montserrat" pitchFamily="2" charset="-70"/>
              </a:rPr>
              <a:t>“Valsts un Eiropas Savienības atbalsta piešķiršanas kārtība Eiropas Jūrlietu, zvejniecības un akvakultūras fonda (EJZAF) pasākumam "Sabiedrības virzītas vietējās attīstības stratēģiju īstenošana"”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Pasākuma mērķis </a:t>
            </a:r>
            <a:r>
              <a:rPr lang="lv-LV" altLang="lv-LV" sz="2600" dirty="0">
                <a:latin typeface="Montserrat" pitchFamily="2" charset="-70"/>
              </a:rPr>
              <a:t>saskaņā ar regulas 2021/1139 3. panta 3. punktu ir attīstīt ilgtspējīgu "zilo" ekonomiku un veicināt zvejniecības un akvakultūras kopienu attīstību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Administrējošā iestāde </a:t>
            </a:r>
            <a:r>
              <a:rPr lang="lv-LV" altLang="lv-LV" sz="2600" dirty="0">
                <a:latin typeface="Montserrat" pitchFamily="2" charset="-70"/>
              </a:rPr>
              <a:t>– vietējā rīcības grupa «Jūras Zeme»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Pasākumā atbilstoši vietējās attīstības stratēģijai </a:t>
            </a:r>
            <a:r>
              <a:rPr lang="lv-LV" altLang="lv-LV" sz="2600" b="1" dirty="0">
                <a:latin typeface="Montserrat" pitchFamily="2" charset="-70"/>
              </a:rPr>
              <a:t>atbalstu sniedz šādām darbībām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vietējās ekonomikas attīstības un transformācijas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vides resursu ilgtspējīgai izmantošanai, kā arī klimata pārmaiņu mazināšanai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zvejas vai jūras kultūras mantojuma izmantošanas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ostu infrastruktūras attīstības stiprināšanai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F1899-4256-298B-9CEF-3368D9F4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2008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861A4-8D9A-BF51-D1F9-9573E08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89E7093E-5ECA-6AD4-6CC8-18E69652F6CB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D01C5766-EDDD-A76C-3C0E-30EF1B7D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Attiecināmās izmaksas: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pamatlīdzekļu un programmu nodrošinājuma iegāde un uzstādīšana, kā arī muzeja eksponātu atjaunošana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jaunas būvniecības, pārbūves, ierīkošanas, novietošanas un atjaunošanas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būvmateriālu iegādes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digitālo risinājumu un digitālo pakalpojumu izveide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ar preces vai pakalpojuma publicitāti saistīti izdevumi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atjaunojamās vai </a:t>
            </a:r>
            <a:r>
              <a:rPr lang="lv-LV" altLang="lv-LV" sz="2600" dirty="0" err="1">
                <a:latin typeface="Montserrat" pitchFamily="2" charset="-70"/>
              </a:rPr>
              <a:t>atjaunīgās</a:t>
            </a:r>
            <a:r>
              <a:rPr lang="lv-LV" altLang="lv-LV" sz="2600" dirty="0">
                <a:latin typeface="Montserrat" pitchFamily="2" charset="-70"/>
              </a:rPr>
              <a:t> elektroenerģijas ražošanai atbalsta saņēmēja pašpatēriņam paredzētās tehnikas, iekārtu un aprīkojuma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projekta iesnieguma sagatavošanas attiecināmās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izmaksas darbinieka apmācībai vai darba braucienam vai komandējumam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18F7665-D0CF-EF58-43E4-78CD9C5E0DA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4543C-8394-2A3B-805D-DADF6D12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5310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B2D0E-8D55-3CE7-1AA4-7BB0A026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4FF299D9-9943-89BB-994B-10F4E7A3397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7ECA021C-23FC-D437-4D26-98433C4E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Finansēšanas kārtība: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Pieejams avanss 20% apmērā no EJZAF finansējuma</a:t>
            </a:r>
          </a:p>
          <a:p>
            <a:pPr lvl="1" indent="0">
              <a:lnSpc>
                <a:spcPct val="150000"/>
              </a:lnSpc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Konkursa norises gaita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Iesniegumu pieņemšana LAD EPS 06.03.2025.-04.04.2025.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biedrībā «Jūras Zeme» – 1 mēnesis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– varbūt būt 3 mēneši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maksimālais </a:t>
            </a:r>
            <a:r>
              <a:rPr lang="lv-LV" altLang="lv-LV" sz="2600" b="1" dirty="0">
                <a:latin typeface="Montserrat" pitchFamily="2" charset="-70"/>
              </a:rPr>
              <a:t>īstenošanas termiņš</a:t>
            </a:r>
            <a:r>
              <a:rPr lang="lv-LV" altLang="lv-LV" sz="2600" dirty="0">
                <a:latin typeface="Montserrat" pitchFamily="2" charset="-70"/>
              </a:rPr>
              <a:t>, ja tiek veikta būvniecība - </a:t>
            </a: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divi gadi </a:t>
            </a:r>
            <a:r>
              <a:rPr lang="lv-LV" altLang="lv-LV" sz="2600" dirty="0">
                <a:latin typeface="Montserrat" pitchFamily="2" charset="-70"/>
              </a:rPr>
              <a:t>no LAD lēmuma pieņemšanas par projekta iesnieguma apstiprināšanu, pārējām darbībām – 1 gads.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2DF3BDC-F331-3F5F-E1D6-A0DFE200412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063C3-CFD0-4A4E-F53C-D7E617F0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7375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0825E-1AA1-520A-BCD7-7316C45F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690FDE47-EDF2-3CC8-4D48-369C31D5AC2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98DCEB35-D34D-279F-9058-4CABE20B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 </a:t>
            </a:r>
            <a:r>
              <a:rPr lang="lv-LV" altLang="lv-LV" sz="2600" dirty="0">
                <a:latin typeface="Montserrat" pitchFamily="2" charset="-70"/>
              </a:rPr>
              <a:t>EJZAF M4.1. «Zvejas vai jūras kultūras mantojuma saglabāšanas un izmantošanas iniciatīvas»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attiecināmo izmaksu summa vienam projektam </a:t>
            </a:r>
            <a:r>
              <a:rPr lang="lv-LV" altLang="lv-LV" sz="2600" dirty="0">
                <a:latin typeface="Montserrat" pitchFamily="2" charset="-70"/>
              </a:rPr>
              <a:t>– līdz 333 333,33 EUR (ar Zivsaimniecību saistītas kultūrvēsturiskas ēkas atjaunošanai)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atbalsta intensitāte </a:t>
            </a:r>
            <a:r>
              <a:rPr lang="lv-LV" altLang="lv-LV" sz="2600" dirty="0">
                <a:latin typeface="Montserrat" pitchFamily="2" charset="-70"/>
              </a:rPr>
              <a:t>– 90%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Rīcības apraksts </a:t>
            </a:r>
            <a:r>
              <a:rPr lang="lv-LV" altLang="lv-LV" sz="2600" dirty="0">
                <a:latin typeface="Montserrat" pitchFamily="2" charset="-70"/>
              </a:rPr>
              <a:t>– Rīcības ietvaros tiek atbalstītas iniciatīvas kas nodrošina kultūrvēsturisko elementu glabāšanu un nemateriālā kultūrvēstures mantojuma popularizēšanu un pēctecību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Iznākuma rādītājs </a:t>
            </a:r>
            <a:r>
              <a:rPr lang="lv-LV" altLang="lv-LV" sz="2600" dirty="0">
                <a:latin typeface="Montserrat" pitchFamily="2" charset="-70"/>
              </a:rPr>
              <a:t>– atbalstīts 1 projekts ar Zivsaimniecību saistītas kultūrvēsturiskas ēkas atjaunošanai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Ādažos plānotais projekts </a:t>
            </a:r>
            <a:r>
              <a:rPr lang="lv-LV" altLang="lv-LV" sz="2600" dirty="0">
                <a:latin typeface="Montserrat" pitchFamily="2" charset="-70"/>
              </a:rPr>
              <a:t>– </a:t>
            </a:r>
            <a:r>
              <a:rPr lang="lv-LV" altLang="lv-LV" sz="2600" b="1" dirty="0">
                <a:solidFill>
                  <a:srgbClr val="6B82A1"/>
                </a:solidFill>
                <a:latin typeface="Montserrat" pitchFamily="2" charset="-70"/>
              </a:rPr>
              <a:t>Blusu kroga atjaunošanas projekta 1. kārta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DCAF67-C07E-3B1A-E83A-E517C6BBF50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«Jūras Zeme» SVVA stratēģijā noteiktā rīcība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A77F5-45FE-2952-0AC4-6083AF7F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5010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B65C7-713D-B785-332A-99075DC34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0A066F70-C056-FA52-EDDD-C02D30F199F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125326E-685C-BD8C-B840-03AB780A358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Projekta pamatojums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45B30-5D07-D32A-215A-185A4F17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19580"/>
            <a:ext cx="16154400" cy="78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ēka ir viena no retajām Carnikavas muižas kompleksa ēkām, kas ir saglabājusi savu vēsturisko veidolu un nepārdzīvojusi būtiskas pārmaiņas salīdzinājumā ar citām muižas ēkām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Ēka ir vienīgā ļoti labi saglabājusies vēsturiskā kroga ēka Vidzemes piekrastē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Carnikavas pagasta iedzīvotāju padomes veiktās iedzīvotāju aptaujas 11.02.2025.-17.02.2025. rezultāti liecina, ka 50 no 53 respondentiem atbalsta minēto projekta ideju</a:t>
            </a:r>
            <a:endParaRPr lang="lv-LV" altLang="lv-LV" sz="2600" b="1" dirty="0">
              <a:latin typeface="Montserrat" pitchFamily="2" charset="-7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lv-LV" altLang="lv-LV" sz="2600" b="1" dirty="0">
                <a:latin typeface="Montserrat" pitchFamily="2" charset="-70"/>
              </a:rPr>
              <a:t>Blusu krogs ir spēlējis nozīmīgu lomu Vidzemes piekrastes nemateriālā kultūras mantojuma veidošanā</a:t>
            </a:r>
            <a:r>
              <a:rPr lang="lv-LV" altLang="lv-LV" sz="2600" dirty="0">
                <a:latin typeface="Montserrat" pitchFamily="2" charset="-70"/>
              </a:rPr>
              <a:t>. Blusu krogs, tāpat kā Carnikavas muiža, atradās uz senā Rīgas – Pērnavas pasta ceļa vai tā tuvumā. Ēkas pirmsākumi ir datējami ar </a:t>
            </a:r>
            <a:r>
              <a:rPr lang="lv-LV" altLang="lv-LV" sz="2600" b="1" dirty="0">
                <a:latin typeface="Montserrat" pitchFamily="2" charset="-70"/>
              </a:rPr>
              <a:t>1726. gadu</a:t>
            </a:r>
            <a:r>
              <a:rPr lang="lv-LV" altLang="lv-LV" sz="2600" dirty="0">
                <a:latin typeface="Montserrat" pitchFamily="2" charset="-70"/>
              </a:rPr>
              <a:t>. Krogi bijuši svarīgi </a:t>
            </a:r>
            <a:r>
              <a:rPr lang="lv-LV" altLang="lv-LV" sz="2600" b="1" dirty="0">
                <a:latin typeface="Montserrat" pitchFamily="2" charset="-70"/>
              </a:rPr>
              <a:t>pieturas punkti un naktsmītnēm ceļotājiem </a:t>
            </a:r>
            <a:r>
              <a:rPr lang="lv-LV" altLang="lv-LV" sz="2600" dirty="0">
                <a:latin typeface="Montserrat" pitchFamily="2" charset="-70"/>
              </a:rPr>
              <a:t>atpūtai un mijiedarbībai ar vietējiem iedzīvotājiem. Krogā arī </a:t>
            </a:r>
            <a:r>
              <a:rPr lang="lv-LV" altLang="lv-LV" sz="2600" b="1" dirty="0">
                <a:latin typeface="Montserrat" pitchFamily="2" charset="-70"/>
              </a:rPr>
              <a:t>veikti darījumi </a:t>
            </a:r>
            <a:r>
              <a:rPr lang="lv-LV" altLang="lv-LV" sz="2600" dirty="0">
                <a:latin typeface="Montserrat" pitchFamily="2" charset="-70"/>
              </a:rPr>
              <a:t>(slēgti līgumi un izmaksāta nauda par darbu). Tā bijusi vieta, kur </a:t>
            </a:r>
            <a:r>
              <a:rPr lang="lv-LV" altLang="lv-LV" sz="2600" b="1" dirty="0">
                <a:latin typeface="Montserrat" pitchFamily="2" charset="-70"/>
              </a:rPr>
              <a:t>tirgotas zivis un Carnikavas nēģi</a:t>
            </a:r>
            <a:r>
              <a:rPr lang="lv-LV" altLang="lv-LV" sz="2600" dirty="0">
                <a:latin typeface="Montserrat" pitchFamily="2" charset="-70"/>
              </a:rPr>
              <a:t>. Ēka ir pildījusi arī </a:t>
            </a:r>
            <a:r>
              <a:rPr lang="lv-LV" altLang="lv-LV" sz="2600" b="1" dirty="0">
                <a:latin typeface="Montserrat" pitchFamily="2" charset="-70"/>
              </a:rPr>
              <a:t>pasta funkcijas</a:t>
            </a:r>
            <a:r>
              <a:rPr lang="lv-LV" altLang="lv-LV" sz="2600" dirty="0">
                <a:latin typeface="Montserrat" pitchFamily="2" charset="-70"/>
              </a:rPr>
              <a:t>, kā arī atpūtas vieta pasta zirgiem un pastniekiem.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98646-AD72-6633-6F4F-F766388D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75994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09324-9669-8417-E6EA-92C19AFE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43C548D7-25E6-230B-8AD4-6AEBD300B769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070C3B-BDD8-2D2E-BC09-A3B5A20D3DDA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B3468-ECE7-4AEB-5D0F-D1C62E4D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atjaunošanas projekta </a:t>
            </a:r>
            <a:r>
              <a:rPr lang="lv-LV" altLang="lv-LV" sz="2600" b="1" dirty="0">
                <a:latin typeface="Montserrat" pitchFamily="2" charset="-70"/>
              </a:rPr>
              <a:t>1. kārtā paredzēts pārbūvēt saimniecības ēku, ierīkojot tajā universālu telpu plānojumu </a:t>
            </a:r>
            <a:r>
              <a:rPr lang="lv-LV" altLang="lv-LV" sz="2600" dirty="0">
                <a:latin typeface="Montserrat" pitchFamily="2" charset="-70"/>
              </a:rPr>
              <a:t>ar iespēju telpas lietot daudzfunkcionāli zvejas un cita kultūrvēsturiskā mantojuma saglabāšanai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2024. gadā veiktā saimniecības ēkas tehniskā apsekošana liecina, ka ēka atrodas neapmierinošā, </a:t>
            </a:r>
            <a:r>
              <a:rPr lang="lv-LV" altLang="lv-LV" sz="2600" dirty="0" err="1">
                <a:latin typeface="Montserrat" pitchFamily="2" charset="-70"/>
              </a:rPr>
              <a:t>pirmsavārijas</a:t>
            </a:r>
            <a:r>
              <a:rPr lang="lv-LV" altLang="lv-LV" sz="2600" dirty="0">
                <a:latin typeface="Montserrat" pitchFamily="2" charset="-70"/>
              </a:rPr>
              <a:t> un avārijas stāvoklī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īstenot atbilstoši būvprojektam «</a:t>
            </a:r>
            <a:r>
              <a:rPr lang="lv-LV" altLang="lv-LV" sz="2600" b="1" dirty="0">
                <a:latin typeface="Montserrat" pitchFamily="2" charset="-70"/>
              </a:rPr>
              <a:t>Kultūras un amatniecības centra īpašuma “Blusas” saimniecības ēkas pārbūve</a:t>
            </a:r>
            <a:r>
              <a:rPr lang="lv-LV" altLang="lv-LV" sz="2600" dirty="0">
                <a:latin typeface="Montserrat" pitchFamily="2" charset="-70"/>
              </a:rPr>
              <a:t>» (plānots izstrādāt 2025. gadā), kura mērķis ir Kultūras un amatniecības centra “Blusas” saimniecības ēkas, Carnikavā pārbūve, teritorijas labiekārtošana, nodrošinot LR normatīvajiem aktiem atbilstošas ēkas energoefektivitātes un vides pieejamības prasības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E6012-6A80-C904-32DA-C580CF63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1706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958F1-48DF-DD41-FBD8-682A72F3F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0C67B23-A92A-A3DB-69E0-C9F627F650FA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1082BE9-21DC-C1B0-286A-B3FFC7CD3690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47502EB-9FB9-59A8-BFB5-52DE21FB2B90}"/>
              </a:ext>
            </a:extLst>
          </p:cNvPr>
          <p:cNvGrpSpPr>
            <a:grpSpLocks noChangeAspect="1"/>
          </p:cNvGrpSpPr>
          <p:nvPr/>
        </p:nvGrpSpPr>
        <p:grpSpPr>
          <a:xfrm>
            <a:off x="1068705" y="2705100"/>
            <a:ext cx="16204465" cy="5580071"/>
            <a:chOff x="1038225" y="1789618"/>
            <a:chExt cx="17547387" cy="6042512"/>
          </a:xfrm>
        </p:grpSpPr>
        <p:pic>
          <p:nvPicPr>
            <p:cNvPr id="8" name="Attēls 7">
              <a:extLst>
                <a:ext uri="{FF2B5EF4-FFF2-40B4-BE49-F238E27FC236}">
                  <a16:creationId xmlns:a16="http://schemas.microsoft.com/office/drawing/2014/main" id="{8BE0F031-CFD7-A466-45DB-AFA2D4B25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729"/>
            <a:stretch/>
          </p:blipFill>
          <p:spPr>
            <a:xfrm>
              <a:off x="7712513" y="1789618"/>
              <a:ext cx="10873099" cy="5890601"/>
            </a:xfrm>
            <a:prstGeom prst="rect">
              <a:avLst/>
            </a:prstGeom>
          </p:spPr>
        </p:pic>
        <p:pic>
          <p:nvPicPr>
            <p:cNvPr id="10" name="Attēls 9">
              <a:extLst>
                <a:ext uri="{FF2B5EF4-FFF2-40B4-BE49-F238E27FC236}">
                  <a16:creationId xmlns:a16="http://schemas.microsoft.com/office/drawing/2014/main" id="{A22C8768-F1E5-3593-E550-6D98E115C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8225" y="2614702"/>
              <a:ext cx="7763028" cy="5217428"/>
            </a:xfrm>
            <a:prstGeom prst="rect">
              <a:avLst/>
            </a:prstGeom>
          </p:spPr>
        </p:pic>
      </p:grpSp>
      <p:sp>
        <p:nvSpPr>
          <p:cNvPr id="2" name="Taisnstūris 1">
            <a:extLst>
              <a:ext uri="{FF2B5EF4-FFF2-40B4-BE49-F238E27FC236}">
                <a16:creationId xmlns:a16="http://schemas.microsoft.com/office/drawing/2014/main" id="{77CAE3A5-C752-4B3D-0CB4-3B60B9E8D5C8}"/>
              </a:ext>
            </a:extLst>
          </p:cNvPr>
          <p:cNvSpPr/>
          <p:nvPr/>
        </p:nvSpPr>
        <p:spPr>
          <a:xfrm>
            <a:off x="1038225" y="3086100"/>
            <a:ext cx="7572375" cy="54112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20AB3-4F6E-EE86-A180-813C9FD072C4}"/>
              </a:ext>
            </a:extLst>
          </p:cNvPr>
          <p:cNvSpPr txBox="1"/>
          <p:nvPr/>
        </p:nvSpPr>
        <p:spPr>
          <a:xfrm>
            <a:off x="4245162" y="587610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bg2">
                    <a:lumMod val="10000"/>
                  </a:schemeClr>
                </a:solidFill>
              </a:rPr>
              <a:t>162,3 m</a:t>
            </a:r>
            <a:r>
              <a:rPr lang="lv-LV" sz="3200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275EA-90EB-68AE-89B0-7A7AB2DDF99C}"/>
              </a:ext>
            </a:extLst>
          </p:cNvPr>
          <p:cNvSpPr txBox="1"/>
          <p:nvPr/>
        </p:nvSpPr>
        <p:spPr>
          <a:xfrm>
            <a:off x="13258800" y="561680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bg2">
                    <a:lumMod val="10000"/>
                  </a:schemeClr>
                </a:solidFill>
              </a:rPr>
              <a:t>252,93 m</a:t>
            </a:r>
            <a:r>
              <a:rPr lang="lv-LV" sz="3200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DBE2F-03AD-91CA-472A-C3A4F1CB0B83}"/>
              </a:ext>
            </a:extLst>
          </p:cNvPr>
          <p:cNvSpPr txBox="1"/>
          <p:nvPr/>
        </p:nvSpPr>
        <p:spPr>
          <a:xfrm>
            <a:off x="11201400" y="8650923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Kadastra </a:t>
            </a:r>
            <a:r>
              <a:rPr lang="lv-LV" sz="20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apz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80520040059001</a:t>
            </a:r>
            <a:endParaRPr lang="lv-LV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FDFB4-1AE9-508C-646B-EEC36C348928}"/>
              </a:ext>
            </a:extLst>
          </p:cNvPr>
          <p:cNvSpPr txBox="1"/>
          <p:nvPr/>
        </p:nvSpPr>
        <p:spPr>
          <a:xfrm>
            <a:off x="2995612" y="8636634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Kadastra </a:t>
            </a:r>
            <a:r>
              <a:rPr lang="lv-LV" sz="20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apz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80520040059002</a:t>
            </a:r>
            <a:endParaRPr lang="lv-LV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24378-A7AE-5434-D5B0-AE47555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97846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975C17-16A9-BA0E-C84D-E8ADEA1E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109268B1-E0EE-9493-7DED-0F4F6B801661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E6ECF58-FA5E-3C9C-E87C-2836E74A261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24140-0258-71F9-D8B8-2571D65D0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Plānotā telpu programma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Telpa kopienu un citu sabiedrības grupu aktivitātēm</a:t>
            </a:r>
            <a:r>
              <a:rPr lang="lv-LV" altLang="lv-LV" sz="2600" dirty="0">
                <a:latin typeface="Montserrat" pitchFamily="2" charset="-70"/>
              </a:rPr>
              <a:t>, izstādēm, semināriem un kopienu saietiem; telpa, kurā varētu notikt izzinoši semināri, diskusijas, novadpētniecības lekcijas (zvejniecība, laivu būvniecība, nēģu </a:t>
            </a:r>
            <a:r>
              <a:rPr lang="lv-LV" altLang="lv-LV" sz="2600" dirty="0" err="1">
                <a:latin typeface="Montserrat" pitchFamily="2" charset="-70"/>
              </a:rPr>
              <a:t>tača</a:t>
            </a:r>
            <a:r>
              <a:rPr lang="lv-LV" altLang="lv-LV" sz="2600" dirty="0">
                <a:latin typeface="Montserrat" pitchFamily="2" charset="-70"/>
              </a:rPr>
              <a:t> veidošana, nēģu cepšana, tīklu pīšana) un citas iespējamās aktivitātes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Virtuves telpa </a:t>
            </a:r>
            <a:r>
              <a:rPr lang="lv-LV" altLang="lv-LV" sz="2600" dirty="0">
                <a:latin typeface="Montserrat" pitchFamily="2" charset="-70"/>
              </a:rPr>
              <a:t>– telpa, kuru sākotnēji varētu izmantot kā ģērbtuves, nodalot ar vieglu, nepieciešamības gadījumā, demontējamu starpsienu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Ekspozīciju uzglabāšanas telpa </a:t>
            </a:r>
            <a:r>
              <a:rPr lang="lv-LV" altLang="lv-LV" sz="2600" dirty="0">
                <a:latin typeface="Montserrat" pitchFamily="2" charset="-70"/>
              </a:rPr>
              <a:t>– telpa, kurā varētu tikt uzglabāti dažādām nodarbībām nepieciešamie rekvizīti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Noliktava</a:t>
            </a:r>
            <a:r>
              <a:rPr lang="lv-LV" altLang="lv-LV" sz="2600" dirty="0">
                <a:latin typeface="Montserrat" pitchFamily="2" charset="-70"/>
              </a:rPr>
              <a:t> – telpa, kur atrastos apkopēja inventārs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Tehniskā telpa </a:t>
            </a:r>
            <a:r>
              <a:rPr lang="lv-LV" altLang="lv-LV" sz="2600" dirty="0">
                <a:latin typeface="Montserrat" pitchFamily="2" charset="-70"/>
              </a:rPr>
              <a:t>– telpa apkures katla un ventilācijas vadības bloka izvietošanai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Divas WC telpas</a:t>
            </a:r>
            <a:r>
              <a:rPr lang="lv-LV" altLang="lv-LV" sz="2600" dirty="0">
                <a:latin typeface="Montserrat" pitchFamily="2" charset="-70"/>
              </a:rPr>
              <a:t>, t.sk., viena, kas ir piemērota cilvēkiem ar kustību traucējumiem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6A63D-1016-B82F-11D9-FD18F2CA1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5865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25690</TotalTime>
  <Words>1558</Words>
  <Application>Microsoft Office PowerPoint</Application>
  <PresentationFormat>Custom</PresentationFormat>
  <Paragraphs>122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Montserrat Semi-Bold Bold</vt:lpstr>
      <vt:lpstr>Montserrat</vt:lpstr>
      <vt:lpstr>Montserrat Classic Bold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Bite</dc:creator>
  <cp:lastModifiedBy>Jevgēnija Sviridenkova</cp:lastModifiedBy>
  <cp:revision>135</cp:revision>
  <cp:lastPrinted>2024-04-04T12:30:12Z</cp:lastPrinted>
  <dcterms:created xsi:type="dcterms:W3CDTF">2006-08-16T00:00:00Z</dcterms:created>
  <dcterms:modified xsi:type="dcterms:W3CDTF">2025-02-23T19:27:19Z</dcterms:modified>
</cp:coreProperties>
</file>