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3"/>
  </p:notesMasterIdLst>
  <p:sldIdLst>
    <p:sldId id="432" r:id="rId2"/>
    <p:sldId id="442" r:id="rId3"/>
    <p:sldId id="443" r:id="rId4"/>
    <p:sldId id="444" r:id="rId5"/>
    <p:sldId id="458" r:id="rId6"/>
    <p:sldId id="447" r:id="rId7"/>
    <p:sldId id="460" r:id="rId8"/>
    <p:sldId id="450" r:id="rId9"/>
    <p:sldId id="456" r:id="rId10"/>
    <p:sldId id="454" r:id="rId11"/>
    <p:sldId id="282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ontserrat" panose="00000500000000000000" pitchFamily="50" charset="-70"/>
      <p:regular r:id="rId20"/>
      <p:bold r:id="rId21"/>
      <p:italic r:id="rId22"/>
      <p:boldItalic r:id="rId23"/>
    </p:embeddedFont>
    <p:embeddedFont>
      <p:font typeface="Montserrat SemiBold" panose="00000700000000000000" pitchFamily="50" charset="-70"/>
      <p:bold r:id="rId24"/>
      <p:boldItalic r:id="rId25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432"/>
            <p14:sldId id="442"/>
            <p14:sldId id="443"/>
            <p14:sldId id="444"/>
            <p14:sldId id="458"/>
            <p14:sldId id="447"/>
            <p14:sldId id="460"/>
            <p14:sldId id="450"/>
            <p14:sldId id="456"/>
            <p14:sldId id="454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77A4BE"/>
    <a:srgbClr val="E7E7E7"/>
    <a:srgbClr val="CBCBCB"/>
    <a:srgbClr val="AA4839"/>
    <a:srgbClr val="C04900"/>
    <a:srgbClr val="0F162B"/>
    <a:srgbClr val="CDC847"/>
    <a:srgbClr val="E1BF41"/>
    <a:srgbClr val="DBD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52" d="100"/>
          <a:sy n="52" d="100"/>
        </p:scale>
        <p:origin x="114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02/23/2025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97F26-377D-D279-8C8B-1E6653156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A1B16-0F2C-08FE-D1D4-CB66E0814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48BC4-8813-8043-83B0-068E3102C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AD70A-42D1-E593-7F1B-AB6EB6809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9835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8F85E-BDA9-FC69-A54B-B31F0395D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72F1A-FFA4-B37B-F4C2-1794DE1E9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D74CC8-4EAE-31FE-2714-F61EF25A1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EDCAB-A3F7-ACB4-F849-F9798A9F7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9953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FD06E-0991-2162-A412-99693045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16" y="307765"/>
            <a:ext cx="6151798" cy="599990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0ABA4C5-EB5D-5532-6F5E-3B742DD37B8D}"/>
              </a:ext>
            </a:extLst>
          </p:cNvPr>
          <p:cNvSpPr txBox="1"/>
          <p:nvPr/>
        </p:nvSpPr>
        <p:spPr>
          <a:xfrm>
            <a:off x="990600" y="6286500"/>
            <a:ext cx="161544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400" dirty="0">
                <a:solidFill>
                  <a:srgbClr val="FFFFFF"/>
                </a:solidFill>
                <a:latin typeface="Montserrat SemiBold" pitchFamily="2" charset="-70"/>
              </a:rPr>
              <a:t>VELOAPKOPES STENDA IERĪKOŠANA KADAGĀ UN GARKALNĒ, IZMANTOJOT ELFLA FINANSĒJUMU</a:t>
            </a:r>
            <a:endParaRPr lang="en-US" sz="4400" dirty="0">
              <a:solidFill>
                <a:srgbClr val="FFFFFF"/>
              </a:solidFill>
              <a:latin typeface="Montserrat SemiBold" pitchFamily="2" charset="-7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86E7448-3FE9-0C41-124B-BF2F778925E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JĀNIS GALAKRODZNIEKS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   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19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.0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2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5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95183F-E9A3-811E-0B31-F0DA0660F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B42DBA92-F83F-1A46-84AA-601771C0FBD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57E9E11-476E-BD7E-F01F-FEADC344F81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21B386E-95AE-58B4-0DA6-1825A789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547688"/>
            <a:ext cx="13335000" cy="1333501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PRIEKŠLIKUMI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D62B2-A864-214E-6F9E-0CC15BC32C0A}"/>
              </a:ext>
            </a:extLst>
          </p:cNvPr>
          <p:cNvSpPr txBox="1"/>
          <p:nvPr/>
        </p:nvSpPr>
        <p:spPr>
          <a:xfrm>
            <a:off x="4724400" y="2247900"/>
            <a:ext cx="121158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Atbalstīt projekta "</a:t>
            </a:r>
            <a:r>
              <a:rPr lang="lv-LV" sz="2900" dirty="0" err="1">
                <a:solidFill>
                  <a:srgbClr val="4D4D4C"/>
                </a:solidFill>
                <a:latin typeface="Montserrat" pitchFamily="2" charset="-70"/>
              </a:rPr>
              <a:t>Veloapkopes</a:t>
            </a: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 stenda ierīkošana </a:t>
            </a:r>
            <a:r>
              <a:rPr lang="lv-LV" sz="2900" dirty="0" err="1">
                <a:solidFill>
                  <a:srgbClr val="4D4D4C"/>
                </a:solidFill>
                <a:latin typeface="Montserrat" pitchFamily="2" charset="-70"/>
              </a:rPr>
              <a:t>Kadagā</a:t>
            </a: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 un Garkalnē" pieteikuma iesniegšanu biedrības "Jūras Zeme" projektu konkursa 2. kārtai EJZAF rīcībā M5.2. "Infrastruktūras, kas nepieciešama velotransporta izmantošanai, izveide un attīstība Ādažu pilsētā, Ādažu un Sējas pagastos"</a:t>
            </a:r>
          </a:p>
          <a:p>
            <a:pPr marL="514350" indent="-514350" algn="just">
              <a:buFont typeface="+mj-lt"/>
              <a:buAutoNum type="arabicPeriod"/>
            </a:pPr>
            <a:endParaRPr lang="lv-LV" sz="2900" dirty="0">
              <a:solidFill>
                <a:srgbClr val="4D4D4C"/>
              </a:solidFill>
              <a:latin typeface="Montserrat" pitchFamily="2" charset="-7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Uzdot Attīstības un projektu nodaļai sagatavot un līdz 2025. gada 4. aprīlim iesniegt pieteikumu Lauku atbalsta dienestā</a:t>
            </a:r>
          </a:p>
          <a:p>
            <a:pPr marL="514350" indent="-514350" algn="just">
              <a:buFont typeface="+mj-lt"/>
              <a:buAutoNum type="arabicPeriod"/>
            </a:pPr>
            <a:endParaRPr lang="lv-LV" sz="2900" dirty="0">
              <a:solidFill>
                <a:srgbClr val="4D4D4C"/>
              </a:solidFill>
              <a:latin typeface="Montserrat" pitchFamily="2" charset="-7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Paredzēt 5 000 </a:t>
            </a:r>
            <a:r>
              <a:rPr lang="lv-LV" sz="2900" i="1" dirty="0" err="1">
                <a:solidFill>
                  <a:srgbClr val="4D4D4C"/>
                </a:solidFill>
                <a:latin typeface="Montserrat" pitchFamily="2" charset="-70"/>
              </a:rPr>
              <a:t>euro</a:t>
            </a: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 Attīstības un projektu nodaļas 2025. gada budžeta tāmē projekta pieteikuma apstiprināšanas gadījumā</a:t>
            </a:r>
          </a:p>
          <a:p>
            <a:pPr marL="514350" indent="-514350" algn="just">
              <a:buFont typeface="+mj-lt"/>
              <a:buAutoNum type="arabicPeriod"/>
            </a:pPr>
            <a:endParaRPr lang="lv-LV" sz="2900" dirty="0">
              <a:solidFill>
                <a:srgbClr val="4D4D4C"/>
              </a:solidFill>
              <a:latin typeface="Montserrat" pitchFamily="2" charset="-7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Virzīt jautājumu apstiprināšanai Ādažu novada pašvaldības domes 2025. gada 27. februāra sēdē</a:t>
            </a:r>
          </a:p>
        </p:txBody>
      </p:sp>
    </p:spTree>
    <p:extLst>
      <p:ext uri="{BB962C8B-B14F-4D97-AF65-F5344CB8AC3E}">
        <p14:creationId xmlns:p14="http://schemas.microsoft.com/office/powerpoint/2010/main" val="241425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65149" y="2628900"/>
            <a:ext cx="11666262" cy="3009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EE81642-388E-15AB-5C11-BF85EC65150D}"/>
              </a:ext>
            </a:extLst>
          </p:cNvPr>
          <p:cNvSpPr/>
          <p:nvPr/>
        </p:nvSpPr>
        <p:spPr>
          <a:xfrm rot="1789">
            <a:off x="-1" y="9529765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E76409D-1064-DF4C-7B2C-E45B71666B1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2B58-8EFF-EF87-6572-888CFF7E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4" r="2169" b="-1228"/>
          <a:stretch/>
        </p:blipFill>
        <p:spPr>
          <a:xfrm>
            <a:off x="-1" y="0"/>
            <a:ext cx="18297525" cy="9459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F7279-450D-0BA4-CABE-A7011B9AB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26" y="4570630"/>
            <a:ext cx="3698347" cy="3607030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6936156-BC4B-E9A6-09EF-7279FFD73B9A}"/>
              </a:ext>
            </a:extLst>
          </p:cNvPr>
          <p:cNvSpPr txBox="1"/>
          <p:nvPr/>
        </p:nvSpPr>
        <p:spPr>
          <a:xfrm>
            <a:off x="-177437" y="3317396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FFFFFF"/>
                </a:solidFill>
                <a:latin typeface="Montserrat SemiBold" pitchFamily="2" charset="-70"/>
              </a:rPr>
              <a:t>PALDIES PAR UZMANĪBU!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C898F9-312D-D2AC-8044-B6E37729B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32D710A0-C842-445D-BBFA-E9F7FC4F8C4F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0C0BD5A-389D-47F5-78C9-B859396C91C0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362C6CC-F780-E589-2E20-6F50B257D42D}"/>
              </a:ext>
            </a:extLst>
          </p:cNvPr>
          <p:cNvSpPr txBox="1">
            <a:spLocks/>
          </p:cNvSpPr>
          <p:nvPr/>
        </p:nvSpPr>
        <p:spPr>
          <a:xfrm>
            <a:off x="4953000" y="547688"/>
            <a:ext cx="120777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lv-LV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PROJEKTU KONKURSS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63B72F7-4EC8-5CCA-BA76-41645DD64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738438"/>
            <a:ext cx="12077700" cy="6527007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2025. gada 4. februārī izsludināta projektu konkursa otrā kārta </a:t>
            </a:r>
            <a:r>
              <a:rPr lang="lv-LV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Eiropas Lauksaimniecības fonda lauku attīstībai </a:t>
            </a: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(</a:t>
            </a:r>
            <a:r>
              <a:rPr lang="lv-LV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ELFLA</a:t>
            </a: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) atbalstam</a:t>
            </a:r>
          </a:p>
          <a:p>
            <a:pPr>
              <a:spcAft>
                <a:spcPts val="1500"/>
              </a:spcAft>
            </a:pP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Konkurss ir paredzēts </a:t>
            </a:r>
            <a:r>
              <a:rPr lang="lv-LV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pilsētā un pagastā</a:t>
            </a: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, kā arī Sējas pagastā realizējamiem projektiem</a:t>
            </a:r>
          </a:p>
          <a:p>
            <a:pPr>
              <a:spcAft>
                <a:spcPts val="1500"/>
              </a:spcAft>
            </a:pP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Konkursā var iegūt finansējumu Sabiedrības virzītās vietējās attīstības stratēģijas 2023. – 2027. gada mērķu M2.2., M3.3. un </a:t>
            </a:r>
            <a:r>
              <a:rPr lang="lv-LV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M5.2</a:t>
            </a: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sasniegšanai paredzētos projektus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FE576AF-C942-4521-F4A7-9133DAF3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2728914"/>
            <a:ext cx="2888035" cy="28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5B3728-ED08-8EF1-5E9D-4C2B4FAAF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0"/>
          <a:stretch/>
        </p:blipFill>
        <p:spPr bwMode="auto">
          <a:xfrm>
            <a:off x="1091820" y="6210300"/>
            <a:ext cx="3384929" cy="10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20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D91DCD-5122-394D-875B-EDE8AB0D3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CD3DFFA0-23DB-3787-3FF4-93B7CECE4CE0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76A7746-60E3-BC03-4F4D-89285EB562B0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5293D9B-F726-07E5-912A-45FF4FA70FA0}"/>
              </a:ext>
            </a:extLst>
          </p:cNvPr>
          <p:cNvSpPr txBox="1">
            <a:spLocks/>
          </p:cNvSpPr>
          <p:nvPr/>
        </p:nvSpPr>
        <p:spPr>
          <a:xfrm>
            <a:off x="4953000" y="547688"/>
            <a:ext cx="120777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lv-LV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PROJEKTU KONKURSS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584A800-4009-ABFB-87CC-663B0B62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2728914"/>
            <a:ext cx="2888035" cy="28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6D9E2CD-1E6A-C7B8-1C1F-4EEC52B7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0"/>
          <a:stretch/>
        </p:blipFill>
        <p:spPr bwMode="auto">
          <a:xfrm>
            <a:off x="1091820" y="6210300"/>
            <a:ext cx="3384929" cy="10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A4CAB-13D6-90DC-C337-4A35CF5A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943" y="2612233"/>
            <a:ext cx="12077700" cy="138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M5.2. Infrastruktūras, kas nepieciešama velotransporta izmantošanai, izveide un attīstība Ādažu pilsētā, Ādažu un Sējas pagastos</a:t>
            </a:r>
          </a:p>
        </p:txBody>
      </p:sp>
      <p:pic>
        <p:nvPicPr>
          <p:cNvPr id="7" name="Grafika 6" descr="Coins with solid fill">
            <a:extLst>
              <a:ext uri="{FF2B5EF4-FFF2-40B4-BE49-F238E27FC236}">
                <a16:creationId xmlns:a16="http://schemas.microsoft.com/office/drawing/2014/main" id="{3F89E4A3-88A5-6D7E-0128-78F513F86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7185" y="4002642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A8B424-F3BA-100E-A33D-00D9C4E37FA7}"/>
              </a:ext>
            </a:extLst>
          </p:cNvPr>
          <p:cNvSpPr txBox="1"/>
          <p:nvPr/>
        </p:nvSpPr>
        <p:spPr>
          <a:xfrm>
            <a:off x="5392571" y="6456648"/>
            <a:ext cx="3446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rgbClr val="4D4D4C"/>
                </a:solidFill>
                <a:latin typeface="Montserrat" pitchFamily="2" charset="-70"/>
              </a:rPr>
              <a:t>Maksimālās attiecināmās izmaksas vienam projektam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9BC0D-D3E8-ADFF-5F76-40256F1F6955}"/>
              </a:ext>
            </a:extLst>
          </p:cNvPr>
          <p:cNvSpPr txBox="1"/>
          <p:nvPr/>
        </p:nvSpPr>
        <p:spPr>
          <a:xfrm>
            <a:off x="5392570" y="7833899"/>
            <a:ext cx="3446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EUR 5 000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C7C3E-7524-01C9-AE00-1830C9FB9809}"/>
              </a:ext>
            </a:extLst>
          </p:cNvPr>
          <p:cNvSpPr txBox="1"/>
          <p:nvPr/>
        </p:nvSpPr>
        <p:spPr>
          <a:xfrm>
            <a:off x="9224380" y="6464260"/>
            <a:ext cx="3446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rgbClr val="4D4D4C"/>
                </a:solidFill>
                <a:latin typeface="Montserrat" pitchFamily="2" charset="-70"/>
              </a:rPr>
              <a:t>Maksimālā atbalsta intensitāte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A138C-4B11-69FB-6092-FA5F8CF71182}"/>
              </a:ext>
            </a:extLst>
          </p:cNvPr>
          <p:cNvSpPr txBox="1"/>
          <p:nvPr/>
        </p:nvSpPr>
        <p:spPr>
          <a:xfrm>
            <a:off x="9224380" y="7802247"/>
            <a:ext cx="3446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90 %</a:t>
            </a:r>
          </a:p>
        </p:txBody>
      </p:sp>
      <p:pic>
        <p:nvPicPr>
          <p:cNvPr id="15" name="Grafika 14" descr="Gauge with solid fill">
            <a:extLst>
              <a:ext uri="{FF2B5EF4-FFF2-40B4-BE49-F238E27FC236}">
                <a16:creationId xmlns:a16="http://schemas.microsoft.com/office/drawing/2014/main" id="{8E9EE6EE-CCA4-E6ED-9AC2-C305940CA5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18094" y="3998737"/>
            <a:ext cx="2059200" cy="205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A21A80-73C4-25DA-7A16-895E02D4183C}"/>
              </a:ext>
            </a:extLst>
          </p:cNvPr>
          <p:cNvSpPr txBox="1"/>
          <p:nvPr/>
        </p:nvSpPr>
        <p:spPr>
          <a:xfrm>
            <a:off x="13328178" y="4296327"/>
            <a:ext cx="424423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4D4D4C"/>
                </a:solidFill>
                <a:latin typeface="Montserrat" pitchFamily="2" charset="-70"/>
              </a:rPr>
              <a:t>Aktivitātes velo transporta izmatošanai un velo infrastruktūras uzlabošanai</a:t>
            </a:r>
          </a:p>
          <a:p>
            <a:pPr algn="just"/>
            <a:endParaRPr lang="lv-LV" sz="2200" dirty="0">
              <a:solidFill>
                <a:srgbClr val="4D4D4C"/>
              </a:solidFill>
              <a:latin typeface="Montserrat" pitchFamily="2" charset="-70"/>
            </a:endParaRPr>
          </a:p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4D4D4C"/>
                </a:solidFill>
                <a:latin typeface="Montserrat" pitchFamily="2" charset="-70"/>
              </a:rPr>
              <a:t>Aktivitātes nav komerciāla rakstura, un tās ir publiski pieejamas</a:t>
            </a:r>
            <a:endParaRPr lang="lv-LV" sz="2500" dirty="0">
              <a:solidFill>
                <a:srgbClr val="4D4D4C"/>
              </a:solidFill>
              <a:latin typeface="Montserrat" pitchFamily="2" charset="-7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E56CC-B406-BF98-7748-59AF63480135}"/>
              </a:ext>
            </a:extLst>
          </p:cNvPr>
          <p:cNvSpPr txBox="1"/>
          <p:nvPr/>
        </p:nvSpPr>
        <p:spPr>
          <a:xfrm>
            <a:off x="13328178" y="7879396"/>
            <a:ext cx="424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rgbClr val="4D4D4C"/>
                </a:solidFill>
                <a:latin typeface="Montserrat" pitchFamily="2" charset="-70"/>
              </a:rPr>
              <a:t>RĪCĪBAS APRAKSTS</a:t>
            </a:r>
          </a:p>
        </p:txBody>
      </p:sp>
    </p:spTree>
    <p:extLst>
      <p:ext uri="{BB962C8B-B14F-4D97-AF65-F5344CB8AC3E}">
        <p14:creationId xmlns:p14="http://schemas.microsoft.com/office/powerpoint/2010/main" val="2422024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2829B1-29BB-6836-0620-5A17FD2D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FCD7FD2-0A74-30AC-F364-AA3B0088E79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CFDC01F-0ABF-A198-F616-8AF2F984C1B9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E4B6CC2-A199-54C2-7697-83ED35D81282}"/>
              </a:ext>
            </a:extLst>
          </p:cNvPr>
          <p:cNvSpPr txBox="1">
            <a:spLocks/>
          </p:cNvSpPr>
          <p:nvPr/>
        </p:nvSpPr>
        <p:spPr>
          <a:xfrm>
            <a:off x="4953000" y="547689"/>
            <a:ext cx="12077700" cy="131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PROJEKTĀ RISINĀMĀ PROBLĒMA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4" name="Grafika 3" descr="A bicycle">
            <a:extLst>
              <a:ext uri="{FF2B5EF4-FFF2-40B4-BE49-F238E27FC236}">
                <a16:creationId xmlns:a16="http://schemas.microsoft.com/office/drawing/2014/main" id="{884162A5-B380-7759-804B-5F788A3A1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34282" y="2114086"/>
            <a:ext cx="3077570" cy="3077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5B3784-19D7-A059-982D-BCA92FF686BB}"/>
              </a:ext>
            </a:extLst>
          </p:cNvPr>
          <p:cNvSpPr txBox="1"/>
          <p:nvPr/>
        </p:nvSpPr>
        <p:spPr>
          <a:xfrm>
            <a:off x="5047849" y="4806731"/>
            <a:ext cx="38421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Novadā ir </a:t>
            </a:r>
            <a:r>
              <a:rPr lang="lv-LV" sz="2500" b="1" dirty="0" err="1">
                <a:solidFill>
                  <a:srgbClr val="4D4D4C"/>
                </a:solidFill>
                <a:latin typeface="Montserrat" pitchFamily="2" charset="-70"/>
              </a:rPr>
              <a:t>veloceļi</a:t>
            </a:r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 </a:t>
            </a:r>
          </a:p>
          <a:p>
            <a:pPr algn="ctr"/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un </a:t>
            </a:r>
            <a:r>
              <a:rPr lang="lv-LV" sz="2500" b="1" dirty="0" err="1">
                <a:solidFill>
                  <a:srgbClr val="4D4D4C"/>
                </a:solidFill>
                <a:latin typeface="Montserrat" pitchFamily="2" charset="-70"/>
              </a:rPr>
              <a:t>velomaršruti</a:t>
            </a:r>
            <a:endParaRPr lang="lv-LV" sz="2500" b="1" dirty="0">
              <a:solidFill>
                <a:srgbClr val="4D4D4C"/>
              </a:solidFill>
              <a:latin typeface="Montserrat" pitchFamily="2" charset="-7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92CDDF-1761-CAEC-312F-23D12870D80D}"/>
              </a:ext>
            </a:extLst>
          </p:cNvPr>
          <p:cNvSpPr txBox="1"/>
          <p:nvPr/>
        </p:nvSpPr>
        <p:spPr>
          <a:xfrm>
            <a:off x="13716000" y="4867784"/>
            <a:ext cx="3995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Jāveicina </a:t>
            </a:r>
          </a:p>
          <a:p>
            <a:pPr algn="ctr"/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velosipēdu lietošana</a:t>
            </a:r>
          </a:p>
        </p:txBody>
      </p:sp>
      <p:pic>
        <p:nvPicPr>
          <p:cNvPr id="30" name="Grafika 29" descr="Car with solid fill">
            <a:extLst>
              <a:ext uri="{FF2B5EF4-FFF2-40B4-BE49-F238E27FC236}">
                <a16:creationId xmlns:a16="http://schemas.microsoft.com/office/drawing/2014/main" id="{12261FE7-30E2-FAB0-8F5B-A0CA1C9D3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4883" y="2580465"/>
            <a:ext cx="2362200" cy="2362200"/>
          </a:xfrm>
          <a:prstGeom prst="rect">
            <a:avLst/>
          </a:prstGeom>
        </p:spPr>
      </p:pic>
      <p:sp>
        <p:nvSpPr>
          <p:cNvPr id="31" name="Bultiņa: uz leju 30">
            <a:extLst>
              <a:ext uri="{FF2B5EF4-FFF2-40B4-BE49-F238E27FC236}">
                <a16:creationId xmlns:a16="http://schemas.microsoft.com/office/drawing/2014/main" id="{7FDF1951-B7E6-D91A-5CC6-1B3FCD22676D}"/>
              </a:ext>
            </a:extLst>
          </p:cNvPr>
          <p:cNvSpPr/>
          <p:nvPr/>
        </p:nvSpPr>
        <p:spPr>
          <a:xfrm>
            <a:off x="12040883" y="2993265"/>
            <a:ext cx="870331" cy="1319212"/>
          </a:xfrm>
          <a:prstGeom prst="downArrow">
            <a:avLst/>
          </a:prstGeom>
          <a:solidFill>
            <a:srgbClr val="AA4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Bultiņa: uz leju 31">
            <a:extLst>
              <a:ext uri="{FF2B5EF4-FFF2-40B4-BE49-F238E27FC236}">
                <a16:creationId xmlns:a16="http://schemas.microsoft.com/office/drawing/2014/main" id="{7E8C1BD5-F7C1-AD3D-0225-E2A9789E2083}"/>
              </a:ext>
            </a:extLst>
          </p:cNvPr>
          <p:cNvSpPr/>
          <p:nvPr/>
        </p:nvSpPr>
        <p:spPr>
          <a:xfrm rot="10800000">
            <a:off x="16840200" y="2800347"/>
            <a:ext cx="994720" cy="151212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34" name="Grafika 33" descr="Chevron arrows with solid fill">
            <a:extLst>
              <a:ext uri="{FF2B5EF4-FFF2-40B4-BE49-F238E27FC236}">
                <a16:creationId xmlns:a16="http://schemas.microsoft.com/office/drawing/2014/main" id="{05504B5E-5179-AB57-F26D-0C7C5AC95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2200" y="2783856"/>
            <a:ext cx="1729168" cy="172916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0B44C38-C8D1-4A8F-42A9-573EABCCEFFB}"/>
              </a:ext>
            </a:extLst>
          </p:cNvPr>
          <p:cNvSpPr txBox="1"/>
          <p:nvPr/>
        </p:nvSpPr>
        <p:spPr>
          <a:xfrm>
            <a:off x="9258652" y="4829758"/>
            <a:ext cx="3995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Jāmazina privātā autotransporta slodze</a:t>
            </a:r>
          </a:p>
        </p:txBody>
      </p:sp>
      <p:pic>
        <p:nvPicPr>
          <p:cNvPr id="37" name="Grafika 36" descr="Tools with solid fill">
            <a:extLst>
              <a:ext uri="{FF2B5EF4-FFF2-40B4-BE49-F238E27FC236}">
                <a16:creationId xmlns:a16="http://schemas.microsoft.com/office/drawing/2014/main" id="{E1501327-EBCC-837C-B123-88DA66F56E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0200" y="6690854"/>
            <a:ext cx="1524000" cy="1524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0AA19A-0D14-C3EB-705A-DBC659D5767C}"/>
              </a:ext>
            </a:extLst>
          </p:cNvPr>
          <p:cNvSpPr txBox="1"/>
          <p:nvPr/>
        </p:nvSpPr>
        <p:spPr>
          <a:xfrm>
            <a:off x="7036784" y="6852633"/>
            <a:ext cx="48504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Ierobežotas iespējas nelielam operatīvam remontam brauciena laikā</a:t>
            </a:r>
          </a:p>
        </p:txBody>
      </p:sp>
      <p:pic>
        <p:nvPicPr>
          <p:cNvPr id="41" name="Grafika 40" descr="Users with solid fill">
            <a:extLst>
              <a:ext uri="{FF2B5EF4-FFF2-40B4-BE49-F238E27FC236}">
                <a16:creationId xmlns:a16="http://schemas.microsoft.com/office/drawing/2014/main" id="{D98FC102-56C0-5EFA-E24D-DF4431520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11482" y="6669739"/>
            <a:ext cx="1522800" cy="15228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9CEAE6C-6E28-FB29-8201-6F1515A0ECAD}"/>
              </a:ext>
            </a:extLst>
          </p:cNvPr>
          <p:cNvSpPr txBox="1"/>
          <p:nvPr/>
        </p:nvSpPr>
        <p:spPr>
          <a:xfrm>
            <a:off x="14097000" y="6852632"/>
            <a:ext cx="37379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500" b="1" dirty="0" err="1">
                <a:solidFill>
                  <a:srgbClr val="4D4D4C"/>
                </a:solidFill>
                <a:latin typeface="Montserrat" pitchFamily="2" charset="-70"/>
              </a:rPr>
              <a:t>Veloinfrastruktūra</a:t>
            </a:r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 – viena no prioritātēm iedzīvotājiem</a:t>
            </a:r>
          </a:p>
        </p:txBody>
      </p:sp>
    </p:spTree>
    <p:extLst>
      <p:ext uri="{BB962C8B-B14F-4D97-AF65-F5344CB8AC3E}">
        <p14:creationId xmlns:p14="http://schemas.microsoft.com/office/powerpoint/2010/main" val="1249470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891772-9D4C-A62C-35AF-B582DC4CF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367DFF4-B599-29F2-C50F-5FE3134600E0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07048-8030-87E2-A447-02D7E7542847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pic>
        <p:nvPicPr>
          <p:cNvPr id="13" name="Satura vietturis 7" descr="Marker with solid fill">
            <a:extLst>
              <a:ext uri="{FF2B5EF4-FFF2-40B4-BE49-F238E27FC236}">
                <a16:creationId xmlns:a16="http://schemas.microsoft.com/office/drawing/2014/main" id="{FC7ED87A-F22B-F9F0-F1CD-E3A4FF77D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07686" y="6683186"/>
            <a:ext cx="1508314" cy="15083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48E7E9-BD91-1110-7D74-E9D521FEAFBE}"/>
              </a:ext>
            </a:extLst>
          </p:cNvPr>
          <p:cNvSpPr txBox="1"/>
          <p:nvPr/>
        </p:nvSpPr>
        <p:spPr>
          <a:xfrm>
            <a:off x="14465530" y="8632374"/>
            <a:ext cx="21556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300" b="1" dirty="0">
                <a:solidFill>
                  <a:schemeClr val="bg1"/>
                </a:solidFill>
                <a:latin typeface="Montserrat" pitchFamily="2" charset="77"/>
              </a:rPr>
              <a:t>KADAGA</a:t>
            </a:r>
            <a:endParaRPr lang="lv-LV" sz="3300" dirty="0">
              <a:solidFill>
                <a:schemeClr val="bg1"/>
              </a:solidFill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BFD92B9-61A1-BE75-5CD5-BB1C1120D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978" y="1194179"/>
            <a:ext cx="11721244" cy="8234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7523B1-33AF-6119-3D09-579A3DE3AA75}"/>
              </a:ext>
            </a:extLst>
          </p:cNvPr>
          <p:cNvSpPr txBox="1"/>
          <p:nvPr/>
        </p:nvSpPr>
        <p:spPr>
          <a:xfrm>
            <a:off x="228600" y="86183"/>
            <a:ext cx="1752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300" b="1" dirty="0">
                <a:solidFill>
                  <a:srgbClr val="4D4D4C"/>
                </a:solidFill>
                <a:latin typeface="Montserrat" pitchFamily="2" charset="77"/>
              </a:rPr>
              <a:t>ESOŠIE VELOSIPĒDU APKOPES STENDI UN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300" b="1" dirty="0">
                <a:solidFill>
                  <a:srgbClr val="4D4D4C"/>
                </a:solidFill>
                <a:latin typeface="Montserrat" pitchFamily="2" charset="77"/>
              </a:rPr>
              <a:t>VELOMARŠRUTI ĀDAŽU NOVADĀ</a:t>
            </a:r>
            <a:endParaRPr lang="en-US" sz="3300" b="1" dirty="0">
              <a:solidFill>
                <a:srgbClr val="4D4D4C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2785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E9AFF-DC3A-F26B-44E7-A99C63AB0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5AC6ACB-092C-F636-EB4A-D16097EF6AC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9C2902A-BD25-C816-1765-49D640F2FFE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934243A-9D3B-881A-A530-FDD39F17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547688"/>
            <a:ext cx="15316200" cy="1333501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PROJEKTA MĒRĶIS UN UZDEVUMI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55755D-A78D-9BB5-41D1-C41D5EF3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2371619"/>
            <a:ext cx="10058400" cy="3020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MĒRĶIS</a:t>
            </a:r>
          </a:p>
          <a:p>
            <a:pPr marL="0" indent="0" algn="just">
              <a:buNone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Uzlabot </a:t>
            </a:r>
            <a:r>
              <a:rPr lang="lv-LV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veloinfrastruktūru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Ādažu pagastā, ierīkojot velosipēdu apkopes stacijas – vienu </a:t>
            </a:r>
            <a:r>
              <a:rPr lang="lv-LV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Kadagā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un Garkalnē</a:t>
            </a:r>
          </a:p>
        </p:txBody>
      </p:sp>
      <p:pic>
        <p:nvPicPr>
          <p:cNvPr id="7" name="Grafika 6" descr="Bullseye with solid fill">
            <a:extLst>
              <a:ext uri="{FF2B5EF4-FFF2-40B4-BE49-F238E27FC236}">
                <a16:creationId xmlns:a16="http://schemas.microsoft.com/office/drawing/2014/main" id="{E24135CB-0310-2E4C-C575-BE7DAD4B3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0" y="2371619"/>
            <a:ext cx="2191105" cy="2191105"/>
          </a:xfrm>
          <a:prstGeom prst="rect">
            <a:avLst/>
          </a:prstGeom>
        </p:spPr>
      </p:pic>
      <p:pic>
        <p:nvPicPr>
          <p:cNvPr id="10" name="Grafika 9" descr="Checklist with solid fill">
            <a:extLst>
              <a:ext uri="{FF2B5EF4-FFF2-40B4-BE49-F238E27FC236}">
                <a16:creationId xmlns:a16="http://schemas.microsoft.com/office/drawing/2014/main" id="{1019570F-3106-B503-8B79-714F83A76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3000" y="5948025"/>
            <a:ext cx="1967356" cy="1967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8F9EFA-BCC7-7A3B-BBF8-6355FCD0AB93}"/>
              </a:ext>
            </a:extLst>
          </p:cNvPr>
          <p:cNvSpPr txBox="1"/>
          <p:nvPr/>
        </p:nvSpPr>
        <p:spPr>
          <a:xfrm>
            <a:off x="7696200" y="5769983"/>
            <a:ext cx="9982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VEICAMIE DARBI</a:t>
            </a:r>
          </a:p>
          <a:p>
            <a:pPr marL="0" indent="0">
              <a:buNone/>
            </a:pPr>
            <a:endParaRPr lang="lv-LV" sz="30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Iegādāties divas velosipēdu apkopes stacijas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Ierīkot iegādātās velosipēdu apkopes stacijas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Īstenot publicitātes aktivitātes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7172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CAB7D-6BA1-5863-E8EF-8C4F63092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89F54D6B-BA24-CC54-7040-B9B47432E11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F58C79B-88A8-2993-4560-9202FA35B352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7D90DEF-AF19-994D-44ED-5030F328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547688"/>
            <a:ext cx="12725400" cy="1333501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INFORMĀCIJA PAR PROJEKTA IECERI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AA55A8-3321-F05D-C772-1AF1E0E8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2371619"/>
            <a:ext cx="10058400" cy="3020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PROJEKTA ĪSTENOŠANAS VIETAS</a:t>
            </a:r>
          </a:p>
          <a:p>
            <a:pPr marL="0" indent="0" algn="just">
              <a:buNone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Velosipēdistu iecienītākajos maršrutos un pie </a:t>
            </a:r>
            <a:r>
              <a:rPr lang="lv-LV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velomaršrutiem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Garkalnē un </a:t>
            </a:r>
            <a:r>
              <a:rPr lang="lv-LV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Kadagā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 Katrā ciemā paredzēts ierīkot </a:t>
            </a:r>
            <a:r>
              <a:rPr lang="lv-LV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vienu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velosipēdu apkopes staciju</a:t>
            </a:r>
          </a:p>
        </p:txBody>
      </p:sp>
      <p:pic>
        <p:nvPicPr>
          <p:cNvPr id="7" name="Grafika 6" descr="Marker with solid fill">
            <a:extLst>
              <a:ext uri="{FF2B5EF4-FFF2-40B4-BE49-F238E27FC236}">
                <a16:creationId xmlns:a16="http://schemas.microsoft.com/office/drawing/2014/main" id="{37CEE76D-48D2-974B-E096-8EFC3506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41125" y="2095500"/>
            <a:ext cx="2191105" cy="2191105"/>
          </a:xfrm>
          <a:prstGeom prst="rect">
            <a:avLst/>
          </a:prstGeom>
        </p:spPr>
      </p:pic>
      <p:pic>
        <p:nvPicPr>
          <p:cNvPr id="10" name="Grafika 9" descr="Daily calendar with solid fill">
            <a:extLst>
              <a:ext uri="{FF2B5EF4-FFF2-40B4-BE49-F238E27FC236}">
                <a16:creationId xmlns:a16="http://schemas.microsoft.com/office/drawing/2014/main" id="{7C4947AB-DB27-0C71-E81A-A3606DA8D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53000" y="5600700"/>
            <a:ext cx="1967356" cy="1967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C0C48E-905F-7D39-8F57-1FA9042794FC}"/>
              </a:ext>
            </a:extLst>
          </p:cNvPr>
          <p:cNvSpPr txBox="1"/>
          <p:nvPr/>
        </p:nvSpPr>
        <p:spPr>
          <a:xfrm>
            <a:off x="7696200" y="5769983"/>
            <a:ext cx="998220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ĪSTENOŠANAS ILGUMS</a:t>
            </a:r>
          </a:p>
          <a:p>
            <a:endParaRPr lang="lv-LV" sz="30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  <a:p>
            <a:r>
              <a:rPr lang="lv-LV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1 gads 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no Lauka atbalsta dienesta (LAD) pozitīva lēmuma pieņemšanas brīža</a:t>
            </a: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920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301A7-52C1-5300-8699-C351AF9BA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5135293E-F5A0-BEA4-F788-DB7CBFD8723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1BA7A94-1638-BE3F-0103-49F902CF015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6AD1C1C-677A-48FA-C648-6BD11493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65254"/>
            <a:ext cx="15011400" cy="1333501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PROJEKTA IZMAKSAS UN FINANSĒJUMS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4EA6-877F-DC5A-0A90-B249CB2239BD}"/>
              </a:ext>
            </a:extLst>
          </p:cNvPr>
          <p:cNvSpPr txBox="1"/>
          <p:nvPr/>
        </p:nvSpPr>
        <p:spPr>
          <a:xfrm>
            <a:off x="5173639" y="2833595"/>
            <a:ext cx="1104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Kopējās izmaksas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EUR 5 000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, kur: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ELFLA finansējums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EUR 4 500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Ādažu novada pašvaldības finansējums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EUR 500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01922-B449-55A8-F07C-510C29723121}"/>
              </a:ext>
            </a:extLst>
          </p:cNvPr>
          <p:cNvSpPr txBox="1"/>
          <p:nvPr/>
        </p:nvSpPr>
        <p:spPr>
          <a:xfrm>
            <a:off x="5173639" y="4929074"/>
            <a:ext cx="1104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Pieejams avanss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20% apmērā 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no EJZAF finansējuma. Atlikušais finansējums pieejams pēc projekta īstenošanas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DB497-A9F1-DC93-210F-C90FAA1645D2}"/>
              </a:ext>
            </a:extLst>
          </p:cNvPr>
          <p:cNvSpPr txBox="1"/>
          <p:nvPr/>
        </p:nvSpPr>
        <p:spPr>
          <a:xfrm>
            <a:off x="5173638" y="6942582"/>
            <a:ext cx="11514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Līdz ar to Ādažu novada pašvaldības 2025. gada budžetā jāparedz līdzfinansējums un </a:t>
            </a:r>
            <a:r>
              <a:rPr lang="lv-LV" sz="3000" dirty="0" err="1">
                <a:solidFill>
                  <a:srgbClr val="4D4D4C"/>
                </a:solidFill>
                <a:latin typeface="Montserrat" pitchFamily="2" charset="-70"/>
              </a:rPr>
              <a:t>priekšfinansējums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 – </a:t>
            </a:r>
            <a:br>
              <a:rPr lang="lv-LV" sz="3000" dirty="0">
                <a:solidFill>
                  <a:srgbClr val="4D4D4C"/>
                </a:solidFill>
                <a:latin typeface="Montserrat" pitchFamily="2" charset="-70"/>
              </a:rPr>
            </a:b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EUR 4100</a:t>
            </a:r>
          </a:p>
        </p:txBody>
      </p:sp>
    </p:spTree>
    <p:extLst>
      <p:ext uri="{BB962C8B-B14F-4D97-AF65-F5344CB8AC3E}">
        <p14:creationId xmlns:p14="http://schemas.microsoft.com/office/powerpoint/2010/main" val="1925127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1333-F762-D8EE-686F-0158B7CB2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344CD87-1199-F4E8-9D11-244C075C3B5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5133F-A5C4-14CE-8808-2D784BAD48FE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07EA1-EAD1-F369-CB05-FABCCBC08FF4}"/>
              </a:ext>
            </a:extLst>
          </p:cNvPr>
          <p:cNvSpPr txBox="1"/>
          <p:nvPr/>
        </p:nvSpPr>
        <p:spPr>
          <a:xfrm>
            <a:off x="723899" y="792480"/>
            <a:ext cx="16840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IEDZĪVOTĀJU VIEDOKLIS</a:t>
            </a:r>
            <a:endParaRPr lang="en-US" sz="5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CD9CBC-5CA2-2187-6060-2E23C2F437CC}"/>
              </a:ext>
            </a:extLst>
          </p:cNvPr>
          <p:cNvSpPr txBox="1"/>
          <p:nvPr/>
        </p:nvSpPr>
        <p:spPr>
          <a:xfrm>
            <a:off x="824552" y="2019300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2025. gada 13. februārī saņemta e-pasta vēstule no Ādažu pagasta iedzīvotāju padomes locekļa G. Būdas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par iedzīvotāju aptaujas veikšanu viedokļa noskaidrošanai 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par projekta ieceri</a:t>
            </a:r>
          </a:p>
          <a:p>
            <a:pPr marL="285750" indent="-285750"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Aptaujā piedalījās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23 iedzīvotāji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.</a:t>
            </a:r>
          </a:p>
          <a:p>
            <a:pPr marL="285750" indent="-285750"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Atbalstu izteica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22 iedzīvotāji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, savukārt ieceri neatbalstīja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1 iedzīvotājs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.</a:t>
            </a:r>
          </a:p>
          <a:p>
            <a:pPr marL="285750" indent="-285750"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Aptaujā netika jautāta vēlamā projekta ieceres īstenošanas vieta ciema teritorijā.</a:t>
            </a:r>
          </a:p>
        </p:txBody>
      </p:sp>
      <p:pic>
        <p:nvPicPr>
          <p:cNvPr id="4098" name="Attēls 2">
            <a:extLst>
              <a:ext uri="{FF2B5EF4-FFF2-40B4-BE49-F238E27FC236}">
                <a16:creationId xmlns:a16="http://schemas.microsoft.com/office/drawing/2014/main" id="{44B1E77F-5A2A-9A1C-DAF2-361CE0AA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987247"/>
            <a:ext cx="5391150" cy="439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Attēls 1" descr="Forms response chart. Question title: Lūdzam izteikt viedokli par to, vai Garkalnes ciemā būtu nepieciešams velosipēdu apkopes stends?. Number of responses: 23 responses.">
            <a:extLst>
              <a:ext uri="{FF2B5EF4-FFF2-40B4-BE49-F238E27FC236}">
                <a16:creationId xmlns:a16="http://schemas.microsoft.com/office/drawing/2014/main" id="{42261EC6-10A6-A6B8-CEFB-219DB955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383720"/>
            <a:ext cx="7344010" cy="30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3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21781</TotalTime>
  <Words>583</Words>
  <Application>Microsoft Office PowerPoint</Application>
  <PresentationFormat>Custom</PresentationFormat>
  <Paragraphs>75</Paragraphs>
  <Slides>11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 Light</vt:lpstr>
      <vt:lpstr>Montserrat Classic Bold</vt:lpstr>
      <vt:lpstr>Montserrat SemiBold</vt:lpstr>
      <vt:lpstr>Calibri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PROJEKTA MĒRĶIS UN UZDEVUMI</vt:lpstr>
      <vt:lpstr>INFORMĀCIJA PAR PROJEKTA IECERI</vt:lpstr>
      <vt:lpstr>PROJEKTA IZMAKSAS UN FINANSĒJUMS</vt:lpstr>
      <vt:lpstr>PowerPoint Presentation</vt:lpstr>
      <vt:lpstr>PRIEKŠLIKUMI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Jevgēnija Sviridenkova</dc:creator>
  <cp:lastModifiedBy>Jevgēnija Sviridenkova</cp:lastModifiedBy>
  <cp:revision>45</cp:revision>
  <dcterms:created xsi:type="dcterms:W3CDTF">2006-08-16T00:00:00Z</dcterms:created>
  <dcterms:modified xsi:type="dcterms:W3CDTF">2025-02-23T19:17:51Z</dcterms:modified>
  <dc:identifier>DAFY3VwOX4w</dc:identifier>
</cp:coreProperties>
</file>