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4"/>
  </p:notesMasterIdLst>
  <p:sldIdLst>
    <p:sldId id="432" r:id="rId2"/>
    <p:sldId id="453" r:id="rId3"/>
    <p:sldId id="472" r:id="rId4"/>
    <p:sldId id="473" r:id="rId5"/>
    <p:sldId id="470" r:id="rId6"/>
    <p:sldId id="474" r:id="rId7"/>
    <p:sldId id="459" r:id="rId8"/>
    <p:sldId id="485" r:id="rId9"/>
    <p:sldId id="486" r:id="rId10"/>
    <p:sldId id="481" r:id="rId11"/>
    <p:sldId id="460" r:id="rId12"/>
    <p:sldId id="282" r:id="rId13"/>
  </p:sldIdLst>
  <p:sldSz cx="18288000" cy="10287000"/>
  <p:notesSz cx="6797675" cy="9926638"/>
  <p:embeddedFontLst>
    <p:embeddedFont>
      <p:font typeface="Montserrat" panose="00000500000000000000" pitchFamily="50" charset="-70"/>
      <p:regular r:id="rId15"/>
      <p:bold r:id="rId16"/>
      <p:italic r:id="rId17"/>
      <p:boldItalic r:id="rId18"/>
    </p:embeddedFont>
  </p:embeddedFontLst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Gaišs stils 3 - izcēlum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Vidējs stils 1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Gaišs stils 3 - izcēlum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34" d="100"/>
          <a:sy n="34" d="100"/>
        </p:scale>
        <p:origin x="24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00DFE-684B-4807-3B6B-4A9A35FEF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DA3EE-6A61-F33D-0221-FDBC4742B5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079963-8949-4BB9-9D7C-D97C91EECF9B}" type="datetimeFigureOut">
              <a:rPr lang="lv-LV"/>
              <a:pPr>
                <a:defRPr/>
              </a:pPr>
              <a:t>19.02.2025</a:t>
            </a:fld>
            <a:endParaRPr 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FA84F1-D5B5-7F06-C099-8B05395341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BE3570-BBA5-B2DB-BCE6-C57EB379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4F83-0769-6040-C920-9B20D16D5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CD46-381E-051D-0996-DDE1E6136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F395BC-D4F7-45EF-8F3A-40F16DDBBDF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ida attēla vietturis 1">
            <a:extLst>
              <a:ext uri="{FF2B5EF4-FFF2-40B4-BE49-F238E27FC236}">
                <a16:creationId xmlns:a16="http://schemas.microsoft.com/office/drawing/2014/main" id="{3B3C9091-F60A-9734-0C08-44136FD7FB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iezīmju vietturis 2">
            <a:extLst>
              <a:ext uri="{FF2B5EF4-FFF2-40B4-BE49-F238E27FC236}">
                <a16:creationId xmlns:a16="http://schemas.microsoft.com/office/drawing/2014/main" id="{1B21F710-23EB-6AAE-1CA4-7BC3CA788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altLang="lv-LV"/>
              <a:t>Uz 1 milj ERAF = 666 tk privātās investīcijas</a:t>
            </a:r>
          </a:p>
        </p:txBody>
      </p:sp>
      <p:sp>
        <p:nvSpPr>
          <p:cNvPr id="7172" name="Slaida numura vietturis 3">
            <a:extLst>
              <a:ext uri="{FF2B5EF4-FFF2-40B4-BE49-F238E27FC236}">
                <a16:creationId xmlns:a16="http://schemas.microsoft.com/office/drawing/2014/main" id="{4A67C5B7-160C-C7FE-9344-D6621B369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E7FE1F-E3F8-474D-856E-29519FE89DEA}" type="slidenum">
              <a:rPr lang="lv-LV" altLang="lv-LV" smtClean="0"/>
              <a:pPr/>
              <a:t>11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2043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CBB-95E1-7FB5-9C1F-33E8B8D8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FF72-FBDB-4EFA-9591-674D7CE21075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7CCD-3634-385C-C9C8-9F6781AC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EF4B-46F1-66D7-A59D-6E35A755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3B4D-4189-4E37-AB8D-7F07E5B45BC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2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DD50-C1C6-331F-A725-6919489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6DD6-F017-4FD9-BC75-CB5E95C28D56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173A-A6E2-CF41-4C4A-39294CEE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C6F7-8285-CA76-DB7C-7BE97124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B81E-A6CF-4598-B3D9-A946C16E949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285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753-A733-7AC9-2E81-B89EB06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189D-6D80-4BA2-BA3B-2DF155631061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6C1B-037D-6DEA-5E09-D21E0F6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6F4C-D95A-785B-079A-AC9F756E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EE79-87EA-453E-9A71-2D1CF00AC87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349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A0CA-B2A4-D942-DD18-9AF7B9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D376-D20F-4832-8C76-E897E11D9833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E3D4C-6E79-109D-2C2D-4A78936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929C-CB00-8514-993A-17007D72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43A5-714F-4540-9E65-0EE7207759E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0366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2E84E-4C16-ED9D-5977-0BE3B2BA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1287-DFDD-43BB-98B8-3F0A1BFF8E57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680A0-B9D0-A81B-CF74-1457DE7F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8E69-0C45-0F9A-8C3A-1763852C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490-0F01-4068-8DFE-56E3785EE12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609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DB4180-AD9F-6B0D-23A3-B1A794BB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21CF-7785-4F08-B8C6-B262C1761169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006CCC-B5B6-FBF0-6629-A19CF023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A24B9-F3C0-FD53-80B4-7B04CCA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9F99-0491-4F0D-9423-A45C44CC354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751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4D53D-9327-1129-94D1-9FD15F0F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D17C-2721-485B-B833-199C241C640B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CC1B36-F1B5-3342-79FE-379B9492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FEAC05-DF9C-C79E-860A-400AF48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4DAB-BEBF-47E2-8BE7-483C4F1CFE8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2052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328E707-E753-D26F-3339-55135189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0D4-9A01-4119-B642-44A9C0F56930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AF28BA-1FAA-D738-238D-FD0A52A6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8A9683-7C3D-5F72-7D5B-BE128BDC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982A-158A-4E33-B41A-6C7D838C30C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882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F1D873-9CB7-B64D-D3C4-6C4E5584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7A69-49D4-4838-BC0F-57C728ABE2EB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507E5A-6EDC-22BB-B6D8-8DD94AFF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CFB3D-1419-0A30-A4F6-808C0E1A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FFBE-0697-443C-AFBD-81A0DCD3ED8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1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814AA-1EF4-D729-E244-C0242D60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49E7-145D-4376-96A6-383A80B8AF93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955074-4460-FBDA-14BF-BF281242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5931C3-F043-96F3-1843-5A93512D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336F-0EA2-4F18-8017-E57B51DA37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33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019E3-D521-49DA-9622-82A2235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A8AF-E708-47A3-99EB-AE32BFAACB51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6679B3-0819-344A-40F4-EF13C8E9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B605B-4308-BA0C-5EC9-2D04C2FC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507E-1ED4-4308-AFE3-1812F86CD62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994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E09677-4A7F-01B0-7BD0-28E915875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  <a:endParaRPr lang="lv-LV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A0E9AA-E058-C32B-63D2-61A019D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  <a:endParaRPr lang="lv-LV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250C-6D89-F663-8746-17B58569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FEE54-0D80-45F2-A199-F1C13A7BBBD1}" type="datetime1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F98D-32AD-9E05-012E-BAD183EF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02CF-D361-F9CC-AE71-783AE37E2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30A0BD-9307-4BA8-9C35-E9414454DBC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2A1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D2CF23DD-2274-17E0-4D18-A1309DF61EF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6E4F3B80-002C-A71B-B71F-B735BE33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19" y="307975"/>
            <a:ext cx="40687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53A47D2B-F58C-DBAC-B99D-5634BA4AE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914900"/>
            <a:ext cx="16611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Par projektu «Sporta laukuma ierīkošana </a:t>
            </a:r>
            <a:r>
              <a:rPr lang="lv-LV" altLang="lv-LV" sz="6000" b="1" dirty="0" err="1">
                <a:solidFill>
                  <a:schemeClr val="bg1"/>
                </a:solidFill>
                <a:latin typeface="Montserrat" pitchFamily="2" charset="-70"/>
              </a:rPr>
              <a:t>Garciemā</a:t>
            </a:r>
            <a:r>
              <a:rPr lang="lv-LV" altLang="lv-LV" sz="6000" b="1" dirty="0">
                <a:solidFill>
                  <a:schemeClr val="bg1"/>
                </a:solidFill>
                <a:latin typeface="Montserrat" pitchFamily="2" charset="-70"/>
              </a:rPr>
              <a:t>»</a:t>
            </a:r>
            <a:endParaRPr lang="lv-LV" altLang="lv-LV" sz="4000" dirty="0">
              <a:latin typeface="Montserrat" pitchFamily="2" charset="-70"/>
            </a:endParaRPr>
          </a:p>
        </p:txBody>
      </p:sp>
      <p:sp>
        <p:nvSpPr>
          <p:cNvPr id="3077" name="TextBox 2">
            <a:extLst>
              <a:ext uri="{FF2B5EF4-FFF2-40B4-BE49-F238E27FC236}">
                <a16:creationId xmlns:a16="http://schemas.microsoft.com/office/drawing/2014/main" id="{F0214876-BAD5-52BE-A668-729C010F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I   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19.02.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202</a:t>
            </a:r>
            <a:r>
              <a:rPr lang="lv-LV" altLang="lv-LV" sz="1500" dirty="0">
                <a:solidFill>
                  <a:srgbClr val="FFFFFF"/>
                </a:solidFill>
                <a:latin typeface="Montserrat" pitchFamily="2" charset="-70"/>
              </a:rPr>
              <a:t>5</a:t>
            </a:r>
            <a:r>
              <a:rPr lang="en-US" altLang="lv-LV" sz="1500" dirty="0">
                <a:solidFill>
                  <a:srgbClr val="FFFFFF"/>
                </a:solidFill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5234B-8C38-84C1-3673-1EC54C444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D8694D52-FBC1-A6DD-4B98-7F26C1F3FB9C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DFD5933-059E-8AF9-0B83-EBD85C6AADC3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plānoto projektu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0BE45-9915-422F-2D72-D78C0F221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72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Plānotās izmaksas (ar PVN)						30 000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Pamatlīdzekļu un aprīkojuma iegāde	          		 30 000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b="1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Finanšu avoti		   						30 000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EJZAF  									 27 000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						    3 000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b="1" dirty="0">
              <a:latin typeface="Montserrat" pitchFamily="2" charset="-7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Finansējums projekta ieviešanai 					 30 000 </a:t>
            </a:r>
            <a:r>
              <a:rPr lang="lv-LV" altLang="lv-LV" sz="2600" b="1" dirty="0" err="1">
                <a:latin typeface="Montserrat" pitchFamily="2" charset="-70"/>
              </a:rPr>
              <a:t>euro</a:t>
            </a:r>
            <a:r>
              <a:rPr lang="lv-LV" altLang="lv-LV" sz="2600" b="1" dirty="0">
                <a:latin typeface="Montserrat" pitchFamily="2" charset="-70"/>
              </a:rPr>
              <a:t>:</a:t>
            </a: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Pieejamais avanss 20% no EJZAF  				     5 400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Priekšfinansēšanai</a:t>
            </a:r>
            <a:r>
              <a:rPr lang="lv-LV" altLang="lv-LV" sz="2600" dirty="0">
                <a:latin typeface="Montserrat" pitchFamily="2" charset="-70"/>
              </a:rPr>
              <a:t> nepieciešamie līdzekļi 			    21 600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Pašvaldības finansējums  (2025.-2026.) 			      3 000 </a:t>
            </a:r>
            <a:r>
              <a:rPr lang="lv-LV" altLang="lv-LV" sz="2600" dirty="0" err="1">
                <a:latin typeface="Montserrat" pitchFamily="2" charset="-70"/>
              </a:rPr>
              <a:t>euro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1058B-13DD-8712-7D60-0626335A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58095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>
            <a:extLst>
              <a:ext uri="{FF2B5EF4-FFF2-40B4-BE49-F238E27FC236}">
                <a16:creationId xmlns:a16="http://schemas.microsoft.com/office/drawing/2014/main" id="{4C6E82A3-C0A4-F95B-9EA5-9B5272E47710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34913C6-2B92-C1A9-7A50-B03470E9D61E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Priekšlikums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87243-8F96-283D-799F-5C7C4E4F8E54}"/>
              </a:ext>
            </a:extLst>
          </p:cNvPr>
          <p:cNvSpPr txBox="1"/>
          <p:nvPr/>
        </p:nvSpPr>
        <p:spPr>
          <a:xfrm>
            <a:off x="1228725" y="1850048"/>
            <a:ext cx="16764000" cy="722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Atbalstīt projekta “Sporta laukuma ierīkošana </a:t>
            </a:r>
            <a:r>
              <a:rPr lang="lv-LV" sz="2600" b="1" dirty="0" err="1">
                <a:latin typeface="Montserrat" pitchFamily="2" charset="-70"/>
              </a:rPr>
              <a:t>Garciemā</a:t>
            </a:r>
            <a:r>
              <a:rPr lang="lv-LV" sz="2600" b="1" dirty="0">
                <a:latin typeface="Montserrat" pitchFamily="2" charset="-70"/>
              </a:rPr>
              <a:t>” pieteikuma iesniegšanu </a:t>
            </a:r>
            <a:r>
              <a:rPr lang="lv-LV" sz="2600" dirty="0">
                <a:latin typeface="Montserrat" pitchFamily="2" charset="-70"/>
              </a:rPr>
              <a:t>biedrības “Jūras zeme” rīcībā EJZAF M1.2. “Infrastruktūras, kas nepieciešama piekrastes resursu ilgtspējīgai izmantošanai attīstība, pilnveide un izveide” ar </a:t>
            </a:r>
            <a:r>
              <a:rPr lang="lv-LV" sz="2600" b="1" dirty="0">
                <a:latin typeface="Montserrat" pitchFamily="2" charset="-70"/>
              </a:rPr>
              <a:t>kopējo plānoto finansējumu 30 000 </a:t>
            </a:r>
            <a:r>
              <a:rPr lang="lv-LV" sz="2600" b="1" i="1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, t.sk., EJZAF finansējumu – 27 000 </a:t>
            </a:r>
            <a:r>
              <a:rPr lang="lv-LV" sz="2600" i="1" dirty="0" err="1">
                <a:latin typeface="Montserrat" pitchFamily="2" charset="-70"/>
              </a:rPr>
              <a:t>euro</a:t>
            </a:r>
            <a:r>
              <a:rPr lang="lv-LV" sz="2600" dirty="0">
                <a:latin typeface="Montserrat" pitchFamily="2" charset="-70"/>
              </a:rPr>
              <a:t> un pašvaldības finansējumu – 3 000 </a:t>
            </a:r>
            <a:r>
              <a:rPr lang="lv-LV" sz="2600" i="1" dirty="0" err="1">
                <a:latin typeface="Montserrat" pitchFamily="2" charset="-70"/>
              </a:rPr>
              <a:t>euro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Uzdot APN līdz 04.04.2025. iesniegt </a:t>
            </a:r>
            <a:r>
              <a:rPr lang="lv-LV" sz="2600" dirty="0">
                <a:latin typeface="Montserrat" pitchFamily="2" charset="-70"/>
              </a:rPr>
              <a:t>LAD Elektroniskās pieteikšanās sistēmā projekta “Sporta laukuma ierīkošana </a:t>
            </a:r>
            <a:r>
              <a:rPr lang="lv-LV" sz="2600" dirty="0" err="1">
                <a:latin typeface="Montserrat" pitchFamily="2" charset="-70"/>
              </a:rPr>
              <a:t>Garciemā</a:t>
            </a:r>
            <a:r>
              <a:rPr lang="lv-LV" sz="2600" dirty="0">
                <a:latin typeface="Montserrat" pitchFamily="2" charset="-70"/>
              </a:rPr>
              <a:t>” </a:t>
            </a:r>
            <a:r>
              <a:rPr lang="lv-LV" sz="2600" b="1" dirty="0">
                <a:latin typeface="Montserrat" pitchFamily="2" charset="-70"/>
              </a:rPr>
              <a:t>pieteikumu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projekta īstenošanai nepieciešamo </a:t>
            </a:r>
            <a:r>
              <a:rPr lang="lv-LV" sz="2600" b="1" dirty="0">
                <a:latin typeface="Montserrat" pitchFamily="2" charset="-70"/>
              </a:rPr>
              <a:t>finansējumu 24 600,00 </a:t>
            </a:r>
            <a:r>
              <a:rPr lang="lv-LV" sz="2600" b="1" i="1" dirty="0" err="1">
                <a:latin typeface="Montserrat" pitchFamily="2" charset="-70"/>
              </a:rPr>
              <a:t>euro</a:t>
            </a:r>
            <a:r>
              <a:rPr lang="lv-LV" sz="2600" b="1" dirty="0">
                <a:latin typeface="Montserrat" pitchFamily="2" charset="-70"/>
              </a:rPr>
              <a:t> apmērā paredzēt</a:t>
            </a:r>
            <a:r>
              <a:rPr lang="lv-LV" sz="2600" dirty="0">
                <a:latin typeface="Montserrat" pitchFamily="2" charset="-70"/>
              </a:rPr>
              <a:t> Attīstības un projektu nodaļas </a:t>
            </a:r>
            <a:r>
              <a:rPr lang="lv-LV" sz="2600" b="1" dirty="0">
                <a:latin typeface="Montserrat" pitchFamily="2" charset="-70"/>
              </a:rPr>
              <a:t>2025. gada budžeta tāmē</a:t>
            </a:r>
            <a:endParaRPr lang="lv-LV" sz="2600" dirty="0">
              <a:latin typeface="Montserrat" pitchFamily="2" charset="-7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dirty="0">
                <a:latin typeface="Montserrat" pitchFamily="2" charset="-70"/>
              </a:rPr>
              <a:t>Projekta apstiprināšanas gadījumā uzdot APN organizēt projekta īstenošanu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lv-LV" sz="2600" b="1" dirty="0">
                <a:latin typeface="Montserrat" pitchFamily="2" charset="-70"/>
              </a:rPr>
              <a:t>Papildināt AP uzdevumu </a:t>
            </a:r>
            <a:r>
              <a:rPr lang="lv-LV" sz="2600" dirty="0">
                <a:latin typeface="Montserrat" pitchFamily="2" charset="-70"/>
              </a:rPr>
              <a:t>«U5.1.3: Noteikt, kā efektīvāk izmantot pašvaldības ēkas un to apkārtējās teritorijas (atjaunot, pielāgot tās pašvaldības funkciju īstenošanai, nojaukt, pārdot u.tml.)»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C7A46-57E9-1FEC-534B-168E8D3F4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1667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58BDDAF-CEBC-2E83-C93F-3E47CEA65F22}"/>
              </a:ext>
            </a:extLst>
          </p:cNvPr>
          <p:cNvSpPr txBox="1"/>
          <p:nvPr/>
        </p:nvSpPr>
        <p:spPr>
          <a:xfrm>
            <a:off x="3265488" y="2628900"/>
            <a:ext cx="11666537" cy="3009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 eaLnBrk="1" fontAlgn="auto" hangingPunct="1">
              <a:lnSpc>
                <a:spcPts val="11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830CB0B5-B746-9E77-8D83-50F5E6F0CA1E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0" y="9529763"/>
            <a:ext cx="18297525" cy="0"/>
          </a:xfrm>
          <a:prstGeom prst="line">
            <a:avLst/>
          </a:prstGeom>
          <a:noFill/>
          <a:ln w="9525" cap="rnd">
            <a:solidFill>
              <a:srgbClr val="58585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FBDBC-9EA5-1D76-E4DE-959D4D5D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3" r="2168" b="-1228"/>
          <a:stretch>
            <a:fillRect/>
          </a:stretch>
        </p:blipFill>
        <p:spPr bwMode="auto">
          <a:xfrm>
            <a:off x="0" y="0"/>
            <a:ext cx="18297525" cy="94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B329881D-9D3F-6507-5F06-713305B5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570413"/>
            <a:ext cx="36988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>
            <a:extLst>
              <a:ext uri="{FF2B5EF4-FFF2-40B4-BE49-F238E27FC236}">
                <a16:creationId xmlns:a16="http://schemas.microsoft.com/office/drawing/2014/main" id="{FEFB58B1-3057-6888-DF9C-AA889A1B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800" y="3317875"/>
            <a:ext cx="182927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925"/>
              </a:lnSpc>
            </a:pPr>
            <a:r>
              <a:rPr lang="en-US" altLang="lv-LV" sz="6600">
                <a:solidFill>
                  <a:srgbClr val="FFFFFF"/>
                </a:solidFill>
                <a:latin typeface="Montserrat Semi-Bold Bold" charset="-70"/>
              </a:rPr>
              <a:t>PALDIES PAR UZMANĪBU!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139FB-983F-2EBF-609B-41F0184C7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1ECB6698-DE16-0E71-0F09-B5732B750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10.10.2023. MK noteikumi Nr. 579 </a:t>
            </a:r>
            <a:r>
              <a:rPr lang="lv-LV" altLang="lv-LV" sz="2600" dirty="0">
                <a:latin typeface="Montserrat" pitchFamily="2" charset="-70"/>
              </a:rPr>
              <a:t>“Valsts un Eiropas Savienības atbalsta piešķiršanas kārtība Eiropas Jūrlietu, zvejniecības un akvakultūras fonda (EJZAF) pasākumam "Sabiedrības virzītas vietējās attīstības stratēģiju īstenošana"”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Pasākuma mērķis </a:t>
            </a:r>
            <a:r>
              <a:rPr lang="lv-LV" altLang="lv-LV" sz="2600" dirty="0">
                <a:latin typeface="Montserrat" pitchFamily="2" charset="-70"/>
              </a:rPr>
              <a:t>saskaņā ar regulas 2021/1139 3. panta 3. punktu ir attīstīt ilgtspējīgu "zilo" ekonomiku un veicināt zvejniecības un akvakultūras kopienu attīstību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Administrējošā iestāde </a:t>
            </a:r>
            <a:r>
              <a:rPr lang="lv-LV" altLang="lv-LV" sz="2600" dirty="0">
                <a:latin typeface="Montserrat" pitchFamily="2" charset="-70"/>
              </a:rPr>
              <a:t>– vietējā rīcības grupa «Jūras Zeme»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Pasākumā atbilstoši vietējās attīstības stratēģijai </a:t>
            </a:r>
            <a:r>
              <a:rPr lang="lv-LV" altLang="lv-LV" sz="2600" b="1" dirty="0">
                <a:latin typeface="Montserrat" pitchFamily="2" charset="-70"/>
              </a:rPr>
              <a:t>atbalstu sniedz šādām darbībām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vietējās ekonomikas attīstības un transformācijas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vides resursu ilgtspējīgai izmantošanai, kā arī klimata pārmaiņu mazināšanai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zvejas vai jūras kultūras mantojuma izmantošanas veicināšanai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ostu infrastruktūras attīstības stiprināšanai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F1899-4256-298B-9CEF-3368D9F4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2008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861A4-8D9A-BF51-D1F9-9573E08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89E7093E-5ECA-6AD4-6CC8-18E69652F6CB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D01C5766-EDDD-A76C-3C0E-30EF1B7D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Attiecināmās izmaksas: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pamatlīdzekļu un programmu nodrošinājuma iegāde un uzstādīšana, kā arī muzeja eksponātu atjaunošana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jaunas būvniecības, pārbūves, ierīkošanas, novietošanas un atjaunošanas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jaunu būvmateriālu iegādes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digitālo risinājumu un digitālo pakalpojumu izveide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ar preces vai pakalpojuma publicitāti saistīti izdevumi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atjaunojamās vai </a:t>
            </a:r>
            <a:r>
              <a:rPr lang="lv-LV" altLang="lv-LV" sz="2600" dirty="0" err="1">
                <a:latin typeface="Montserrat" pitchFamily="2" charset="-70"/>
              </a:rPr>
              <a:t>atjaunīgās</a:t>
            </a:r>
            <a:r>
              <a:rPr lang="lv-LV" altLang="lv-LV" sz="2600" dirty="0">
                <a:latin typeface="Montserrat" pitchFamily="2" charset="-70"/>
              </a:rPr>
              <a:t> elektroenerģijas ražošanai atbalsta saņēmēja pašpatēriņam paredzētās tehnikas, iekārtu un aprīkojuma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projekta iesnieguma sagatavošanas attiecināmās izmaksas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izmaksas darbinieka apmācībai vai darba braucienam vai komandējumam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18F7665-D0CF-EF58-43E4-78CD9C5E0DAB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BD617-20AC-4DD4-749A-C425BDA1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5310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B2D0E-8D55-3CE7-1AA4-7BB0A0269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4FF299D9-9943-89BB-994B-10F4E7A3397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7ECA021C-23FC-D437-4D26-98433C4E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6022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Finansēšanas kārtība:</a:t>
            </a:r>
            <a:endParaRPr lang="lv-LV" altLang="lv-LV" sz="2600" dirty="0">
              <a:latin typeface="Montserrat" pitchFamily="2" charset="-70"/>
            </a:endParaRP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Pieejams avanss 20% apmērā no EJZAF finansējuma</a:t>
            </a:r>
          </a:p>
          <a:p>
            <a:pPr lvl="1" indent="0">
              <a:lnSpc>
                <a:spcPct val="150000"/>
              </a:lnSpc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Konkursa norises gaita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Iesniegumu pieņemšana LAD EPS 06.03.2025.-04.04.2025.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biedrībā «Jūras Zeme» – 1 mēnesis</a:t>
            </a:r>
          </a:p>
          <a:p>
            <a:pPr marL="12001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vērtēšana – varbūt būt 3 mēneši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v-LV" altLang="lv-LV" sz="2600" dirty="0">
              <a:latin typeface="Montserrat" pitchFamily="2" charset="-7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Projektu maksimālais </a:t>
            </a:r>
            <a:r>
              <a:rPr lang="lv-LV" altLang="lv-LV" sz="2600" b="1" dirty="0">
                <a:latin typeface="Montserrat" pitchFamily="2" charset="-70"/>
              </a:rPr>
              <a:t>īstenošanas termiņš</a:t>
            </a:r>
            <a:r>
              <a:rPr lang="lv-LV" altLang="lv-LV" sz="2600" dirty="0">
                <a:latin typeface="Montserrat" pitchFamily="2" charset="-70"/>
              </a:rPr>
              <a:t>, ja tiek veikta būvniecība - divi gadi no LAD lēmuma pieņemšanas par projekta iesnieguma apstiprināšanu, pārējām darbībām – </a:t>
            </a:r>
            <a:r>
              <a:rPr lang="lv-LV" altLang="lv-LV" sz="2600" dirty="0">
                <a:solidFill>
                  <a:srgbClr val="6B82A1"/>
                </a:solidFill>
                <a:latin typeface="Montserrat" pitchFamily="2" charset="-70"/>
              </a:rPr>
              <a:t>1 gads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2DF3BDC-F331-3F5F-E1D6-A0DFE200412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Par programmu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E0C511-E13B-252E-89AD-AFFA155E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7375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0825E-1AA1-520A-BCD7-7316C45F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690FDE47-EDF2-3CC8-4D48-369C31D5AC2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123" name="TextBox 1">
            <a:extLst>
              <a:ext uri="{FF2B5EF4-FFF2-40B4-BE49-F238E27FC236}">
                <a16:creationId xmlns:a16="http://schemas.microsoft.com/office/drawing/2014/main" id="{98DCEB35-D34D-279F-9058-4CABE20B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 </a:t>
            </a:r>
            <a:r>
              <a:rPr lang="lv-LV" altLang="lv-LV" sz="2600" dirty="0">
                <a:latin typeface="Montserrat" pitchFamily="2" charset="-70"/>
              </a:rPr>
              <a:t>EJZAF M1.2. «Infrastruktūras, kas nepieciešama piekrastes resursu ilgtspējīgai izmantošanai attīstība, pilnveide un izveide»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attiecināmo izmaksu summa vienam projektam </a:t>
            </a:r>
            <a:r>
              <a:rPr lang="lv-LV" altLang="lv-LV" sz="2600" dirty="0">
                <a:latin typeface="Montserrat" pitchFamily="2" charset="-70"/>
              </a:rPr>
              <a:t>– līdz 30 000 EUR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Maksimālā atbalsta intensitāte </a:t>
            </a:r>
            <a:r>
              <a:rPr lang="lv-LV" altLang="lv-LV" sz="2600" dirty="0">
                <a:latin typeface="Montserrat" pitchFamily="2" charset="-70"/>
              </a:rPr>
              <a:t>– 90%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Rīcības apraksts </a:t>
            </a:r>
            <a:r>
              <a:rPr lang="lv-LV" altLang="lv-LV" sz="2600" dirty="0">
                <a:latin typeface="Montserrat" pitchFamily="2" charset="-70"/>
              </a:rPr>
              <a:t>– Rīcības ietvaros partnerības teritorijā paredzēts atbalstīt no zivsaimniecības nozares atkarīgo apdzīvoto vietu piekrastes joslas un iekšzemes publisko ūdeņu publiskās infrastruktūras attīstību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Iznākuma rādītājs </a:t>
            </a:r>
            <a:r>
              <a:rPr lang="lv-LV" altLang="lv-LV" sz="2600" dirty="0">
                <a:latin typeface="Montserrat" pitchFamily="2" charset="-70"/>
              </a:rPr>
              <a:t>– atbalstīts 1 projekts ostas </a:t>
            </a:r>
            <a:r>
              <a:rPr lang="lv-LV" altLang="lv-LV" sz="2600" dirty="0" err="1">
                <a:latin typeface="Montserrat" pitchFamily="2" charset="-70"/>
              </a:rPr>
              <a:t>multifunkcionālā</a:t>
            </a:r>
            <a:r>
              <a:rPr lang="lv-LV" altLang="lv-LV" sz="2600" dirty="0">
                <a:latin typeface="Montserrat" pitchFamily="2" charset="-70"/>
              </a:rPr>
              <a:t> centra izbūvei; atbalstīti 2 projekti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Ādažos plānotais projekts </a:t>
            </a:r>
            <a:r>
              <a:rPr lang="lv-LV" altLang="lv-LV" sz="2600" dirty="0">
                <a:latin typeface="Montserrat" pitchFamily="2" charset="-70"/>
              </a:rPr>
              <a:t>– </a:t>
            </a:r>
            <a:r>
              <a:rPr lang="lv-LV" altLang="lv-LV" sz="2600" b="1" dirty="0">
                <a:solidFill>
                  <a:srgbClr val="6B82A1"/>
                </a:solidFill>
                <a:latin typeface="Montserrat" pitchFamily="2" charset="-70"/>
              </a:rPr>
              <a:t>Sporta laukuma ierīkošana </a:t>
            </a:r>
            <a:r>
              <a:rPr lang="lv-LV" altLang="lv-LV" sz="2600" b="1" dirty="0" err="1">
                <a:solidFill>
                  <a:srgbClr val="6B82A1"/>
                </a:solidFill>
                <a:latin typeface="Montserrat" pitchFamily="2" charset="-70"/>
              </a:rPr>
              <a:t>Garciemā</a:t>
            </a:r>
            <a:endParaRPr lang="lv-LV" altLang="lv-LV" sz="2600" b="1" dirty="0">
              <a:solidFill>
                <a:srgbClr val="6B82A1"/>
              </a:solidFill>
              <a:latin typeface="Montserrat" pitchFamily="2" charset="-7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DCAF67-C07E-3B1A-E83A-E517C6BBF50F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«Jūras Zeme» SVVA stratēģijā noteiktā rīcība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4A91E-16C4-A59D-8B96-F0B482E7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5010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B65C7-713D-B785-332A-99075DC34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0A066F70-C056-FA52-EDDD-C02D30F199F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125326E-685C-BD8C-B840-03AB780A3585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Projekta pamatojums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45B30-5D07-D32A-215A-185A4F17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161544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 err="1">
                <a:latin typeface="Montserrat" pitchFamily="2" charset="-70"/>
              </a:rPr>
              <a:t>Garciema</a:t>
            </a:r>
            <a:r>
              <a:rPr lang="lv-LV" altLang="lv-LV" sz="2600" dirty="0">
                <a:latin typeface="Montserrat" pitchFamily="2" charset="-70"/>
              </a:rPr>
              <a:t> ciemā 01.01.2024. dzīvoja 1429 iedzīvotāji un tas ir </a:t>
            </a:r>
            <a:r>
              <a:rPr lang="lv-LV" altLang="lv-LV" sz="2600" b="1" dirty="0">
                <a:latin typeface="Montserrat" pitchFamily="2" charset="-70"/>
              </a:rPr>
              <a:t>3. lielākais ciems </a:t>
            </a:r>
            <a:r>
              <a:rPr lang="lv-LV" altLang="lv-LV" sz="2600" dirty="0">
                <a:latin typeface="Montserrat" pitchFamily="2" charset="-70"/>
              </a:rPr>
              <a:t>Ādažu novadā. </a:t>
            </a:r>
            <a:r>
              <a:rPr lang="lv-LV" altLang="lv-LV" sz="2600" dirty="0" err="1">
                <a:latin typeface="Montserrat" pitchFamily="2" charset="-70"/>
              </a:rPr>
              <a:t>Garciemā</a:t>
            </a:r>
            <a:r>
              <a:rPr lang="lv-LV" altLang="lv-LV" sz="2600" dirty="0">
                <a:latin typeface="Montserrat" pitchFamily="2" charset="-70"/>
              </a:rPr>
              <a:t> ciemā </a:t>
            </a:r>
            <a:r>
              <a:rPr lang="lv-LV" altLang="lv-LV" sz="2600" b="1" dirty="0">
                <a:latin typeface="Montserrat" pitchFamily="2" charset="-70"/>
              </a:rPr>
              <a:t>8% no iedzīvotājiem ir bērni vecumā līdz 14 gadiem un 8% – jaunieši vecumā no 15 līdz 24 gadiem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Ciemā blakus dzīvojamām mājām ir pieejams neliels bērnu rotaļu laukums, savukārt </a:t>
            </a:r>
            <a:r>
              <a:rPr lang="lv-LV" altLang="lv-LV" sz="2600" b="1" dirty="0">
                <a:latin typeface="Montserrat" pitchFamily="2" charset="-70"/>
              </a:rPr>
              <a:t>nav izveidota infrastruktūra sporta / jauniešu aktivitātēm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Sporta un atpūtas funkciju attīstībai </a:t>
            </a:r>
            <a:r>
              <a:rPr lang="lv-LV" altLang="lv-LV" sz="2600" dirty="0" err="1">
                <a:latin typeface="Montserrat" pitchFamily="2" charset="-70"/>
              </a:rPr>
              <a:t>Garciema</a:t>
            </a:r>
            <a:r>
              <a:rPr lang="lv-LV" altLang="lv-LV" sz="2600" dirty="0">
                <a:latin typeface="Montserrat" pitchFamily="2" charset="-70"/>
              </a:rPr>
              <a:t> ciema teritorijā, </a:t>
            </a:r>
            <a:r>
              <a:rPr lang="lv-LV" altLang="lv-LV" sz="2600" b="1" dirty="0">
                <a:latin typeface="Montserrat" pitchFamily="2" charset="-70"/>
              </a:rPr>
              <a:t>pašvaldībai pieejams zemes gabals ar kadastra Nr. 80520081331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To, ka ciema teritorijā nepieciešams izveidot vietu bērnu / jauniešu aktivitātēm, ir uzsvēruši arī </a:t>
            </a:r>
            <a:r>
              <a:rPr lang="lv-LV" altLang="lv-LV" sz="2600" b="1" dirty="0">
                <a:latin typeface="Montserrat" pitchFamily="2" charset="-70"/>
              </a:rPr>
              <a:t>ciema iedzīvotāji sanāksmju laikā </a:t>
            </a:r>
            <a:r>
              <a:rPr lang="lv-LV" altLang="lv-LV" sz="2600" dirty="0">
                <a:latin typeface="Montserrat" pitchFamily="2" charset="-70"/>
              </a:rPr>
              <a:t>ar pašvaldības pārstāvjiem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Carnikavas pagasta </a:t>
            </a:r>
            <a:r>
              <a:rPr lang="lv-LV" altLang="lv-LV" sz="2600" b="1" dirty="0">
                <a:latin typeface="Montserrat" pitchFamily="2" charset="-70"/>
              </a:rPr>
              <a:t>iedzīvotāju padomes veiktajā aptaujā 13.02.2025.-16.02.2025. </a:t>
            </a:r>
            <a:r>
              <a:rPr lang="lv-LV" altLang="lv-LV" sz="2600" dirty="0">
                <a:latin typeface="Montserrat" pitchFamily="2" charset="-70"/>
              </a:rPr>
              <a:t>piedalījās 46 ciema iedzīvotāji, no kuriem vairāk kā 60 % atbalsta sporta laukumu izveidi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109FF-6F11-2CFE-9C8A-B47DDA88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75994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57EFDC49-9844-61DA-D791-63B677A813B5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3FFC01-F1C7-49A5-1281-9A66736CCFE6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Projekta teritorija un plānotās alternatīvas</a:t>
            </a:r>
            <a:endParaRPr lang="en-US" sz="5200" b="1" dirty="0">
              <a:latin typeface="Montserrat" pitchFamily="2" charset="77"/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028E911-0379-F179-B930-1B67E556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2303191"/>
            <a:ext cx="5562600" cy="5680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F4C7D-AB0E-AFCE-DAE5-A519C47A09E2}"/>
              </a:ext>
            </a:extLst>
          </p:cNvPr>
          <p:cNvSpPr txBox="1"/>
          <p:nvPr/>
        </p:nvSpPr>
        <p:spPr>
          <a:xfrm>
            <a:off x="12649200" y="8172389"/>
            <a:ext cx="365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Kadastra Nr. 80520081331</a:t>
            </a:r>
            <a:endParaRPr lang="lv-LV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ACC88-674A-8C50-51B9-E1298A39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20CDF-DDEA-72EB-C497-75EA3CA71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9829800" cy="66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lv-LV" altLang="lv-LV" sz="2600" b="1" dirty="0">
                <a:latin typeface="Montserrat" pitchFamily="2" charset="-70"/>
              </a:rPr>
              <a:t>Basketbola laukuma (ar 2 groziem) izveide</a:t>
            </a:r>
            <a:r>
              <a:rPr lang="lv-LV" altLang="lv-LV" sz="2600" dirty="0">
                <a:latin typeface="Montserrat" pitchFamily="2" charset="-70"/>
              </a:rPr>
              <a:t>. Plānots laukums ~30x15 m platībā, bez apgaismojuma, ar nelielu celiņu vienā laukuma malā, lai savienotu laukumu ar stāvvietu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lv-LV" altLang="lv-LV" sz="2600" b="1" dirty="0">
                <a:latin typeface="Montserrat" pitchFamily="2" charset="-70"/>
              </a:rPr>
              <a:t>1 basketbola groza un 1 volejbola laukuma izveide</a:t>
            </a:r>
            <a:r>
              <a:rPr lang="lv-LV" altLang="lv-LV" sz="2600" dirty="0">
                <a:latin typeface="Montserrat" pitchFamily="2" charset="-70"/>
              </a:rPr>
              <a:t>. </a:t>
            </a:r>
            <a:r>
              <a:rPr lang="lv-LV" altLang="lv-LV" sz="2600">
                <a:latin typeface="Montserrat" pitchFamily="2" charset="-70"/>
              </a:rPr>
              <a:t>Plānots laukums </a:t>
            </a:r>
            <a:r>
              <a:rPr lang="lv-LV" altLang="lv-LV" sz="2600" dirty="0">
                <a:latin typeface="Montserrat" pitchFamily="2" charset="-70"/>
              </a:rPr>
              <a:t>ar 1 basketbola grozu ~15x15 m platībā, kā arī 1 volejbola laukums, bez apgaismojuma, ar nelielu celiņu basketbola laukuma malā, lai savienotu laukumu ar stāvvietu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lv-LV" altLang="lv-LV" sz="2600" b="1" dirty="0">
                <a:latin typeface="Montserrat" pitchFamily="2" charset="-70"/>
              </a:rPr>
              <a:t>Bērnu rotaļu laukuma izveide</a:t>
            </a:r>
            <a:r>
              <a:rPr lang="lv-LV" altLang="lv-LV" sz="2600" dirty="0">
                <a:latin typeface="Montserrat" pitchFamily="2" charset="-70"/>
              </a:rPr>
              <a:t>. Plānots izvietot 3-4 citur praksē iecienītas iekārtas, bet ar smilšu segumu</a:t>
            </a:r>
          </a:p>
        </p:txBody>
      </p:sp>
    </p:spTree>
    <p:extLst>
      <p:ext uri="{BB962C8B-B14F-4D97-AF65-F5344CB8AC3E}">
        <p14:creationId xmlns:p14="http://schemas.microsoft.com/office/powerpoint/2010/main" val="187444214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AE558-F1C9-2A07-9CFE-7B45C577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988A1150-56FB-08F7-0493-4F0565B97763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C23100F-7E63-DD73-64A2-7838D1898532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Carnikavas pagasta iedzīvotāju padomes viedoklis 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01A1F-5922-066B-67EA-787FEFBA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43100"/>
            <a:ext cx="84582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endParaRPr lang="lv-LV" altLang="lv-LV" sz="2600" b="1" dirty="0">
              <a:latin typeface="Montserrat" pitchFamily="2" charset="-70"/>
            </a:endParaRPr>
          </a:p>
          <a:p>
            <a:pPr algn="just">
              <a:lnSpc>
                <a:spcPct val="150000"/>
              </a:lnSpc>
            </a:pPr>
            <a:r>
              <a:rPr lang="lv-LV" altLang="lv-LV" sz="2600" b="1" dirty="0">
                <a:latin typeface="Montserrat" pitchFamily="2" charset="-70"/>
              </a:rPr>
              <a:t>Veiktā aptauja</a:t>
            </a:r>
            <a:r>
              <a:rPr lang="lv-LV" altLang="lv-LV" sz="2600" dirty="0">
                <a:latin typeface="Montserrat" pitchFamily="2" charset="-7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No 13.02.2025. līdz 16.02.2025. </a:t>
            </a:r>
            <a:r>
              <a:rPr lang="lv-LV" altLang="lv-LV" sz="2600" dirty="0">
                <a:latin typeface="Montserrat" pitchFamily="2" charset="-70"/>
              </a:rPr>
              <a:t>tika veikta </a:t>
            </a:r>
            <a:r>
              <a:rPr lang="lv-LV" altLang="lv-LV" sz="2600" dirty="0" err="1">
                <a:latin typeface="Montserrat" pitchFamily="2" charset="-70"/>
              </a:rPr>
              <a:t>Garciema</a:t>
            </a:r>
            <a:r>
              <a:rPr lang="lv-LV" altLang="lv-LV" sz="2600" dirty="0">
                <a:latin typeface="Montserrat" pitchFamily="2" charset="-70"/>
              </a:rPr>
              <a:t> ciema iedzīvotāju aptauja.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Anketas bija pieejamas vietējos ciema veikalos «Lats» un «Pie Ilzes». Informācija par anketām un iespēju nobalsot klātienē bija izvietota sociālajos tīklos.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Aptaujā piedalījās </a:t>
            </a:r>
            <a:r>
              <a:rPr lang="lv-LV" altLang="lv-LV" sz="2600" b="1" dirty="0">
                <a:latin typeface="Montserrat" pitchFamily="2" charset="-70"/>
              </a:rPr>
              <a:t>46 ciema iedzīvotāji</a:t>
            </a:r>
          </a:p>
          <a:p>
            <a:pPr algn="just">
              <a:lnSpc>
                <a:spcPct val="150000"/>
              </a:lnSpc>
            </a:pPr>
            <a:endParaRPr lang="lv-LV" altLang="lv-LV" sz="2600" dirty="0">
              <a:latin typeface="Montserrat" pitchFamily="2" charset="-7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77CBD4C2-FE5E-3EA5-19A5-B29110AB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95" r="10350" b="8889"/>
          <a:stretch/>
        </p:blipFill>
        <p:spPr>
          <a:xfrm>
            <a:off x="9610725" y="2682391"/>
            <a:ext cx="7756525" cy="5270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ADB4D-3ABB-B8B4-69C7-009577E7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74555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3DF1F-16CF-0135-1959-8F1DD05E2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extLst>
              <a:ext uri="{FF2B5EF4-FFF2-40B4-BE49-F238E27FC236}">
                <a16:creationId xmlns:a16="http://schemas.microsoft.com/office/drawing/2014/main" id="{234242C3-5173-320C-A518-1A0C9093C998}"/>
              </a:ext>
            </a:extLst>
          </p:cNvPr>
          <p:cNvSpPr>
            <a:spLocks noChangeShapeType="1"/>
          </p:cNvSpPr>
          <p:nvPr/>
        </p:nvSpPr>
        <p:spPr bwMode="auto">
          <a:xfrm rot="1789">
            <a:off x="-4763" y="9490075"/>
            <a:ext cx="18297526" cy="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2E2F217-38B5-DA3B-9F17-D31D36EB31F3}"/>
              </a:ext>
            </a:extLst>
          </p:cNvPr>
          <p:cNvSpPr txBox="1">
            <a:spLocks/>
          </p:cNvSpPr>
          <p:nvPr/>
        </p:nvSpPr>
        <p:spPr>
          <a:xfrm>
            <a:off x="1038225" y="947738"/>
            <a:ext cx="17145000" cy="766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3716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200" b="1" dirty="0">
                <a:latin typeface="Montserrat" pitchFamily="2" charset="77"/>
              </a:rPr>
              <a:t>Carnikavas pagasta iedzīvotāju padomes viedoklis </a:t>
            </a:r>
            <a:endParaRPr lang="en-US" sz="5200" b="1" dirty="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5E5FE-D9EF-7645-7E60-1F794DB5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324100"/>
            <a:ext cx="16002000" cy="6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lv-LV" altLang="lv-LV" sz="2600" b="1" dirty="0">
                <a:latin typeface="Montserrat" pitchFamily="2" charset="-70"/>
              </a:rPr>
              <a:t>Iedzīvotāju padomes viedoklis: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Ņemot vērā iedzīvotāju aptaujas rezultātus un viņu pašu idejas par šīs teritorijas nākotnes attīstības vajadzībām, </a:t>
            </a:r>
            <a:r>
              <a:rPr lang="lv-LV" altLang="lv-LV" sz="2600" b="1" dirty="0">
                <a:latin typeface="Montserrat" pitchFamily="2" charset="-70"/>
              </a:rPr>
              <a:t>atbalsta 2.variantu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Priekšlikums</a:t>
            </a:r>
            <a:r>
              <a:rPr lang="lv-LV" altLang="lv-LV" sz="2600" dirty="0">
                <a:latin typeface="Montserrat" pitchFamily="2" charset="-70"/>
              </a:rPr>
              <a:t> – domāt un radīt to cik vien </a:t>
            </a:r>
            <a:r>
              <a:rPr lang="lv-LV" altLang="lv-LV" sz="2600" dirty="0" err="1">
                <a:latin typeface="Montserrat" pitchFamily="2" charset="-70"/>
              </a:rPr>
              <a:t>multifunkcionāli</a:t>
            </a:r>
            <a:r>
              <a:rPr lang="lv-LV" altLang="lv-LV" sz="2600" dirty="0">
                <a:latin typeface="Montserrat" pitchFamily="2" charset="-70"/>
              </a:rPr>
              <a:t> ir iespējams, lai jauniešiem būtu vairākas sporta opcijas. Varbūt ir iespējams </a:t>
            </a:r>
            <a:r>
              <a:rPr lang="lv-LV" altLang="lv-LV" sz="2600" b="1" dirty="0">
                <a:latin typeface="Montserrat" pitchFamily="2" charset="-70"/>
              </a:rPr>
              <a:t>pievienot projektam arī zāles laukumu ar diviem futbola vārtiem</a:t>
            </a:r>
            <a:r>
              <a:rPr lang="lv-LV" altLang="lv-LV" sz="2600" dirty="0">
                <a:latin typeface="Montserrat" pitchFamily="2" charset="-7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b="1" dirty="0">
                <a:latin typeface="Montserrat" pitchFamily="2" charset="-70"/>
              </a:rPr>
              <a:t>Bērnu laukumi </a:t>
            </a:r>
            <a:r>
              <a:rPr lang="lv-LV" altLang="lv-LV" sz="2600" b="1" dirty="0" err="1">
                <a:latin typeface="Montserrat" pitchFamily="2" charset="-70"/>
              </a:rPr>
              <a:t>Garciemā</a:t>
            </a:r>
            <a:r>
              <a:rPr lang="lv-LV" altLang="lv-LV" sz="2600" b="1" dirty="0">
                <a:latin typeface="Montserrat" pitchFamily="2" charset="-70"/>
              </a:rPr>
              <a:t> jau ir 3</a:t>
            </a:r>
            <a:r>
              <a:rPr lang="lv-LV" altLang="lv-LV" sz="2600" dirty="0">
                <a:latin typeface="Montserrat" pitchFamily="2" charset="-70"/>
              </a:rPr>
              <a:t>. neskatoties uz to, ka tie visi nav labākajā stāvoklī, vismaz mazākajiem bērniem ir vietas, kur izklaidēties. Ciema teritorijā </a:t>
            </a:r>
            <a:r>
              <a:rPr lang="lv-LV" altLang="lv-LV" sz="2600" b="1" dirty="0">
                <a:latin typeface="Montserrat" pitchFamily="2" charset="-70"/>
              </a:rPr>
              <a:t>nav neviena jauniešiem organizēta sporta iespēja, kur izklaidēties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altLang="lv-LV" sz="2600" dirty="0">
                <a:latin typeface="Montserrat" pitchFamily="2" charset="-70"/>
              </a:rPr>
              <a:t>Šis būtu </a:t>
            </a:r>
            <a:r>
              <a:rPr lang="lv-LV" altLang="lv-LV" sz="2600" b="1" dirty="0">
                <a:latin typeface="Montserrat" pitchFamily="2" charset="-70"/>
              </a:rPr>
              <a:t>labs sākums šīs teritorijas attīstībai</a:t>
            </a:r>
            <a:r>
              <a:rPr lang="lv-LV" altLang="lv-LV" sz="2600" dirty="0">
                <a:latin typeface="Montserrat" pitchFamily="2" charset="-7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831006-C2AF-3210-17B4-9028E33D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9571038"/>
            <a:ext cx="18103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US" altLang="lv-LV" sz="1500" dirty="0">
                <a:latin typeface="Montserrat" pitchFamily="2" charset="-70"/>
              </a:rPr>
              <a:t>ĀDAŽU NOVADA PAŠVALDĪBA   I  </a:t>
            </a:r>
            <a:r>
              <a:rPr lang="lv-LV" altLang="lv-LV" sz="1500" dirty="0">
                <a:latin typeface="Montserrat" pitchFamily="2" charset="-70"/>
              </a:rPr>
              <a:t>Attīstības un projektu nodaļa </a:t>
            </a:r>
            <a:r>
              <a:rPr lang="en-US" altLang="lv-LV" sz="1500" dirty="0">
                <a:latin typeface="Montserrat" pitchFamily="2" charset="-70"/>
              </a:rPr>
              <a:t>I   </a:t>
            </a:r>
            <a:r>
              <a:rPr lang="lv-LV" altLang="lv-LV" sz="1500" dirty="0">
                <a:latin typeface="Montserrat" pitchFamily="2" charset="-70"/>
              </a:rPr>
              <a:t>19.02.</a:t>
            </a:r>
            <a:r>
              <a:rPr lang="en-US" altLang="lv-LV" sz="1500" dirty="0">
                <a:latin typeface="Montserrat" pitchFamily="2" charset="-70"/>
              </a:rPr>
              <a:t>202</a:t>
            </a:r>
            <a:r>
              <a:rPr lang="lv-LV" altLang="lv-LV" sz="1500" dirty="0">
                <a:latin typeface="Montserrat" pitchFamily="2" charset="-70"/>
              </a:rPr>
              <a:t>5</a:t>
            </a:r>
            <a:r>
              <a:rPr lang="en-US" altLang="lv-LV" sz="1500" dirty="0">
                <a:latin typeface="Montserrat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7348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25745</TotalTime>
  <Words>1174</Words>
  <Application>Microsoft Office PowerPoint</Application>
  <PresentationFormat>Pielāgots</PresentationFormat>
  <Paragraphs>95</Paragraphs>
  <Slides>12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 Semi-Bold Bold</vt:lpstr>
      <vt:lpstr>Montserrat</vt:lpstr>
      <vt:lpstr>Montserrat Classic Bold</vt:lpstr>
      <vt:lpstr>Calibri Light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Laura Bite</dc:creator>
  <cp:lastModifiedBy>Inga Pērkone</cp:lastModifiedBy>
  <cp:revision>140</cp:revision>
  <cp:lastPrinted>2024-04-04T12:30:12Z</cp:lastPrinted>
  <dcterms:created xsi:type="dcterms:W3CDTF">2006-08-16T00:00:00Z</dcterms:created>
  <dcterms:modified xsi:type="dcterms:W3CDTF">2025-02-19T07:15:21Z</dcterms:modified>
</cp:coreProperties>
</file>