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90" r:id="rId4"/>
    <p:sldId id="471" r:id="rId5"/>
    <p:sldId id="482" r:id="rId6"/>
    <p:sldId id="480" r:id="rId7"/>
    <p:sldId id="481" r:id="rId8"/>
    <p:sldId id="479" r:id="rId9"/>
  </p:sldIdLst>
  <p:sldSz cx="18288000" cy="10287000"/>
  <p:notesSz cx="6858000" cy="9144000"/>
  <p:embeddedFontLst>
    <p:embeddedFont>
      <p:font typeface="Montserrat" panose="00000500000000000000" pitchFamily="50" charset="-70"/>
      <p:regular r:id="rId11"/>
      <p:bold r:id="rId12"/>
      <p:italic r:id="rId13"/>
      <p:boldItalic r:id="rId14"/>
    </p:embeddedFont>
    <p:embeddedFont>
      <p:font typeface="Montserrat Medium" panose="00000600000000000000" pitchFamily="50" charset="-70"/>
      <p:regular r:id="rId15"/>
      <p:italic r:id="rId16"/>
    </p:embeddedFont>
    <p:embeddedFont>
      <p:font typeface="Montserrat SemiBold" panose="00000700000000000000" pitchFamily="50" charset="-7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BC134-7B5B-B442-AA6C-8768B5ED0E5D}">
          <p14:sldIdLst>
            <p14:sldId id="256"/>
            <p14:sldId id="257"/>
            <p14:sldId id="290"/>
            <p14:sldId id="471"/>
            <p14:sldId id="482"/>
            <p14:sldId id="480"/>
            <p14:sldId id="481"/>
            <p14:sldId id="479"/>
          </p14:sldIdLst>
        </p14:section>
      </p14:sectionLst>
    </p:ext>
    <p:ext uri="{EFAFB233-063F-42B5-8137-9DF3F51BA10A}">
      <p15:sldGuideLst xmlns:p15="http://schemas.microsoft.com/office/powerpoint/2012/main">
        <p15:guide id="1" orient="horz" pos="840" userDrawn="1">
          <p15:clr>
            <a:srgbClr val="A4A3A4"/>
          </p15:clr>
        </p15:guide>
        <p15:guide id="2" pos="144" userDrawn="1">
          <p15:clr>
            <a:srgbClr val="A4A3A4"/>
          </p15:clr>
        </p15:guide>
        <p15:guide id="3" pos="11328" userDrawn="1">
          <p15:clr>
            <a:srgbClr val="A4A3A4"/>
          </p15:clr>
        </p15:guide>
        <p15:guide id="4" orient="horz" pos="1752" userDrawn="1">
          <p15:clr>
            <a:srgbClr val="A4A3A4"/>
          </p15:clr>
        </p15:guide>
        <p15:guide id="5" pos="4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E49"/>
    <a:srgbClr val="E1DC49"/>
    <a:srgbClr val="DBEB00"/>
    <a:srgbClr val="77A4BE"/>
    <a:srgbClr val="6E7072"/>
    <a:srgbClr val="707F3E"/>
    <a:srgbClr val="C04900"/>
    <a:srgbClr val="0A0D7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4812" autoAdjust="0"/>
  </p:normalViewPr>
  <p:slideViewPr>
    <p:cSldViewPr>
      <p:cViewPr varScale="1">
        <p:scale>
          <a:sx n="70" d="100"/>
          <a:sy n="70" d="100"/>
        </p:scale>
        <p:origin x="1272" y="90"/>
      </p:cViewPr>
      <p:guideLst>
        <p:guide orient="horz" pos="840"/>
        <p:guide pos="144"/>
        <p:guide pos="11328"/>
        <p:guide orient="horz" pos="1752"/>
        <p:guide pos="4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BE5A0-D6E5-8549-9779-CFE680BF9E89}" type="datetimeFigureOut">
              <a:rPr lang="en-LV" smtClean="0"/>
              <a:t>02/19/2025</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E27AA-9BC7-E84F-8718-96696ED692D6}" type="slidenum">
              <a:rPr lang="en-LV" smtClean="0"/>
              <a:t>‹#›</a:t>
            </a:fld>
            <a:endParaRPr lang="en-LV"/>
          </a:p>
        </p:txBody>
      </p:sp>
    </p:spTree>
    <p:extLst>
      <p:ext uri="{BB962C8B-B14F-4D97-AF65-F5344CB8AC3E}">
        <p14:creationId xmlns:p14="http://schemas.microsoft.com/office/powerpoint/2010/main" val="4228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FAE27AA-9BC7-E84F-8718-96696ED692D6}" type="slidenum">
              <a:rPr lang="en-LV" smtClean="0"/>
              <a:t>7</a:t>
            </a:fld>
            <a:endParaRPr lang="en-LV"/>
          </a:p>
        </p:txBody>
      </p:sp>
    </p:spTree>
    <p:extLst>
      <p:ext uri="{BB962C8B-B14F-4D97-AF65-F5344CB8AC3E}">
        <p14:creationId xmlns:p14="http://schemas.microsoft.com/office/powerpoint/2010/main" val="103341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3DBD1-BBC6-144F-BB04-668AE50EEAA2}" type="datetime1">
              <a:rPr lang="en-US" smtClean="0"/>
              <a:t>2/19/2025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2B9F0-4552-AC48-AA4F-42211AD280FC}" type="datetime1">
              <a:rPr lang="en-US" smtClean="0"/>
              <a:t>2/19/2025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F4B85-EE1C-824B-90CF-74BDD2F38CBA}" type="datetime1">
              <a:rPr lang="en-US" smtClean="0"/>
              <a:t>2/19/2025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C8FE41-FDFF-8047-B79B-356A78FD3E08}" type="datetime1">
              <a:rPr lang="en-US" smtClean="0"/>
              <a:t>2/19/2025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B4E0E-0A54-0C4A-A6CD-2D1CE1D43E84}" type="datetime1">
              <a:rPr lang="en-US" smtClean="0"/>
              <a:t>2/19/2025</a:t>
            </a:fld>
            <a:endParaRPr lang="en-US"/>
          </a:p>
        </p:txBody>
      </p:sp>
      <p:sp>
        <p:nvSpPr>
          <p:cNvPr id="5" name="Footer Placeholder 4"/>
          <p:cNvSpPr>
            <a:spLocks noGrp="1"/>
          </p:cNvSpPr>
          <p:nvPr>
            <p:ph type="ftr" sz="quarter" idx="11"/>
          </p:nvPr>
        </p:nvSpPr>
        <p:spPr/>
        <p:txBody>
          <a:bodyPr/>
          <a:lstStyle/>
          <a:p>
            <a:r>
              <a:rPr lang="en-US"/>
              <a:t>Ādažu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D80C60-2641-914D-8720-24CB9E1544F8}" type="datetime1">
              <a:rPr lang="en-US" smtClean="0"/>
              <a:t>2/19/2025</a:t>
            </a:fld>
            <a:endParaRPr lang="en-US"/>
          </a:p>
        </p:txBody>
      </p:sp>
      <p:sp>
        <p:nvSpPr>
          <p:cNvPr id="6" name="Footer Placeholder 5"/>
          <p:cNvSpPr>
            <a:spLocks noGrp="1"/>
          </p:cNvSpPr>
          <p:nvPr>
            <p:ph type="ftr" sz="quarter" idx="11"/>
          </p:nvPr>
        </p:nvSpPr>
        <p:spPr/>
        <p:txBody>
          <a:bodyPr/>
          <a:lstStyle/>
          <a:p>
            <a:r>
              <a:rPr lang="en-US"/>
              <a:t>Ādažu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E1618D-AFDF-4441-B6AC-AB7256007DBD}" type="datetime1">
              <a:rPr lang="en-US" smtClean="0"/>
              <a:t>2/19/2025</a:t>
            </a:fld>
            <a:endParaRPr lang="en-US"/>
          </a:p>
        </p:txBody>
      </p:sp>
      <p:sp>
        <p:nvSpPr>
          <p:cNvPr id="8" name="Footer Placeholder 7"/>
          <p:cNvSpPr>
            <a:spLocks noGrp="1"/>
          </p:cNvSpPr>
          <p:nvPr>
            <p:ph type="ftr" sz="quarter" idx="11"/>
          </p:nvPr>
        </p:nvSpPr>
        <p:spPr/>
        <p:txBody>
          <a:bodyPr/>
          <a:lstStyle/>
          <a:p>
            <a:r>
              <a:rPr lang="en-US"/>
              <a:t>Ādažu</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6D66EA-52B9-B847-AD9B-694F049B33E6}" type="datetime1">
              <a:rPr lang="en-US" smtClean="0"/>
              <a:t>2/19/2025</a:t>
            </a:fld>
            <a:endParaRPr lang="en-US"/>
          </a:p>
        </p:txBody>
      </p:sp>
      <p:sp>
        <p:nvSpPr>
          <p:cNvPr id="4" name="Footer Placeholder 3"/>
          <p:cNvSpPr>
            <a:spLocks noGrp="1"/>
          </p:cNvSpPr>
          <p:nvPr>
            <p:ph type="ftr" sz="quarter" idx="11"/>
          </p:nvPr>
        </p:nvSpPr>
        <p:spPr/>
        <p:txBody>
          <a:bodyPr/>
          <a:lstStyle/>
          <a:p>
            <a:r>
              <a:rPr lang="en-US"/>
              <a:t>Ādažu</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9F490-1998-4A44-A624-42F54DBDC226}" type="datetime1">
              <a:rPr lang="en-US" smtClean="0"/>
              <a:t>2/19/2025</a:t>
            </a:fld>
            <a:endParaRPr lang="en-US"/>
          </a:p>
        </p:txBody>
      </p:sp>
      <p:sp>
        <p:nvSpPr>
          <p:cNvPr id="3" name="Footer Placeholder 2"/>
          <p:cNvSpPr>
            <a:spLocks noGrp="1"/>
          </p:cNvSpPr>
          <p:nvPr>
            <p:ph type="ftr" sz="quarter" idx="11"/>
          </p:nvPr>
        </p:nvSpPr>
        <p:spPr/>
        <p:txBody>
          <a:bodyPr/>
          <a:lstStyle/>
          <a:p>
            <a:r>
              <a:rPr lang="en-US"/>
              <a:t>Ādažu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4BFAB0-4578-A449-A906-ABE38DB7018B}" type="datetime1">
              <a:rPr lang="en-US" smtClean="0"/>
              <a:t>2/19/2025</a:t>
            </a:fld>
            <a:endParaRPr lang="en-US"/>
          </a:p>
        </p:txBody>
      </p:sp>
      <p:sp>
        <p:nvSpPr>
          <p:cNvPr id="6" name="Footer Placeholder 5"/>
          <p:cNvSpPr>
            <a:spLocks noGrp="1"/>
          </p:cNvSpPr>
          <p:nvPr>
            <p:ph type="ftr" sz="quarter" idx="11"/>
          </p:nvPr>
        </p:nvSpPr>
        <p:spPr/>
        <p:txBody>
          <a:bodyPr/>
          <a:lstStyle/>
          <a:p>
            <a:r>
              <a:rPr lang="en-US"/>
              <a:t>Ādažu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F1D72-1054-794F-87B7-D0056D5203D5}" type="datetime1">
              <a:rPr lang="en-US" smtClean="0"/>
              <a:t>2/19/2025</a:t>
            </a:fld>
            <a:endParaRPr lang="en-US"/>
          </a:p>
        </p:txBody>
      </p:sp>
      <p:sp>
        <p:nvSpPr>
          <p:cNvPr id="6" name="Footer Placeholder 5"/>
          <p:cNvSpPr>
            <a:spLocks noGrp="1"/>
          </p:cNvSpPr>
          <p:nvPr>
            <p:ph type="ftr" sz="quarter" idx="11"/>
          </p:nvPr>
        </p:nvSpPr>
        <p:spPr/>
        <p:txBody>
          <a:bodyPr/>
          <a:lstStyle/>
          <a:p>
            <a:r>
              <a:rPr lang="en-US"/>
              <a:t>Ādažu</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solidFill>
                  <a:srgbClr val="FFFFFF"/>
                </a:solidFill>
                <a:latin typeface="Montserrat" pitchFamily="2" charset="77"/>
              </a:rPr>
              <a:t>ĀDAŽU NOVADA PAŠVALDĪBA   |   </a:t>
            </a:r>
            <a:r>
              <a:rPr lang="lv-LV" sz="1500" dirty="0">
                <a:solidFill>
                  <a:srgbClr val="FFFFFF"/>
                </a:solidFill>
                <a:latin typeface="Montserrat" pitchFamily="2" charset="77"/>
              </a:rPr>
              <a:t>2025. gada 19. februāris</a:t>
            </a:r>
            <a:endParaRPr lang="en-US" sz="1500" dirty="0">
              <a:solidFill>
                <a:srgbClr val="FFFFFF"/>
              </a:solidFill>
              <a:latin typeface="Montserrat" pitchFamily="2" charset="77"/>
            </a:endParaRPr>
          </a:p>
        </p:txBody>
      </p:sp>
      <p:sp>
        <p:nvSpPr>
          <p:cNvPr id="3" name="AutoShape 3"/>
          <p:cNvSpPr/>
          <p:nvPr/>
        </p:nvSpPr>
        <p:spPr>
          <a:xfrm rot="1789">
            <a:off x="-4764" y="9489758"/>
            <a:ext cx="18297527" cy="0"/>
          </a:xfrm>
          <a:prstGeom prst="line">
            <a:avLst/>
          </a:prstGeom>
          <a:ln w="9525" cap="rnd">
            <a:solidFill>
              <a:srgbClr val="FFFFFF"/>
            </a:solidFill>
            <a:prstDash val="solid"/>
            <a:headEnd type="none" w="sm" len="sm"/>
            <a:tailEnd type="none" w="sm" len="sm"/>
          </a:ln>
        </p:spPr>
      </p:sp>
      <p:sp>
        <p:nvSpPr>
          <p:cNvPr id="4" name="TextBox 4"/>
          <p:cNvSpPr txBox="1"/>
          <p:nvPr/>
        </p:nvSpPr>
        <p:spPr>
          <a:xfrm>
            <a:off x="-117819" y="5829300"/>
            <a:ext cx="18292770" cy="3039294"/>
          </a:xfrm>
          <a:prstGeom prst="rect">
            <a:avLst/>
          </a:prstGeom>
        </p:spPr>
        <p:txBody>
          <a:bodyPr lIns="0" tIns="0" rIns="0" bIns="0" rtlCol="0" anchor="t">
            <a:spAutoFit/>
          </a:bodyPr>
          <a:lstStyle/>
          <a:p>
            <a:pPr algn="ctr">
              <a:lnSpc>
                <a:spcPts val="7920"/>
              </a:lnSpc>
            </a:pPr>
            <a:r>
              <a:rPr lang="lv-LV" sz="6600" dirty="0">
                <a:solidFill>
                  <a:srgbClr val="FFFFFF"/>
                </a:solidFill>
                <a:latin typeface="Montserrat Semi-Bold Bold"/>
              </a:rPr>
              <a:t>Par projektu «Garezeru apkārtnes biotopu saudzēšana veicinot koncentrētu gājēju plūsmas vadīšanu ar mērķi mazināt augsnes degradāciju» </a:t>
            </a:r>
            <a:endParaRPr lang="en-US" sz="6600" dirty="0">
              <a:solidFill>
                <a:srgbClr val="FFFFFF"/>
              </a:solidFill>
              <a:latin typeface="Montserrat Semi-Bold Bold"/>
            </a:endParaRPr>
          </a:p>
        </p:txBody>
      </p:sp>
      <p:pic>
        <p:nvPicPr>
          <p:cNvPr id="16" name="Picture 15">
            <a:extLst>
              <a:ext uri="{FF2B5EF4-FFF2-40B4-BE49-F238E27FC236}">
                <a16:creationId xmlns:a16="http://schemas.microsoft.com/office/drawing/2014/main" id="{EA7B6706-566B-71C2-A752-5BEBD6DD4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046" y="0"/>
            <a:ext cx="6267908" cy="61131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643053" y="342985"/>
            <a:ext cx="16764000" cy="2004010"/>
          </a:xfrm>
          <a:prstGeom prst="rect">
            <a:avLst/>
          </a:prstGeom>
        </p:spPr>
        <p:txBody>
          <a:bodyPr wrap="square" lIns="0" tIns="0" rIns="0" bIns="0" rtlCol="0" anchor="t">
            <a:spAutoFit/>
          </a:bodyPr>
          <a:lstStyle/>
          <a:p>
            <a:pPr algn="ctr">
              <a:lnSpc>
                <a:spcPts val="8532"/>
              </a:lnSpc>
            </a:pPr>
            <a:r>
              <a:rPr lang="lv-LV" sz="3200" dirty="0">
                <a:latin typeface="Montserrat Medium" panose="00000600000000000000" pitchFamily="50" charset="-70"/>
              </a:rPr>
              <a:t>Par biedrības «Jūras Zeme» un Eiropas Jūrlietu, zvejniecības un akvakultūras fonda (turpmāk-EJZAF) konkursu</a:t>
            </a:r>
          </a:p>
        </p:txBody>
      </p:sp>
      <p:sp>
        <p:nvSpPr>
          <p:cNvPr id="8" name="TextBox 2">
            <a:extLst>
              <a:ext uri="{FF2B5EF4-FFF2-40B4-BE49-F238E27FC236}">
                <a16:creationId xmlns:a16="http://schemas.microsoft.com/office/drawing/2014/main" id="{74008C3C-4659-4ACB-74F7-46003A735B08}"/>
              </a:ext>
            </a:extLst>
          </p:cNvPr>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latin typeface="Montserrat" pitchFamily="2" charset="77"/>
              </a:rPr>
              <a:t>ĀDAŽU NOVADA PAŠVALDĪBA   |   </a:t>
            </a:r>
            <a:r>
              <a:rPr lang="lv-LV" sz="1500" dirty="0">
                <a:latin typeface="Montserrat" pitchFamily="2" charset="77"/>
              </a:rPr>
              <a:t>2025. gada 19. februāris</a:t>
            </a:r>
            <a:endParaRPr lang="en-US" sz="1500" dirty="0">
              <a:latin typeface="Montserrat" pitchFamily="2" charset="77"/>
            </a:endParaRPr>
          </a:p>
        </p:txBody>
      </p:sp>
      <p:sp>
        <p:nvSpPr>
          <p:cNvPr id="9" name="AutoShape 3">
            <a:extLst>
              <a:ext uri="{FF2B5EF4-FFF2-40B4-BE49-F238E27FC236}">
                <a16:creationId xmlns:a16="http://schemas.microsoft.com/office/drawing/2014/main" id="{0437D4B7-F407-F6F7-C93C-AB3FA9E61F59}"/>
              </a:ext>
            </a:extLst>
          </p:cNvPr>
          <p:cNvSpPr/>
          <p:nvPr/>
        </p:nvSpPr>
        <p:spPr>
          <a:xfrm rot="1789">
            <a:off x="-4764" y="9489758"/>
            <a:ext cx="18297527" cy="0"/>
          </a:xfrm>
          <a:prstGeom prst="line">
            <a:avLst/>
          </a:prstGeom>
          <a:ln w="9525" cap="rnd">
            <a:solidFill>
              <a:srgbClr val="FFFFFF"/>
            </a:solidFill>
            <a:prstDash val="solid"/>
            <a:headEnd type="none" w="sm" len="sm"/>
            <a:tailEnd type="none" w="sm" len="sm"/>
          </a:ln>
        </p:spPr>
      </p:sp>
      <p:sp>
        <p:nvSpPr>
          <p:cNvPr id="7" name="TextBox 6">
            <a:extLst>
              <a:ext uri="{FF2B5EF4-FFF2-40B4-BE49-F238E27FC236}">
                <a16:creationId xmlns:a16="http://schemas.microsoft.com/office/drawing/2014/main" id="{2742FAE5-3978-2E02-1268-92C487E9E4E7}"/>
              </a:ext>
            </a:extLst>
          </p:cNvPr>
          <p:cNvSpPr txBox="1"/>
          <p:nvPr/>
        </p:nvSpPr>
        <p:spPr>
          <a:xfrm>
            <a:off x="851210" y="2476500"/>
            <a:ext cx="16459200" cy="6986528"/>
          </a:xfrm>
          <a:prstGeom prst="rect">
            <a:avLst/>
          </a:prstGeom>
          <a:noFill/>
        </p:spPr>
        <p:txBody>
          <a:bodyPr wrap="square" rtlCol="0">
            <a:spAutoFit/>
          </a:bodyPr>
          <a:lstStyle/>
          <a:p>
            <a:pPr marL="342900" indent="-342900" algn="just">
              <a:buAutoNum type="arabicPeriod"/>
            </a:pPr>
            <a:r>
              <a:rPr lang="lv-LV" sz="2800" dirty="0">
                <a:effectLst/>
                <a:latin typeface="Montserrat" panose="00000500000000000000" pitchFamily="50" charset="-70"/>
                <a:ea typeface="Calibri" panose="020F0502020204030204" pitchFamily="34" charset="0"/>
              </a:rPr>
              <a:t>2025. gada 6. martā uzsāksies biedrības “Jūras Zeme” izsludinātā atklāta konkursa projektu iesniegumu pieņemšanas 2. kārta </a:t>
            </a:r>
          </a:p>
          <a:p>
            <a:pPr algn="just"/>
            <a:endParaRPr lang="lv-LV" sz="2800" dirty="0">
              <a:effectLst/>
              <a:latin typeface="Montserrat" panose="00000500000000000000" pitchFamily="50" charset="-70"/>
              <a:ea typeface="Calibri" panose="020F0502020204030204" pitchFamily="34" charset="0"/>
            </a:endParaRPr>
          </a:p>
          <a:p>
            <a:pPr algn="just"/>
            <a:r>
              <a:rPr lang="lv-LV" sz="2800" dirty="0">
                <a:effectLst/>
                <a:latin typeface="Montserrat" panose="00000500000000000000" pitchFamily="50" charset="-70"/>
                <a:ea typeface="Calibri" panose="020F0502020204030204" pitchFamily="34" charset="0"/>
              </a:rPr>
              <a:t>2. Projektu iesniegšanas termiņš ir līdz 2025. gada 4. aprīlim</a:t>
            </a:r>
          </a:p>
          <a:p>
            <a:pPr algn="just"/>
            <a:endParaRPr lang="lv-LV" sz="2800" dirty="0">
              <a:latin typeface="Montserrat" panose="00000500000000000000" pitchFamily="50" charset="-70"/>
              <a:ea typeface="Calibri" panose="020F0502020204030204" pitchFamily="34" charset="0"/>
            </a:endParaRPr>
          </a:p>
          <a:p>
            <a:pPr algn="just"/>
            <a:r>
              <a:rPr lang="lv-LV" sz="2800" dirty="0">
                <a:effectLst/>
                <a:latin typeface="Montserrat" panose="00000500000000000000" pitchFamily="50" charset="-70"/>
                <a:ea typeface="Calibri" panose="020F0502020204030204" pitchFamily="34" charset="0"/>
              </a:rPr>
              <a:t>3. Projektu iesniegumi jāiesniedz Lauku atbalsta dienesta (turpmāk – LAD) Elektroniskās pieteikšanās sistēmā</a:t>
            </a:r>
          </a:p>
          <a:p>
            <a:pPr algn="just"/>
            <a:endParaRPr lang="lv-LV" sz="2800" dirty="0">
              <a:effectLst/>
              <a:latin typeface="Montserrat" panose="00000500000000000000" pitchFamily="50" charset="-70"/>
              <a:ea typeface="Calibri" panose="020F0502020204030204" pitchFamily="34" charset="0"/>
            </a:endParaRPr>
          </a:p>
          <a:p>
            <a:pPr algn="just"/>
            <a:r>
              <a:rPr lang="lv-LV" sz="2800" dirty="0">
                <a:effectLst/>
                <a:latin typeface="Montserrat" panose="00000500000000000000" pitchFamily="50" charset="-70"/>
                <a:ea typeface="Calibri" panose="020F0502020204030204" pitchFamily="34" charset="0"/>
                <a:cs typeface="Times New Roman" panose="02020603050405020304" pitchFamily="18" charset="0"/>
              </a:rPr>
              <a:t>4. Rīcībā EJZAF M3.1. “Risinājumu, kas veicina vides resursu ilgtspējīgu izmantošanu, kā arī klimata pārmaiņu mazināšanu piekrastes ciemos” (turpmāk – EJZAF M3.1.) </a:t>
            </a:r>
          </a:p>
          <a:p>
            <a:pPr algn="just"/>
            <a:endParaRPr lang="lv-LV" sz="2800" dirty="0">
              <a:effectLst/>
              <a:latin typeface="Montserrat" panose="00000500000000000000" pitchFamily="50" charset="-70"/>
              <a:ea typeface="Calibri" panose="020F0502020204030204" pitchFamily="34" charset="0"/>
              <a:cs typeface="Times New Roman" panose="02020603050405020304" pitchFamily="18" charset="0"/>
            </a:endParaRPr>
          </a:p>
          <a:p>
            <a:pPr algn="just"/>
            <a:r>
              <a:rPr lang="lv-LV" sz="2800" dirty="0">
                <a:latin typeface="Montserrat" panose="00000500000000000000" pitchFamily="50" charset="-70"/>
                <a:ea typeface="Calibri" panose="020F0502020204030204" pitchFamily="34" charset="0"/>
                <a:cs typeface="Times New Roman" panose="02020603050405020304" pitchFamily="18" charset="0"/>
              </a:rPr>
              <a:t>5. </a:t>
            </a:r>
            <a:r>
              <a:rPr lang="lv-LV" sz="2800" dirty="0">
                <a:effectLst/>
                <a:latin typeface="Montserrat" panose="00000500000000000000" pitchFamily="50" charset="-70"/>
                <a:ea typeface="Calibri" panose="020F0502020204030204" pitchFamily="34" charset="0"/>
                <a:cs typeface="Times New Roman" panose="02020603050405020304" pitchFamily="18" charset="0"/>
              </a:rPr>
              <a:t>Pieejamais finansējums </a:t>
            </a:r>
            <a:r>
              <a:rPr lang="lv-LV" sz="2800" b="1" dirty="0">
                <a:effectLst/>
                <a:latin typeface="Montserrat" panose="00000500000000000000" pitchFamily="50" charset="-70"/>
                <a:ea typeface="Calibri" panose="020F0502020204030204" pitchFamily="34" charset="0"/>
                <a:cs typeface="Times New Roman" panose="02020603050405020304" pitchFamily="18" charset="0"/>
              </a:rPr>
              <a:t>36 000,00 </a:t>
            </a:r>
            <a:r>
              <a:rPr lang="lv-LV" sz="2800" i="1" dirty="0" err="1">
                <a:effectLst/>
                <a:latin typeface="Montserrat" panose="00000500000000000000" pitchFamily="50" charset="-70"/>
                <a:ea typeface="Calibri" panose="020F0502020204030204" pitchFamily="34" charset="0"/>
                <a:cs typeface="Times New Roman" panose="02020603050405020304" pitchFamily="18" charset="0"/>
              </a:rPr>
              <a:t>euro</a:t>
            </a:r>
            <a:r>
              <a:rPr lang="lv-LV" sz="2800" dirty="0">
                <a:effectLst/>
                <a:latin typeface="Montserrat" panose="00000500000000000000" pitchFamily="50" charset="-70"/>
                <a:ea typeface="Calibri" panose="020F0502020204030204" pitchFamily="34" charset="0"/>
                <a:cs typeface="Times New Roman" panose="02020603050405020304" pitchFamily="18" charset="0"/>
              </a:rPr>
              <a:t> apmērā</a:t>
            </a:r>
          </a:p>
          <a:p>
            <a:pPr algn="just"/>
            <a:endParaRPr lang="lv-LV" sz="2800" dirty="0">
              <a:latin typeface="Montserrat" panose="00000500000000000000" pitchFamily="50" charset="-70"/>
              <a:ea typeface="Calibri" panose="020F0502020204030204" pitchFamily="34" charset="0"/>
              <a:cs typeface="Times New Roman" panose="02020603050405020304" pitchFamily="18" charset="0"/>
            </a:endParaRPr>
          </a:p>
          <a:p>
            <a:pPr algn="just"/>
            <a:r>
              <a:rPr lang="lv-LV" sz="2800" dirty="0">
                <a:effectLst/>
                <a:latin typeface="Montserrat" panose="00000500000000000000" pitchFamily="50" charset="-70"/>
                <a:ea typeface="Calibri" panose="020F0502020204030204" pitchFamily="34" charset="0"/>
                <a:cs typeface="Times New Roman" panose="02020603050405020304" pitchFamily="18" charset="0"/>
              </a:rPr>
              <a:t>6. </a:t>
            </a:r>
            <a:r>
              <a:rPr lang="lv-LV" sz="2800" dirty="0">
                <a:latin typeface="Montserrat" panose="00000500000000000000" pitchFamily="50" charset="-70"/>
                <a:ea typeface="Calibri" panose="020F0502020204030204" pitchFamily="34" charset="0"/>
                <a:cs typeface="Times New Roman" panose="02020603050405020304" pitchFamily="18" charset="0"/>
              </a:rPr>
              <a:t>Projekts atbilst Ādažu novada Attīstības programmas (2021-2027.) vidējā termiņa prioritātēm</a:t>
            </a:r>
          </a:p>
          <a:p>
            <a:pPr algn="just"/>
            <a:endParaRPr lang="lv-LV" sz="2800" dirty="0">
              <a:effectLst/>
              <a:latin typeface="Montserrat Medium" panose="00000600000000000000" pitchFamily="50" charset="-70"/>
              <a:ea typeface="Calibri" panose="020F0502020204030204" pitchFamily="34" charset="0"/>
            </a:endParaRPr>
          </a:p>
        </p:txBody>
      </p:sp>
      <p:sp>
        <p:nvSpPr>
          <p:cNvPr id="12" name="Freeform 2">
            <a:extLst>
              <a:ext uri="{FF2B5EF4-FFF2-40B4-BE49-F238E27FC236}">
                <a16:creationId xmlns:a16="http://schemas.microsoft.com/office/drawing/2014/main" id="{36A0543A-EE42-8B26-B50C-5613F8FEE796}"/>
              </a:ext>
            </a:extLst>
          </p:cNvPr>
          <p:cNvSpPr/>
          <p:nvPr/>
        </p:nvSpPr>
        <p:spPr>
          <a:xfrm>
            <a:off x="0" y="100912"/>
            <a:ext cx="18105120" cy="9384084"/>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4213"/>
            </a:blip>
            <a:stretch>
              <a:fillRect t="-7000" b="-3000"/>
            </a:stretch>
          </a:blipFill>
        </p:spPr>
        <p:txBody>
          <a:bodyPr/>
          <a:lstStyle/>
          <a:p>
            <a:endParaRPr lang="lv-LV"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rot="1789">
            <a:off x="-4764" y="9489758"/>
            <a:ext cx="18297527" cy="0"/>
          </a:xfrm>
          <a:prstGeom prst="line">
            <a:avLst/>
          </a:prstGeom>
          <a:ln w="9525" cap="rnd">
            <a:solidFill>
              <a:srgbClr val="58585B"/>
            </a:solidFill>
            <a:prstDash val="solid"/>
            <a:headEnd type="none" w="sm" len="sm"/>
            <a:tailEnd type="none" w="sm" len="sm"/>
          </a:ln>
        </p:spPr>
      </p:sp>
      <p:sp>
        <p:nvSpPr>
          <p:cNvPr id="16" name="TextBox 16"/>
          <p:cNvSpPr txBox="1"/>
          <p:nvPr/>
        </p:nvSpPr>
        <p:spPr>
          <a:xfrm>
            <a:off x="871370" y="478155"/>
            <a:ext cx="16545259" cy="859210"/>
          </a:xfrm>
          <a:prstGeom prst="rect">
            <a:avLst/>
          </a:prstGeom>
        </p:spPr>
        <p:txBody>
          <a:bodyPr lIns="0" tIns="0" rIns="0" bIns="0" rtlCol="0" anchor="t">
            <a:spAutoFit/>
          </a:bodyPr>
          <a:lstStyle/>
          <a:p>
            <a:pPr algn="ctr">
              <a:lnSpc>
                <a:spcPts val="6732"/>
              </a:lnSpc>
            </a:pPr>
            <a:r>
              <a:rPr lang="lv-LV" sz="6600" dirty="0">
                <a:latin typeface="Montserrat Medium" pitchFamily="2" charset="77"/>
              </a:rPr>
              <a:t>Par projektu</a:t>
            </a:r>
            <a:endParaRPr lang="en-US" sz="6600" dirty="0">
              <a:latin typeface="Montserrat Medium" pitchFamily="2" charset="77"/>
            </a:endParaRPr>
          </a:p>
        </p:txBody>
      </p:sp>
      <p:sp>
        <p:nvSpPr>
          <p:cNvPr id="17" name="TextBox 17"/>
          <p:cNvSpPr txBox="1"/>
          <p:nvPr/>
        </p:nvSpPr>
        <p:spPr>
          <a:xfrm>
            <a:off x="3962400" y="7505700"/>
            <a:ext cx="12860622" cy="556755"/>
          </a:xfrm>
          <a:prstGeom prst="rect">
            <a:avLst/>
          </a:prstGeom>
        </p:spPr>
        <p:txBody>
          <a:bodyPr wrap="square" lIns="0" tIns="0" rIns="0" bIns="0" rtlCol="0" anchor="t">
            <a:spAutoFit/>
          </a:bodyPr>
          <a:lstStyle/>
          <a:p>
            <a:pPr marL="571500" indent="-571500">
              <a:lnSpc>
                <a:spcPts val="4799"/>
              </a:lnSpc>
              <a:spcBef>
                <a:spcPct val="0"/>
              </a:spcBef>
              <a:buFont typeface="Arial" panose="020B0604020202020204" pitchFamily="34" charset="0"/>
              <a:buChar char="•"/>
            </a:pPr>
            <a:endParaRPr lang="en-US" sz="3000" b="1" dirty="0">
              <a:latin typeface="Montserrat SemiBold" pitchFamily="2" charset="77"/>
            </a:endParaRPr>
          </a:p>
        </p:txBody>
      </p:sp>
      <p:sp>
        <p:nvSpPr>
          <p:cNvPr id="18" name="TextBox 18"/>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latin typeface="Montserrat" pitchFamily="2" charset="77"/>
              </a:rPr>
              <a:t>ĀDAŽU NOVADA PAŠVALDĪBA   |   </a:t>
            </a:r>
            <a:r>
              <a:rPr lang="lv-LV" sz="1500" dirty="0">
                <a:latin typeface="Montserrat" pitchFamily="2" charset="77"/>
              </a:rPr>
              <a:t>2025. gada 19. februāris</a:t>
            </a:r>
            <a:endParaRPr lang="en-US" sz="1500" dirty="0">
              <a:latin typeface="Montserrat" pitchFamily="2" charset="77"/>
            </a:endParaRPr>
          </a:p>
        </p:txBody>
      </p:sp>
      <p:sp>
        <p:nvSpPr>
          <p:cNvPr id="5" name="TextBox 4">
            <a:extLst>
              <a:ext uri="{FF2B5EF4-FFF2-40B4-BE49-F238E27FC236}">
                <a16:creationId xmlns:a16="http://schemas.microsoft.com/office/drawing/2014/main" id="{181918CA-0A1D-8E0B-9947-FE37D4A90002}"/>
              </a:ext>
            </a:extLst>
          </p:cNvPr>
          <p:cNvSpPr txBox="1"/>
          <p:nvPr/>
        </p:nvSpPr>
        <p:spPr>
          <a:xfrm>
            <a:off x="777992" y="1450803"/>
            <a:ext cx="16045030" cy="6986528"/>
          </a:xfrm>
          <a:prstGeom prst="rect">
            <a:avLst/>
          </a:prstGeom>
          <a:noFill/>
        </p:spPr>
        <p:txBody>
          <a:bodyPr wrap="square" rtlCol="0">
            <a:spAutoFit/>
          </a:bodyPr>
          <a:lstStyle/>
          <a:p>
            <a:pPr marL="342900" indent="-342900" algn="just">
              <a:buFont typeface="+mj-lt"/>
              <a:buAutoNum type="arabicPeriod"/>
            </a:pPr>
            <a:r>
              <a:rPr lang="lv-LV" sz="3200" dirty="0">
                <a:latin typeface="Montserrat" panose="00000500000000000000" pitchFamily="50" charset="-70"/>
              </a:rPr>
              <a:t> </a:t>
            </a:r>
            <a:r>
              <a:rPr lang="lv-LV" sz="3200" dirty="0">
                <a:effectLst/>
                <a:latin typeface="Montserrat" panose="00000500000000000000" pitchFamily="50" charset="-70"/>
                <a:ea typeface="Calibri" panose="020F0502020204030204" pitchFamily="34" charset="0"/>
              </a:rPr>
              <a:t>Pašvaldības Projektu uzraudzības komisija š.g. 20. janvārī izskatīja jautājumu par iespējamajiem projektiem biedrības “Jūras Zeme” 2. kārtas konkursā un atbalstīja projekta “Garezeru apkārtnes biotopu saudzēšana veicinot koncentrētu gājēju plūsmas vadīšanu ar mērķi mazināt augsnes degradāciju” (turpmāk – Projekts) īstenošanu Gaujas un Lilastes ciemā</a:t>
            </a:r>
          </a:p>
          <a:p>
            <a:pPr marL="342900" indent="-342900" algn="just">
              <a:buFont typeface="+mj-lt"/>
              <a:buAutoNum type="arabicPeriod"/>
            </a:pPr>
            <a:endParaRPr lang="lv-LV" sz="3200" dirty="0">
              <a:latin typeface="Montserrat" panose="00000500000000000000" pitchFamily="50" charset="-70"/>
              <a:ea typeface="Calibri" panose="020F0502020204030204" pitchFamily="34" charset="0"/>
            </a:endParaRPr>
          </a:p>
          <a:p>
            <a:pPr marL="342900" indent="-342900" algn="just">
              <a:buFont typeface="+mj-lt"/>
              <a:buAutoNum type="arabicPeriod"/>
            </a:pPr>
            <a:r>
              <a:rPr lang="lv-LV" sz="3200" dirty="0">
                <a:latin typeface="Montserrat" panose="00000500000000000000" pitchFamily="50" charset="-70"/>
                <a:ea typeface="Calibri" panose="020F0502020204030204" pitchFamily="34" charset="0"/>
              </a:rPr>
              <a:t> Ādažu novada teritorija atrodas Piejūras zemienē. Lielāko daļu no novada dabas teritorijām (vairāk kā trešdaļu no novada teritorijas) aizņem īpaši aizsargājamās dabas teritorijas, kas iekļautas Eiropas Savienības īpaši aizsargājamo teritoriju tīklā Natura2000, t.sk., dabas parks “Piejūra”</a:t>
            </a:r>
          </a:p>
          <a:p>
            <a:pPr marL="342900" indent="-342900" algn="just">
              <a:buFont typeface="+mj-lt"/>
              <a:buAutoNum type="arabicPeriod"/>
            </a:pPr>
            <a:endParaRPr lang="lv-LV" sz="3200" dirty="0">
              <a:latin typeface="Montserrat" panose="00000500000000000000" pitchFamily="50" charset="-70"/>
              <a:ea typeface="Calibri" panose="020F0502020204030204" pitchFamily="34" charset="0"/>
            </a:endParaRPr>
          </a:p>
          <a:p>
            <a:pPr marL="342900" indent="-342900" algn="just">
              <a:buFont typeface="+mj-lt"/>
              <a:buAutoNum type="arabicPeriod"/>
            </a:pPr>
            <a:r>
              <a:rPr lang="lv-LV" sz="3200" dirty="0">
                <a:latin typeface="Montserrat" panose="00000500000000000000" pitchFamily="50" charset="-70"/>
                <a:ea typeface="Calibri" panose="020F0502020204030204" pitchFamily="34" charset="0"/>
              </a:rPr>
              <a:t> Ādažu novada teritorijā esošā  Piejūras zemieni raksturo dabas resursu daudzveidība</a:t>
            </a:r>
          </a:p>
          <a:p>
            <a:pPr algn="just"/>
            <a:endParaRPr lang="lv-LV"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3621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2">
            <a:extLst>
              <a:ext uri="{FF2B5EF4-FFF2-40B4-BE49-F238E27FC236}">
                <a16:creationId xmlns:a16="http://schemas.microsoft.com/office/drawing/2014/main" id="{CFCB85BE-8443-54E6-377B-0D2895F60974}"/>
              </a:ext>
            </a:extLst>
          </p:cNvPr>
          <p:cNvSpPr txBox="1"/>
          <p:nvPr/>
        </p:nvSpPr>
        <p:spPr>
          <a:xfrm>
            <a:off x="533399" y="632215"/>
            <a:ext cx="17221200" cy="1015663"/>
          </a:xfrm>
          <a:prstGeom prst="rect">
            <a:avLst/>
          </a:prstGeom>
        </p:spPr>
        <p:txBody>
          <a:bodyPr wrap="square" lIns="0" tIns="0" rIns="0" bIns="0" rtlCol="0" anchor="t">
            <a:spAutoFit/>
          </a:bodyPr>
          <a:lstStyle/>
          <a:p>
            <a:pPr algn="ctr"/>
            <a:r>
              <a:rPr lang="lv-LV" altLang="en-LV" sz="6600" dirty="0">
                <a:latin typeface="Montserrat Medium" pitchFamily="2" charset="77"/>
              </a:rPr>
              <a:t>Par projektu</a:t>
            </a:r>
            <a:endParaRPr lang="en-US" altLang="en-LV" sz="6600" dirty="0">
              <a:latin typeface="Montserrat Medium" pitchFamily="2" charset="77"/>
            </a:endParaRPr>
          </a:p>
        </p:txBody>
      </p:sp>
      <p:sp>
        <p:nvSpPr>
          <p:cNvPr id="12" name="AutoShape 2">
            <a:extLst>
              <a:ext uri="{FF2B5EF4-FFF2-40B4-BE49-F238E27FC236}">
                <a16:creationId xmlns:a16="http://schemas.microsoft.com/office/drawing/2014/main" id="{47926E56-8570-CDF7-4989-061BBF2482A0}"/>
              </a:ext>
            </a:extLst>
          </p:cNvPr>
          <p:cNvSpPr/>
          <p:nvPr/>
        </p:nvSpPr>
        <p:spPr>
          <a:xfrm rot="1789">
            <a:off x="-4764" y="9489758"/>
            <a:ext cx="18297527" cy="0"/>
          </a:xfrm>
          <a:prstGeom prst="line">
            <a:avLst/>
          </a:prstGeom>
          <a:ln w="9525" cap="rnd">
            <a:solidFill>
              <a:srgbClr val="58585B"/>
            </a:solidFill>
            <a:prstDash val="solid"/>
            <a:headEnd type="none" w="sm" len="sm"/>
            <a:tailEnd type="none" w="sm" len="sm"/>
          </a:ln>
        </p:spPr>
      </p:sp>
      <p:sp>
        <p:nvSpPr>
          <p:cNvPr id="13" name="TextBox 18">
            <a:extLst>
              <a:ext uri="{FF2B5EF4-FFF2-40B4-BE49-F238E27FC236}">
                <a16:creationId xmlns:a16="http://schemas.microsoft.com/office/drawing/2014/main" id="{87CE41B2-4B67-ABA7-A49A-E69972EA111C}"/>
              </a:ext>
            </a:extLst>
          </p:cNvPr>
          <p:cNvSpPr txBox="1"/>
          <p:nvPr/>
        </p:nvSpPr>
        <p:spPr>
          <a:xfrm>
            <a:off x="91440" y="9570720"/>
            <a:ext cx="18105120" cy="238125"/>
          </a:xfrm>
          <a:prstGeom prst="rect">
            <a:avLst/>
          </a:prstGeom>
        </p:spPr>
        <p:txBody>
          <a:bodyPr lIns="0" tIns="0" rIns="0" bIns="0" rtlCol="0" anchor="t">
            <a:spAutoFit/>
          </a:bodyPr>
          <a:lstStyle/>
          <a:p>
            <a:pPr algn="ctr">
              <a:lnSpc>
                <a:spcPts val="1800"/>
              </a:lnSpc>
            </a:pPr>
            <a:r>
              <a:rPr lang="en-US" sz="1500" dirty="0">
                <a:latin typeface="Montserrat" pitchFamily="2" charset="77"/>
              </a:rPr>
              <a:t>ĀDAŽU NOVADA PAŠVALDĪBA   |   </a:t>
            </a:r>
            <a:r>
              <a:rPr lang="lv-LV" sz="1500" dirty="0">
                <a:latin typeface="Montserrat" pitchFamily="2" charset="77"/>
              </a:rPr>
              <a:t>2025. gada 19. februāris</a:t>
            </a:r>
            <a:endParaRPr lang="en-US" sz="1500" dirty="0">
              <a:latin typeface="Montserrat" pitchFamily="2" charset="77"/>
            </a:endParaRPr>
          </a:p>
        </p:txBody>
      </p:sp>
      <p:sp>
        <p:nvSpPr>
          <p:cNvPr id="3" name="TextBox 2">
            <a:extLst>
              <a:ext uri="{FF2B5EF4-FFF2-40B4-BE49-F238E27FC236}">
                <a16:creationId xmlns:a16="http://schemas.microsoft.com/office/drawing/2014/main" id="{1A6BFB54-0353-F3B1-0BA8-9005579864A5}"/>
              </a:ext>
            </a:extLst>
          </p:cNvPr>
          <p:cNvSpPr txBox="1"/>
          <p:nvPr/>
        </p:nvSpPr>
        <p:spPr>
          <a:xfrm>
            <a:off x="1143000" y="2467201"/>
            <a:ext cx="16078200" cy="3108543"/>
          </a:xfrm>
          <a:prstGeom prst="rect">
            <a:avLst/>
          </a:prstGeom>
          <a:noFill/>
        </p:spPr>
        <p:txBody>
          <a:bodyPr wrap="square" rtlCol="0">
            <a:spAutoFit/>
          </a:bodyPr>
          <a:lstStyle/>
          <a:p>
            <a:pPr algn="r"/>
            <a:r>
              <a:rPr lang="lv-LV" sz="3600" dirty="0">
                <a:latin typeface="Montserrat Medium" panose="00000600000000000000" pitchFamily="50" charset="-70"/>
              </a:rPr>
              <a:t> </a:t>
            </a:r>
            <a:r>
              <a:rPr lang="lv-LV" sz="3600" b="1" i="1" dirty="0">
                <a:latin typeface="Montserrat" panose="00000500000000000000" pitchFamily="50" charset="-70"/>
              </a:rPr>
              <a:t>Projekta mērķis</a:t>
            </a:r>
            <a:r>
              <a:rPr lang="lv-LV" sz="3600" b="1" i="1" dirty="0">
                <a:latin typeface="Montserrat Medium" panose="00000600000000000000" pitchFamily="50" charset="-70"/>
              </a:rPr>
              <a:t>                  </a:t>
            </a:r>
            <a:r>
              <a:rPr lang="lv-LV" sz="3200" dirty="0">
                <a:effectLst/>
                <a:latin typeface="Montserrat" panose="00000500000000000000" pitchFamily="50" charset="-70"/>
                <a:ea typeface="Calibri" panose="020F0502020204030204" pitchFamily="34" charset="0"/>
              </a:rPr>
              <a:t>Carnikavas pagasta teritorijā pie </a:t>
            </a:r>
            <a:r>
              <a:rPr lang="lv-LV" sz="3200" dirty="0" err="1">
                <a:effectLst/>
                <a:latin typeface="Montserrat" panose="00000500000000000000" pitchFamily="50" charset="-70"/>
                <a:ea typeface="Calibri" panose="020F0502020204030204" pitchFamily="34" charset="0"/>
              </a:rPr>
              <a:t>Garezeriem</a:t>
            </a:r>
            <a:r>
              <a:rPr lang="lv-LV" sz="3200" dirty="0">
                <a:effectLst/>
                <a:latin typeface="Montserrat" panose="00000500000000000000" pitchFamily="50" charset="-70"/>
                <a:ea typeface="Calibri" panose="020F0502020204030204" pitchFamily="34" charset="0"/>
              </a:rPr>
              <a:t> 			plānots izvietot 3 informatīvos stendus (~2100x2900 mm)</a:t>
            </a:r>
          </a:p>
          <a:p>
            <a:pPr algn="r"/>
            <a:r>
              <a:rPr lang="lv-LV" sz="3200" dirty="0">
                <a:effectLst/>
                <a:latin typeface="Montserrat" panose="00000500000000000000" pitchFamily="50" charset="-70"/>
                <a:ea typeface="Calibri" panose="020F0502020204030204" pitchFamily="34" charset="0"/>
              </a:rPr>
              <a:t>					      </a:t>
            </a:r>
          </a:p>
          <a:p>
            <a:pPr algn="r"/>
            <a:r>
              <a:rPr lang="lv-LV" sz="3200" dirty="0">
                <a:effectLst/>
                <a:latin typeface="Montserrat" panose="00000500000000000000" pitchFamily="50" charset="-70"/>
                <a:ea typeface="Calibri" panose="020F0502020204030204" pitchFamily="34" charset="0"/>
              </a:rPr>
              <a:t>4 norādes 1,5 m garumā</a:t>
            </a:r>
          </a:p>
          <a:p>
            <a:pPr algn="r"/>
            <a:r>
              <a:rPr lang="lv-LV" sz="3200" dirty="0">
                <a:effectLst/>
                <a:latin typeface="Montserrat" panose="00000500000000000000" pitchFamily="50" charset="-70"/>
                <a:ea typeface="Calibri" panose="020F0502020204030204" pitchFamily="34" charset="0"/>
              </a:rPr>
              <a:t>					      </a:t>
            </a:r>
          </a:p>
          <a:p>
            <a:pPr algn="r"/>
            <a:r>
              <a:rPr lang="lv-LV" sz="3200" dirty="0">
                <a:effectLst/>
                <a:latin typeface="Montserrat" panose="00000500000000000000" pitchFamily="50" charset="-70"/>
                <a:ea typeface="Calibri" panose="020F0502020204030204" pitchFamily="34" charset="0"/>
              </a:rPr>
              <a:t> 1 atkrituma urna</a:t>
            </a:r>
            <a:endParaRPr lang="lv-LV" sz="3200" dirty="0">
              <a:latin typeface="Montserrat" panose="00000500000000000000" pitchFamily="50" charset="-70"/>
            </a:endParaRPr>
          </a:p>
        </p:txBody>
      </p:sp>
      <p:sp>
        <p:nvSpPr>
          <p:cNvPr id="4" name="Bultiņa: pa labi 3">
            <a:extLst>
              <a:ext uri="{FF2B5EF4-FFF2-40B4-BE49-F238E27FC236}">
                <a16:creationId xmlns:a16="http://schemas.microsoft.com/office/drawing/2014/main" id="{A1F69874-F413-BFAF-EFDC-0C4C05C71231}"/>
              </a:ext>
            </a:extLst>
          </p:cNvPr>
          <p:cNvSpPr/>
          <p:nvPr/>
        </p:nvSpPr>
        <p:spPr>
          <a:xfrm>
            <a:off x="5715000" y="2576560"/>
            <a:ext cx="1295400" cy="484632"/>
          </a:xfrm>
          <a:prstGeom prst="rightArrow">
            <a:avLst/>
          </a:prstGeom>
          <a:solidFill>
            <a:schemeClr val="bg1">
              <a:lumMod val="6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pic>
        <p:nvPicPr>
          <p:cNvPr id="5" name="Attēls 4">
            <a:extLst>
              <a:ext uri="{FF2B5EF4-FFF2-40B4-BE49-F238E27FC236}">
                <a16:creationId xmlns:a16="http://schemas.microsoft.com/office/drawing/2014/main" id="{88CFDB40-654C-48DF-5288-557DD9A4220D}"/>
              </a:ext>
            </a:extLst>
          </p:cNvPr>
          <p:cNvPicPr>
            <a:picLocks noChangeAspect="1"/>
          </p:cNvPicPr>
          <p:nvPr/>
        </p:nvPicPr>
        <p:blipFill>
          <a:blip r:embed="rId2"/>
          <a:stretch>
            <a:fillRect/>
          </a:stretch>
        </p:blipFill>
        <p:spPr>
          <a:xfrm>
            <a:off x="685800" y="3713169"/>
            <a:ext cx="10744200" cy="5695627"/>
          </a:xfrm>
          <a:prstGeom prst="rect">
            <a:avLst/>
          </a:prstGeom>
        </p:spPr>
      </p:pic>
    </p:spTree>
    <p:extLst>
      <p:ext uri="{BB962C8B-B14F-4D97-AF65-F5344CB8AC3E}">
        <p14:creationId xmlns:p14="http://schemas.microsoft.com/office/powerpoint/2010/main" val="1416394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28BAE79-F5D1-1570-A8CF-494C63F0A164}"/>
              </a:ext>
            </a:extLst>
          </p:cNvPr>
          <p:cNvSpPr>
            <a:spLocks noGrp="1"/>
          </p:cNvSpPr>
          <p:nvPr>
            <p:ph type="title"/>
          </p:nvPr>
        </p:nvSpPr>
        <p:spPr>
          <a:xfrm>
            <a:off x="2819400" y="243340"/>
            <a:ext cx="12148384" cy="1143000"/>
          </a:xfrm>
        </p:spPr>
        <p:txBody>
          <a:bodyPr>
            <a:normAutofit/>
          </a:bodyPr>
          <a:lstStyle/>
          <a:p>
            <a:r>
              <a:rPr lang="lv-LV" dirty="0">
                <a:latin typeface="Montserrat Medium" panose="00000600000000000000" pitchFamily="50" charset="-70"/>
              </a:rPr>
              <a:t>DAP informācijas stendu konstrukcijas</a:t>
            </a:r>
          </a:p>
        </p:txBody>
      </p:sp>
      <p:sp>
        <p:nvSpPr>
          <p:cNvPr id="4" name="TextBox 3">
            <a:extLst>
              <a:ext uri="{FF2B5EF4-FFF2-40B4-BE49-F238E27FC236}">
                <a16:creationId xmlns:a16="http://schemas.microsoft.com/office/drawing/2014/main" id="{3AF5CDF4-6D49-CFE2-62DA-25CB6C3C2E62}"/>
              </a:ext>
            </a:extLst>
          </p:cNvPr>
          <p:cNvSpPr txBox="1"/>
          <p:nvPr/>
        </p:nvSpPr>
        <p:spPr>
          <a:xfrm>
            <a:off x="5134544" y="9676333"/>
            <a:ext cx="9144000" cy="369332"/>
          </a:xfrm>
          <a:prstGeom prst="rect">
            <a:avLst/>
          </a:prstGeom>
          <a:noFill/>
        </p:spPr>
        <p:txBody>
          <a:bodyPr wrap="square">
            <a:spAutoFit/>
          </a:bodyPr>
          <a:lstStyle/>
          <a:p>
            <a:pPr algn="just"/>
            <a:r>
              <a:rPr lang="en-US" sz="1800" dirty="0">
                <a:latin typeface="Montserrat" pitchFamily="2" charset="77"/>
              </a:rPr>
              <a:t>ĀDAŽU NOVADA PAŠVALDĪBA   |   </a:t>
            </a:r>
            <a:r>
              <a:rPr lang="lv-LV" sz="1800" dirty="0">
                <a:latin typeface="Montserrat" pitchFamily="2" charset="77"/>
              </a:rPr>
              <a:t>2025. gada 19. februāris</a:t>
            </a:r>
            <a:endParaRPr lang="en-US" sz="1800" dirty="0">
              <a:latin typeface="Montserrat" pitchFamily="2" charset="77"/>
            </a:endParaRPr>
          </a:p>
        </p:txBody>
      </p:sp>
      <p:pic>
        <p:nvPicPr>
          <p:cNvPr id="14" name="Attēls 13" descr="Attēls, kurā ir teksts, ekrānuzņēmums, dizains&#10;&#10;Mākslīgā intelekta ģenerētais saturs var būt nepareizs.">
            <a:extLst>
              <a:ext uri="{FF2B5EF4-FFF2-40B4-BE49-F238E27FC236}">
                <a16:creationId xmlns:a16="http://schemas.microsoft.com/office/drawing/2014/main" id="{3BC554A6-AD93-E66C-A47C-CB817F7DC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6" y="1554668"/>
            <a:ext cx="6366347" cy="7177664"/>
          </a:xfrm>
          <a:prstGeom prst="rect">
            <a:avLst/>
          </a:prstGeom>
        </p:spPr>
      </p:pic>
      <p:pic>
        <p:nvPicPr>
          <p:cNvPr id="16" name="Attēls 15" descr="Attēls, kurā ir teksts, taisnstūris, ekrānuzņēmums, paralēls&#10;&#10;Mākslīgā intelekta ģenerētais saturs var būt nepareizs.">
            <a:extLst>
              <a:ext uri="{FF2B5EF4-FFF2-40B4-BE49-F238E27FC236}">
                <a16:creationId xmlns:a16="http://schemas.microsoft.com/office/drawing/2014/main" id="{4F501BF2-F2BA-9969-0EE6-78C6D7F1B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473" y="1554668"/>
            <a:ext cx="5822142" cy="7215476"/>
          </a:xfrm>
          <a:prstGeom prst="rect">
            <a:avLst/>
          </a:prstGeom>
        </p:spPr>
      </p:pic>
      <p:pic>
        <p:nvPicPr>
          <p:cNvPr id="18" name="Attēls 17" descr="Attēls, kurā ir teksts, mēbeles, ekrānuzņēmums, krēsls&#10;&#10;Mākslīgā intelekta ģenerētais saturs var būt nepareizs.">
            <a:extLst>
              <a:ext uri="{FF2B5EF4-FFF2-40B4-BE49-F238E27FC236}">
                <a16:creationId xmlns:a16="http://schemas.microsoft.com/office/drawing/2014/main" id="{FDF4EE5E-D6BE-8B5A-6E6D-10F4526A1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5584" y="4762500"/>
            <a:ext cx="5583429" cy="4007644"/>
          </a:xfrm>
          <a:prstGeom prst="rect">
            <a:avLst/>
          </a:prstGeom>
        </p:spPr>
      </p:pic>
    </p:spTree>
    <p:extLst>
      <p:ext uri="{BB962C8B-B14F-4D97-AF65-F5344CB8AC3E}">
        <p14:creationId xmlns:p14="http://schemas.microsoft.com/office/powerpoint/2010/main" val="221304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BF0D5C-2FEA-86EA-41CD-5CDE69779886}"/>
              </a:ext>
            </a:extLst>
          </p:cNvPr>
          <p:cNvSpPr txBox="1"/>
          <p:nvPr/>
        </p:nvSpPr>
        <p:spPr>
          <a:xfrm>
            <a:off x="3124200" y="577629"/>
            <a:ext cx="12268200" cy="1107996"/>
          </a:xfrm>
          <a:prstGeom prst="rect">
            <a:avLst/>
          </a:prstGeom>
          <a:noFill/>
        </p:spPr>
        <p:txBody>
          <a:bodyPr wrap="square" rtlCol="0">
            <a:spAutoFit/>
          </a:bodyPr>
          <a:lstStyle/>
          <a:p>
            <a:pPr algn="ctr"/>
            <a:r>
              <a:rPr lang="lv-LV" sz="6600" dirty="0">
                <a:latin typeface="Montserrat Medium" panose="00000600000000000000" pitchFamily="50" charset="-70"/>
              </a:rPr>
              <a:t>Projekta izmaksas </a:t>
            </a:r>
          </a:p>
        </p:txBody>
      </p:sp>
      <p:sp>
        <p:nvSpPr>
          <p:cNvPr id="4" name="TextBox 3">
            <a:extLst>
              <a:ext uri="{FF2B5EF4-FFF2-40B4-BE49-F238E27FC236}">
                <a16:creationId xmlns:a16="http://schemas.microsoft.com/office/drawing/2014/main" id="{59CECECA-B3CB-C2E0-A805-16E2ED287FDF}"/>
              </a:ext>
            </a:extLst>
          </p:cNvPr>
          <p:cNvSpPr txBox="1"/>
          <p:nvPr/>
        </p:nvSpPr>
        <p:spPr>
          <a:xfrm>
            <a:off x="419100" y="2476500"/>
            <a:ext cx="17449800" cy="5078313"/>
          </a:xfrm>
          <a:prstGeom prst="rect">
            <a:avLst/>
          </a:prstGeom>
          <a:noFill/>
        </p:spPr>
        <p:txBody>
          <a:bodyPr wrap="square" rtlCol="0">
            <a:spAutoFit/>
          </a:bodyPr>
          <a:lstStyle/>
          <a:p>
            <a:pPr marL="342900" indent="-342900" algn="just">
              <a:buAutoNum type="arabicPeriod"/>
            </a:pPr>
            <a:r>
              <a:rPr lang="lv-LV" sz="3600" dirty="0">
                <a:effectLst/>
                <a:latin typeface="Montserrat" panose="00000500000000000000" pitchFamily="50" charset="-70"/>
                <a:ea typeface="Calibri" panose="020F0502020204030204" pitchFamily="34" charset="0"/>
              </a:rPr>
              <a:t>Projekta kopējās plānotās attiecināmās izmaksas ir </a:t>
            </a:r>
            <a:r>
              <a:rPr lang="lv-LV" sz="3600" b="1" dirty="0">
                <a:effectLst/>
                <a:latin typeface="Montserrat" panose="00000500000000000000" pitchFamily="50" charset="-70"/>
                <a:ea typeface="Calibri" panose="020F0502020204030204" pitchFamily="34" charset="0"/>
              </a:rPr>
              <a:t>10 000,00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a:t>
            </a:r>
          </a:p>
          <a:p>
            <a:pPr algn="just"/>
            <a:r>
              <a:rPr lang="lv-LV" sz="3600" dirty="0">
                <a:effectLst/>
                <a:latin typeface="Montserrat" panose="00000500000000000000" pitchFamily="50" charset="-70"/>
                <a:ea typeface="Calibri" panose="020F0502020204030204" pitchFamily="34" charset="0"/>
              </a:rPr>
              <a:t>EJZAF </a:t>
            </a:r>
            <a:r>
              <a:rPr lang="lv-LV" sz="3600" b="1" dirty="0">
                <a:effectLst/>
                <a:latin typeface="Montserrat" panose="00000500000000000000" pitchFamily="50" charset="-70"/>
                <a:ea typeface="Calibri" panose="020F0502020204030204" pitchFamily="34" charset="0"/>
              </a:rPr>
              <a:t>9 000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EJZAF </a:t>
            </a:r>
          </a:p>
          <a:p>
            <a:pPr algn="just"/>
            <a:r>
              <a:rPr lang="lv-LV" sz="3600" dirty="0">
                <a:effectLst/>
                <a:latin typeface="Montserrat" panose="00000500000000000000" pitchFamily="50" charset="-70"/>
                <a:ea typeface="Calibri" panose="020F0502020204030204" pitchFamily="34" charset="0"/>
              </a:rPr>
              <a:t>Pašvaldības līdzfinansējums </a:t>
            </a:r>
            <a:r>
              <a:rPr lang="lv-LV" sz="3600" b="1" dirty="0">
                <a:effectLst/>
                <a:latin typeface="Montserrat" panose="00000500000000000000" pitchFamily="50" charset="-70"/>
                <a:ea typeface="Calibri" panose="020F0502020204030204" pitchFamily="34" charset="0"/>
              </a:rPr>
              <a:t>1 000,00 </a:t>
            </a:r>
            <a:r>
              <a:rPr lang="lv-LV" sz="3600" i="1" dirty="0" err="1">
                <a:effectLst/>
                <a:latin typeface="Montserrat" panose="00000500000000000000" pitchFamily="50" charset="-70"/>
                <a:ea typeface="Calibri" panose="020F0502020204030204" pitchFamily="34" charset="0"/>
              </a:rPr>
              <a:t>euro</a:t>
            </a:r>
            <a:endParaRPr lang="lv-LV" sz="3600" i="1" dirty="0">
              <a:effectLst/>
              <a:latin typeface="Montserrat" panose="00000500000000000000" pitchFamily="50" charset="-70"/>
              <a:ea typeface="Calibri" panose="020F0502020204030204" pitchFamily="34" charset="0"/>
            </a:endParaRPr>
          </a:p>
          <a:p>
            <a:pPr algn="just"/>
            <a:endParaRPr lang="lv-LV" sz="3600" dirty="0">
              <a:latin typeface="Montserrat" panose="00000500000000000000" pitchFamily="50" charset="-70"/>
              <a:ea typeface="Calibri" panose="020F0502020204030204" pitchFamily="34" charset="0"/>
            </a:endParaRPr>
          </a:p>
          <a:p>
            <a:pPr algn="just"/>
            <a:r>
              <a:rPr lang="lv-LV" sz="3600" dirty="0">
                <a:effectLst/>
                <a:latin typeface="Montserrat" panose="00000500000000000000" pitchFamily="50" charset="-70"/>
                <a:ea typeface="Calibri" panose="020F0502020204030204" pitchFamily="34" charset="0"/>
              </a:rPr>
              <a:t>Projekta apstiprināšanas gadījumā projekta īstenošanai plānots sākotnēji saņemt avansa maksājumu 20% apmērā no EJZAF -</a:t>
            </a:r>
            <a:r>
              <a:rPr lang="lv-LV" sz="3600" b="1" dirty="0">
                <a:effectLst/>
                <a:latin typeface="Montserrat" panose="00000500000000000000" pitchFamily="50" charset="-70"/>
                <a:ea typeface="Calibri" panose="020F0502020204030204" pitchFamily="34" charset="0"/>
              </a:rPr>
              <a:t>1 800,00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a:t>
            </a:r>
          </a:p>
          <a:p>
            <a:pPr marL="342900" indent="-342900" algn="just">
              <a:buAutoNum type="arabicPeriod"/>
            </a:pPr>
            <a:endParaRPr lang="lv-LV" sz="3600" dirty="0">
              <a:latin typeface="Montserrat" panose="00000500000000000000" pitchFamily="50" charset="-70"/>
              <a:ea typeface="Calibri" panose="020F0502020204030204" pitchFamily="34" charset="0"/>
            </a:endParaRPr>
          </a:p>
          <a:p>
            <a:pPr algn="just"/>
            <a:r>
              <a:rPr lang="lv-LV" sz="3600" dirty="0">
                <a:effectLst/>
                <a:latin typeface="Montserrat" panose="00000500000000000000" pitchFamily="50" charset="-70"/>
                <a:ea typeface="Calibri" panose="020F0502020204030204" pitchFamily="34" charset="0"/>
              </a:rPr>
              <a:t>Pašvaldības nepieciešamais finansējums būtu </a:t>
            </a:r>
            <a:r>
              <a:rPr lang="lv-LV" sz="3600" b="1" dirty="0">
                <a:effectLst/>
                <a:latin typeface="Montserrat" panose="00000500000000000000" pitchFamily="50" charset="-70"/>
                <a:ea typeface="Calibri" panose="020F0502020204030204" pitchFamily="34" charset="0"/>
              </a:rPr>
              <a:t>8 200,00 </a:t>
            </a:r>
            <a:r>
              <a:rPr lang="lv-LV" sz="3600" i="1" dirty="0" err="1">
                <a:effectLst/>
                <a:latin typeface="Montserrat" panose="00000500000000000000" pitchFamily="50" charset="-70"/>
                <a:ea typeface="Calibri" panose="020F0502020204030204" pitchFamily="34" charset="0"/>
              </a:rPr>
              <a:t>euro</a:t>
            </a:r>
            <a:r>
              <a:rPr lang="lv-LV" sz="3600" dirty="0">
                <a:effectLst/>
                <a:latin typeface="Montserrat" panose="00000500000000000000" pitchFamily="50" charset="-70"/>
                <a:ea typeface="Calibri" panose="020F0502020204030204" pitchFamily="34" charset="0"/>
              </a:rPr>
              <a:t> apmērā, kas iekļaujams Attīstības un projektu nodaļas 2025. gada budžeta tāmē</a:t>
            </a:r>
            <a:endParaRPr lang="lv-LV" sz="3600" dirty="0">
              <a:latin typeface="Montserrat" panose="00000500000000000000" pitchFamily="50" charset="-70"/>
            </a:endParaRPr>
          </a:p>
        </p:txBody>
      </p:sp>
      <p:sp>
        <p:nvSpPr>
          <p:cNvPr id="9" name="TextBox 8">
            <a:extLst>
              <a:ext uri="{FF2B5EF4-FFF2-40B4-BE49-F238E27FC236}">
                <a16:creationId xmlns:a16="http://schemas.microsoft.com/office/drawing/2014/main" id="{A740100E-904C-E59B-483B-3D940534DD10}"/>
              </a:ext>
            </a:extLst>
          </p:cNvPr>
          <p:cNvSpPr txBox="1"/>
          <p:nvPr/>
        </p:nvSpPr>
        <p:spPr>
          <a:xfrm>
            <a:off x="4343400" y="9800130"/>
            <a:ext cx="9144000" cy="323165"/>
          </a:xfrm>
          <a:prstGeom prst="rect">
            <a:avLst/>
          </a:prstGeom>
          <a:noFill/>
        </p:spPr>
        <p:txBody>
          <a:bodyPr wrap="square">
            <a:spAutoFit/>
          </a:bodyPr>
          <a:lstStyle/>
          <a:p>
            <a:pPr algn="ctr">
              <a:lnSpc>
                <a:spcPts val="1800"/>
              </a:lnSpc>
            </a:pPr>
            <a:r>
              <a:rPr lang="en-US" sz="1800" dirty="0">
                <a:latin typeface="Montserrat" pitchFamily="2" charset="77"/>
              </a:rPr>
              <a:t>ĀDAŽU NOVADA PAŠVALDĪBA   |   </a:t>
            </a:r>
            <a:r>
              <a:rPr lang="lv-LV" sz="1800" dirty="0">
                <a:latin typeface="Montserrat" pitchFamily="2" charset="77"/>
              </a:rPr>
              <a:t>2025. gada 19. februāris</a:t>
            </a:r>
            <a:endParaRPr lang="en-US" sz="1800" dirty="0">
              <a:latin typeface="Montserrat" pitchFamily="2" charset="77"/>
            </a:endParaRPr>
          </a:p>
        </p:txBody>
      </p:sp>
    </p:spTree>
    <p:extLst>
      <p:ext uri="{BB962C8B-B14F-4D97-AF65-F5344CB8AC3E}">
        <p14:creationId xmlns:p14="http://schemas.microsoft.com/office/powerpoint/2010/main" val="43719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B4FD0D-1069-83FF-77CA-FD17669AFA95}"/>
              </a:ext>
            </a:extLst>
          </p:cNvPr>
          <p:cNvSpPr>
            <a:spLocks noGrp="1"/>
          </p:cNvSpPr>
          <p:nvPr>
            <p:ph type="title"/>
          </p:nvPr>
        </p:nvSpPr>
        <p:spPr>
          <a:xfrm>
            <a:off x="4572000" y="495300"/>
            <a:ext cx="8229600" cy="1143000"/>
          </a:xfrm>
        </p:spPr>
        <p:txBody>
          <a:bodyPr>
            <a:normAutofit/>
          </a:bodyPr>
          <a:lstStyle/>
          <a:p>
            <a:r>
              <a:rPr lang="lv-LV" sz="6600" dirty="0">
                <a:latin typeface="Montserrat Medium" panose="00000600000000000000" pitchFamily="50" charset="-70"/>
              </a:rPr>
              <a:t>Priekšlikumi</a:t>
            </a:r>
          </a:p>
        </p:txBody>
      </p:sp>
      <p:sp>
        <p:nvSpPr>
          <p:cNvPr id="4" name="TextBox 3">
            <a:extLst>
              <a:ext uri="{FF2B5EF4-FFF2-40B4-BE49-F238E27FC236}">
                <a16:creationId xmlns:a16="http://schemas.microsoft.com/office/drawing/2014/main" id="{6414F0F9-8F87-69AD-E29C-01802B2FA9C3}"/>
              </a:ext>
            </a:extLst>
          </p:cNvPr>
          <p:cNvSpPr txBox="1"/>
          <p:nvPr/>
        </p:nvSpPr>
        <p:spPr>
          <a:xfrm>
            <a:off x="533400" y="1638300"/>
            <a:ext cx="17221200" cy="8032968"/>
          </a:xfrm>
          <a:prstGeom prst="rect">
            <a:avLst/>
          </a:prstGeom>
          <a:noFill/>
        </p:spPr>
        <p:txBody>
          <a:bodyPr wrap="square" rtlCol="0">
            <a:spAutoFit/>
          </a:bodyPr>
          <a:lstStyle/>
          <a:p>
            <a:pPr algn="just"/>
            <a:endParaRPr lang="lv-LV" sz="2400" dirty="0">
              <a:latin typeface="Montserrat" panose="00000500000000000000" pitchFamily="50" charset="-70"/>
            </a:endParaRPr>
          </a:p>
          <a:p>
            <a:pPr marL="342900" indent="-342900" algn="just">
              <a:buFont typeface="+mj-lt"/>
              <a:buAutoNum type="arabicPeriod"/>
            </a:pPr>
            <a:r>
              <a:rPr lang="lv-LV" sz="2000" dirty="0">
                <a:latin typeface="Montserrat" panose="00000500000000000000" pitchFamily="50" charset="-70"/>
              </a:rPr>
              <a:t>Virzīt jautājumu uz 2025. gada 27. februāra Domes sēdi</a:t>
            </a:r>
          </a:p>
          <a:p>
            <a:pPr marL="342900" indent="-342900" algn="just">
              <a:buFont typeface="+mj-lt"/>
              <a:buAutoNum type="arabicPeriod"/>
            </a:pPr>
            <a:endParaRPr lang="lv-LV" sz="2000" dirty="0">
              <a:latin typeface="Montserrat" panose="00000500000000000000" pitchFamily="50" charset="-70"/>
            </a:endParaRPr>
          </a:p>
          <a:p>
            <a:pPr marL="342900" indent="-342900" algn="just">
              <a:buFont typeface="+mj-lt"/>
              <a:buAutoNum type="arabicPeriod"/>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Atbalstīt projekta “Garezeru apkārtnes biotopu saudzēšana veicinot koncentrētu gājēju plūsmas vadīšanu ar mērķi mazināt augsnes degradāciju” pieteikuma iesniegšanu biedrības “Jūras zeme” rīcībā EJZAF M3.1. </a:t>
            </a:r>
          </a:p>
          <a:p>
            <a:pPr marL="342900" indent="-342900" algn="just">
              <a:buFont typeface="+mj-lt"/>
              <a:buAutoNum type="arabicPeriod"/>
            </a:pPr>
            <a:endParaRPr lang="lv-LV" sz="2000" dirty="0">
              <a:effectLst/>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Uzdot Centrālās pārvaldes Attīstības un projektu nodaļai sagatavot un līdz 2025. gada 4. aprīlim iesniegt LAD Elektroniskās pieteikšanās sistēmā projekta “Garezeru apkārtnes biotopu saudzēšana veicinot koncentrētu gājēju plūsmas vadīšanu ar mērķi mazināt augsnes degradāciju” pieteikumu</a:t>
            </a:r>
          </a:p>
          <a:p>
            <a:pPr marL="342900" lvl="0" indent="-342900" algn="just">
              <a:spcAft>
                <a:spcPts val="600"/>
              </a:spcAft>
              <a:buFont typeface="+mj-lt"/>
              <a:buAutoNum type="arabicPeriod"/>
              <a:tabLst>
                <a:tab pos="270510" algn="l"/>
              </a:tabLst>
            </a:pPr>
            <a:endParaRPr lang="lv-LV" sz="2000" dirty="0">
              <a:effectLst/>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Projekta apstiprināšanas gadījumā projekta īstenošanai nepieciešamo finansējumu 8 200,00 </a:t>
            </a:r>
            <a:r>
              <a:rPr lang="lv-LV" sz="2000" i="1" dirty="0" err="1">
                <a:effectLst/>
                <a:latin typeface="Montserrat" panose="00000500000000000000" pitchFamily="50" charset="-70"/>
                <a:ea typeface="Calibri" panose="020F0502020204030204" pitchFamily="34" charset="0"/>
                <a:cs typeface="Times New Roman" panose="02020603050405020304" pitchFamily="18" charset="0"/>
              </a:rPr>
              <a:t>euro</a:t>
            </a:r>
            <a:r>
              <a:rPr lang="lv-LV" sz="2000" dirty="0">
                <a:effectLst/>
                <a:latin typeface="Montserrat" panose="00000500000000000000" pitchFamily="50" charset="-70"/>
                <a:ea typeface="Calibri" panose="020F0502020204030204" pitchFamily="34" charset="0"/>
                <a:cs typeface="Times New Roman" panose="02020603050405020304" pitchFamily="18" charset="0"/>
              </a:rPr>
              <a:t> apmērā paredzēt Attīstības un projektu nodaļas 2025. gada budžeta tāmē </a:t>
            </a:r>
          </a:p>
          <a:p>
            <a:pPr marL="342900" lvl="0" indent="-342900" algn="just">
              <a:spcAft>
                <a:spcPts val="600"/>
              </a:spcAft>
              <a:buFont typeface="+mj-lt"/>
              <a:buAutoNum type="arabicPeriod"/>
              <a:tabLst>
                <a:tab pos="270510" algn="l"/>
              </a:tabLst>
            </a:pPr>
            <a:endParaRPr lang="lv-LV" sz="2000" dirty="0">
              <a:effectLst/>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Ādažu novada Attīstības programmas (2021.-2027.) Rīcības plāna uzdevumu “U4.2.2: Ilgtspējīgi iekļaut dabas parku “Piejūra” novada atpūtas un sporta aktivitātēs” papildināt ar jaunu pasākumu “C4.2.2.6. Projekta “Garezeru apkārtnes biotopu saudzēšana veicinot koncentrētu gājēju plūsmas vadīšanu ar mērķi mazināt augsnes degradāciju” īstenošana”, nosakot, ka: atbildīgie izpildītāji ir Attīstības un projektu nodaļa, pašvaldības aģentūra “Carnikavas </a:t>
            </a:r>
            <a:r>
              <a:rPr lang="lv-LV" sz="2000" dirty="0" err="1">
                <a:effectLst/>
                <a:latin typeface="Montserrat" panose="00000500000000000000" pitchFamily="50" charset="-70"/>
                <a:ea typeface="Calibri" panose="020F0502020204030204" pitchFamily="34" charset="0"/>
                <a:cs typeface="Times New Roman" panose="02020603050405020304" pitchFamily="18" charset="0"/>
              </a:rPr>
              <a:t>komunālserviss</a:t>
            </a:r>
            <a:r>
              <a:rPr lang="lv-LV" sz="2000" dirty="0">
                <a:effectLst/>
                <a:latin typeface="Montserrat" panose="00000500000000000000" pitchFamily="50" charset="-70"/>
                <a:ea typeface="Calibri" panose="020F0502020204030204" pitchFamily="34" charset="0"/>
                <a:cs typeface="Times New Roman" panose="02020603050405020304" pitchFamily="18" charset="0"/>
              </a:rPr>
              <a:t>” un Tūrisma un informācijas centrs, izpildes periods ir 2025.-2026.</a:t>
            </a:r>
          </a:p>
          <a:p>
            <a:pPr marL="342900" lvl="0" indent="-342900" algn="just">
              <a:spcAft>
                <a:spcPts val="600"/>
              </a:spcAft>
              <a:buFont typeface="+mj-lt"/>
              <a:buAutoNum type="arabicPeriod"/>
              <a:tabLst>
                <a:tab pos="270510" algn="l"/>
              </a:tabLst>
            </a:pPr>
            <a:endParaRPr lang="lv-LV" sz="2000" dirty="0">
              <a:latin typeface="Montserrat" panose="00000500000000000000" pitchFamily="50" charset="-70"/>
              <a:ea typeface="Calibri" panose="020F0502020204030204" pitchFamily="34" charset="0"/>
              <a:cs typeface="Times New Roman" panose="02020603050405020304" pitchFamily="18" charset="0"/>
            </a:endParaRPr>
          </a:p>
          <a:p>
            <a:pPr marL="342900" lvl="0" indent="-342900" algn="just">
              <a:spcAft>
                <a:spcPts val="600"/>
              </a:spcAft>
              <a:buFont typeface="+mj-lt"/>
              <a:buAutoNum type="arabicPeriod"/>
              <a:tabLst>
                <a:tab pos="270510" algn="l"/>
              </a:tabLst>
            </a:pPr>
            <a:r>
              <a:rPr lang="lv-LV" sz="2000" dirty="0">
                <a:effectLst/>
                <a:latin typeface="Montserrat" panose="00000500000000000000" pitchFamily="50" charset="-70"/>
                <a:ea typeface="Calibri" panose="020F0502020204030204" pitchFamily="34" charset="0"/>
                <a:cs typeface="Times New Roman" panose="02020603050405020304" pitchFamily="18" charset="0"/>
              </a:rPr>
              <a:t>Projekta apstiprināšanas gadījumā uzdot APN organizēt projekta īstenošanu</a:t>
            </a:r>
          </a:p>
          <a:p>
            <a:pPr lvl="0" algn="just">
              <a:spcAft>
                <a:spcPts val="600"/>
              </a:spcAft>
              <a:tabLst>
                <a:tab pos="270510" algn="l"/>
              </a:tabLst>
            </a:pPr>
            <a:endParaRPr lang="lv-LV" sz="2400" dirty="0">
              <a:effectLst/>
              <a:latin typeface="Montserrat" panose="00000500000000000000" pitchFamily="50" charset="-70"/>
              <a:ea typeface="Calibri" panose="020F0502020204030204" pitchFamily="34" charset="0"/>
              <a:cs typeface="Times New Roman" panose="02020603050405020304" pitchFamily="18" charset="0"/>
            </a:endParaRPr>
          </a:p>
          <a:p>
            <a:pPr algn="just"/>
            <a:endParaRPr lang="lv-LV" sz="2400" dirty="0">
              <a:latin typeface="Montserrat" panose="00000500000000000000" pitchFamily="50" charset="-70"/>
            </a:endParaRPr>
          </a:p>
          <a:p>
            <a:pPr algn="just"/>
            <a:endParaRPr lang="lv-LV" sz="2400" dirty="0">
              <a:latin typeface="Montserrat" panose="00000500000000000000" pitchFamily="50" charset="-70"/>
            </a:endParaRPr>
          </a:p>
        </p:txBody>
      </p:sp>
      <p:sp>
        <p:nvSpPr>
          <p:cNvPr id="9" name="TextBox 8">
            <a:extLst>
              <a:ext uri="{FF2B5EF4-FFF2-40B4-BE49-F238E27FC236}">
                <a16:creationId xmlns:a16="http://schemas.microsoft.com/office/drawing/2014/main" id="{9C12388E-C69B-1365-5911-006AF90BB367}"/>
              </a:ext>
            </a:extLst>
          </p:cNvPr>
          <p:cNvSpPr txBox="1"/>
          <p:nvPr/>
        </p:nvSpPr>
        <p:spPr>
          <a:xfrm>
            <a:off x="4953000" y="9831616"/>
            <a:ext cx="9144000" cy="369332"/>
          </a:xfrm>
          <a:prstGeom prst="rect">
            <a:avLst/>
          </a:prstGeom>
          <a:noFill/>
        </p:spPr>
        <p:txBody>
          <a:bodyPr wrap="square">
            <a:spAutoFit/>
          </a:bodyPr>
          <a:lstStyle/>
          <a:p>
            <a:pPr algn="just"/>
            <a:r>
              <a:rPr lang="en-US" sz="1800" dirty="0">
                <a:latin typeface="Montserrat" pitchFamily="2" charset="77"/>
              </a:rPr>
              <a:t>ĀDAŽU NOVADA PAŠVALDĪBA   |   </a:t>
            </a:r>
            <a:r>
              <a:rPr lang="lv-LV" sz="1800" dirty="0">
                <a:latin typeface="Montserrat" pitchFamily="2" charset="77"/>
              </a:rPr>
              <a:t>2025. gada 19. februāris</a:t>
            </a:r>
            <a:endParaRPr lang="en-US" sz="1800" dirty="0">
              <a:latin typeface="Montserrat" pitchFamily="2" charset="77"/>
            </a:endParaRPr>
          </a:p>
        </p:txBody>
      </p:sp>
    </p:spTree>
    <p:extLst>
      <p:ext uri="{BB962C8B-B14F-4D97-AF65-F5344CB8AC3E}">
        <p14:creationId xmlns:p14="http://schemas.microsoft.com/office/powerpoint/2010/main" val="317450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B52CC91-A5FD-0C23-4049-55E76635C903}"/>
              </a:ext>
            </a:extLst>
          </p:cNvPr>
          <p:cNvPicPr>
            <a:picLocks noChangeAspect="1"/>
          </p:cNvPicPr>
          <p:nvPr/>
        </p:nvPicPr>
        <p:blipFill>
          <a:blip r:embed="rId2"/>
          <a:srcRect t="2675" b="508"/>
          <a:stretch>
            <a:fillRect/>
          </a:stretch>
        </p:blipFill>
        <p:spPr>
          <a:xfrm>
            <a:off x="0" y="38101"/>
            <a:ext cx="18401300" cy="9408795"/>
          </a:xfrm>
          <a:prstGeom prst="rect">
            <a:avLst/>
          </a:prstGeom>
        </p:spPr>
      </p:pic>
      <p:sp>
        <p:nvSpPr>
          <p:cNvPr id="12" name="AutoShape 2">
            <a:extLst>
              <a:ext uri="{FF2B5EF4-FFF2-40B4-BE49-F238E27FC236}">
                <a16:creationId xmlns:a16="http://schemas.microsoft.com/office/drawing/2014/main" id="{47926E56-8570-CDF7-4989-061BBF2482A0}"/>
              </a:ext>
            </a:extLst>
          </p:cNvPr>
          <p:cNvSpPr/>
          <p:nvPr/>
        </p:nvSpPr>
        <p:spPr>
          <a:xfrm rot="1789">
            <a:off x="-4764" y="9489758"/>
            <a:ext cx="18297527" cy="0"/>
          </a:xfrm>
          <a:prstGeom prst="line">
            <a:avLst/>
          </a:prstGeom>
          <a:ln w="9525" cap="rnd">
            <a:solidFill>
              <a:srgbClr val="58585B"/>
            </a:solidFill>
            <a:prstDash val="solid"/>
            <a:headEnd type="none" w="sm" len="sm"/>
            <a:tailEnd type="none" w="sm" len="sm"/>
          </a:ln>
        </p:spPr>
      </p:sp>
      <p:pic>
        <p:nvPicPr>
          <p:cNvPr id="3" name="Picture 2">
            <a:extLst>
              <a:ext uri="{FF2B5EF4-FFF2-40B4-BE49-F238E27FC236}">
                <a16:creationId xmlns:a16="http://schemas.microsoft.com/office/drawing/2014/main" id="{116FF916-8FB0-D5FE-4FFC-561B3D2DDC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07" t="9839" r="27361" b="7530"/>
          <a:stretch/>
        </p:blipFill>
        <p:spPr>
          <a:xfrm>
            <a:off x="16383000" y="803148"/>
            <a:ext cx="1330876" cy="1616082"/>
          </a:xfrm>
          <a:prstGeom prst="rect">
            <a:avLst/>
          </a:prstGeom>
        </p:spPr>
      </p:pic>
      <p:sp>
        <p:nvSpPr>
          <p:cNvPr id="4" name="TextBox 3">
            <a:extLst>
              <a:ext uri="{FF2B5EF4-FFF2-40B4-BE49-F238E27FC236}">
                <a16:creationId xmlns:a16="http://schemas.microsoft.com/office/drawing/2014/main" id="{919245AE-E8D1-ABA4-D3C9-AABA6BF2B238}"/>
              </a:ext>
            </a:extLst>
          </p:cNvPr>
          <p:cNvSpPr txBox="1"/>
          <p:nvPr/>
        </p:nvSpPr>
        <p:spPr>
          <a:xfrm>
            <a:off x="4343400" y="4623611"/>
            <a:ext cx="10820400" cy="1323439"/>
          </a:xfrm>
          <a:prstGeom prst="rect">
            <a:avLst/>
          </a:prstGeom>
          <a:noFill/>
        </p:spPr>
        <p:txBody>
          <a:bodyPr wrap="square" rtlCol="0">
            <a:spAutoFit/>
          </a:bodyPr>
          <a:lstStyle/>
          <a:p>
            <a:r>
              <a:rPr lang="lv-LV" sz="8000" dirty="0">
                <a:solidFill>
                  <a:schemeClr val="bg1"/>
                </a:solidFill>
              </a:rPr>
              <a:t>PALDIES PAR UZMANĪBU!</a:t>
            </a:r>
          </a:p>
        </p:txBody>
      </p:sp>
    </p:spTree>
    <p:extLst>
      <p:ext uri="{BB962C8B-B14F-4D97-AF65-F5344CB8AC3E}">
        <p14:creationId xmlns:p14="http://schemas.microsoft.com/office/powerpoint/2010/main" val="591985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16053</TotalTime>
  <Words>629</Words>
  <Application>Microsoft Office PowerPoint</Application>
  <PresentationFormat>Pielāgots</PresentationFormat>
  <Paragraphs>57</Paragraphs>
  <Slides>8</Slides>
  <Notes>1</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8</vt:i4>
      </vt:variant>
    </vt:vector>
  </HeadingPairs>
  <TitlesOfParts>
    <vt:vector size="16" baseType="lpstr">
      <vt:lpstr>Montserrat SemiBold</vt:lpstr>
      <vt:lpstr>Times New Roman</vt:lpstr>
      <vt:lpstr>Arial</vt:lpstr>
      <vt:lpstr>Calibri</vt:lpstr>
      <vt:lpstr>Montserrat</vt:lpstr>
      <vt:lpstr>Montserrat Medium</vt:lpstr>
      <vt:lpstr>Montserrat Semi-Bold Bold</vt:lpstr>
      <vt:lpstr>Office Theme</vt:lpstr>
      <vt:lpstr>PowerPoint prezentācija</vt:lpstr>
      <vt:lpstr>PowerPoint prezentācija</vt:lpstr>
      <vt:lpstr>PowerPoint prezentācija</vt:lpstr>
      <vt:lpstr>PowerPoint prezentācija</vt:lpstr>
      <vt:lpstr>DAP informācijas stendu konstrukcijas</vt:lpstr>
      <vt:lpstr>PowerPoint prezentācija</vt:lpstr>
      <vt:lpstr>Priekšlikumi</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Dūša</dc:creator>
  <cp:lastModifiedBy>Santa Ruģēna</cp:lastModifiedBy>
  <cp:revision>47</cp:revision>
  <dcterms:created xsi:type="dcterms:W3CDTF">2006-08-16T00:00:00Z</dcterms:created>
  <dcterms:modified xsi:type="dcterms:W3CDTF">2025-02-19T06:39:09Z</dcterms:modified>
  <dc:identifier>DAFY3VwOX4w</dc:identifier>
</cp:coreProperties>
</file>