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851" r:id="rId2"/>
  </p:sldMasterIdLst>
  <p:notesMasterIdLst>
    <p:notesMasterId r:id="rId8"/>
  </p:notesMasterIdLst>
  <p:sldIdLst>
    <p:sldId id="431" r:id="rId3"/>
    <p:sldId id="299" r:id="rId4"/>
    <p:sldId id="461" r:id="rId5"/>
    <p:sldId id="450" r:id="rId6"/>
    <p:sldId id="441" r:id="rId7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85B"/>
    <a:srgbClr val="7395AD"/>
    <a:srgbClr val="C95B46"/>
    <a:srgbClr val="828847"/>
    <a:srgbClr val="ECD9C8"/>
    <a:srgbClr val="F0F0F0"/>
    <a:srgbClr val="595959"/>
    <a:srgbClr val="E6E6E6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78" autoAdjust="0"/>
    <p:restoredTop sz="96374" autoAdjust="0"/>
  </p:normalViewPr>
  <p:slideViewPr>
    <p:cSldViewPr snapToGrid="0">
      <p:cViewPr varScale="1">
        <p:scale>
          <a:sx n="106" d="100"/>
          <a:sy n="106" d="100"/>
        </p:scale>
        <p:origin x="582" y="114"/>
      </p:cViewPr>
      <p:guideLst/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50BD-68D1-40F9-8570-F2E67B80A823}" type="datetimeFigureOut">
              <a:rPr lang="lv-LV" smtClean="0"/>
              <a:t>18.02.2025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23CE6-85A1-4374-B09E-1FDCEE7367C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224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3375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lv-LV">
                <a:solidFill>
                  <a:prstClr val="black"/>
                </a:solidFill>
              </a:rPr>
              <a:t>APSTIPRINU:_______________ G.Dzenis</a:t>
            </a:r>
          </a:p>
        </p:txBody>
      </p:sp>
    </p:spTree>
    <p:extLst>
      <p:ext uri="{BB962C8B-B14F-4D97-AF65-F5344CB8AC3E}">
        <p14:creationId xmlns:p14="http://schemas.microsoft.com/office/powerpoint/2010/main" val="508495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E0B74-42FE-00AF-29AB-44AD5B29B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83FBF-9187-3E83-28C7-877AADC370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C4B0B-38CA-2ECE-7939-842C4AB3D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6D81-8DF6-410F-AAE0-C963E3396CA2}" type="datetime1">
              <a:rPr lang="lv-LV" smtClean="0"/>
              <a:t>18.02.2025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348B7-3AA4-7D33-7079-56654C366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7D0B-0957-8825-75B5-3684355DE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7064880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E9586-EDE3-FB9E-EF7F-4546B4645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87A7E-2DD1-4E27-7978-CEB92BF5A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42F14-2939-346F-37A4-F4CFF5E89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05ED-80CB-4131-AF6A-18CE0C023BE6}" type="datetime1">
              <a:rPr lang="lv-LV" smtClean="0"/>
              <a:t>18.02.2025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C94D7-61FB-C664-FCDC-53B2289F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0C153-9A0A-B471-069F-F3850FB1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201895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C0F67-6693-E3C1-4A92-C2580CA775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C0FB9-2444-62F7-E4F7-8DCA6739B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687DF-B808-98AE-1556-DC8B62F2B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1B6D-CBB8-47F6-8F4E-9C7C848E8D70}" type="datetime1">
              <a:rPr lang="lv-LV" smtClean="0"/>
              <a:t>18.02.2025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273EA-9A4A-27DF-56DD-B73F3649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F604-233E-B639-B224-5D5DCC378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26444906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50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91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87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72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2/18/2025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948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9650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2/18/2025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755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93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6314-E403-AFC0-1A46-E422809C9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37EE6-FB5F-41CF-42C4-432E05025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D0677-CA8C-B2FA-39B2-900F9B2F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3EF7-E8DF-4E52-B6AD-253C52C52CA8}" type="datetime1">
              <a:rPr lang="lv-LV" smtClean="0"/>
              <a:t>18.02.2025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73EE2-F365-3491-DBB8-308173BC6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D289E-FEC5-7A12-9ADE-C8E5E92F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3138227"/>
      </p:ext>
    </p:extLst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609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88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70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075F0-D03F-7D4C-8920-B75381E3A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ED87A-6B2E-A384-BB0A-DC7B1AB5E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7EED9-6EA9-6B1D-AC62-B2FA28A2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7D45-E41D-4212-8A26-E3C173054877}" type="datetime1">
              <a:rPr lang="lv-LV" smtClean="0"/>
              <a:t>18.02.2025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37290-706C-0ECC-6C0D-CECE87C2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73C53-BF5D-AC95-D18F-69F746998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7675394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8D109-BC65-8082-92AD-0BBBFA1A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6393C-68CA-0190-914D-C7FCAE4742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2F66C-46ED-BF47-DAFE-240427C72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65CF9-9586-48D7-1F1C-DE1F43CF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5B477-112D-4307-A93A-665A33B331BD}" type="datetime1">
              <a:rPr lang="lv-LV" smtClean="0"/>
              <a:t>18.02.2025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FEE6D-B7AE-08EE-B7D5-934F774F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1D4B1-821D-1AD9-5C56-5336DBE7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368005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BD99-046B-F283-0274-35597AC4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FE475-D2C2-F72A-B491-EE0030372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DBBC9-2CD5-D0AB-C7EE-60062375A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B28232-B2A5-BBCF-BF2A-F7D734A3F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2D294-8D10-F9D2-C1C5-AC55AE31F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382BEC-DC39-DC38-D907-F99A4B68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927-ED67-407D-AEE1-274E266042EF}" type="datetime1">
              <a:rPr lang="lv-LV" smtClean="0"/>
              <a:t>18.02.2025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C2AE56-7099-9C1D-A10B-A64857AA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0379A-692B-DA95-FD86-183585A0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136732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7BF3-D731-79DD-A036-17E0E3EA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4DFAB8-E6DF-82BF-552B-BC9C92AB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24D5-D005-4D1B-9A66-ACD77F9F9B5C}" type="datetime1">
              <a:rPr lang="lv-LV" smtClean="0"/>
              <a:t>18.02.2025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EE640-674F-49BB-9BC9-33C15391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459F49-7744-6378-BAC4-7E7FB7C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684632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802B5D-7988-0ABF-FA2E-8B96707B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530C-B699-4AE7-BBA8-90C10021A480}" type="datetime1">
              <a:rPr lang="lv-LV" smtClean="0"/>
              <a:t>18.02.2025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E4BB0A-06B3-BB94-9272-C64AF387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F7BB2-FF1C-370B-72B6-39DC2E1F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2572530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7FBC-D597-9E97-0501-61D29D95C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619E5-6BFE-0A8D-328C-1974AE1E6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BDC9E-9EAD-744A-D7AC-3CC7EB0FD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B36F2-EA2D-2DE9-2EA7-08CAECFC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FDF4-A49F-44C9-98E7-6F170D8B2905}" type="datetime1">
              <a:rPr lang="lv-LV" smtClean="0"/>
              <a:t>18.02.2025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56CA8-8871-76F2-CE0B-78C95A7C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BE963-7499-E9F4-F980-7DD0708A9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6798668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5DE7A-58EA-343D-0ADA-178933C53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D2F11A-201D-63A6-CACE-5B7543D42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2E388-0DE3-470C-08E2-ECC702389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52D74-2B9B-118C-08D9-B4E3146FA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445E3-80CD-4080-B052-024292CF15BC}" type="datetime1">
              <a:rPr lang="lv-LV" smtClean="0"/>
              <a:t>18.02.2025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D0BBA-8464-CBF5-79AC-00635F91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E383B-E8A5-7BCF-6B06-C7F4B0AF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426966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8E53C-282A-2B9F-BED9-440A07EE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5427F-D370-343D-8DF1-8741CBA52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C96DC-B0D8-3E38-33D6-90DC9E0A4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D9554-4469-46EB-8880-1422571CEACE}" type="datetime1">
              <a:rPr lang="lv-LV" smtClean="0"/>
              <a:t>18.02.2025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7327A-A985-9CBF-C38F-6E355821A9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FADE1-E8C3-9C18-8A29-7A533E6C8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309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7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06254985-7120-C57B-662F-36B1141C0B14}"/>
              </a:ext>
            </a:extLst>
          </p:cNvPr>
          <p:cNvSpPr txBox="1"/>
          <p:nvPr/>
        </p:nvSpPr>
        <p:spPr>
          <a:xfrm>
            <a:off x="-3180" y="4191000"/>
            <a:ext cx="12195180" cy="130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280"/>
              </a:lnSpc>
              <a:defRPr/>
            </a:pPr>
            <a:r>
              <a:rPr kumimoji="0" lang="lv-LV" altLang="lv-LV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P/A CARNIKAVAS KOMUNĀLSERVISA</a:t>
            </a:r>
            <a:br>
              <a:rPr kumimoji="0" lang="lv-LV" altLang="lv-LV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altLang="lv-LV" sz="3600" b="1" kern="1200" spc="0" noProof="0" dirty="0">
                <a:solidFill>
                  <a:schemeClr val="bg1"/>
                </a:solidFill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STRUKTURĀLĀS IZMAIŅAS</a:t>
            </a:r>
            <a:endParaRPr lang="lv-LV" altLang="lv-LV" sz="3600" b="1" dirty="0">
              <a:solidFill>
                <a:schemeClr val="bg1"/>
              </a:solidFill>
              <a:latin typeface="Montserrat" panose="00000500000000000000" pitchFamily="2" charset="-70"/>
            </a:endParaRP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38DEB83C-A5E3-EA35-A943-63321E881E1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Lauris Bernāns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	19.02.2025.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itchFamily="2" charset="77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B2A215-8386-9EDE-5A19-F94513F13E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376" y="380401"/>
            <a:ext cx="5160684" cy="252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56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64787" y="846538"/>
            <a:ext cx="1794954" cy="307777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400" b="1" dirty="0">
                <a:solidFill>
                  <a:prstClr val="black"/>
                </a:solidFill>
              </a:rPr>
              <a:t>DIREKTORS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85120" y="1331859"/>
            <a:ext cx="1751928" cy="29238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300" b="1" dirty="0">
                <a:solidFill>
                  <a:prstClr val="black"/>
                </a:solidFill>
              </a:rPr>
              <a:t>Direktora 2. vietnieks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52810" y="2735849"/>
            <a:ext cx="1285998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61628" y="3441193"/>
            <a:ext cx="1280591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Elektromehāniķi (2)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773491" y="2052526"/>
            <a:ext cx="1046468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Carnikavas labiekārtošanas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 (19)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773491" y="3693467"/>
            <a:ext cx="104646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(4)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26688" y="4123660"/>
            <a:ext cx="104440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Kapsētas pārzinis (2)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780902" y="5020383"/>
            <a:ext cx="1054773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Sabiedrisko tualešu strādnieks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778485" y="4436039"/>
            <a:ext cx="1054773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Ēku un apsaimniekojamās teritorijas pārzinis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765877" y="2989371"/>
            <a:ext cx="1043466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Vecākie labiekārtošanas darbu 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(6)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75278" y="2720886"/>
            <a:ext cx="106216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Nekustamā īpašuma speciālists (3)</a:t>
            </a:r>
            <a:endParaRPr lang="lv-LV" sz="1000" dirty="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780902" y="4128694"/>
            <a:ext cx="1052356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(4)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638195" y="2042446"/>
            <a:ext cx="994999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Tehniskā nodrošinājuma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 (11)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421013" y="2060600"/>
            <a:ext cx="1075627" cy="553998"/>
          </a:xfrm>
          <a:prstGeom prst="rect">
            <a:avLst/>
          </a:prstGeom>
          <a:solidFill>
            <a:schemeClr val="bg2"/>
          </a:solidFill>
          <a:ln w="63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/>
              <a:t>Ielu un ceļu uzturēšanas nodaļa (5)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642274" y="2993108"/>
            <a:ext cx="996715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Mehānismu mehāniķis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640111" y="3422236"/>
            <a:ext cx="1001039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lauksaimniecības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tehnikas mehāniķis (6)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42272" y="4848673"/>
            <a:ext cx="990921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Skolēnu autobusa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vadītāji (2)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32155" y="4128519"/>
            <a:ext cx="1001039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Celtniecības un ceļu būves mašīnu mehāniķis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571654" y="3281067"/>
            <a:ext cx="1062167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Namdari (4)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915064" y="4705197"/>
            <a:ext cx="171875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labiekārtošanas strādnieks (6)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41541" y="2078463"/>
            <a:ext cx="3393387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Īpašumu apsaimniekošanas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(114)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710376" y="2080749"/>
            <a:ext cx="1039930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Vides pārvaldības  nodaļa (7)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727324" y="3276811"/>
            <a:ext cx="1039930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 err="1">
                <a:solidFill>
                  <a:prstClr val="black"/>
                </a:solidFill>
              </a:rPr>
              <a:t>Hidromeliorācijas</a:t>
            </a:r>
            <a:r>
              <a:rPr lang="lv-LV" sz="900" dirty="0">
                <a:solidFill>
                  <a:prstClr val="black"/>
                </a:solidFill>
              </a:rPr>
              <a:t> inženieris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221317" y="4144170"/>
            <a:ext cx="1101309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Iepirkumu speciālists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212652" y="3151648"/>
            <a:ext cx="109406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Personāla speciālists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212652" y="3582915"/>
            <a:ext cx="109406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Lietvedis - klientu apkalpošanas speciālists</a:t>
            </a:r>
          </a:p>
        </p:txBody>
      </p:sp>
      <p:cxnSp>
        <p:nvCxnSpPr>
          <p:cNvPr id="116" name="Elbow Connector 115"/>
          <p:cNvCxnSpPr>
            <a:cxnSpLocks/>
          </p:cNvCxnSpPr>
          <p:nvPr/>
        </p:nvCxnSpPr>
        <p:spPr>
          <a:xfrm rot="10800000" flipV="1">
            <a:off x="2527221" y="844712"/>
            <a:ext cx="3237566" cy="436235"/>
          </a:xfrm>
          <a:prstGeom prst="bentConnector3">
            <a:avLst>
              <a:gd name="adj1" fmla="val 100085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848936" y="2078463"/>
            <a:ext cx="1285997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Energosaimniecības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(4)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46437" y="2716213"/>
            <a:ext cx="1042373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727325" y="2719302"/>
            <a:ext cx="104330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643989" y="2701856"/>
            <a:ext cx="981704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9765877" y="2695173"/>
            <a:ext cx="1046467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915064" y="5428557"/>
            <a:ext cx="170515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Apkopēji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722847" y="4553853"/>
            <a:ext cx="1044407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Strādnieks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230773" y="2069031"/>
            <a:ext cx="1073540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Administratīvā nodaļa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(7)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228687" y="2729673"/>
            <a:ext cx="107562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- jurists 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423586" y="2721263"/>
            <a:ext cx="107562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-</a:t>
            </a:r>
          </a:p>
          <a:p>
            <a:pPr algn="ctr"/>
            <a:r>
              <a:rPr lang="lv-LV" sz="900" dirty="0"/>
              <a:t>Ceļu un tiltu būvinženieris</a:t>
            </a:r>
            <a:endParaRPr lang="lv-LV" sz="900" dirty="0">
              <a:solidFill>
                <a:prstClr val="black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 flipH="1">
            <a:off x="7424683" y="3714542"/>
            <a:ext cx="1059642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Vecākie labiekārtošanas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(2)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348048" y="3267812"/>
            <a:ext cx="1179171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Saimniecības pārzinis (8)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6212426" y="4558947"/>
            <a:ext cx="1108148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Ģeogrāfiskās informācijas sistēmas speciālists</a:t>
            </a:r>
            <a:endParaRPr lang="lv-LV" sz="800" dirty="0">
              <a:solidFill>
                <a:prstClr val="black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2581319" y="3563167"/>
            <a:ext cx="1067924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Apkopēji (11)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9765185" y="5457444"/>
            <a:ext cx="1054773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Pastnieks (0,8)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CE4E253-3A9C-4A0A-A9E0-D61FB658C1EC}"/>
              </a:ext>
            </a:extLst>
          </p:cNvPr>
          <p:cNvSpPr txBox="1"/>
          <p:nvPr/>
        </p:nvSpPr>
        <p:spPr>
          <a:xfrm>
            <a:off x="10937727" y="2050813"/>
            <a:ext cx="1101614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Ādažu labiekārtošanas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 (17)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8D81C513-D47C-4380-90A1-C3EA984FF4D4}"/>
              </a:ext>
            </a:extLst>
          </p:cNvPr>
          <p:cNvSpPr txBox="1"/>
          <p:nvPr/>
        </p:nvSpPr>
        <p:spPr>
          <a:xfrm>
            <a:off x="10937727" y="4226048"/>
            <a:ext cx="1112680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(3)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DD857F4-F838-4468-9DF7-6B059A3ACF69}"/>
              </a:ext>
            </a:extLst>
          </p:cNvPr>
          <p:cNvSpPr txBox="1"/>
          <p:nvPr/>
        </p:nvSpPr>
        <p:spPr>
          <a:xfrm>
            <a:off x="10937727" y="5214354"/>
            <a:ext cx="1112680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Automobiļu vadītājs-sagādnieks (2)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339B8C16-D99F-4DC3-988B-D0079DFA7813}"/>
              </a:ext>
            </a:extLst>
          </p:cNvPr>
          <p:cNvSpPr txBox="1"/>
          <p:nvPr/>
        </p:nvSpPr>
        <p:spPr>
          <a:xfrm>
            <a:off x="10937727" y="4931084"/>
            <a:ext cx="111268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Namdaris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6CB8EA9-53D1-474B-9B01-A31211722345}"/>
              </a:ext>
            </a:extLst>
          </p:cNvPr>
          <p:cNvSpPr txBox="1"/>
          <p:nvPr/>
        </p:nvSpPr>
        <p:spPr>
          <a:xfrm>
            <a:off x="10937727" y="3669675"/>
            <a:ext cx="1112680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Vecākie labiekārtošanas 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(6)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99299E21-20FA-48FF-AB84-3C960BAD81A3}"/>
              </a:ext>
            </a:extLst>
          </p:cNvPr>
          <p:cNvSpPr txBox="1"/>
          <p:nvPr/>
        </p:nvSpPr>
        <p:spPr>
          <a:xfrm>
            <a:off x="10937727" y="4647816"/>
            <a:ext cx="1108148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Strādnieks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E39DE6F-B9F3-4286-9195-C04C8C365142}"/>
              </a:ext>
            </a:extLst>
          </p:cNvPr>
          <p:cNvSpPr txBox="1"/>
          <p:nvPr/>
        </p:nvSpPr>
        <p:spPr>
          <a:xfrm>
            <a:off x="10937728" y="2701856"/>
            <a:ext cx="1108148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24D9262-ACB6-4384-8B4A-D1996E50DDE4}"/>
              </a:ext>
            </a:extLst>
          </p:cNvPr>
          <p:cNvSpPr txBox="1"/>
          <p:nvPr/>
        </p:nvSpPr>
        <p:spPr>
          <a:xfrm>
            <a:off x="10931233" y="2974802"/>
            <a:ext cx="1119174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lauksaimniecības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tehnikas mehāniķis (3)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460AEE5-F368-4A8D-A0C5-CDFF086DACBF}"/>
              </a:ext>
            </a:extLst>
          </p:cNvPr>
          <p:cNvSpPr txBox="1"/>
          <p:nvPr/>
        </p:nvSpPr>
        <p:spPr>
          <a:xfrm flipH="1">
            <a:off x="7429664" y="3276811"/>
            <a:ext cx="1075628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Ceļu ekspluatācijas inženiera palīgs (2)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FD498DFA-4B10-4192-82F0-DC8423A0AEE7}"/>
              </a:ext>
            </a:extLst>
          </p:cNvPr>
          <p:cNvCxnSpPr>
            <a:cxnSpLocks/>
          </p:cNvCxnSpPr>
          <p:nvPr/>
        </p:nvCxnSpPr>
        <p:spPr>
          <a:xfrm>
            <a:off x="2527221" y="1623242"/>
            <a:ext cx="0" cy="23592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076A33FD-2731-42B3-893B-D74B3361E878}"/>
              </a:ext>
            </a:extLst>
          </p:cNvPr>
          <p:cNvCxnSpPr>
            <a:cxnSpLocks/>
          </p:cNvCxnSpPr>
          <p:nvPr/>
        </p:nvCxnSpPr>
        <p:spPr>
          <a:xfrm>
            <a:off x="2527221" y="1852986"/>
            <a:ext cx="0" cy="1894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82">
            <a:extLst>
              <a:ext uri="{FF2B5EF4-FFF2-40B4-BE49-F238E27FC236}">
                <a16:creationId xmlns:a16="http://schemas.microsoft.com/office/drawing/2014/main" id="{FE15CF73-D0AD-471A-925D-7E0557723E09}"/>
              </a:ext>
            </a:extLst>
          </p:cNvPr>
          <p:cNvCxnSpPr>
            <a:cxnSpLocks/>
          </p:cNvCxnSpPr>
          <p:nvPr/>
        </p:nvCxnSpPr>
        <p:spPr>
          <a:xfrm>
            <a:off x="2527221" y="1852986"/>
            <a:ext cx="1489741" cy="170892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Elbow Connector 126">
            <a:extLst>
              <a:ext uri="{FF2B5EF4-FFF2-40B4-BE49-F238E27FC236}">
                <a16:creationId xmlns:a16="http://schemas.microsoft.com/office/drawing/2014/main" id="{75808034-7553-4A21-95D7-BC6F406CEEDA}"/>
              </a:ext>
            </a:extLst>
          </p:cNvPr>
          <p:cNvCxnSpPr>
            <a:cxnSpLocks/>
          </p:cNvCxnSpPr>
          <p:nvPr/>
        </p:nvCxnSpPr>
        <p:spPr>
          <a:xfrm rot="10800000" flipV="1">
            <a:off x="9082573" y="1846500"/>
            <a:ext cx="1315011" cy="15337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0C078240-0EE5-44E8-A78D-2A8C4D660ED1}"/>
              </a:ext>
            </a:extLst>
          </p:cNvPr>
          <p:cNvCxnSpPr>
            <a:cxnSpLocks/>
          </p:cNvCxnSpPr>
          <p:nvPr/>
        </p:nvCxnSpPr>
        <p:spPr>
          <a:xfrm>
            <a:off x="10262485" y="1856857"/>
            <a:ext cx="5478" cy="15542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Elbow Connector 18">
            <a:extLst>
              <a:ext uri="{FF2B5EF4-FFF2-40B4-BE49-F238E27FC236}">
                <a16:creationId xmlns:a16="http://schemas.microsoft.com/office/drawing/2014/main" id="{9A07D96B-75C5-4AEC-964F-AEC2EECE8C66}"/>
              </a:ext>
            </a:extLst>
          </p:cNvPr>
          <p:cNvCxnSpPr>
            <a:cxnSpLocks/>
          </p:cNvCxnSpPr>
          <p:nvPr/>
        </p:nvCxnSpPr>
        <p:spPr>
          <a:xfrm rot="10800000" flipV="1">
            <a:off x="7845505" y="1845691"/>
            <a:ext cx="1494376" cy="14814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lbow Connector 40">
            <a:extLst>
              <a:ext uri="{FF2B5EF4-FFF2-40B4-BE49-F238E27FC236}">
                <a16:creationId xmlns:a16="http://schemas.microsoft.com/office/drawing/2014/main" id="{CEAF302A-C9B5-423B-BA5F-3DECB5A8CCC2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10147004" y="1846501"/>
            <a:ext cx="1327854" cy="14733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40">
            <a:extLst>
              <a:ext uri="{FF2B5EF4-FFF2-40B4-BE49-F238E27FC236}">
                <a16:creationId xmlns:a16="http://schemas.microsoft.com/office/drawing/2014/main" id="{5368D905-1560-439D-B1C2-B309D09D8172}"/>
              </a:ext>
            </a:extLst>
          </p:cNvPr>
          <p:cNvCxnSpPr>
            <a:cxnSpLocks/>
          </p:cNvCxnSpPr>
          <p:nvPr/>
        </p:nvCxnSpPr>
        <p:spPr>
          <a:xfrm>
            <a:off x="4016962" y="1859170"/>
            <a:ext cx="1329769" cy="160718"/>
          </a:xfrm>
          <a:prstGeom prst="bentConnector3">
            <a:avLst>
              <a:gd name="adj1" fmla="val 9977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4AECEC40-4A9D-42CC-888B-7D5D4BE56DFD}"/>
              </a:ext>
            </a:extLst>
          </p:cNvPr>
          <p:cNvCxnSpPr>
            <a:cxnSpLocks/>
          </p:cNvCxnSpPr>
          <p:nvPr/>
        </p:nvCxnSpPr>
        <p:spPr>
          <a:xfrm>
            <a:off x="7559741" y="844555"/>
            <a:ext cx="2040003" cy="431093"/>
          </a:xfrm>
          <a:prstGeom prst="bentConnector3">
            <a:avLst>
              <a:gd name="adj1" fmla="val 100053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63CFECC1-9D36-4892-B191-9B443B2EFA78}"/>
              </a:ext>
            </a:extLst>
          </p:cNvPr>
          <p:cNvSpPr txBox="1"/>
          <p:nvPr/>
        </p:nvSpPr>
        <p:spPr>
          <a:xfrm>
            <a:off x="240446" y="3592123"/>
            <a:ext cx="103676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Ēkas uzraugi (4)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A52F693-2E38-E91F-764F-8A8F9557FD1B}"/>
              </a:ext>
            </a:extLst>
          </p:cNvPr>
          <p:cNvSpPr txBox="1"/>
          <p:nvPr/>
        </p:nvSpPr>
        <p:spPr>
          <a:xfrm>
            <a:off x="8631880" y="1309668"/>
            <a:ext cx="1830076" cy="29238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300" b="1" dirty="0">
                <a:solidFill>
                  <a:prstClr val="black"/>
                </a:solidFill>
              </a:rPr>
              <a:t>Direktora 1. vietnieks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162D5306-D71A-55FE-13D3-86721261E3A3}"/>
              </a:ext>
            </a:extLst>
          </p:cNvPr>
          <p:cNvCxnSpPr>
            <a:cxnSpLocks/>
          </p:cNvCxnSpPr>
          <p:nvPr/>
        </p:nvCxnSpPr>
        <p:spPr>
          <a:xfrm>
            <a:off x="9607069" y="1623242"/>
            <a:ext cx="0" cy="2224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1E6DA306-3AFA-59D9-152A-4E8FE488CFC2}"/>
              </a:ext>
            </a:extLst>
          </p:cNvPr>
          <p:cNvCxnSpPr>
            <a:cxnSpLocks/>
          </p:cNvCxnSpPr>
          <p:nvPr/>
        </p:nvCxnSpPr>
        <p:spPr>
          <a:xfrm>
            <a:off x="6662264" y="1158344"/>
            <a:ext cx="0" cy="8615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1818D691-D54B-DFB9-F2CE-6704A375B330}"/>
              </a:ext>
            </a:extLst>
          </p:cNvPr>
          <p:cNvSpPr txBox="1"/>
          <p:nvPr/>
        </p:nvSpPr>
        <p:spPr>
          <a:xfrm>
            <a:off x="4858295" y="3021174"/>
            <a:ext cx="1280591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 err="1">
                <a:solidFill>
                  <a:prstClr val="black"/>
                </a:solidFill>
              </a:rPr>
              <a:t>Energopārvaldnieks</a:t>
            </a:r>
            <a:r>
              <a:rPr lang="lv-LV" sz="900" dirty="0">
                <a:solidFill>
                  <a:prstClr val="black"/>
                </a:solidFill>
              </a:rPr>
              <a:t>/ inženieris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8F9002E-BDB0-6CD5-AFA8-8EF4746C5A24}"/>
              </a:ext>
            </a:extLst>
          </p:cNvPr>
          <p:cNvSpPr txBox="1"/>
          <p:nvPr/>
        </p:nvSpPr>
        <p:spPr>
          <a:xfrm>
            <a:off x="6216698" y="5134279"/>
            <a:ext cx="1103876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Klientu apkalpošanas un sabiedrisko attiecību speciālists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49C3D7F4-DAAA-9C77-36A6-5E837613414D}"/>
              </a:ext>
            </a:extLst>
          </p:cNvPr>
          <p:cNvSpPr txBox="1"/>
          <p:nvPr/>
        </p:nvSpPr>
        <p:spPr>
          <a:xfrm>
            <a:off x="9765185" y="5754171"/>
            <a:ext cx="1054773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Stadionu pārzinis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1B39C1B4-18A8-7422-DEDC-213BF9468C53}"/>
              </a:ext>
            </a:extLst>
          </p:cNvPr>
          <p:cNvSpPr txBox="1"/>
          <p:nvPr/>
        </p:nvSpPr>
        <p:spPr>
          <a:xfrm>
            <a:off x="3727246" y="2997885"/>
            <a:ext cx="1032857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Vides inženieris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3D467ECA-C66C-7075-CE30-54F079900C9D}"/>
              </a:ext>
            </a:extLst>
          </p:cNvPr>
          <p:cNvSpPr txBox="1"/>
          <p:nvPr/>
        </p:nvSpPr>
        <p:spPr>
          <a:xfrm>
            <a:off x="3730871" y="3693467"/>
            <a:ext cx="104440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Vides aizsardzības inspektors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4538A7E-56CF-BEF3-C36E-8B32CB425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087" y="308632"/>
            <a:ext cx="7227093" cy="479712"/>
          </a:xfrm>
        </p:spPr>
        <p:txBody>
          <a:bodyPr>
            <a:normAutofit/>
          </a:bodyPr>
          <a:lstStyle/>
          <a:p>
            <a:pPr algn="ctr"/>
            <a:r>
              <a:rPr lang="lv-LV" sz="1800" dirty="0">
                <a:latin typeface="+mn-lt"/>
                <a:cs typeface="Times New Roman" panose="02020603050405020304" pitchFamily="18" charset="0"/>
              </a:rPr>
              <a:t>Ādažu novada </a:t>
            </a:r>
            <a:r>
              <a:rPr lang="lv-LV" sz="1800" dirty="0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pašvaldības aģentūra  ‘’Carnikavas </a:t>
            </a:r>
            <a:r>
              <a:rPr lang="lv-LV" sz="1800" dirty="0" err="1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komunālserviss</a:t>
            </a:r>
            <a:r>
              <a:rPr lang="lv-LV" sz="1800" dirty="0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‘’ struktūra</a:t>
            </a:r>
            <a:r>
              <a:rPr lang="lv-LV" sz="1800" dirty="0">
                <a:latin typeface="+mn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05A97B-9C36-7045-1ED7-D9C4DB23C0FA}"/>
              </a:ext>
            </a:extLst>
          </p:cNvPr>
          <p:cNvSpPr txBox="1"/>
          <p:nvPr/>
        </p:nvSpPr>
        <p:spPr>
          <a:xfrm>
            <a:off x="6212426" y="5834315"/>
            <a:ext cx="1108148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Juriskonsults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88450D-C70C-3EE7-5E09-A112CAF19835}"/>
              </a:ext>
            </a:extLst>
          </p:cNvPr>
          <p:cNvSpPr txBox="1"/>
          <p:nvPr/>
        </p:nvSpPr>
        <p:spPr>
          <a:xfrm>
            <a:off x="241541" y="4267019"/>
            <a:ext cx="3402369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b="1" dirty="0">
                <a:solidFill>
                  <a:prstClr val="black"/>
                </a:solidFill>
              </a:rPr>
              <a:t>PII «RIEKSTIŅŠ», PII «Piejūra», PII «</a:t>
            </a:r>
            <a:r>
              <a:rPr lang="lv-LV" sz="900" b="1" dirty="0" err="1">
                <a:solidFill>
                  <a:prstClr val="black"/>
                </a:solidFill>
              </a:rPr>
              <a:t>Mežavēji</a:t>
            </a:r>
            <a:r>
              <a:rPr lang="lv-LV" sz="900" b="1" dirty="0">
                <a:solidFill>
                  <a:prstClr val="black"/>
                </a:solidFill>
              </a:rPr>
              <a:t>», PII «Strautiņš», Ādažu sporta centrs, Ādažu vidusskola, Carnikavas vidusskola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CC82F7-E600-8D2E-9701-A244A15026EB}"/>
              </a:ext>
            </a:extLst>
          </p:cNvPr>
          <p:cNvSpPr txBox="1"/>
          <p:nvPr/>
        </p:nvSpPr>
        <p:spPr>
          <a:xfrm>
            <a:off x="248879" y="4705197"/>
            <a:ext cx="1561890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Labiekārtošanas strādnieks (4)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6DB5B22-1F66-4D44-18CC-2B5BD288C9BB}"/>
              </a:ext>
            </a:extLst>
          </p:cNvPr>
          <p:cNvSpPr txBox="1"/>
          <p:nvPr/>
        </p:nvSpPr>
        <p:spPr>
          <a:xfrm>
            <a:off x="230260" y="3012919"/>
            <a:ext cx="1060318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labiekārtošanas strādnieks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765E315-1AA2-75DA-203A-196295F85B0C}"/>
              </a:ext>
            </a:extLst>
          </p:cNvPr>
          <p:cNvSpPr txBox="1"/>
          <p:nvPr/>
        </p:nvSpPr>
        <p:spPr>
          <a:xfrm>
            <a:off x="248879" y="5586993"/>
            <a:ext cx="1569228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 darbu speciālists (2)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36FBA26-6964-D233-DE31-AEEEC4974080}"/>
              </a:ext>
            </a:extLst>
          </p:cNvPr>
          <p:cNvSpPr txBox="1"/>
          <p:nvPr/>
        </p:nvSpPr>
        <p:spPr>
          <a:xfrm>
            <a:off x="1921867" y="5129236"/>
            <a:ext cx="170515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Strādnieks/palīgstrādnieks (1)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0B4324E-44FA-4F44-34BF-BA6D54A2AF9A}"/>
              </a:ext>
            </a:extLst>
          </p:cNvPr>
          <p:cNvSpPr txBox="1"/>
          <p:nvPr/>
        </p:nvSpPr>
        <p:spPr>
          <a:xfrm>
            <a:off x="256748" y="5143896"/>
            <a:ext cx="1561890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Uzkopšanas darbu speciālists/organizators 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C45A39-924C-A15A-A5B4-216CAE3F972F}"/>
              </a:ext>
            </a:extLst>
          </p:cNvPr>
          <p:cNvSpPr txBox="1"/>
          <p:nvPr/>
        </p:nvSpPr>
        <p:spPr>
          <a:xfrm>
            <a:off x="1348049" y="2713066"/>
            <a:ext cx="1179172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Projektu vadītājs-inženierkomunikāciju speciālists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8CF8DF-6FB2-392B-FFFC-58359C2F58EF}"/>
              </a:ext>
            </a:extLst>
          </p:cNvPr>
          <p:cNvSpPr txBox="1"/>
          <p:nvPr/>
        </p:nvSpPr>
        <p:spPr>
          <a:xfrm>
            <a:off x="1358833" y="3714542"/>
            <a:ext cx="1179171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Santehniķis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CFE33FC-54D8-E284-ACB3-DA5AF9DCEBBA}"/>
              </a:ext>
            </a:extLst>
          </p:cNvPr>
          <p:cNvCxnSpPr>
            <a:cxnSpLocks/>
          </p:cNvCxnSpPr>
          <p:nvPr/>
        </p:nvCxnSpPr>
        <p:spPr>
          <a:xfrm>
            <a:off x="3721497" y="2082961"/>
            <a:ext cx="1069698" cy="272990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2739DD-C646-CA15-3BFC-A364E62298A7}"/>
              </a:ext>
            </a:extLst>
          </p:cNvPr>
          <p:cNvCxnSpPr>
            <a:cxnSpLocks/>
          </p:cNvCxnSpPr>
          <p:nvPr/>
        </p:nvCxnSpPr>
        <p:spPr>
          <a:xfrm flipH="1">
            <a:off x="3761816" y="2078463"/>
            <a:ext cx="958653" cy="272766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849895C-57B1-1A43-25D2-FF43B377E82D}"/>
              </a:ext>
            </a:extLst>
          </p:cNvPr>
          <p:cNvCxnSpPr>
            <a:cxnSpLocks/>
          </p:cNvCxnSpPr>
          <p:nvPr/>
        </p:nvCxnSpPr>
        <p:spPr>
          <a:xfrm>
            <a:off x="6246695" y="2079975"/>
            <a:ext cx="1055001" cy="402477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9E2D509-E705-DE55-8E7C-BB65DC098DFF}"/>
              </a:ext>
            </a:extLst>
          </p:cNvPr>
          <p:cNvCxnSpPr>
            <a:cxnSpLocks/>
          </p:cNvCxnSpPr>
          <p:nvPr/>
        </p:nvCxnSpPr>
        <p:spPr>
          <a:xfrm flipH="1">
            <a:off x="6258080" y="2088643"/>
            <a:ext cx="1022445" cy="397650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5EC1791-01DF-BD51-2DD1-02482F271CD6}"/>
              </a:ext>
            </a:extLst>
          </p:cNvPr>
          <p:cNvCxnSpPr>
            <a:cxnSpLocks/>
          </p:cNvCxnSpPr>
          <p:nvPr/>
        </p:nvCxnSpPr>
        <p:spPr>
          <a:xfrm>
            <a:off x="8655798" y="2047241"/>
            <a:ext cx="951271" cy="330926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9FCA357-39AB-06C5-B1A4-3E32E28B58DB}"/>
              </a:ext>
            </a:extLst>
          </p:cNvPr>
          <p:cNvCxnSpPr>
            <a:cxnSpLocks/>
          </p:cNvCxnSpPr>
          <p:nvPr/>
        </p:nvCxnSpPr>
        <p:spPr>
          <a:xfrm flipH="1">
            <a:off x="8646921" y="2027430"/>
            <a:ext cx="988342" cy="332907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D7121268-9575-1303-411B-1344227A2A19}"/>
              </a:ext>
            </a:extLst>
          </p:cNvPr>
          <p:cNvSpPr txBox="1"/>
          <p:nvPr/>
        </p:nvSpPr>
        <p:spPr>
          <a:xfrm>
            <a:off x="1915064" y="5722185"/>
            <a:ext cx="170515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Dežuranti, uzraugi 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AFD8283-5E7B-E609-5EB4-82B5C6E4BDC2}"/>
              </a:ext>
            </a:extLst>
          </p:cNvPr>
          <p:cNvCxnSpPr>
            <a:cxnSpLocks/>
          </p:cNvCxnSpPr>
          <p:nvPr/>
        </p:nvCxnSpPr>
        <p:spPr>
          <a:xfrm>
            <a:off x="1938760" y="5726560"/>
            <a:ext cx="1705150" cy="22754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122ABB1-545D-2158-2E2D-1040226295CF}"/>
              </a:ext>
            </a:extLst>
          </p:cNvPr>
          <p:cNvCxnSpPr>
            <a:cxnSpLocks/>
          </p:cNvCxnSpPr>
          <p:nvPr/>
        </p:nvCxnSpPr>
        <p:spPr>
          <a:xfrm flipV="1">
            <a:off x="1942725" y="5722185"/>
            <a:ext cx="1677489" cy="26281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293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9F8B5C8-95E6-8B22-02ED-738F78A603D0}"/>
              </a:ext>
            </a:extLst>
          </p:cNvPr>
          <p:cNvSpPr txBox="1"/>
          <p:nvPr/>
        </p:nvSpPr>
        <p:spPr>
          <a:xfrm>
            <a:off x="4750297" y="720839"/>
            <a:ext cx="1794954" cy="307777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400" b="1" dirty="0">
                <a:solidFill>
                  <a:prstClr val="black"/>
                </a:solidFill>
              </a:rPr>
              <a:t>DIREKTORS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4449AF-8F1C-30F2-580D-A80588692FD3}"/>
              </a:ext>
            </a:extLst>
          </p:cNvPr>
          <p:cNvSpPr txBox="1"/>
          <p:nvPr/>
        </p:nvSpPr>
        <p:spPr>
          <a:xfrm>
            <a:off x="1685120" y="1331859"/>
            <a:ext cx="1751928" cy="29238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300" b="1" dirty="0">
                <a:solidFill>
                  <a:prstClr val="black"/>
                </a:solidFill>
              </a:rPr>
              <a:t>Direktora 2. vietnieks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5863DB-D109-9988-5F8F-49E0D165770B}"/>
              </a:ext>
            </a:extLst>
          </p:cNvPr>
          <p:cNvSpPr txBox="1"/>
          <p:nvPr/>
        </p:nvSpPr>
        <p:spPr>
          <a:xfrm>
            <a:off x="3112029" y="2678181"/>
            <a:ext cx="1262053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EC2F96-EBD0-C2AF-A602-08696BDF0530}"/>
              </a:ext>
            </a:extLst>
          </p:cNvPr>
          <p:cNvSpPr txBox="1"/>
          <p:nvPr/>
        </p:nvSpPr>
        <p:spPr>
          <a:xfrm>
            <a:off x="3116295" y="3395870"/>
            <a:ext cx="1262053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Elektromehāniķi (2)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3DA4A3-E6BD-4BDD-166D-E4785E691930}"/>
              </a:ext>
            </a:extLst>
          </p:cNvPr>
          <p:cNvSpPr txBox="1"/>
          <p:nvPr/>
        </p:nvSpPr>
        <p:spPr>
          <a:xfrm>
            <a:off x="8760421" y="2038138"/>
            <a:ext cx="2168761" cy="400110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Carnikavas labiekārtošanas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 (30,8)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4A1B1C-63D6-138B-20D7-12FF2C3AFC5B}"/>
              </a:ext>
            </a:extLst>
          </p:cNvPr>
          <p:cNvSpPr txBox="1"/>
          <p:nvPr/>
        </p:nvSpPr>
        <p:spPr>
          <a:xfrm>
            <a:off x="9893889" y="3440848"/>
            <a:ext cx="1037936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(4)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4B3C52-2E94-046B-B95F-B603B96D79E2}"/>
              </a:ext>
            </a:extLst>
          </p:cNvPr>
          <p:cNvSpPr txBox="1"/>
          <p:nvPr/>
        </p:nvSpPr>
        <p:spPr>
          <a:xfrm>
            <a:off x="9893887" y="5095425"/>
            <a:ext cx="1043466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Kapsētas pārzinis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206924-9161-2ECF-A68E-968BE567729D}"/>
              </a:ext>
            </a:extLst>
          </p:cNvPr>
          <p:cNvSpPr txBox="1"/>
          <p:nvPr/>
        </p:nvSpPr>
        <p:spPr>
          <a:xfrm>
            <a:off x="9893887" y="4129920"/>
            <a:ext cx="104646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Sabiedrisko tualešu strādnieks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1B21CF-ED3E-F866-B863-F38654DC7F36}"/>
              </a:ext>
            </a:extLst>
          </p:cNvPr>
          <p:cNvSpPr txBox="1"/>
          <p:nvPr/>
        </p:nvSpPr>
        <p:spPr>
          <a:xfrm>
            <a:off x="8775669" y="5072342"/>
            <a:ext cx="107562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Ēku un apsaimniekojamās teritorijas pārzinis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6E280C-2780-CE69-7EB6-BD7C3FAA9C7C}"/>
              </a:ext>
            </a:extLst>
          </p:cNvPr>
          <p:cNvSpPr txBox="1"/>
          <p:nvPr/>
        </p:nvSpPr>
        <p:spPr>
          <a:xfrm>
            <a:off x="9893888" y="2750633"/>
            <a:ext cx="1043466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Vecākie labiekārtošanas darbu 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(6)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10EA4B0-9574-2DE2-3A41-247C16995796}"/>
              </a:ext>
            </a:extLst>
          </p:cNvPr>
          <p:cNvSpPr txBox="1"/>
          <p:nvPr/>
        </p:nvSpPr>
        <p:spPr>
          <a:xfrm>
            <a:off x="2023649" y="2671954"/>
            <a:ext cx="1042340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Nekustamā īpašuma speciālists (3)</a:t>
            </a:r>
            <a:endParaRPr lang="lv-LV" sz="1000" dirty="0">
              <a:solidFill>
                <a:prstClr val="black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351F7D-CA1E-5977-57FD-5AB5277C3585}"/>
              </a:ext>
            </a:extLst>
          </p:cNvPr>
          <p:cNvSpPr txBox="1"/>
          <p:nvPr/>
        </p:nvSpPr>
        <p:spPr>
          <a:xfrm>
            <a:off x="9893889" y="3852097"/>
            <a:ext cx="1037936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(4)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85B2581-BDCA-2B2F-372F-695988D4A2D5}"/>
              </a:ext>
            </a:extLst>
          </p:cNvPr>
          <p:cNvSpPr txBox="1"/>
          <p:nvPr/>
        </p:nvSpPr>
        <p:spPr>
          <a:xfrm>
            <a:off x="7647542" y="2041187"/>
            <a:ext cx="1075627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/>
              <a:t>Ielu un ceļu uzturēšanas nodaļa (6)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BC5083F-892D-1CE8-EBF3-324CC5668B9C}"/>
              </a:ext>
            </a:extLst>
          </p:cNvPr>
          <p:cNvSpPr txBox="1"/>
          <p:nvPr/>
        </p:nvSpPr>
        <p:spPr>
          <a:xfrm>
            <a:off x="218728" y="3078780"/>
            <a:ext cx="723663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Namdari (4)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A71AFBB-3E82-4CA4-A197-3846F2474308}"/>
              </a:ext>
            </a:extLst>
          </p:cNvPr>
          <p:cNvSpPr txBox="1"/>
          <p:nvPr/>
        </p:nvSpPr>
        <p:spPr>
          <a:xfrm>
            <a:off x="1713634" y="5728921"/>
            <a:ext cx="947294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labiekārtošanas strādnieks (6)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6C22948-37B9-2A58-537E-6272341350F9}"/>
              </a:ext>
            </a:extLst>
          </p:cNvPr>
          <p:cNvSpPr txBox="1"/>
          <p:nvPr/>
        </p:nvSpPr>
        <p:spPr>
          <a:xfrm>
            <a:off x="232732" y="2062126"/>
            <a:ext cx="2838882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Īpašumu apsaimniekošanas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(93)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51F79E8-39C7-E544-CAFC-78729C83F503}"/>
              </a:ext>
            </a:extLst>
          </p:cNvPr>
          <p:cNvSpPr txBox="1"/>
          <p:nvPr/>
        </p:nvSpPr>
        <p:spPr>
          <a:xfrm>
            <a:off x="7646132" y="4115763"/>
            <a:ext cx="1075627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 err="1">
                <a:solidFill>
                  <a:prstClr val="black"/>
                </a:solidFill>
              </a:rPr>
              <a:t>Hidromeliorācijas</a:t>
            </a:r>
            <a:r>
              <a:rPr lang="lv-LV" sz="900" dirty="0">
                <a:solidFill>
                  <a:prstClr val="black"/>
                </a:solidFill>
              </a:rPr>
              <a:t> inženieris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E3D428F-AFEE-E130-32F5-BA7B04E52101}"/>
              </a:ext>
            </a:extLst>
          </p:cNvPr>
          <p:cNvSpPr txBox="1"/>
          <p:nvPr/>
        </p:nvSpPr>
        <p:spPr>
          <a:xfrm>
            <a:off x="4979837" y="2999400"/>
            <a:ext cx="1075626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Iepirkumu speciālists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97BCEB-40BA-B41B-2AC7-EADB01AA8150}"/>
              </a:ext>
            </a:extLst>
          </p:cNvPr>
          <p:cNvSpPr txBox="1"/>
          <p:nvPr/>
        </p:nvSpPr>
        <p:spPr>
          <a:xfrm>
            <a:off x="4979839" y="2045081"/>
            <a:ext cx="1070655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Personāla speciālists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A4072A-C4E0-46AC-092C-5AA2A35E7438}"/>
              </a:ext>
            </a:extLst>
          </p:cNvPr>
          <p:cNvSpPr txBox="1"/>
          <p:nvPr/>
        </p:nvSpPr>
        <p:spPr>
          <a:xfrm>
            <a:off x="4977799" y="2452991"/>
            <a:ext cx="1070654" cy="5078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Lietvedis - klientu apkalpošanas speciālists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59946F4-6165-5C24-472F-D9B158032ABE}"/>
              </a:ext>
            </a:extLst>
          </p:cNvPr>
          <p:cNvSpPr txBox="1"/>
          <p:nvPr/>
        </p:nvSpPr>
        <p:spPr>
          <a:xfrm>
            <a:off x="3118547" y="2066066"/>
            <a:ext cx="1262054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Energosaimniecības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(4)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FF0E7A9-3457-4C5A-73D3-70725EA226E5}"/>
              </a:ext>
            </a:extLst>
          </p:cNvPr>
          <p:cNvSpPr txBox="1"/>
          <p:nvPr/>
        </p:nvSpPr>
        <p:spPr>
          <a:xfrm>
            <a:off x="220303" y="2674884"/>
            <a:ext cx="723663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84984C0-D154-B9DB-6DBB-C56B301CF63E}"/>
              </a:ext>
            </a:extLst>
          </p:cNvPr>
          <p:cNvSpPr txBox="1"/>
          <p:nvPr/>
        </p:nvSpPr>
        <p:spPr>
          <a:xfrm>
            <a:off x="9886873" y="2479769"/>
            <a:ext cx="1046467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37C93B5-275C-BEA1-964A-815162CF5F13}"/>
              </a:ext>
            </a:extLst>
          </p:cNvPr>
          <p:cNvSpPr txBox="1"/>
          <p:nvPr/>
        </p:nvSpPr>
        <p:spPr>
          <a:xfrm>
            <a:off x="10262485" y="119041"/>
            <a:ext cx="176646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50" dirty="0">
                <a:solidFill>
                  <a:prstClr val="black"/>
                </a:solidFill>
              </a:rPr>
              <a:t>(no 2025.gada 1.aprīļa)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574FDBE-E2D6-3DA5-BF1D-469E53838138}"/>
              </a:ext>
            </a:extLst>
          </p:cNvPr>
          <p:cNvSpPr txBox="1"/>
          <p:nvPr/>
        </p:nvSpPr>
        <p:spPr>
          <a:xfrm>
            <a:off x="1713634" y="5442852"/>
            <a:ext cx="947293" cy="230832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Apkopēji (45+1)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84AE283-01F2-6636-DAE9-48FB27BDB965}"/>
              </a:ext>
            </a:extLst>
          </p:cNvPr>
          <p:cNvSpPr txBox="1"/>
          <p:nvPr/>
        </p:nvSpPr>
        <p:spPr>
          <a:xfrm>
            <a:off x="4411576" y="2057980"/>
            <a:ext cx="522930" cy="369332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Jurists (2)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2039F51-AFB5-EEB1-7AF6-08F3C3DF732E}"/>
              </a:ext>
            </a:extLst>
          </p:cNvPr>
          <p:cNvSpPr txBox="1"/>
          <p:nvPr/>
        </p:nvSpPr>
        <p:spPr>
          <a:xfrm>
            <a:off x="7646133" y="2629081"/>
            <a:ext cx="107562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-</a:t>
            </a:r>
          </a:p>
          <a:p>
            <a:pPr algn="ctr"/>
            <a:r>
              <a:rPr lang="lv-LV" sz="900" dirty="0"/>
              <a:t>Ceļu un tiltu būvinženieris</a:t>
            </a:r>
            <a:endParaRPr lang="lv-LV" sz="900" dirty="0">
              <a:solidFill>
                <a:prstClr val="black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ACC358E-A61C-C075-BDD4-031BEB8FC5C8}"/>
              </a:ext>
            </a:extLst>
          </p:cNvPr>
          <p:cNvSpPr txBox="1"/>
          <p:nvPr/>
        </p:nvSpPr>
        <p:spPr>
          <a:xfrm flipH="1">
            <a:off x="7646133" y="3575098"/>
            <a:ext cx="107562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Vecākie labiekārtošanas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(2)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CC6BE05-7D95-FE4F-9A46-1FFC4E5B1D19}"/>
              </a:ext>
            </a:extLst>
          </p:cNvPr>
          <p:cNvSpPr txBox="1"/>
          <p:nvPr/>
        </p:nvSpPr>
        <p:spPr>
          <a:xfrm>
            <a:off x="2018808" y="3221774"/>
            <a:ext cx="1041606" cy="369332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Saimniecības pārzinis (6+1)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D810759-D139-E86A-0236-5281EB0BDFE2}"/>
              </a:ext>
            </a:extLst>
          </p:cNvPr>
          <p:cNvSpPr txBox="1"/>
          <p:nvPr/>
        </p:nvSpPr>
        <p:spPr>
          <a:xfrm>
            <a:off x="4975962" y="3401920"/>
            <a:ext cx="1070654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Ģeogrāfiskās informācijas sistēmas speciālists</a:t>
            </a:r>
            <a:endParaRPr lang="lv-LV" sz="800" dirty="0">
              <a:solidFill>
                <a:prstClr val="black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53E1429-931A-FAA3-B54A-5D8108292843}"/>
              </a:ext>
            </a:extLst>
          </p:cNvPr>
          <p:cNvSpPr txBox="1"/>
          <p:nvPr/>
        </p:nvSpPr>
        <p:spPr>
          <a:xfrm>
            <a:off x="217594" y="3482676"/>
            <a:ext cx="730179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Apkopēji (10)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6723796-5BBE-D250-A50A-9D52BF49DFC0}"/>
              </a:ext>
            </a:extLst>
          </p:cNvPr>
          <p:cNvSpPr txBox="1"/>
          <p:nvPr/>
        </p:nvSpPr>
        <p:spPr>
          <a:xfrm>
            <a:off x="9893888" y="4543145"/>
            <a:ext cx="1043466" cy="230832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Dārznieks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58E3783-D5BA-3524-5163-D36AFD374204}"/>
              </a:ext>
            </a:extLst>
          </p:cNvPr>
          <p:cNvSpPr txBox="1"/>
          <p:nvPr/>
        </p:nvSpPr>
        <p:spPr>
          <a:xfrm>
            <a:off x="10970826" y="2032748"/>
            <a:ext cx="1101614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Ādažu labiekārtošanas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 (19)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546E079-F4BD-3194-11DC-A0641EAC3AB3}"/>
              </a:ext>
            </a:extLst>
          </p:cNvPr>
          <p:cNvSpPr txBox="1"/>
          <p:nvPr/>
        </p:nvSpPr>
        <p:spPr>
          <a:xfrm>
            <a:off x="10970351" y="4135841"/>
            <a:ext cx="1102089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(3)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36D8999-DBD3-ECBE-49E0-73481AD4F654}"/>
              </a:ext>
            </a:extLst>
          </p:cNvPr>
          <p:cNvSpPr txBox="1"/>
          <p:nvPr/>
        </p:nvSpPr>
        <p:spPr>
          <a:xfrm>
            <a:off x="10974675" y="5109307"/>
            <a:ext cx="1112680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Automobiļu vadītājs-sagādnieks (2)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B6F80C1-210A-3F43-D80A-19A8D8F6A85D}"/>
              </a:ext>
            </a:extLst>
          </p:cNvPr>
          <p:cNvSpPr txBox="1"/>
          <p:nvPr/>
        </p:nvSpPr>
        <p:spPr>
          <a:xfrm>
            <a:off x="10976941" y="4829066"/>
            <a:ext cx="111268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Namdaris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66BC831-8CCE-CDBA-66D3-C7768DD00BF3}"/>
              </a:ext>
            </a:extLst>
          </p:cNvPr>
          <p:cNvSpPr txBox="1"/>
          <p:nvPr/>
        </p:nvSpPr>
        <p:spPr>
          <a:xfrm>
            <a:off x="10970351" y="3586798"/>
            <a:ext cx="1112680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Vecākie labiekārtošanas 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(6)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C45C77A-E2BB-9F34-EF59-7D9FC5EF914A}"/>
              </a:ext>
            </a:extLst>
          </p:cNvPr>
          <p:cNvSpPr txBox="1"/>
          <p:nvPr/>
        </p:nvSpPr>
        <p:spPr>
          <a:xfrm>
            <a:off x="10976941" y="4551887"/>
            <a:ext cx="1108148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Strādnieks (1+1)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7851016-F1B6-47C7-DF37-4020CC86EA7B}"/>
              </a:ext>
            </a:extLst>
          </p:cNvPr>
          <p:cNvSpPr txBox="1"/>
          <p:nvPr/>
        </p:nvSpPr>
        <p:spPr>
          <a:xfrm>
            <a:off x="10974217" y="2627848"/>
            <a:ext cx="1101614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7514FE9-DDDA-525C-2897-469B669BA6B3}"/>
              </a:ext>
            </a:extLst>
          </p:cNvPr>
          <p:cNvSpPr txBox="1"/>
          <p:nvPr/>
        </p:nvSpPr>
        <p:spPr>
          <a:xfrm>
            <a:off x="10976941" y="2899782"/>
            <a:ext cx="1095499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lauksaimniecības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tehnikas mehāniķis (3)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83F7474-C3C7-F22C-CDBB-DD1F48E2ED49}"/>
              </a:ext>
            </a:extLst>
          </p:cNvPr>
          <p:cNvSpPr txBox="1"/>
          <p:nvPr/>
        </p:nvSpPr>
        <p:spPr>
          <a:xfrm flipH="1">
            <a:off x="7648946" y="3170808"/>
            <a:ext cx="1075628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Ceļu ekspluatācijas inženiera palīgs (2)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AB30EBD-1F24-DC99-F5F5-2E3F9651FA66}"/>
              </a:ext>
            </a:extLst>
          </p:cNvPr>
          <p:cNvCxnSpPr>
            <a:cxnSpLocks/>
          </p:cNvCxnSpPr>
          <p:nvPr/>
        </p:nvCxnSpPr>
        <p:spPr>
          <a:xfrm>
            <a:off x="2527221" y="1623242"/>
            <a:ext cx="0" cy="23592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BDCDA04-16C3-7D76-E960-0F5AB6EB3504}"/>
              </a:ext>
            </a:extLst>
          </p:cNvPr>
          <p:cNvCxnSpPr>
            <a:cxnSpLocks/>
          </p:cNvCxnSpPr>
          <p:nvPr/>
        </p:nvCxnSpPr>
        <p:spPr>
          <a:xfrm>
            <a:off x="1776914" y="1842472"/>
            <a:ext cx="0" cy="2066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Elbow Connector 82">
            <a:extLst>
              <a:ext uri="{FF2B5EF4-FFF2-40B4-BE49-F238E27FC236}">
                <a16:creationId xmlns:a16="http://schemas.microsoft.com/office/drawing/2014/main" id="{B3AEE4A9-85FB-55EB-13E4-067CFD9DAE10}"/>
              </a:ext>
            </a:extLst>
          </p:cNvPr>
          <p:cNvCxnSpPr>
            <a:cxnSpLocks/>
            <a:endCxn id="25" idx="0"/>
          </p:cNvCxnSpPr>
          <p:nvPr/>
        </p:nvCxnSpPr>
        <p:spPr>
          <a:xfrm>
            <a:off x="1783689" y="1851220"/>
            <a:ext cx="1965885" cy="21484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Elbow Connector 18">
            <a:extLst>
              <a:ext uri="{FF2B5EF4-FFF2-40B4-BE49-F238E27FC236}">
                <a16:creationId xmlns:a16="http://schemas.microsoft.com/office/drawing/2014/main" id="{54B08637-BF93-78B5-93D2-E9DF6FEBA6C2}"/>
              </a:ext>
            </a:extLst>
          </p:cNvPr>
          <p:cNvCxnSpPr>
            <a:cxnSpLocks/>
          </p:cNvCxnSpPr>
          <p:nvPr/>
        </p:nvCxnSpPr>
        <p:spPr>
          <a:xfrm rot="10800000" flipV="1">
            <a:off x="7168398" y="1842471"/>
            <a:ext cx="1005514" cy="187397"/>
          </a:xfrm>
          <a:prstGeom prst="bentConnector3">
            <a:avLst>
              <a:gd name="adj1" fmla="val 100137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1C109981-C764-FFFD-6308-962B81E4ED91}"/>
              </a:ext>
            </a:extLst>
          </p:cNvPr>
          <p:cNvSpPr txBox="1"/>
          <p:nvPr/>
        </p:nvSpPr>
        <p:spPr>
          <a:xfrm>
            <a:off x="217594" y="3886572"/>
            <a:ext cx="732712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Ēkas uzraugi (4)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CF2F2BF-ABB7-020F-3868-066C69134747}"/>
              </a:ext>
            </a:extLst>
          </p:cNvPr>
          <p:cNvSpPr txBox="1"/>
          <p:nvPr/>
        </p:nvSpPr>
        <p:spPr>
          <a:xfrm>
            <a:off x="8600486" y="1207072"/>
            <a:ext cx="1830076" cy="29238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300" b="1" dirty="0">
                <a:solidFill>
                  <a:prstClr val="black"/>
                </a:solidFill>
              </a:rPr>
              <a:t>Direktora 1. vietnieks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BAD5FC7-EDD2-E83B-EAD5-C6A303023844}"/>
              </a:ext>
            </a:extLst>
          </p:cNvPr>
          <p:cNvCxnSpPr>
            <a:cxnSpLocks/>
          </p:cNvCxnSpPr>
          <p:nvPr/>
        </p:nvCxnSpPr>
        <p:spPr>
          <a:xfrm>
            <a:off x="9607069" y="1523889"/>
            <a:ext cx="0" cy="321802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1F26354-E887-AB27-8E3B-A4592DD78689}"/>
              </a:ext>
            </a:extLst>
          </p:cNvPr>
          <p:cNvCxnSpPr>
            <a:cxnSpLocks/>
          </p:cNvCxnSpPr>
          <p:nvPr/>
        </p:nvCxnSpPr>
        <p:spPr>
          <a:xfrm>
            <a:off x="5525795" y="1047281"/>
            <a:ext cx="0" cy="953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23D83809-AEDA-76BA-C334-3D7417E97665}"/>
              </a:ext>
            </a:extLst>
          </p:cNvPr>
          <p:cNvSpPr txBox="1"/>
          <p:nvPr/>
        </p:nvSpPr>
        <p:spPr>
          <a:xfrm>
            <a:off x="3117528" y="2967513"/>
            <a:ext cx="1264092" cy="369332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Energosistēmu tehniķis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A70ADCF-768A-0FA6-0ED9-3A73B23744EC}"/>
              </a:ext>
            </a:extLst>
          </p:cNvPr>
          <p:cNvSpPr txBox="1"/>
          <p:nvPr/>
        </p:nvSpPr>
        <p:spPr>
          <a:xfrm>
            <a:off x="4975962" y="4082929"/>
            <a:ext cx="1079501" cy="7848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Klientu apkalpošanas un sabiedrisko attiecību speciālists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571FFDA-6BA9-8232-9927-DE3365834FB0}"/>
              </a:ext>
            </a:extLst>
          </p:cNvPr>
          <p:cNvSpPr txBox="1"/>
          <p:nvPr/>
        </p:nvSpPr>
        <p:spPr>
          <a:xfrm>
            <a:off x="9893887" y="4815885"/>
            <a:ext cx="1043466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Stadionu pārzinis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3747FA9-2FFB-8914-2BF3-14AA136D1193}"/>
              </a:ext>
            </a:extLst>
          </p:cNvPr>
          <p:cNvSpPr txBox="1"/>
          <p:nvPr/>
        </p:nvSpPr>
        <p:spPr>
          <a:xfrm>
            <a:off x="6085103" y="2045081"/>
            <a:ext cx="627964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Vides inženieris</a:t>
            </a:r>
          </a:p>
        </p:txBody>
      </p:sp>
      <p:sp>
        <p:nvSpPr>
          <p:cNvPr id="58" name="Title 9">
            <a:extLst>
              <a:ext uri="{FF2B5EF4-FFF2-40B4-BE49-F238E27FC236}">
                <a16:creationId xmlns:a16="http://schemas.microsoft.com/office/drawing/2014/main" id="{E8EB6D83-1E93-DF7F-ABDA-0509EB285A9A}"/>
              </a:ext>
            </a:extLst>
          </p:cNvPr>
          <p:cNvSpPr txBox="1">
            <a:spLocks/>
          </p:cNvSpPr>
          <p:nvPr/>
        </p:nvSpPr>
        <p:spPr>
          <a:xfrm>
            <a:off x="2447087" y="308632"/>
            <a:ext cx="7227093" cy="479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1800">
                <a:latin typeface="+mn-lt"/>
                <a:cs typeface="Times New Roman" panose="02020603050405020304" pitchFamily="18" charset="0"/>
              </a:rPr>
              <a:t>Ādažu novada </a:t>
            </a:r>
            <a:r>
              <a:rPr lang="lv-LV" sz="1800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pašvaldības aģentūra  ‘’Carnikavas komunālserviss‘’ struktūra</a:t>
            </a:r>
            <a:r>
              <a:rPr lang="lv-LV" sz="1800">
                <a:latin typeface="+mn-lt"/>
                <a:cs typeface="Times New Roman" panose="02020603050405020304" pitchFamily="18" charset="0"/>
              </a:rPr>
              <a:t> </a:t>
            </a:r>
            <a:endParaRPr lang="lv-LV" sz="18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22A3182-54E1-54DC-EFD2-696503D61FB9}"/>
              </a:ext>
            </a:extLst>
          </p:cNvPr>
          <p:cNvSpPr txBox="1"/>
          <p:nvPr/>
        </p:nvSpPr>
        <p:spPr>
          <a:xfrm>
            <a:off x="232732" y="4585176"/>
            <a:ext cx="2553614" cy="507831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b="1" dirty="0">
                <a:solidFill>
                  <a:prstClr val="black"/>
                </a:solidFill>
              </a:rPr>
              <a:t>PII «RIEKSTIŅŠ», PII «Piejūra», PII «</a:t>
            </a:r>
            <a:r>
              <a:rPr lang="lv-LV" sz="900" b="1" dirty="0" err="1">
                <a:solidFill>
                  <a:prstClr val="black"/>
                </a:solidFill>
              </a:rPr>
              <a:t>Mežavēji</a:t>
            </a:r>
            <a:r>
              <a:rPr lang="lv-LV" sz="900" b="1" dirty="0">
                <a:solidFill>
                  <a:prstClr val="black"/>
                </a:solidFill>
              </a:rPr>
              <a:t>», PII «Strautiņš», Ādažu sporta centrs, Ādažu vidusskola, Carnikavas vidusskola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B55593D-3EFD-DE9F-538B-82D9CF9D0582}"/>
              </a:ext>
            </a:extLst>
          </p:cNvPr>
          <p:cNvSpPr txBox="1"/>
          <p:nvPr/>
        </p:nvSpPr>
        <p:spPr>
          <a:xfrm>
            <a:off x="232732" y="5156248"/>
            <a:ext cx="1443580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Labiekārtošanas strādnieks (4)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F96CC18-572D-A225-972E-C38FA7F1ADF4}"/>
              </a:ext>
            </a:extLst>
          </p:cNvPr>
          <p:cNvSpPr txBox="1"/>
          <p:nvPr/>
        </p:nvSpPr>
        <p:spPr>
          <a:xfrm>
            <a:off x="2021985" y="3632656"/>
            <a:ext cx="1044004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labiekārtošanas strādnieks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0DD4619-C1F3-6BCC-15FB-09769FEABE82}"/>
              </a:ext>
            </a:extLst>
          </p:cNvPr>
          <p:cNvSpPr txBox="1"/>
          <p:nvPr/>
        </p:nvSpPr>
        <p:spPr>
          <a:xfrm>
            <a:off x="232732" y="6005291"/>
            <a:ext cx="1449679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 darbu speciālists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B21948E-4F39-8131-BE9D-F9606893F52F}"/>
              </a:ext>
            </a:extLst>
          </p:cNvPr>
          <p:cNvSpPr txBox="1"/>
          <p:nvPr/>
        </p:nvSpPr>
        <p:spPr>
          <a:xfrm>
            <a:off x="1714613" y="5156783"/>
            <a:ext cx="947293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A3BDA1F-79A4-4C7A-01B9-F92948042535}"/>
              </a:ext>
            </a:extLst>
          </p:cNvPr>
          <p:cNvSpPr txBox="1"/>
          <p:nvPr/>
        </p:nvSpPr>
        <p:spPr>
          <a:xfrm>
            <a:off x="232732" y="5580173"/>
            <a:ext cx="1443580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Uzkopšanas darbu speciālists/organizators (2)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CE4FDD9-3A7F-7F84-8F0E-F82B681EA8F4}"/>
              </a:ext>
            </a:extLst>
          </p:cNvPr>
          <p:cNvSpPr txBox="1"/>
          <p:nvPr/>
        </p:nvSpPr>
        <p:spPr>
          <a:xfrm>
            <a:off x="984444" y="2671955"/>
            <a:ext cx="997655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Projektu vadītājs-inženierkomunikāciju speciālists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EF1A3DB-5EBD-E43F-835F-EFDA45A62B05}"/>
              </a:ext>
            </a:extLst>
          </p:cNvPr>
          <p:cNvSpPr txBox="1"/>
          <p:nvPr/>
        </p:nvSpPr>
        <p:spPr>
          <a:xfrm>
            <a:off x="2018768" y="4206113"/>
            <a:ext cx="1041606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Santehniķis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A5C4FE0-5E1D-7677-545B-02FAED524527}"/>
              </a:ext>
            </a:extLst>
          </p:cNvPr>
          <p:cNvCxnSpPr>
            <a:cxnSpLocks/>
          </p:cNvCxnSpPr>
          <p:nvPr/>
        </p:nvCxnSpPr>
        <p:spPr>
          <a:xfrm>
            <a:off x="6545251" y="842927"/>
            <a:ext cx="28144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83D289C-9B24-33CD-32C0-387961B10DBC}"/>
              </a:ext>
            </a:extLst>
          </p:cNvPr>
          <p:cNvCxnSpPr>
            <a:cxnSpLocks/>
          </p:cNvCxnSpPr>
          <p:nvPr/>
        </p:nvCxnSpPr>
        <p:spPr>
          <a:xfrm>
            <a:off x="9359660" y="840874"/>
            <a:ext cx="0" cy="366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F837C44B-F2EC-8F27-447A-1495394FE4D1}"/>
              </a:ext>
            </a:extLst>
          </p:cNvPr>
          <p:cNvSpPr txBox="1"/>
          <p:nvPr/>
        </p:nvSpPr>
        <p:spPr>
          <a:xfrm>
            <a:off x="8761296" y="2476395"/>
            <a:ext cx="109406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Mehānismu mehāniķis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0D57B3E-D3DD-6BB5-A4F9-62EFA889DA5C}"/>
              </a:ext>
            </a:extLst>
          </p:cNvPr>
          <p:cNvSpPr txBox="1"/>
          <p:nvPr/>
        </p:nvSpPr>
        <p:spPr>
          <a:xfrm>
            <a:off x="8772066" y="3429141"/>
            <a:ext cx="1083297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lauksaimniecības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tehnikas mehāniķis (6)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5DD3728-4FFE-ADF6-BF1C-2AD04779BBE5}"/>
              </a:ext>
            </a:extLst>
          </p:cNvPr>
          <p:cNvSpPr txBox="1"/>
          <p:nvPr/>
        </p:nvSpPr>
        <p:spPr>
          <a:xfrm>
            <a:off x="8775669" y="4115763"/>
            <a:ext cx="107562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Celtniecības un ceļu būves mašīnu mehāniķis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CF46393-E110-8950-10D3-EBB1B9610759}"/>
              </a:ext>
            </a:extLst>
          </p:cNvPr>
          <p:cNvSpPr txBox="1"/>
          <p:nvPr/>
        </p:nvSpPr>
        <p:spPr>
          <a:xfrm>
            <a:off x="8775669" y="4663302"/>
            <a:ext cx="1079501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Skolēnu autobusa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vadītāji (2)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AFD833B-B751-7474-DF37-DE395498603F}"/>
              </a:ext>
            </a:extLst>
          </p:cNvPr>
          <p:cNvSpPr txBox="1"/>
          <p:nvPr/>
        </p:nvSpPr>
        <p:spPr>
          <a:xfrm>
            <a:off x="6747676" y="2044160"/>
            <a:ext cx="865517" cy="5078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Vides aizsardzības inspektors</a:t>
            </a:r>
          </a:p>
        </p:txBody>
      </p:sp>
      <p:cxnSp>
        <p:nvCxnSpPr>
          <p:cNvPr id="74" name="Elbow Connector 18">
            <a:extLst>
              <a:ext uri="{FF2B5EF4-FFF2-40B4-BE49-F238E27FC236}">
                <a16:creationId xmlns:a16="http://schemas.microsoft.com/office/drawing/2014/main" id="{57BC0D27-5B2D-8945-82A1-870DFC78444B}"/>
              </a:ext>
            </a:extLst>
          </p:cNvPr>
          <p:cNvCxnSpPr>
            <a:cxnSpLocks/>
          </p:cNvCxnSpPr>
          <p:nvPr/>
        </p:nvCxnSpPr>
        <p:spPr>
          <a:xfrm rot="10800000" flipV="1">
            <a:off x="6405733" y="1843624"/>
            <a:ext cx="782584" cy="18624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0A28A95C-02BC-24E6-2A63-4CC40171612F}"/>
              </a:ext>
            </a:extLst>
          </p:cNvPr>
          <p:cNvSpPr txBox="1"/>
          <p:nvPr/>
        </p:nvSpPr>
        <p:spPr>
          <a:xfrm>
            <a:off x="10976941" y="5664032"/>
            <a:ext cx="1112680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Kapsētas pārzinis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673AD06-82A2-F1E0-5C88-E7ED69371DC9}"/>
              </a:ext>
            </a:extLst>
          </p:cNvPr>
          <p:cNvSpPr txBox="1"/>
          <p:nvPr/>
        </p:nvSpPr>
        <p:spPr>
          <a:xfrm>
            <a:off x="8767882" y="2885795"/>
            <a:ext cx="1089641" cy="507831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nekustamā īpašuma speciālists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78601E0-A05D-D30F-18B8-4149E4173B8A}"/>
              </a:ext>
            </a:extLst>
          </p:cNvPr>
          <p:cNvSpPr txBox="1"/>
          <p:nvPr/>
        </p:nvSpPr>
        <p:spPr>
          <a:xfrm>
            <a:off x="980922" y="3212303"/>
            <a:ext cx="992466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saimniecības pārzinis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3106710-FE38-6E30-5ECB-9CB140F6F9F5}"/>
              </a:ext>
            </a:extLst>
          </p:cNvPr>
          <p:cNvSpPr txBox="1"/>
          <p:nvPr/>
        </p:nvSpPr>
        <p:spPr>
          <a:xfrm>
            <a:off x="984443" y="3754661"/>
            <a:ext cx="997655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Galvenais saimniecības pārzinis</a:t>
            </a:r>
          </a:p>
        </p:txBody>
      </p: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952267CB-06DE-4BE0-E8CE-1C95B089778F}"/>
              </a:ext>
            </a:extLst>
          </p:cNvPr>
          <p:cNvCxnSpPr>
            <a:cxnSpLocks/>
            <a:endCxn id="30" idx="0"/>
          </p:cNvCxnSpPr>
          <p:nvPr/>
        </p:nvCxnSpPr>
        <p:spPr>
          <a:xfrm>
            <a:off x="3750346" y="1851220"/>
            <a:ext cx="922695" cy="2067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80859CBF-D882-FD63-FC4D-E141DA73AECE}"/>
              </a:ext>
            </a:extLst>
          </p:cNvPr>
          <p:cNvCxnSpPr>
            <a:stCxn id="5" idx="1"/>
            <a:endCxn id="6" idx="0"/>
          </p:cNvCxnSpPr>
          <p:nvPr/>
        </p:nvCxnSpPr>
        <p:spPr>
          <a:xfrm rot="10800000" flipV="1">
            <a:off x="2561085" y="874727"/>
            <a:ext cx="2189213" cy="45713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BB8626CC-6371-638E-B3C2-40765CBA9000}"/>
              </a:ext>
            </a:extLst>
          </p:cNvPr>
          <p:cNvSpPr txBox="1"/>
          <p:nvPr/>
        </p:nvSpPr>
        <p:spPr>
          <a:xfrm>
            <a:off x="6713067" y="5796615"/>
            <a:ext cx="1271281" cy="230832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Dežuranti (8)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A09BDA5-3D1B-8639-8046-2EAED05934B1}"/>
              </a:ext>
            </a:extLst>
          </p:cNvPr>
          <p:cNvSpPr txBox="1"/>
          <p:nvPr/>
        </p:nvSpPr>
        <p:spPr>
          <a:xfrm>
            <a:off x="6713067" y="6092803"/>
            <a:ext cx="1271281" cy="369332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Dežuranti/garderobisti(3)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626FE989-904B-9C38-1340-69383BF605E5}"/>
              </a:ext>
            </a:extLst>
          </p:cNvPr>
          <p:cNvSpPr txBox="1"/>
          <p:nvPr/>
        </p:nvSpPr>
        <p:spPr>
          <a:xfrm>
            <a:off x="6713067" y="5338838"/>
            <a:ext cx="1271281" cy="400110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Pārcelts uz izglītības iestādēm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6F4822B-85F3-5D19-5AE3-30E2E77E36AC}"/>
              </a:ext>
            </a:extLst>
          </p:cNvPr>
          <p:cNvSpPr txBox="1"/>
          <p:nvPr/>
        </p:nvSpPr>
        <p:spPr>
          <a:xfrm>
            <a:off x="6713066" y="6510738"/>
            <a:ext cx="1271281" cy="230832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Izveidoti -Dežurants (3)</a:t>
            </a:r>
          </a:p>
        </p:txBody>
      </p:sp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F7EBD0DE-0AA5-F764-4673-11E89DEC3E14}"/>
              </a:ext>
            </a:extLst>
          </p:cNvPr>
          <p:cNvCxnSpPr>
            <a:cxnSpLocks/>
            <a:endCxn id="17" idx="0"/>
          </p:cNvCxnSpPr>
          <p:nvPr/>
        </p:nvCxnSpPr>
        <p:spPr>
          <a:xfrm rot="10800000" flipV="1">
            <a:off x="8185357" y="1844733"/>
            <a:ext cx="1421437" cy="19645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Connector: Elbow 85">
            <a:extLst>
              <a:ext uri="{FF2B5EF4-FFF2-40B4-BE49-F238E27FC236}">
                <a16:creationId xmlns:a16="http://schemas.microsoft.com/office/drawing/2014/main" id="{4504CAA4-FDDF-9796-B2DF-9DDBAD81994F}"/>
              </a:ext>
            </a:extLst>
          </p:cNvPr>
          <p:cNvCxnSpPr>
            <a:cxnSpLocks/>
          </p:cNvCxnSpPr>
          <p:nvPr/>
        </p:nvCxnSpPr>
        <p:spPr>
          <a:xfrm>
            <a:off x="9613563" y="1846685"/>
            <a:ext cx="237733" cy="17896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A9100C9F-B54F-D913-B191-7B3D8D08CE09}"/>
              </a:ext>
            </a:extLst>
          </p:cNvPr>
          <p:cNvCxnSpPr>
            <a:cxnSpLocks/>
          </p:cNvCxnSpPr>
          <p:nvPr/>
        </p:nvCxnSpPr>
        <p:spPr>
          <a:xfrm>
            <a:off x="9856354" y="1851151"/>
            <a:ext cx="1670337" cy="18152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64A9205F-7925-0628-8D0F-46F7A1089183}"/>
              </a:ext>
            </a:extLst>
          </p:cNvPr>
          <p:cNvSpPr txBox="1"/>
          <p:nvPr/>
        </p:nvSpPr>
        <p:spPr>
          <a:xfrm>
            <a:off x="9114841" y="6171181"/>
            <a:ext cx="1245009" cy="230832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Jaunie amati 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FE3964D-E59A-23BA-0F2A-2899E5722438}"/>
              </a:ext>
            </a:extLst>
          </p:cNvPr>
          <p:cNvSpPr txBox="1"/>
          <p:nvPr/>
        </p:nvSpPr>
        <p:spPr>
          <a:xfrm>
            <a:off x="9118121" y="6470149"/>
            <a:ext cx="1241730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Strukturālas izmaiņas</a:t>
            </a:r>
          </a:p>
        </p:txBody>
      </p:sp>
    </p:spTree>
    <p:extLst>
      <p:ext uri="{BB962C8B-B14F-4D97-AF65-F5344CB8AC3E}">
        <p14:creationId xmlns:p14="http://schemas.microsoft.com/office/powerpoint/2010/main" val="1350774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5FA20-6B17-7793-4E12-3731C870A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38BF3-F966-2237-7DEF-497F88B09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7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latin typeface="Montserrat" panose="00000500000000000000" pitchFamily="2" charset="-70"/>
              </a:rPr>
              <a:t>Strukturālo izmaiņu ieguvumi</a:t>
            </a:r>
            <a:endParaRPr lang="lv-LV" sz="3600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523B8-1A4A-EEC7-6F33-D3616EA48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3306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4</a:t>
            </a:fld>
            <a:endParaRPr lang="lv-LV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A7A92D5-BF9C-29A2-1898-1A7B1C31C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0263"/>
            <a:ext cx="10515600" cy="4806700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lv-LV" sz="3400" b="1" dirty="0">
                <a:latin typeface="Montserrat" panose="00000500000000000000" pitchFamily="2" charset="-70"/>
              </a:rPr>
              <a:t>Ieguvumi P/A «Carnikavas komunālserviss»: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Vienotas īpašumu apsaimniekošanas sistēmas pilnveide;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Audita ieteikumu ieviešana;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Dārznieka amata vietas izveidošana;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Paredzamais ietaupījums 2025.g. 12 970 </a:t>
            </a:r>
            <a:r>
              <a:rPr lang="lv-LV" sz="2800" i="1" dirty="0" err="1">
                <a:latin typeface="Montserrat" panose="00000500000000000000" pitchFamily="2" charset="-70"/>
              </a:rPr>
              <a:t>euro</a:t>
            </a:r>
            <a:r>
              <a:rPr lang="lv-LV" sz="2800" dirty="0">
                <a:latin typeface="Montserrat" panose="00000500000000000000" pitchFamily="2" charset="-70"/>
              </a:rPr>
              <a:t>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Paredzamais ietaupījums 2026.g. 57 875 </a:t>
            </a:r>
            <a:r>
              <a:rPr lang="lv-LV" sz="2800" i="1" dirty="0" err="1">
                <a:latin typeface="Montserrat" panose="00000500000000000000" pitchFamily="2" charset="-70"/>
              </a:rPr>
              <a:t>euro</a:t>
            </a:r>
            <a:r>
              <a:rPr lang="lv-LV" sz="2800" i="1" dirty="0">
                <a:latin typeface="Montserrat" panose="00000500000000000000" pitchFamily="2" charset="-70"/>
              </a:rPr>
              <a:t> </a:t>
            </a:r>
            <a:r>
              <a:rPr lang="lv-LV" sz="1600" dirty="0">
                <a:latin typeface="Montserrat" panose="00000500000000000000" pitchFamily="2" charset="-70"/>
              </a:rPr>
              <a:t>(20 900 </a:t>
            </a:r>
            <a:r>
              <a:rPr lang="lv-LV" sz="1600" i="1" dirty="0" err="1">
                <a:latin typeface="Montserrat" panose="00000500000000000000" pitchFamily="2" charset="-70"/>
              </a:rPr>
              <a:t>euro</a:t>
            </a:r>
            <a:r>
              <a:rPr lang="lv-LV" sz="1600" i="1" dirty="0">
                <a:latin typeface="Montserrat" panose="00000500000000000000" pitchFamily="2" charset="-70"/>
              </a:rPr>
              <a:t> CKS + </a:t>
            </a:r>
            <a:r>
              <a:rPr lang="lv-LV" sz="1600" dirty="0">
                <a:latin typeface="Montserrat" panose="00000500000000000000" pitchFamily="2" charset="-70"/>
              </a:rPr>
              <a:t>36 975 </a:t>
            </a:r>
            <a:r>
              <a:rPr lang="lv-LV" sz="1600" i="1" dirty="0" err="1">
                <a:latin typeface="Montserrat" panose="00000500000000000000" pitchFamily="2" charset="-70"/>
              </a:rPr>
              <a:t>euro</a:t>
            </a:r>
            <a:r>
              <a:rPr lang="lv-LV" sz="1600" i="1" dirty="0">
                <a:latin typeface="Montserrat" panose="00000500000000000000" pitchFamily="2" charset="-70"/>
              </a:rPr>
              <a:t> ĀVS).</a:t>
            </a:r>
            <a:endParaRPr lang="lv-LV" sz="1600" dirty="0">
              <a:latin typeface="Montserrat" panose="00000500000000000000" pitchFamily="2" charset="-70"/>
            </a:endParaRPr>
          </a:p>
          <a:p>
            <a:pPr>
              <a:spcBef>
                <a:spcPts val="1200"/>
              </a:spcBef>
            </a:pPr>
            <a:endParaRPr lang="lv-LV" sz="2800" dirty="0">
              <a:latin typeface="Montserrat" panose="00000500000000000000" pitchFamily="2" charset="-7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lv-LV" sz="3400" b="1" dirty="0">
                <a:latin typeface="Montserrat" panose="00000500000000000000" pitchFamily="2" charset="-70"/>
              </a:rPr>
              <a:t>Ieguvumi Ādažu vidusskolā: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Mēnešalgu </a:t>
            </a:r>
            <a:r>
              <a:rPr lang="lv-LV" sz="2800">
                <a:latin typeface="Montserrat" panose="00000500000000000000" pitchFamily="2" charset="-70"/>
              </a:rPr>
              <a:t>pieaugums 31 </a:t>
            </a:r>
            <a:r>
              <a:rPr lang="lv-LV" sz="2800" dirty="0">
                <a:latin typeface="Montserrat" panose="00000500000000000000" pitchFamily="2" charset="-70"/>
              </a:rPr>
              <a:t>darbiniekiem (apkopēji, labiekārtošanas darbu speciālists, labiekārtošanas strādnieki, galvenais saimniecības pārzinis);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Izveidots jauns amats saimniecības pārzinis;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Signalizācijas sistēmas modernizācija un inženierkomunikāciju remontdarbi. </a:t>
            </a:r>
          </a:p>
          <a:p>
            <a:pPr marL="0" indent="0">
              <a:spcBef>
                <a:spcPts val="1200"/>
              </a:spcBef>
              <a:buNone/>
            </a:pPr>
            <a:endParaRPr lang="lv-LV" dirty="0">
              <a:latin typeface="Montserrat" panose="000005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27172695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CFCB85BE-8443-54E6-377B-0D2895F60974}"/>
              </a:ext>
            </a:extLst>
          </p:cNvPr>
          <p:cNvSpPr txBox="1"/>
          <p:nvPr/>
        </p:nvSpPr>
        <p:spPr>
          <a:xfrm>
            <a:off x="1574800" y="2449957"/>
            <a:ext cx="8893177" cy="7434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3600" b="1" i="0" u="none" strike="noStrike" kern="1200" cap="all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Paldies par uzmanību!</a:t>
            </a:r>
            <a:endParaRPr kumimoji="0" lang="en-US" altLang="x-none" sz="3334" b="1" i="1" u="none" strike="noStrike" kern="1200" cap="all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Montserrat Medium" pitchFamily="2" charset="77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CC2B34-072D-EC58-F50A-01C9280DCCCA}"/>
              </a:ext>
            </a:extLst>
          </p:cNvPr>
          <p:cNvSpPr txBox="1"/>
          <p:nvPr/>
        </p:nvSpPr>
        <p:spPr>
          <a:xfrm>
            <a:off x="2106613" y="4296715"/>
            <a:ext cx="7829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alt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PAŠVALDĪBAS AĢENTŪRA</a:t>
            </a:r>
            <a:br>
              <a:rPr kumimoji="0" lang="lv-LV" alt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anose="00000500000000000000" pitchFamily="2" charset="-70"/>
                <a:ea typeface="+mn-ea"/>
                <a:cs typeface="+mn-cs"/>
              </a:rPr>
            </a:br>
            <a:r>
              <a:rPr kumimoji="0" lang="en-US" alt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lv-LV" alt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“CARNIKAVAS KOMUNĀLSERVISS”</a:t>
            </a:r>
            <a:endParaRPr kumimoji="0" lang="lv-LV" sz="18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44AE34-F53F-68C8-C71D-CF52045DB78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34029" y="559614"/>
            <a:ext cx="1269930" cy="1357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560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28475</TotalTime>
  <Words>757</Words>
  <Application>Microsoft Office PowerPoint</Application>
  <PresentationFormat>Widescreen</PresentationFormat>
  <Paragraphs>190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Montserrat</vt:lpstr>
      <vt:lpstr>Montserrat Medium</vt:lpstr>
      <vt:lpstr>Office Theme</vt:lpstr>
      <vt:lpstr>1_Office Theme</vt:lpstr>
      <vt:lpstr>PowerPoint Presentation</vt:lpstr>
      <vt:lpstr>Ādažu novada pašvaldības aģentūra  ‘’Carnikavas komunālserviss‘’ struktūra </vt:lpstr>
      <vt:lpstr>PowerPoint Presentation</vt:lpstr>
      <vt:lpstr>Strukturālo izmaiņu ieguvumi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Elīna Klindžāne</cp:lastModifiedBy>
  <cp:revision>191</cp:revision>
  <cp:lastPrinted>2025-01-08T13:29:26Z</cp:lastPrinted>
  <dcterms:created xsi:type="dcterms:W3CDTF">2022-12-08T15:15:20Z</dcterms:created>
  <dcterms:modified xsi:type="dcterms:W3CDTF">2025-02-18T12:05:54Z</dcterms:modified>
</cp:coreProperties>
</file>