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3"/>
  </p:notesMasterIdLst>
  <p:sldIdLst>
    <p:sldId id="432" r:id="rId2"/>
    <p:sldId id="467" r:id="rId3"/>
    <p:sldId id="482" r:id="rId4"/>
    <p:sldId id="483" r:id="rId5"/>
    <p:sldId id="481" r:id="rId6"/>
    <p:sldId id="484" r:id="rId7"/>
    <p:sldId id="486" r:id="rId8"/>
    <p:sldId id="488" r:id="rId9"/>
    <p:sldId id="485" r:id="rId10"/>
    <p:sldId id="487" r:id="rId11"/>
    <p:sldId id="282" r:id="rId12"/>
  </p:sldIdLst>
  <p:sldSz cx="18288000" cy="10287000"/>
  <p:notesSz cx="6797675" cy="9926638"/>
  <p:embeddedFontLst>
    <p:embeddedFont>
      <p:font typeface="Montserrat" panose="00000500000000000000" pitchFamily="50" charset="-70"/>
      <p:regular r:id="rId14"/>
      <p:bold r:id="rId15"/>
      <p:italic r:id="rId16"/>
      <p:boldItalic r:id="rId17"/>
    </p:embeddedFont>
  </p:embeddedFontLst>
  <p:defaultTextStyle>
    <a:defPPr>
      <a:defRPr lang="lv-L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B8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Gaišs stils 2 - izcēlum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4674" autoAdjust="0"/>
  </p:normalViewPr>
  <p:slideViewPr>
    <p:cSldViewPr>
      <p:cViewPr varScale="1">
        <p:scale>
          <a:sx n="32" d="100"/>
          <a:sy n="32" d="100"/>
        </p:scale>
        <p:origin x="77" y="7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100DFE-684B-4807-3B6B-4A9A35FEFB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DA3EE-6A61-F33D-0221-FDBC4742B5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079963-8949-4BB9-9D7C-D97C91EECF9B}" type="datetimeFigureOut">
              <a:rPr lang="lv-LV"/>
              <a:pPr>
                <a:defRPr/>
              </a:pPr>
              <a:t>12.02.2025</a:t>
            </a:fld>
            <a:endParaRPr 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2FA84F1-D5B5-7F06-C099-8B05395341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FBE3570-BBA5-B2DB-BCE6-C57EB379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x-non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84F83-0769-6040-C920-9B20D16D55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4CD46-381E-051D-0996-DDE1E6136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F395BC-D4F7-45EF-8F3A-40F16DDBBDF5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3CBB-95E1-7FB5-9C1F-33E8B8D8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FF72-FBDB-4EFA-9591-674D7CE21075}" type="datetime1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7CCD-3634-385C-C9C8-9F6781AC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BEF4B-46F1-66D7-A59D-6E35A755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3B4D-4189-4E37-AB8D-7F07E5B45BC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1229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DD50-C1C6-331F-A725-69194896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6DD6-F017-4FD9-BC75-CB5E95C28D56}" type="datetime1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E173A-A6E2-CF41-4C4A-39294CEE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C6F7-8285-CA76-DB7C-7BE97124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B81E-A6CF-4598-B3D9-A946C16E949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9285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D753-A733-7AC9-2E81-B89EB063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189D-6D80-4BA2-BA3B-2DF155631061}" type="datetime1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06C1B-037D-6DEA-5E09-D21E0F6A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26F4C-D95A-785B-079A-AC9F756E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EE79-87EA-453E-9A71-2D1CF00AC87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349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EA0CA-B2A4-D942-DD18-9AF7B9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D376-D20F-4832-8C76-E897E11D9833}" type="datetime1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E3D4C-6E79-109D-2C2D-4A78936A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8929C-CB00-8514-993A-17007D72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43A5-714F-4540-9E65-0EE7207759E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0366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2E84E-4C16-ED9D-5977-0BE3B2BA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1287-DFDD-43BB-98B8-3F0A1BFF8E57}" type="datetime1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680A0-B9D0-A81B-CF74-1457DE7F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38E69-0C45-0F9A-8C3A-1763852C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F490-0F01-4068-8DFE-56E3785EE12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6094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DB4180-AD9F-6B0D-23A3-B1A794BB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21CF-7785-4F08-B8C6-B262C1761169}" type="datetime1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006CCC-B5B6-FBF0-6629-A19CF023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5A24B9-F3C0-FD53-80B4-7B04CCA5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9F99-0491-4F0D-9423-A45C44CC354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7515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54D53D-9327-1129-94D1-9FD15F0F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D17C-2721-485B-B833-199C241C640B}" type="datetime1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CC1B36-F1B5-3342-79FE-379B9492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FEAC05-DF9C-C79E-860A-400AF48A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4DAB-BEBF-47E2-8BE7-483C4F1CFE8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2052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28E707-E753-D26F-3339-55135189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60D4-9A01-4119-B642-44A9C0F56930}" type="datetime1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AF28BA-1FAA-D738-238D-FD0A52A6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8A9683-7C3D-5F72-7D5B-BE128BDC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982A-158A-4E33-B41A-6C7D838C30C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882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F1D873-9CB7-B64D-D3C4-6C4E5584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7A69-49D4-4838-BC0F-57C728ABE2EB}" type="datetime1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507E5A-6EDC-22BB-B6D8-8DD94AFF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CCFB3D-1419-0A30-A4F6-808C0E1A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FFBE-0697-443C-AFBD-81A0DCD3ED8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014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D814AA-1EF4-D729-E244-C0242D60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49E7-145D-4376-96A6-383A80B8AF93}" type="datetime1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955074-4460-FBDA-14BF-BF281242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5931C3-F043-96F3-1843-5A93512D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336F-0EA2-4F18-8017-E57B51DA374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334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D019E3-D521-49DA-9622-82A2235F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A8AF-E708-47A3-99EB-AE32BFAACB51}" type="datetime1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6679B3-0819-344A-40F4-EF13C8E9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B605B-4308-BA0C-5EC9-2D04C2FC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507E-1ED4-4308-AFE3-1812F86CD62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9942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E09677-4A7F-01B0-7BD0-28E915875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title style</a:t>
            </a:r>
            <a:endParaRPr lang="lv-LV" altLang="lv-LV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CA0E9AA-E058-C32B-63D2-61A019D27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738438"/>
            <a:ext cx="157734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text styles</a:t>
            </a:r>
          </a:p>
          <a:p>
            <a:pPr lvl="1"/>
            <a:r>
              <a:rPr lang="en-GB" altLang="lv-LV"/>
              <a:t>Second level</a:t>
            </a:r>
          </a:p>
          <a:p>
            <a:pPr lvl="2"/>
            <a:r>
              <a:rPr lang="en-GB" altLang="lv-LV"/>
              <a:t>Third level</a:t>
            </a:r>
          </a:p>
          <a:p>
            <a:pPr lvl="3"/>
            <a:r>
              <a:rPr lang="en-GB" altLang="lv-LV"/>
              <a:t>Fourth level</a:t>
            </a:r>
          </a:p>
          <a:p>
            <a:pPr lvl="4"/>
            <a:r>
              <a:rPr lang="en-GB" altLang="lv-LV"/>
              <a:t>Fifth level</a:t>
            </a:r>
            <a:endParaRPr lang="lv-LV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250C-6D89-F663-8746-17B585691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CFEE54-0D80-45F2-A199-F1C13A7BBBD1}" type="datetime1">
              <a:rPr lang="en-US"/>
              <a:pPr>
                <a:defRPr/>
              </a:pPr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F98D-32AD-9E05-012E-BAD183EF5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202CF-D361-F9CC-AE71-783AE37E2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30A0BD-9307-4BA8-9C35-E9414454DBC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2pPr>
      <a:lvl3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3pPr>
      <a:lvl4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4pPr>
      <a:lvl5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defTabSz="13716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extLst>
              <a:ext uri="{FF2B5EF4-FFF2-40B4-BE49-F238E27FC236}">
                <a16:creationId xmlns:a16="http://schemas.microsoft.com/office/drawing/2014/main" id="{D2CF23DD-2274-17E0-4D18-A1309DF61EF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6E4F3B80-002C-A71B-B71F-B735BE330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19" y="307975"/>
            <a:ext cx="4068762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>
            <a:extLst>
              <a:ext uri="{FF2B5EF4-FFF2-40B4-BE49-F238E27FC236}">
                <a16:creationId xmlns:a16="http://schemas.microsoft.com/office/drawing/2014/main" id="{53A47D2B-F58C-DBAC-B99D-5634BA4AE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14900"/>
            <a:ext cx="166116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lv-LV" altLang="lv-LV" sz="6000" b="1" dirty="0">
                <a:solidFill>
                  <a:schemeClr val="bg1"/>
                </a:solidFill>
                <a:latin typeface="Montserrat" pitchFamily="2" charset="-70"/>
              </a:rPr>
              <a:t>Par Ādažu novada Ilgtspējīgas attīstības stratēģijas 2013.-2037. gadam aktualizāciju</a:t>
            </a:r>
            <a:endParaRPr lang="lv-LV" altLang="lv-LV" sz="4000" dirty="0">
              <a:latin typeface="Montserrat" pitchFamily="2" charset="-70"/>
            </a:endParaRPr>
          </a:p>
        </p:txBody>
      </p:sp>
      <p:sp>
        <p:nvSpPr>
          <p:cNvPr id="3077" name="TextBox 2">
            <a:extLst>
              <a:ext uri="{FF2B5EF4-FFF2-40B4-BE49-F238E27FC236}">
                <a16:creationId xmlns:a16="http://schemas.microsoft.com/office/drawing/2014/main" id="{F0214876-BAD5-52BE-A668-729C010FB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I 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12.02.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202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5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BBE74E-A7DD-DC40-77E5-C74F1014D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7A2C15DA-2B32-4F0D-A295-CAC3E1E06CB8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36B7C64F-E393-0F0A-E8AA-371D51B93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Veikt Ādažu novada Ilgtspējīgas attīstības stratēģija 2013.-2037. gadam aktualizāciju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Apstiprināt Stratēģijas aktualizācijas izstrādes darba uzdevumu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Apstiprināt Stratēģijas aktualizācijas izstrādes sabiedrības līdzdalības plānu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Noteikt APN vadītāju Ingu Pērkoni par atbildīgo darbinieku Stratēģijas aktualizācijai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APN veikt paziņojuma par Stratēģijas aktualizācijas izstrādes uzsākšanu ievietošanu Teritorijas attīstības plānošanas informācijas sistēmā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SAN veikt paziņojuma par Stratēģijas aktualizācijas izstrādes uzsākšanu publicēšanu pašvaldības tīmekļvietnē www.adazunovads.lv un informatīvajā izdevumā “Ādažu Novada Vēstis”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Pašvaldības izpilddirektora vietniecei veikt lēmuma izpildes kontroli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FC70D3D-3092-C6F5-608F-4A11E26226A7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Priekšlikums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14169-18D4-0B0F-1D62-549F0CE39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12.02.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3369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58BDDAF-CEBC-2E83-C93F-3E47CEA65F22}"/>
              </a:ext>
            </a:extLst>
          </p:cNvPr>
          <p:cNvSpPr txBox="1"/>
          <p:nvPr/>
        </p:nvSpPr>
        <p:spPr>
          <a:xfrm>
            <a:off x="3265488" y="2628900"/>
            <a:ext cx="11666537" cy="3009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11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 eaLnBrk="1" fontAlgn="auto" hangingPunct="1">
              <a:lnSpc>
                <a:spcPts val="11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17411" name="AutoShape 2">
            <a:extLst>
              <a:ext uri="{FF2B5EF4-FFF2-40B4-BE49-F238E27FC236}">
                <a16:creationId xmlns:a16="http://schemas.microsoft.com/office/drawing/2014/main" id="{830CB0B5-B746-9E77-8D83-50F5E6F0CA1E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0" y="9529763"/>
            <a:ext cx="18297525" cy="0"/>
          </a:xfrm>
          <a:prstGeom prst="line">
            <a:avLst/>
          </a:prstGeom>
          <a:noFill/>
          <a:ln w="9525" cap="rnd">
            <a:solidFill>
              <a:srgbClr val="58585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FBDBC-9EA5-1D76-E4DE-959D4D5D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3" r="2168" b="-1228"/>
          <a:stretch>
            <a:fillRect/>
          </a:stretch>
        </p:blipFill>
        <p:spPr bwMode="auto">
          <a:xfrm>
            <a:off x="0" y="0"/>
            <a:ext cx="18297525" cy="945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>
            <a:extLst>
              <a:ext uri="{FF2B5EF4-FFF2-40B4-BE49-F238E27FC236}">
                <a16:creationId xmlns:a16="http://schemas.microsoft.com/office/drawing/2014/main" id="{B329881D-9D3F-6507-5F06-713305B5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570413"/>
            <a:ext cx="36988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4">
            <a:extLst>
              <a:ext uri="{FF2B5EF4-FFF2-40B4-BE49-F238E27FC236}">
                <a16:creationId xmlns:a16="http://schemas.microsoft.com/office/drawing/2014/main" id="{FEFB58B1-3057-6888-DF9C-AA889A1B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7800" y="3317875"/>
            <a:ext cx="182927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7925"/>
              </a:lnSpc>
            </a:pPr>
            <a:r>
              <a:rPr lang="en-US" altLang="lv-LV" sz="6600">
                <a:solidFill>
                  <a:srgbClr val="FFFFFF"/>
                </a:solidFill>
                <a:latin typeface="Montserrat Semi-Bold Bold" charset="-70"/>
              </a:rPr>
              <a:t>PALDIES PAR UZMANĪBU!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50878C-6A01-0F59-40C2-1511A0B4F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18074EA1-B6AC-2EEF-DD6E-31CA5BFE79D0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4F0BA49-987B-3159-103C-70DB7195A727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Plānošanas dokumentu hierarhija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14D4C-E339-A19A-A564-5A9C77E43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12.02.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pic>
        <p:nvPicPr>
          <p:cNvPr id="4" name="Satura vietturis 3">
            <a:extLst>
              <a:ext uri="{FF2B5EF4-FFF2-40B4-BE49-F238E27FC236}">
                <a16:creationId xmlns:a16="http://schemas.microsoft.com/office/drawing/2014/main" id="{44ADA9FE-0EC7-219B-A605-6B9F09E965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8" b="4297"/>
          <a:stretch/>
        </p:blipFill>
        <p:spPr>
          <a:xfrm>
            <a:off x="3325578" y="1790701"/>
            <a:ext cx="11636844" cy="7329905"/>
          </a:xfrm>
          <a:prstGeom prst="rect">
            <a:avLst/>
          </a:prstGeom>
        </p:spPr>
      </p:pic>
      <p:sp>
        <p:nvSpPr>
          <p:cNvPr id="7" name="Taisnstūris: ar noapaļotiem stūriem 6">
            <a:extLst>
              <a:ext uri="{FF2B5EF4-FFF2-40B4-BE49-F238E27FC236}">
                <a16:creationId xmlns:a16="http://schemas.microsoft.com/office/drawing/2014/main" id="{1C05A33E-6952-7BD3-7FAC-D2FE34E96397}"/>
              </a:ext>
            </a:extLst>
          </p:cNvPr>
          <p:cNvSpPr/>
          <p:nvPr/>
        </p:nvSpPr>
        <p:spPr>
          <a:xfrm>
            <a:off x="11534274" y="2548689"/>
            <a:ext cx="3096126" cy="186088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740948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FDCA04-1AA9-5C1B-E28B-6CE4481A3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5C27C5B9-11F7-DDCE-4BDF-CF5D4E41EEFB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1CA2B133-881E-948F-394D-498FA139C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306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lv-LV" altLang="lv-LV" sz="2800" dirty="0">
              <a:latin typeface="Montserrat" pitchFamily="2" charset="-7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800" b="1" dirty="0">
                <a:solidFill>
                  <a:srgbClr val="6B82A1"/>
                </a:solidFill>
                <a:latin typeface="Montserrat" pitchFamily="2" charset="-70"/>
              </a:rPr>
              <a:t>Ādažu novada Ilgtspējīgas attīstības stratēģiju 2013.-2037. gadā </a:t>
            </a:r>
            <a:r>
              <a:rPr lang="lv-LV" altLang="lv-LV" sz="2800" dirty="0">
                <a:latin typeface="Montserrat" pitchFamily="2" charset="-70"/>
              </a:rPr>
              <a:t>noteikts pašvaldības ilgtermiņa attīstības redzējums (</a:t>
            </a:r>
            <a:r>
              <a:rPr lang="lv-LV" altLang="lv-LV" sz="2800" b="1" dirty="0">
                <a:latin typeface="Montserrat" pitchFamily="2" charset="-70"/>
              </a:rPr>
              <a:t>vīzija</a:t>
            </a:r>
            <a:r>
              <a:rPr lang="lv-LV" altLang="lv-LV" sz="2800" dirty="0">
                <a:latin typeface="Montserrat" pitchFamily="2" charset="-70"/>
              </a:rPr>
              <a:t>), </a:t>
            </a:r>
            <a:r>
              <a:rPr lang="lv-LV" altLang="lv-LV" sz="2800" b="1" dirty="0">
                <a:latin typeface="Montserrat" pitchFamily="2" charset="-70"/>
              </a:rPr>
              <a:t>stratēģiskie mērķi</a:t>
            </a:r>
            <a:r>
              <a:rPr lang="lv-LV" altLang="lv-LV" sz="2800" dirty="0">
                <a:latin typeface="Montserrat" pitchFamily="2" charset="-70"/>
              </a:rPr>
              <a:t>, </a:t>
            </a:r>
            <a:r>
              <a:rPr lang="lv-LV" altLang="lv-LV" sz="2800" b="1" dirty="0">
                <a:latin typeface="Montserrat" pitchFamily="2" charset="-70"/>
              </a:rPr>
              <a:t>ilgtermiņa prioritātes</a:t>
            </a:r>
            <a:r>
              <a:rPr lang="lv-LV" altLang="lv-LV" sz="2800" dirty="0">
                <a:latin typeface="Montserrat" pitchFamily="2" charset="-70"/>
              </a:rPr>
              <a:t>, </a:t>
            </a:r>
            <a:r>
              <a:rPr lang="lv-LV" altLang="lv-LV" sz="2800" b="1" dirty="0">
                <a:latin typeface="Montserrat" pitchFamily="2" charset="-70"/>
              </a:rPr>
              <a:t>teritorijas specializācija </a:t>
            </a:r>
            <a:r>
              <a:rPr lang="lv-LV" altLang="lv-LV" sz="2800" dirty="0">
                <a:latin typeface="Montserrat" pitchFamily="2" charset="-70"/>
              </a:rPr>
              <a:t>un </a:t>
            </a:r>
            <a:r>
              <a:rPr lang="lv-LV" altLang="lv-LV" sz="2800" b="1" dirty="0">
                <a:latin typeface="Montserrat" pitchFamily="2" charset="-70"/>
              </a:rPr>
              <a:t>telpiskās attīstības perspektīva</a:t>
            </a:r>
            <a:r>
              <a:rPr lang="lv-LV" altLang="lv-LV" sz="2800" dirty="0">
                <a:latin typeface="Montserrat" pitchFamily="2" charset="-70"/>
              </a:rPr>
              <a:t>, kuras ietvaros izstrādātas vadlīnijas teritoriju plānošanai un attīstībai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5CF7C4F-6BCD-3D50-9F21-7DCC0DE36C37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Ilgtspējīgas attīstības stratēģija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C2530-3526-1A91-CE42-2B2635914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12.02.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1259C8-BFAA-424F-3326-F9294A5AB799}"/>
              </a:ext>
            </a:extLst>
          </p:cNvPr>
          <p:cNvSpPr/>
          <p:nvPr/>
        </p:nvSpPr>
        <p:spPr>
          <a:xfrm>
            <a:off x="3352800" y="5161825"/>
            <a:ext cx="11201400" cy="316522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Ādažu novads 2037.gadā </a:t>
            </a:r>
            <a:r>
              <a:rPr lang="lv-LV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būs </a:t>
            </a:r>
            <a:r>
              <a:rPr lang="lv-LV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izcila dzīves un darba vieta</a:t>
            </a:r>
            <a:r>
              <a:rPr lang="lv-LV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 Pierīgā. Tā būs </a:t>
            </a:r>
            <a:r>
              <a:rPr lang="lv-LV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īpaši piemērota dzīvei ģimenēm ar bērniem, inovatīviem uzņēmumiem, aktīvās atpūtas cienītājiem</a:t>
            </a:r>
            <a:r>
              <a:rPr lang="lv-LV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. Noteikts, ka novada teritorijā varēs iegūt izcilu izglītību, tai skaitā pieaugušajiem būs iespēja iegūt mūžizglītības pakalpojumus. Būs attīstīta satiksmes infrastruktūra, mobilitāte.</a:t>
            </a:r>
          </a:p>
        </p:txBody>
      </p:sp>
    </p:spTree>
    <p:extLst>
      <p:ext uri="{BB962C8B-B14F-4D97-AF65-F5344CB8AC3E}">
        <p14:creationId xmlns:p14="http://schemas.microsoft.com/office/powerpoint/2010/main" val="212920363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DA48F1-68F9-16DF-EEAA-C3144D4AA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F543CC2C-2668-F6F2-B8A0-A0BC5CE87056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3F697139-6B02-0B96-78E4-88927DAD0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013460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lv-LV" altLang="lv-LV" sz="2800" dirty="0">
              <a:latin typeface="Montserrat" pitchFamily="2" charset="-7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23.07.2013. domes lēmums Nr. 162 «Par Ādažu novada ilgtspējīgas attīstības stratēģijas gala redakcijas apstiprināšanu»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22.09.2020. domes lēmums Nr. 209 «Par Ādažu novada Ilgtspējīgas attīstības stratēģijas aktualizāciju»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27.07.2021. domes lēmums Nr. 16 «Par aktualizētās Ādažu novada Ilgtspējīgas attīstības stratēģijas 2013.-2037. gadam un Vides pārskata par Ādažu novada Ilgtspējīgas attīstības stratēģijas aktualizāciju un Attīstības programmu apstiprināšanu»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1B869AC-86D7-84A9-C019-102B889DFD6B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Pieņemtie lēmumi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BC93B2-6E3E-642E-94DB-BCB007219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12.02.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3E0052FA-B6B8-7AFB-D36A-D399D1D5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06618">
            <a:off x="11802006" y="2161496"/>
            <a:ext cx="4258099" cy="593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8202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473F80-AB2B-145A-3911-9EB9F5C2C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E8FF9F47-00CB-2346-9B7E-6CF34EAEEE1D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6E5F1005-61B6-CC50-F8DC-1239E0D23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lv-LV" altLang="lv-LV" sz="2800" dirty="0">
              <a:latin typeface="Montserrat" pitchFamily="2" charset="-7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Ādažu novada stratēģija nav pilnībā saskaņota ar citiem ilgtermiņa plānošanas dokumentiem (tā tika apstiprināta pirms RPR un blakus esošo pašvaldību ilgtspējīgas attīstības stratēģiju apstiprināšanas)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Atsevišķi nosacījumi Ādažu novada stratēģija jāsaskaņo ar izstrādē esošo Ādažu novada teritorijas plānojuma redakciju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800" dirty="0">
                <a:latin typeface="Montserrat" pitchFamily="2" charset="-70"/>
              </a:rPr>
              <a:t>Stratēģijā jāaktualizē esošā situācija un jākonkretizē nākotnes vajadzības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8D4D95B-0D44-C199-9127-93F662E57B13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Kāpēc nepieciešams aktualizēt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B941E-D8CE-18DE-8090-45D08AB1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12.02.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38997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C907EC-22E1-3FDA-4CCD-DC69D8448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F25EAB9C-CA40-6EB6-21EF-35FC480810E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058A67F5-A459-2F12-D349-14F15EC1B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738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Pašvaldību likuma 10. panta pirmās daļas 3. punkts;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Administratīvo teritoriju un apdzīvoto vietu likuma 5. panta otrā daļa un pielikuma 11. punkts;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Attīstības plānošanas sistēmas likuma 6. panta ceturtā daļa, 8. un 10. pants;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Teritorijas attīstības plānošanas likuma 12. panta pirmā daļa, 21. pants;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MK 14.10.2014. noteikumu Nr. 628 “Noteikumi par pašvaldību teritorijas attīstības plānošanas dokumentiem” 2., 18., 19., 20. punkti un 5.1. nodaļa;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MK 15.10.2024. noteikumi Nr. 639 “Sabiedrības līdzdalības kārtība attīstības plānošanas procesā”;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Latvijas ilgtspējīgas attīstības stratēģija līdz 2030. gadam;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Rīgas plānošanas reģiona ilgtspējīgas attīstības stratēģija (2014.-2030.);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Rīgas ilgtspējīgas attīstības stratēģija līdz 2030. gadam;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Ropažu novada ilgtspējīgas attīstības stratēģija 2022.-2038. gadam;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Siguldas novada ilgtspējīgas attīstības stratēģija 2021.-2045. gadam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Saulkrastu novada ilgtspējīgas attīstības stratēģija 2021.-2034. gadam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C5B3FB1-FF99-F8BD-E132-3E52654B1D6B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Stratēģijas aktualizācijas izstrādes pamatojums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8AA4EA-D4E1-36DC-888B-5CAFF774B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12.02.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74313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4FFBA4-B6FB-9F5E-B054-DD250D102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E140DFD9-87B7-5C4C-CEE5-3493E79A0A6D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CD6EC707-96DD-5B3D-7AB5-B1D17741F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78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Izvērtēt</a:t>
            </a:r>
            <a:r>
              <a:rPr lang="lv-LV" altLang="lv-LV" sz="2600" dirty="0">
                <a:latin typeface="Montserrat" pitchFamily="2" charset="-70"/>
              </a:rPr>
              <a:t> Ādažu novada ilgtspējīgas attīstības stratēģijā noteikto ilgtermiņa attīstības </a:t>
            </a:r>
            <a:r>
              <a:rPr lang="lv-LV" altLang="lv-LV" sz="2600" b="1" dirty="0">
                <a:latin typeface="Montserrat" pitchFamily="2" charset="-70"/>
              </a:rPr>
              <a:t>vīziju</a:t>
            </a:r>
            <a:r>
              <a:rPr lang="lv-LV" altLang="lv-LV" sz="2600" dirty="0">
                <a:latin typeface="Montserrat" pitchFamily="2" charset="-70"/>
              </a:rPr>
              <a:t>, stratēģiskos </a:t>
            </a:r>
            <a:r>
              <a:rPr lang="lv-LV" altLang="lv-LV" sz="2600" b="1" dirty="0">
                <a:latin typeface="Montserrat" pitchFamily="2" charset="-70"/>
              </a:rPr>
              <a:t>mērķus</a:t>
            </a:r>
            <a:r>
              <a:rPr lang="lv-LV" altLang="lv-LV" sz="2600" dirty="0">
                <a:latin typeface="Montserrat" pitchFamily="2" charset="-70"/>
              </a:rPr>
              <a:t>, ilgtermiņa </a:t>
            </a:r>
            <a:r>
              <a:rPr lang="lv-LV" altLang="lv-LV" sz="2600" b="1" dirty="0">
                <a:latin typeface="Montserrat" pitchFamily="2" charset="-70"/>
              </a:rPr>
              <a:t>prioritātes</a:t>
            </a:r>
            <a:r>
              <a:rPr lang="lv-LV" altLang="lv-LV" sz="2600" dirty="0">
                <a:latin typeface="Montserrat" pitchFamily="2" charset="-70"/>
              </a:rPr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Izvērtēt</a:t>
            </a:r>
            <a:r>
              <a:rPr lang="lv-LV" altLang="lv-LV" sz="2600" dirty="0">
                <a:latin typeface="Montserrat" pitchFamily="2" charset="-70"/>
              </a:rPr>
              <a:t> un ņemt vērā RPR spēkā esošos </a:t>
            </a:r>
            <a:r>
              <a:rPr lang="lv-LV" altLang="lv-LV" sz="2600" b="1" dirty="0">
                <a:latin typeface="Montserrat" pitchFamily="2" charset="-70"/>
              </a:rPr>
              <a:t>teritorijas attīstības plānošanas dokumentus</a:t>
            </a:r>
            <a:r>
              <a:rPr lang="lv-LV" altLang="lv-LV" sz="2600" dirty="0">
                <a:latin typeface="Montserrat" pitchFamily="2" charset="-70"/>
              </a:rPr>
              <a:t>, Ādažu novada teritorijas plānojumu un to pašvaldību teritorijas attīstības plānošanas dokumentus, ar kurām robežojas Ādažu novads, </a:t>
            </a:r>
            <a:r>
              <a:rPr lang="lv-LV" altLang="lv-LV" sz="2600" b="1" dirty="0">
                <a:latin typeface="Montserrat" pitchFamily="2" charset="-70"/>
              </a:rPr>
              <a:t>kā arī uzsākto apvienotā Ādažu novada teritorijas plānojumu</a:t>
            </a:r>
            <a:r>
              <a:rPr lang="lv-LV" altLang="lv-LV" sz="2600" dirty="0">
                <a:latin typeface="Montserrat" pitchFamily="2" charset="-70"/>
              </a:rPr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Izvērtēt</a:t>
            </a:r>
            <a:r>
              <a:rPr lang="lv-LV" altLang="lv-LV" sz="2600" dirty="0">
                <a:latin typeface="Montserrat" pitchFamily="2" charset="-70"/>
              </a:rPr>
              <a:t> un ņemt vērā Ādažu novada pašvaldības </a:t>
            </a:r>
            <a:r>
              <a:rPr lang="lv-LV" altLang="lv-LV" sz="2600" b="1" dirty="0">
                <a:latin typeface="Montserrat" pitchFamily="2" charset="-70"/>
              </a:rPr>
              <a:t>spēkā esošos attīstības plānošanas dokumentus, kā arī uzsāktos un iepriekš plānotos infrastruktūras projektus</a:t>
            </a:r>
            <a:r>
              <a:rPr lang="lv-LV" altLang="lv-LV" sz="2600" dirty="0">
                <a:latin typeface="Montserrat" pitchFamily="2" charset="-70"/>
              </a:rPr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Ņemt vērā </a:t>
            </a:r>
            <a:r>
              <a:rPr lang="lv-LV" altLang="lv-LV" sz="2600" b="1" dirty="0">
                <a:latin typeface="Montserrat" pitchFamily="2" charset="-70"/>
              </a:rPr>
              <a:t>un nodrošināt sasaisti ar Apvienoto nāciju organizācijas noteiktajiem </a:t>
            </a:r>
            <a:r>
              <a:rPr lang="lv-LV" altLang="lv-LV" sz="2600" dirty="0">
                <a:latin typeface="Montserrat" pitchFamily="2" charset="-70"/>
              </a:rPr>
              <a:t>ilgtspējīgas attīstības </a:t>
            </a:r>
            <a:r>
              <a:rPr lang="lv-LV" altLang="lv-LV" sz="2600" b="1" dirty="0">
                <a:latin typeface="Montserrat" pitchFamily="2" charset="-70"/>
              </a:rPr>
              <a:t>mērķiem</a:t>
            </a:r>
            <a:r>
              <a:rPr lang="lv-LV" altLang="lv-LV" sz="2600" dirty="0">
                <a:latin typeface="Montserrat" pitchFamily="2" charset="-70"/>
              </a:rPr>
              <a:t>, </a:t>
            </a:r>
            <a:r>
              <a:rPr lang="lv-LV" altLang="lv-LV" sz="2600" b="1" dirty="0">
                <a:latin typeface="Montserrat" pitchFamily="2" charset="-70"/>
              </a:rPr>
              <a:t>Latvijas</a:t>
            </a:r>
            <a:r>
              <a:rPr lang="lv-LV" altLang="lv-LV" sz="2600" dirty="0">
                <a:latin typeface="Montserrat" pitchFamily="2" charset="-70"/>
              </a:rPr>
              <a:t> </a:t>
            </a:r>
            <a:r>
              <a:rPr lang="lv-LV" altLang="lv-LV" sz="2600" b="1" dirty="0">
                <a:latin typeface="Montserrat" pitchFamily="2" charset="-70"/>
              </a:rPr>
              <a:t>ilgtspējīgas attīstības stratēģiju </a:t>
            </a:r>
            <a:r>
              <a:rPr lang="lv-LV" altLang="lv-LV" sz="2600" dirty="0">
                <a:latin typeface="Montserrat" pitchFamily="2" charset="-70"/>
              </a:rPr>
              <a:t>līdz 2030. gadam </a:t>
            </a:r>
            <a:r>
              <a:rPr lang="lv-LV" altLang="lv-LV" sz="2600" b="1" dirty="0">
                <a:latin typeface="Montserrat" pitchFamily="2" charset="-70"/>
              </a:rPr>
              <a:t>un RPR ilgtspējīgas attīstības stratēģiju </a:t>
            </a:r>
            <a:r>
              <a:rPr lang="lv-LV" altLang="lv-LV" sz="2600" dirty="0">
                <a:latin typeface="Montserrat" pitchFamily="2" charset="-70"/>
              </a:rPr>
              <a:t>(2014.-2030.).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Izstrādāt stratēģiskās ietekmes uz vidi novērtējumu, ja tas nepieciešams saskaņā ar Valsts vides dienesta reģionālās pārvaldības lēmumu.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Nodrošināt sabiedrības pārstāvju līdzdalību </a:t>
            </a:r>
            <a:r>
              <a:rPr lang="lv-LV" altLang="lv-LV" sz="2600" dirty="0">
                <a:latin typeface="Montserrat" pitchFamily="2" charset="-70"/>
              </a:rPr>
              <a:t>Stratēģijas aktualizācijas izstrādē, veicot iedzīvotāju anketēšanu, iesaistot sabiedriskajās apspriedēs un citās līdzdalības aktivitātēs, atbilstoši MK 15.10.2024. noteikumos Nr. 639 noteiktajam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lv-LV" altLang="lv-LV" sz="2600" dirty="0">
              <a:latin typeface="Montserrat" pitchFamily="2" charset="-7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6C136F1-9B3D-4871-4211-9FFB861FD12C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Stratēģijas izstrādes uzdevumi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9FF9F1-041D-7076-86FA-28BF325CB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12.02.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75530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FB441-A658-BD58-10B1-EC95A76A8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13D368C2-E0EE-7A79-C0BA-6FD942132861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9348F608-FD85-F2B5-AF93-1AFB8BA6A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806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lv-LV" altLang="lv-LV" sz="2800" b="1" dirty="0">
                <a:latin typeface="Montserrat" pitchFamily="2" charset="-70"/>
              </a:rPr>
              <a:t>Sabiedrības pārstāvji varēs līdzdarboties stratēģijas aktualizācijā:</a:t>
            </a:r>
            <a:endParaRPr lang="lv-LV" altLang="lv-LV" sz="2800" dirty="0">
              <a:latin typeface="Montserrat" pitchFamily="2" charset="-7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anose="00000500000000000000" pitchFamily="50" charset="-70"/>
              </a:rPr>
              <a:t>piedaloties </a:t>
            </a:r>
            <a:r>
              <a:rPr lang="lv-LV" altLang="lv-LV" sz="2600" b="1" dirty="0">
                <a:latin typeface="Montserrat" panose="00000500000000000000" pitchFamily="50" charset="-70"/>
              </a:rPr>
              <a:t>diskusiju grupās </a:t>
            </a:r>
            <a:r>
              <a:rPr lang="lv-LV" altLang="lv-LV" sz="2600" dirty="0">
                <a:latin typeface="Montserrat" panose="00000500000000000000" pitchFamily="50" charset="-70"/>
              </a:rPr>
              <a:t>(plānotas 5 tematiskās jomas: ekonomiskā attīstība; izglītība, sports un kultūra; veselības aprūpe un sociālie jautājumi; teritorijas plānošana; vide)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anose="00000500000000000000" pitchFamily="50" charset="-70"/>
              </a:rPr>
              <a:t>iesaistoties </a:t>
            </a:r>
            <a:r>
              <a:rPr lang="lv-LV" altLang="lv-LV" sz="2600" b="1" dirty="0">
                <a:latin typeface="Montserrat" panose="00000500000000000000" pitchFamily="50" charset="-70"/>
              </a:rPr>
              <a:t>publiskajā apspriešanā </a:t>
            </a:r>
            <a:r>
              <a:rPr lang="lv-LV" altLang="lv-LV" sz="2600" dirty="0">
                <a:latin typeface="Montserrat" panose="00000500000000000000" pitchFamily="50" charset="-70"/>
              </a:rPr>
              <a:t>(plānots 26.06.2025.-31.07.2025.)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anose="00000500000000000000" pitchFamily="50" charset="-70"/>
              </a:rPr>
              <a:t>piedaloties </a:t>
            </a:r>
            <a:r>
              <a:rPr lang="lv-LV" altLang="lv-LV" sz="2600" b="1" dirty="0">
                <a:latin typeface="Montserrat" panose="00000500000000000000" pitchFamily="50" charset="-70"/>
              </a:rPr>
              <a:t>sabiedriskajā apspriedē </a:t>
            </a:r>
            <a:r>
              <a:rPr lang="lv-LV" altLang="lv-LV" sz="2600" dirty="0">
                <a:latin typeface="Montserrat" panose="00000500000000000000" pitchFamily="50" charset="-70"/>
              </a:rPr>
              <a:t>(plānots 07.2025.)</a:t>
            </a:r>
            <a:endParaRPr lang="lv-LV" altLang="lv-LV" sz="2600" b="1" dirty="0">
              <a:latin typeface="Montserrat" panose="00000500000000000000" pitchFamily="50" charset="-7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anose="00000500000000000000" pitchFamily="50" charset="-70"/>
              </a:rPr>
              <a:t>piedaloties pašvaldības organizētajās </a:t>
            </a:r>
            <a:r>
              <a:rPr lang="lv-LV" altLang="lv-LV" sz="2600" b="1" dirty="0">
                <a:latin typeface="Montserrat" panose="00000500000000000000" pitchFamily="50" charset="-70"/>
              </a:rPr>
              <a:t>iedzīvotāju aptaujās </a:t>
            </a:r>
            <a:r>
              <a:rPr lang="lv-LV" altLang="lv-LV" sz="2600" dirty="0">
                <a:latin typeface="Montserrat" panose="00000500000000000000" pitchFamily="50" charset="-70"/>
              </a:rPr>
              <a:t>(01.03.-31.03. iedzīvotāju aptauja; 01.03.2025.-31.03.2025. bērnu un jauniešu aptauja)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anose="00000500000000000000" pitchFamily="50" charset="-70"/>
              </a:rPr>
              <a:t>piedaloties bērnu un jauniešu </a:t>
            </a:r>
            <a:r>
              <a:rPr lang="lv-LV" altLang="lv-LV" sz="2600" b="1" dirty="0">
                <a:latin typeface="Montserrat" panose="00000500000000000000" pitchFamily="50" charset="-70"/>
              </a:rPr>
              <a:t>zīmējumu konkursā</a:t>
            </a:r>
            <a:r>
              <a:rPr lang="lv-LV" altLang="lv-LV" sz="2600" dirty="0">
                <a:latin typeface="Montserrat" panose="00000500000000000000" pitchFamily="50" charset="-70"/>
              </a:rPr>
              <a:t> (01.04.2025.-25.04.2025.)</a:t>
            </a:r>
            <a:endParaRPr lang="lv-LV" altLang="lv-LV" sz="2600" b="1" dirty="0">
              <a:latin typeface="Montserrat" panose="00000500000000000000" pitchFamily="50" charset="-7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anose="00000500000000000000" pitchFamily="50" charset="-70"/>
              </a:rPr>
              <a:t>rakstiski sniedzot viedokli </a:t>
            </a:r>
            <a:r>
              <a:rPr lang="lv-LV" altLang="lv-LV" sz="2600" dirty="0">
                <a:latin typeface="Montserrat" panose="00000500000000000000" pitchFamily="50" charset="-70"/>
              </a:rPr>
              <a:t>par attīstības plānošanas dokumentu tā izstrādes stadijā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anose="00000500000000000000" pitchFamily="50" charset="-70"/>
              </a:rPr>
              <a:t>sagatavojot atzinumu </a:t>
            </a:r>
            <a:r>
              <a:rPr lang="lv-LV" altLang="lv-LV" sz="2600" dirty="0">
                <a:latin typeface="Montserrat" panose="00000500000000000000" pitchFamily="50" charset="-70"/>
              </a:rPr>
              <a:t>attīstības plānošanas dokumentam pirms lēmuma pieņemšanas normatīvajos aktos noteiktajā kārtībā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anose="00000500000000000000" pitchFamily="50" charset="-70"/>
              </a:rPr>
              <a:t>sniedzot iebildumus un priekšlikumus </a:t>
            </a:r>
            <a:r>
              <a:rPr lang="lv-LV" altLang="lv-LV" sz="2600" dirty="0">
                <a:latin typeface="Montserrat" panose="00000500000000000000" pitchFamily="50" charset="-70"/>
              </a:rPr>
              <a:t>lēmējinstitūcijas noteiktajā kārtībā lēmuma pieņemšanas procesā (domes sēdēs, komitejās un komisijās atbilstoši pašvaldības nolikumam)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anose="00000500000000000000" pitchFamily="50" charset="-70"/>
              </a:rPr>
              <a:t>iesaistoties citās līdzdalības aktivitātēs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lv-LV" altLang="lv-LV" sz="2600" dirty="0">
              <a:latin typeface="Montserrat" pitchFamily="2" charset="-7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73A5D95-ED77-51CF-A435-5798D1A07186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Sabiedrības iesaiste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6B1BF-7084-8CF8-79D8-41BA7BBE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12.02.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780024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0B29A6-C8EE-0E48-8EF3-C5AC5991E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CC586CA4-1347-F29F-FFCC-3DC07B9EC366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BC10C06-2077-9B45-CAD3-53603CF216B9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Laika grafiks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71AB5-0A7B-FD0E-D4BF-ECCBC229A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12.02.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A7FDE0CC-7EC7-2420-E237-190706206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2" b="27474"/>
          <a:stretch/>
        </p:blipFill>
        <p:spPr>
          <a:xfrm>
            <a:off x="589106" y="2457447"/>
            <a:ext cx="17731330" cy="61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4119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24610</TotalTime>
  <Words>918</Words>
  <Application>Microsoft Office PowerPoint</Application>
  <PresentationFormat>Pielāgots</PresentationFormat>
  <Paragraphs>69</Paragraphs>
  <Slides>11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8" baseType="lpstr">
      <vt:lpstr>Montserrat Classic Bold</vt:lpstr>
      <vt:lpstr>Montserrat Semi-Bold Bold</vt:lpstr>
      <vt:lpstr>Calibri</vt:lpstr>
      <vt:lpstr>Montserrat</vt:lpstr>
      <vt:lpstr>Calibri Light</vt:lpstr>
      <vt:lpstr>Arial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Laura Bite</dc:creator>
  <cp:lastModifiedBy>Inga Pērkone</cp:lastModifiedBy>
  <cp:revision>134</cp:revision>
  <cp:lastPrinted>2024-04-04T12:30:12Z</cp:lastPrinted>
  <dcterms:created xsi:type="dcterms:W3CDTF">2006-08-16T00:00:00Z</dcterms:created>
  <dcterms:modified xsi:type="dcterms:W3CDTF">2025-02-12T06:22:59Z</dcterms:modified>
</cp:coreProperties>
</file>