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51" r:id="rId2"/>
    <p:sldMasterId id="2147483863" r:id="rId3"/>
  </p:sldMasterIdLst>
  <p:notesMasterIdLst>
    <p:notesMasterId r:id="rId19"/>
  </p:notesMasterIdLst>
  <p:sldIdLst>
    <p:sldId id="431" r:id="rId4"/>
    <p:sldId id="293" r:id="rId5"/>
    <p:sldId id="292" r:id="rId6"/>
    <p:sldId id="296" r:id="rId7"/>
    <p:sldId id="442" r:id="rId8"/>
    <p:sldId id="298" r:id="rId9"/>
    <p:sldId id="454" r:id="rId10"/>
    <p:sldId id="455" r:id="rId11"/>
    <p:sldId id="456" r:id="rId12"/>
    <p:sldId id="304" r:id="rId13"/>
    <p:sldId id="446" r:id="rId14"/>
    <p:sldId id="486" r:id="rId15"/>
    <p:sldId id="300" r:id="rId16"/>
    <p:sldId id="441" r:id="rId17"/>
    <p:sldId id="487" r:id="rId18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A5966A-7862-25D1-26FD-09532783F82A}" name="Elīna Klindžāne" initials="EK" userId="S::Elina.Klindzane@Adazi.lv::de1c3f14-9101-4707-8c89-c5b8cd2704f4" providerId="AD"/>
  <p188:author id="{501E0EB2-659D-7273-B0C2-B783A3318183}" name="Laura Krope" initials="LK" userId="dc112f6eebbbb23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95B46"/>
    <a:srgbClr val="D3A983"/>
    <a:srgbClr val="828847"/>
    <a:srgbClr val="7395AD"/>
    <a:srgbClr val="FFD966"/>
    <a:srgbClr val="F2F8EE"/>
    <a:srgbClr val="FFFFFF"/>
    <a:srgbClr val="404040"/>
    <a:srgbClr val="ED7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5033" autoAdjust="0"/>
  </p:normalViewPr>
  <p:slideViewPr>
    <p:cSldViewPr snapToGrid="0">
      <p:cViewPr varScale="1">
        <p:scale>
          <a:sx n="111" d="100"/>
          <a:sy n="111" d="100"/>
        </p:scale>
        <p:origin x="66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Bud&#382;eta%20atskaite%202024_I%20pusgad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AppData\Roaming\Microsoft\Excel\Bud&#382;eta%20atskaite%202024_gads%20(version%201)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75562150381921"/>
          <c:y val="0"/>
          <c:w val="0.63591714542390121"/>
          <c:h val="0.9174069401668231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Izdevumi!$B$7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Pt>
            <c:idx val="6"/>
            <c:invertIfNegative val="0"/>
            <c:bubble3D val="0"/>
            <c:spPr>
              <a:solidFill>
                <a:srgbClr val="828847"/>
              </a:solidFill>
              <a:ln>
                <a:solidFill>
                  <a:srgbClr val="595959"/>
                </a:solidFill>
              </a:ln>
              <a:effectLst/>
              <a:sp3d>
                <a:contourClr>
                  <a:srgbClr val="595959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750-4F6F-A1E9-CD20CD4375CA}"/>
              </c:ext>
            </c:extLst>
          </c:dPt>
          <c:dLbls>
            <c:dLbl>
              <c:idx val="0"/>
              <c:layout>
                <c:manualLayout>
                  <c:x val="6.038647342995169E-3"/>
                  <c:y val="-1.2742392028398967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3 928 437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2750-4F6F-A1E9-CD20CD4375CA}"/>
                </c:ext>
              </c:extLst>
            </c:dLbl>
            <c:dLbl>
              <c:idx val="1"/>
              <c:layout>
                <c:manualLayout>
                  <c:x val="6.03864734299516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1 660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750-4F6F-A1E9-CD20CD4375CA}"/>
                </c:ext>
              </c:extLst>
            </c:dLbl>
            <c:dLbl>
              <c:idx val="2"/>
              <c:layout>
                <c:manualLayout>
                  <c:x val="9.661835748792270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  <a:r>
                      <a:rPr lang="en-US" baseline="0" dirty="0"/>
                      <a:t> 601 908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2750-4F6F-A1E9-CD20CD4375CA}"/>
                </c:ext>
              </c:extLst>
            </c:dLbl>
            <c:dLbl>
              <c:idx val="3"/>
              <c:layout>
                <c:manualLayout>
                  <c:x val="4.830917874396135E-3"/>
                  <c:y val="-6.3711960141994836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831 846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132-4165-BCD9-9BC2706EC4E4}"/>
                </c:ext>
              </c:extLst>
            </c:dLbl>
            <c:dLbl>
              <c:idx val="4"/>
              <c:layout>
                <c:manualLayout>
                  <c:x val="4.8309178743961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107 886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750-4F6F-A1E9-CD20CD4375CA}"/>
                </c:ext>
              </c:extLst>
            </c:dLbl>
            <c:dLbl>
              <c:idx val="5"/>
              <c:layout>
                <c:manualLayout>
                  <c:x val="9.6618357487922701E-3"/>
                  <c:y val="-3.398168961547504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223 211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750-4F6F-A1E9-CD20CD4375CA}"/>
                </c:ext>
              </c:extLst>
            </c:dLbl>
            <c:dLbl>
              <c:idx val="6"/>
              <c:layout>
                <c:manualLayout>
                  <c:x val="4.4993030213048325E-3"/>
                  <c:y val="-3.707107203274800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sz="800" b="1" i="0" u="none" strike="noStrike" kern="1200" baseline="0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Montserrat" panose="00000500000000000000" pitchFamily="2" charset="-70"/>
                      </a:rPr>
                      <a:t>8 694 948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531766394749067E-2"/>
                      <c:h val="4.727789239901937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2750-4F6F-A1E9-CD20CD437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Izdevumi!$A$8:$A$14</c:f>
              <c:strCache>
                <c:ptCount val="7"/>
                <c:pt idx="0">
                  <c:v>Atlīdzība</c:v>
                </c:pt>
                <c:pt idx="1">
                  <c:v>Komandējumi un dienesta braucieni</c:v>
                </c:pt>
                <c:pt idx="2">
                  <c:v>Pakalpojumi (elektroenerģija, gāze, ceļa bedrīšu remonts un sniega tīrīšana, a/m remonts, telpu uzkopšana Gaujas 33a un Carnikavas pamatskolā, apzaļumošanas darbi Ādažos, ielu apgaismojuma remonts)</c:v>
                </c:pt>
                <c:pt idx="3">
                  <c:v>Krājumi (ceļu uzturēšanas materiāli, degviela, saimniecības preces, a/m rezerves daļas, elektromateriāli, inventārs, remonta materiāli)</c:v>
                </c:pt>
                <c:pt idx="4">
                  <c:v>Budžeta iestāžu nodokļu maksājumi</c:v>
                </c:pt>
                <c:pt idx="5">
                  <c:v>Pamatlīdzekļi (pārvietojamās tualetes, pārģērbšanās kabīnes, telpu uzkopšanas iekārta Garā iela 20, lapu pūtējs, motorzāģi, trimmeri, sāls smilts kaisītājs, zāles smalcinātājs, granulu apkures katls Jomas 5, peldbaseina membrāna PII Riekstiņš)</c:v>
                </c:pt>
                <c:pt idx="6">
                  <c:v>Kopā (bez investīciju projektiem)</c:v>
                </c:pt>
              </c:strCache>
            </c:strRef>
          </c:cat>
          <c:val>
            <c:numRef>
              <c:f>Izdevumi!$B$8:$B$14</c:f>
              <c:numCache>
                <c:formatCode>#,##0</c:formatCode>
                <c:ptCount val="7"/>
                <c:pt idx="0">
                  <c:v>3928437</c:v>
                </c:pt>
                <c:pt idx="1">
                  <c:v>1660</c:v>
                </c:pt>
                <c:pt idx="2">
                  <c:v>3601908</c:v>
                </c:pt>
                <c:pt idx="3">
                  <c:v>831846</c:v>
                </c:pt>
                <c:pt idx="4">
                  <c:v>107886</c:v>
                </c:pt>
                <c:pt idx="5">
                  <c:v>223211</c:v>
                </c:pt>
                <c:pt idx="6">
                  <c:v>8694948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0-4F6F-A1E9-CD20CD4375CA}"/>
            </c:ext>
          </c:extLst>
        </c:ser>
        <c:ser>
          <c:idx val="1"/>
          <c:order val="1"/>
          <c:tx>
            <c:strRef>
              <c:f>Izdevumi!$C$7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>
              <a:contourClr>
                <a:schemeClr val="bg1"/>
              </a:contourClr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C95B46"/>
              </a:solidFill>
              <a:ln>
                <a:noFill/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750-4F6F-A1E9-CD20CD4375CA}"/>
              </c:ext>
            </c:extLst>
          </c:dPt>
          <c:dLbls>
            <c:dLbl>
              <c:idx val="0"/>
              <c:layout>
                <c:manualLayout>
                  <c:x val="6.038647342995169E-3"/>
                  <c:y val="-3.830697351649752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3 843 281 (98%)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50-4F6F-A1E9-CD20CD4375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934</a:t>
                    </a:r>
                    <a:r>
                      <a:rPr lang="en-US" baseline="0" dirty="0"/>
                      <a:t> (56%)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9E8-4125-8908-B077E73E7674}"/>
                </c:ext>
              </c:extLst>
            </c:dLbl>
            <c:dLbl>
              <c:idx val="2"/>
              <c:layout>
                <c:manualLayout>
                  <c:x val="8.4541062801931927E-3"/>
                  <c:y val="-6.950475943417716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3 050 809 (85%)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750-4F6F-A1E9-CD20CD4375CA}"/>
                </c:ext>
              </c:extLst>
            </c:dLbl>
            <c:dLbl>
              <c:idx val="3"/>
              <c:layout>
                <c:manualLayout>
                  <c:x val="7.2463768115941588E-3"/>
                  <c:y val="-1.09587661646452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764 376 (92%)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750-4F6F-A1E9-CD20CD4375CA}"/>
                </c:ext>
              </c:extLst>
            </c:dLbl>
            <c:dLbl>
              <c:idx val="4"/>
              <c:layout>
                <c:manualLayout>
                  <c:x val="6.038647342995169E-3"/>
                  <c:y val="-1.09048185473572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103 496 (96%)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750-4F6F-A1E9-CD20CD4375CA}"/>
                </c:ext>
              </c:extLst>
            </c:dLbl>
            <c:dLbl>
              <c:idx val="5"/>
              <c:layout>
                <c:manualLayout>
                  <c:x val="8.4541062801932361E-3"/>
                  <c:y val="-1.095882013821488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189 419 </a:t>
                    </a:r>
                    <a:r>
                      <a:rPr lang="en-US" dirty="0"/>
                      <a:t>(85%)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750-4F6F-A1E9-CD20CD4375CA}"/>
                </c:ext>
              </c:extLst>
            </c:dLbl>
            <c:dLbl>
              <c:idx val="6"/>
              <c:layout>
                <c:manualLayout>
                  <c:x val="7.2463768115941588E-3"/>
                  <c:y val="-1.82647975305218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7 952 315 (91%)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750-4F6F-A1E9-CD20CD437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Izdevumi!$A$8:$A$14</c:f>
              <c:strCache>
                <c:ptCount val="7"/>
                <c:pt idx="0">
                  <c:v>Atlīdzība</c:v>
                </c:pt>
                <c:pt idx="1">
                  <c:v>Komandējumi un dienesta braucieni</c:v>
                </c:pt>
                <c:pt idx="2">
                  <c:v>Pakalpojumi (elektroenerģija, gāze, ceļa bedrīšu remonts un sniega tīrīšana, a/m remonts, telpu uzkopšana Gaujas 33a un Carnikavas pamatskolā, apzaļumošanas darbi Ādažos, ielu apgaismojuma remonts)</c:v>
                </c:pt>
                <c:pt idx="3">
                  <c:v>Krājumi (ceļu uzturēšanas materiāli, degviela, saimniecības preces, a/m rezerves daļas, elektromateriāli, inventārs, remonta materiāli)</c:v>
                </c:pt>
                <c:pt idx="4">
                  <c:v>Budžeta iestāžu nodokļu maksājumi</c:v>
                </c:pt>
                <c:pt idx="5">
                  <c:v>Pamatlīdzekļi (pārvietojamās tualetes, pārģērbšanās kabīnes, telpu uzkopšanas iekārta Garā iela 20, lapu pūtējs, motorzāģi, trimmeri, sāls smilts kaisītājs, zāles smalcinātājs, granulu apkures katls Jomas 5, peldbaseina membrāna PII Riekstiņš)</c:v>
                </c:pt>
                <c:pt idx="6">
                  <c:v>Kopā (bez investīciju projektiem)</c:v>
                </c:pt>
              </c:strCache>
            </c:strRef>
          </c:cat>
          <c:val>
            <c:numRef>
              <c:f>Izdevumi!$C$8:$C$14</c:f>
              <c:numCache>
                <c:formatCode>#,##0</c:formatCode>
                <c:ptCount val="7"/>
                <c:pt idx="0">
                  <c:v>3843281</c:v>
                </c:pt>
                <c:pt idx="1">
                  <c:v>934</c:v>
                </c:pt>
                <c:pt idx="2">
                  <c:v>3050809</c:v>
                </c:pt>
                <c:pt idx="3">
                  <c:v>764376</c:v>
                </c:pt>
                <c:pt idx="4">
                  <c:v>103496</c:v>
                </c:pt>
                <c:pt idx="5">
                  <c:v>189419</c:v>
                </c:pt>
                <c:pt idx="6">
                  <c:v>7952315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50-4F6F-A1E9-CD20CD4375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199357264"/>
        <c:axId val="199357656"/>
        <c:axId val="0"/>
      </c:bar3DChart>
      <c:catAx>
        <c:axId val="19935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8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99357656"/>
        <c:crosses val="autoZero"/>
        <c:auto val="1"/>
        <c:lblAlgn val="ctr"/>
        <c:lblOffset val="100"/>
        <c:noMultiLvlLbl val="0"/>
      </c:catAx>
      <c:valAx>
        <c:axId val="199357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935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3209473803551576"/>
          <c:y val="5.5395330485650075E-2"/>
          <c:w val="0.63412079747802552"/>
          <c:h val="0.8022037092261130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Izdevumi!$G$19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solidFill>
                <a:srgbClr val="828847"/>
              </a:solidFill>
            </a:ln>
            <a:effectLst/>
            <a:sp3d>
              <a:contourClr>
                <a:srgbClr val="828847"/>
              </a:contourClr>
            </a:sp3d>
          </c:spPr>
          <c:invertIfNegative val="0"/>
          <c:dLbls>
            <c:dLbl>
              <c:idx val="0"/>
              <c:layout>
                <c:manualLayout>
                  <c:x val="6.2656647786459036E-3"/>
                  <c:y val="-3.22320709105560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407 862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BD4B-4AE1-A418-DC83933DC64F}"/>
                </c:ext>
              </c:extLst>
            </c:dLbl>
            <c:dLbl>
              <c:idx val="1"/>
              <c:layout>
                <c:manualLayout>
                  <c:x val="8.771930690104219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348 521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BD4B-4AE1-A418-DC83933DC64F}"/>
                </c:ext>
              </c:extLst>
            </c:dLbl>
            <c:dLbl>
              <c:idx val="2"/>
              <c:layout>
                <c:manualLayout>
                  <c:x val="4.805912893050825E-3"/>
                  <c:y val="1.841542571078695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4 549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D4B-4AE1-A418-DC83933DC64F}"/>
                </c:ext>
              </c:extLst>
            </c:dLbl>
            <c:dLbl>
              <c:idx val="3"/>
              <c:layout>
                <c:manualLayout>
                  <c:x val="8.771930690104174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1 219 422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BD4B-4AE1-A418-DC83933DC64F}"/>
                </c:ext>
              </c:extLst>
            </c:dLbl>
            <c:dLbl>
              <c:idx val="4"/>
              <c:layout>
                <c:manualLayout>
                  <c:x val="3.759398867187496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173 555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BD4B-4AE1-A418-DC83933DC64F}"/>
                </c:ext>
              </c:extLst>
            </c:dLbl>
            <c:dLbl>
              <c:idx val="5"/>
              <c:layout>
                <c:manualLayout>
                  <c:x val="3.759398867187588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288 202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BD4B-4AE1-A418-DC83933DC64F}"/>
                </c:ext>
              </c:extLst>
            </c:dLbl>
            <c:dLbl>
              <c:idx val="6"/>
              <c:layout>
                <c:manualLayout>
                  <c:x val="6.2656647786459036E-3"/>
                  <c:y val="-3.22320709105565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4 244</a:t>
                    </a:r>
                    <a:r>
                      <a:rPr lang="en-US" baseline="0" dirty="0"/>
                      <a:t> 022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BD4B-4AE1-A418-DC83933DC64F}"/>
                </c:ext>
              </c:extLst>
            </c:dLbl>
            <c:dLbl>
              <c:idx val="7"/>
              <c:layout>
                <c:manualLayout>
                  <c:x val="3.759398867187450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1 825</a:t>
                    </a:r>
                    <a:r>
                      <a:rPr lang="en-US" baseline="0" dirty="0"/>
                      <a:t> 285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BD4B-4AE1-A418-DC83933DC64F}"/>
                </c:ext>
              </c:extLst>
            </c:dLbl>
            <c:dLbl>
              <c:idx val="8"/>
              <c:layout>
                <c:manualLayout>
                  <c:x val="5.012531822916631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178 599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BD4B-4AE1-A418-DC83933DC64F}"/>
                </c:ext>
              </c:extLst>
            </c:dLbl>
            <c:dLbl>
              <c:idx val="9"/>
              <c:layout>
                <c:manualLayout>
                  <c:x val="1.0025063645833355E-2"/>
                  <c:y val="-3.22320709105560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4 931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BD4B-4AE1-A418-DC83933DC6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Izdevumi!$F$20:$F$30</c:f>
              <c:strCache>
                <c:ptCount val="11"/>
                <c:pt idx="0">
                  <c:v>Ielu un ceļu uzturēšana  - Valsts mērķdotācija</c:v>
                </c:pt>
                <c:pt idx="1">
                  <c:v>Ielu un ceļu uzturēšana - Pašvaldības finansējums</c:v>
                </c:pt>
                <c:pt idx="2">
                  <c:v>Vides aizsardzība - Valsts mērķdotācija</c:v>
                </c:pt>
                <c:pt idx="3">
                  <c:v>Siltumapgāde  - saimnieciskā darbība </c:v>
                </c:pt>
                <c:pt idx="4">
                  <c:v>Ūdensapgāde - saimnieciskā darbība </c:v>
                </c:pt>
                <c:pt idx="5">
                  <c:v>Attīrīšana - saimnieciskā darbība </c:v>
                </c:pt>
                <c:pt idx="6">
                  <c:v>Teritorijas un ēku apsaimniekošana </c:v>
                </c:pt>
                <c:pt idx="7">
                  <c:v>Izglītības iestāžu apsaimniekošana</c:v>
                </c:pt>
                <c:pt idx="8">
                  <c:v>Ādažu sporta centrs</c:v>
                </c:pt>
                <c:pt idx="9">
                  <c:v>Sociālais dienests, SC Ūdensroze</c:v>
                </c:pt>
                <c:pt idx="10">
                  <c:v>Investīciju projekti</c:v>
                </c:pt>
              </c:strCache>
            </c:strRef>
          </c:cat>
          <c:val>
            <c:numRef>
              <c:f>Izdevumi!$G$20:$G$30</c:f>
              <c:numCache>
                <c:formatCode>#,##0</c:formatCode>
                <c:ptCount val="11"/>
                <c:pt idx="0">
                  <c:v>407862</c:v>
                </c:pt>
                <c:pt idx="1">
                  <c:v>348521</c:v>
                </c:pt>
                <c:pt idx="2">
                  <c:v>4549</c:v>
                </c:pt>
                <c:pt idx="3">
                  <c:v>1219422</c:v>
                </c:pt>
                <c:pt idx="4">
                  <c:v>173555</c:v>
                </c:pt>
                <c:pt idx="5">
                  <c:v>288202</c:v>
                </c:pt>
                <c:pt idx="6">
                  <c:v>4244022</c:v>
                </c:pt>
                <c:pt idx="7">
                  <c:v>1825285</c:v>
                </c:pt>
                <c:pt idx="8">
                  <c:v>178599</c:v>
                </c:pt>
                <c:pt idx="9">
                  <c:v>4931</c:v>
                </c:pt>
                <c:pt idx="10">
                  <c:v>1953787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B-4AE1-A418-DC83933DC64F}"/>
            </c:ext>
          </c:extLst>
        </c:ser>
        <c:ser>
          <c:idx val="1"/>
          <c:order val="1"/>
          <c:tx>
            <c:strRef>
              <c:f>Izdevumi!$H$19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solidFill>
                <a:srgbClr val="C95B46"/>
              </a:solidFill>
            </a:ln>
            <a:effectLst/>
            <a:sp3d>
              <a:contourClr>
                <a:srgbClr val="C95B46"/>
              </a:contourClr>
            </a:sp3d>
          </c:spPr>
          <c:invertIfNegative val="0"/>
          <c:dLbls>
            <c:dLbl>
              <c:idx val="0"/>
              <c:layout>
                <c:manualLayout>
                  <c:x val="5.0125318229167232E-3"/>
                  <c:y val="-4.439650523136662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368</a:t>
                    </a:r>
                    <a:r>
                      <a:rPr lang="en-US" baseline="0" dirty="0"/>
                      <a:t> 910</a:t>
                    </a:r>
                    <a:r>
                      <a:rPr lang="en-US" dirty="0"/>
                      <a:t> (90%)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D4B-4AE1-A418-DC83933DC64F}"/>
                </c:ext>
              </c:extLst>
            </c:dLbl>
            <c:dLbl>
              <c:idx val="1"/>
              <c:layout>
                <c:manualLayout>
                  <c:x val="3.7593988671874965E-3"/>
                  <c:y val="-8.271206228149764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347 534 (100%)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D4B-4AE1-A418-DC83933DC64F}"/>
                </c:ext>
              </c:extLst>
            </c:dLbl>
            <c:dLbl>
              <c:idx val="2"/>
              <c:layout>
                <c:manualLayout>
                  <c:x val="0"/>
                  <c:y val="-1.4109343523908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4B-4AE1-A418-DC83933DC64F}"/>
                </c:ext>
              </c:extLst>
            </c:dLbl>
            <c:dLbl>
              <c:idx val="3"/>
              <c:layout>
                <c:manualLayout>
                  <c:x val="7.5187977343750849E-3"/>
                  <c:y val="-3.22320709105560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884</a:t>
                    </a:r>
                    <a:r>
                      <a:rPr lang="en-US" baseline="0" dirty="0"/>
                      <a:t> 159</a:t>
                    </a:r>
                    <a:r>
                      <a:rPr lang="en-US" dirty="0"/>
                      <a:t> (73%)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BD4B-4AE1-A418-DC83933DC64F}"/>
                </c:ext>
              </c:extLst>
            </c:dLbl>
            <c:dLbl>
              <c:idx val="4"/>
              <c:layout>
                <c:manualLayout>
                  <c:x val="0"/>
                  <c:y val="-7.662857614192263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154</a:t>
                    </a:r>
                    <a:r>
                      <a:rPr lang="en-US" baseline="0" dirty="0"/>
                      <a:t> 485</a:t>
                    </a:r>
                    <a:r>
                      <a:rPr lang="en-US" dirty="0"/>
                      <a:t> (89%)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D4B-4AE1-A418-DC83933DC64F}"/>
                </c:ext>
              </c:extLst>
            </c:dLbl>
            <c:dLbl>
              <c:idx val="5"/>
              <c:layout>
                <c:manualLayout>
                  <c:x val="5.9874100593417998E-4"/>
                  <c:y val="-4.743951728032443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276 406 (96%)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D4B-4AE1-A418-DC83933DC64F}"/>
                </c:ext>
              </c:extLst>
            </c:dLbl>
            <c:dLbl>
              <c:idx val="6"/>
              <c:layout>
                <c:manualLayout>
                  <c:x val="7.5187977343749929E-3"/>
                  <c:y val="-3.2232070910556596E-3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u="none" strike="noStrik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ontserrat" panose="00000500000000000000" pitchFamily="2" charset="-70"/>
                      </a:rPr>
                      <a:t>4 006 938 (94%)</a:t>
                    </a:r>
                    <a:endPara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BD4B-4AE1-A418-DC83933DC64F}"/>
                </c:ext>
              </c:extLst>
            </c:dLbl>
            <c:dLbl>
              <c:idx val="7"/>
              <c:layout>
                <c:manualLayout>
                  <c:x val="5.6112728288509033E-3"/>
                  <c:y val="-1.05820172961860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1 742 972 (95%)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D4B-4AE1-A418-DC83933DC64F}"/>
                </c:ext>
              </c:extLst>
            </c:dLbl>
            <c:dLbl>
              <c:idx val="8"/>
              <c:layout>
                <c:manualLayout>
                  <c:x val="0"/>
                  <c:y val="-1.05820076429314E-2"/>
                </c:manualLayout>
              </c:layout>
              <c:tx>
                <c:rich>
                  <a:bodyPr/>
                  <a:lstStyle/>
                  <a:p>
                    <a:fld id="{74383B14-DA4C-4A69-8BDA-15ED0809205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(94%)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D4B-4AE1-A418-DC83933DC64F}"/>
                </c:ext>
              </c:extLst>
            </c:dLbl>
            <c:dLbl>
              <c:idx val="9"/>
              <c:layout>
                <c:manualLayout>
                  <c:x val="1.9074868860276585E-3"/>
                  <c:y val="-1.05820076429314E-2"/>
                </c:manualLayout>
              </c:layout>
              <c:tx>
                <c:rich>
                  <a:bodyPr/>
                  <a:lstStyle/>
                  <a:p>
                    <a:fld id="{A5CC10ED-4252-44AD-8642-C9D755607DD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</a:t>
                    </a:r>
                    <a:r>
                      <a:rPr lang="lv-LV"/>
                      <a:t>60</a:t>
                    </a:r>
                    <a:r>
                      <a:rPr lang="en-US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D4B-4AE1-A418-DC83933DC64F}"/>
                </c:ext>
              </c:extLst>
            </c:dLbl>
            <c:dLbl>
              <c:idx val="10"/>
              <c:layout>
                <c:manualLayout>
                  <c:x val="-4.5947677585244296E-17"/>
                  <c:y val="-1.4524328249818447E-2"/>
                </c:manualLayout>
              </c:layout>
              <c:tx>
                <c:rich>
                  <a:bodyPr/>
                  <a:lstStyle/>
                  <a:p>
                    <a:fld id="{8C70C17D-2B4E-4901-8EA4-4AF798189CC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(91%)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C15-44A4-9494-0C79D587FF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Izdevumi!$F$20:$F$30</c:f>
              <c:strCache>
                <c:ptCount val="11"/>
                <c:pt idx="0">
                  <c:v>Ielu un ceļu uzturēšana  - Valsts mērķdotācija</c:v>
                </c:pt>
                <c:pt idx="1">
                  <c:v>Ielu un ceļu uzturēšana - Pašvaldības finansējums</c:v>
                </c:pt>
                <c:pt idx="2">
                  <c:v>Vides aizsardzība - Valsts mērķdotācija</c:v>
                </c:pt>
                <c:pt idx="3">
                  <c:v>Siltumapgāde  - saimnieciskā darbība </c:v>
                </c:pt>
                <c:pt idx="4">
                  <c:v>Ūdensapgāde - saimnieciskā darbība </c:v>
                </c:pt>
                <c:pt idx="5">
                  <c:v>Attīrīšana - saimnieciskā darbība </c:v>
                </c:pt>
                <c:pt idx="6">
                  <c:v>Teritorijas un ēku apsaimniekošana </c:v>
                </c:pt>
                <c:pt idx="7">
                  <c:v>Izglītības iestāžu apsaimniekošana</c:v>
                </c:pt>
                <c:pt idx="8">
                  <c:v>Ādažu sporta centrs</c:v>
                </c:pt>
                <c:pt idx="9">
                  <c:v>Sociālais dienests, SC Ūdensroze</c:v>
                </c:pt>
                <c:pt idx="10">
                  <c:v>Investīciju projekti</c:v>
                </c:pt>
              </c:strCache>
            </c:strRef>
          </c:cat>
          <c:val>
            <c:numRef>
              <c:f>Izdevumi!$H$20:$H$30</c:f>
              <c:numCache>
                <c:formatCode>#,##0</c:formatCode>
                <c:ptCount val="11"/>
                <c:pt idx="0">
                  <c:v>368910</c:v>
                </c:pt>
                <c:pt idx="1">
                  <c:v>347534</c:v>
                </c:pt>
                <c:pt idx="2">
                  <c:v>0</c:v>
                </c:pt>
                <c:pt idx="3">
                  <c:v>884159</c:v>
                </c:pt>
                <c:pt idx="4">
                  <c:v>154485</c:v>
                </c:pt>
                <c:pt idx="5">
                  <c:v>276406</c:v>
                </c:pt>
                <c:pt idx="6">
                  <c:v>4006938</c:v>
                </c:pt>
                <c:pt idx="7">
                  <c:v>1742972</c:v>
                </c:pt>
                <c:pt idx="8">
                  <c:v>167935</c:v>
                </c:pt>
                <c:pt idx="9">
                  <c:v>2976</c:v>
                </c:pt>
                <c:pt idx="10">
                  <c:v>1785472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D4B-4AE1-A418-DC83933DC6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shape val="box"/>
        <c:axId val="373963160"/>
        <c:axId val="373963552"/>
        <c:axId val="0"/>
      </c:bar3DChart>
      <c:catAx>
        <c:axId val="373963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373963552"/>
        <c:crosses val="autoZero"/>
        <c:auto val="1"/>
        <c:lblAlgn val="ctr"/>
        <c:lblOffset val="100"/>
        <c:noMultiLvlLbl val="0"/>
      </c:catAx>
      <c:valAx>
        <c:axId val="373963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396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95840516235524"/>
          <c:y val="0.94112637881049177"/>
          <c:w val="0.52666454785236194"/>
          <c:h val="5.8237007239526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TERITORIJU</a:t>
            </a:r>
            <a:r>
              <a:rPr lang="lv-LV" b="1" baseline="0" dirty="0">
                <a:latin typeface="Montserrat" panose="00000500000000000000" pitchFamily="2" charset="-70"/>
              </a:rPr>
              <a:t> UN ĪPAŠUMU APSAIMNIEKŠANA</a:t>
            </a:r>
            <a:endParaRPr lang="lv-LV" b="1" dirty="0"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33699901487874528"/>
          <c:y val="3.93731908093867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755550603344392"/>
          <c:y val="4.1562911078041928E-2"/>
          <c:w val="0.65079284900708168"/>
          <c:h val="0.9262375328644223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'EKK pašvaldības funkijas JAUNS'!$C$7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6 670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8AA0-48FC-AAFB-E5C3AEC1049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130 000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8AA0-48FC-AAFB-E5C3AEC1049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8 391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8AA0-48FC-AAFB-E5C3AEC1049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380 979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8AA0-48FC-AAFB-E5C3AEC1049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100 825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8AA0-48FC-AAFB-E5C3AEC1049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4 398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AA0-48FC-AAFB-E5C3AEC1049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43 885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EFC5-4A1A-A5D3-933E1DD69D19}"/>
                </c:ext>
              </c:extLst>
            </c:dLbl>
            <c:dLbl>
              <c:idx val="10"/>
              <c:layout>
                <c:manualLayout>
                  <c:x val="5.2726320256680026E-3"/>
                  <c:y val="-2.1667940420063511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5 217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A4E-4CED-907B-C83E0202F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'EKK pašvaldības funkijas JAUNS'!$B$8:$B$25</c:f>
              <c:strCache>
                <c:ptCount val="18"/>
                <c:pt idx="0">
                  <c:v>Atlīdzība</c:v>
                </c:pt>
                <c:pt idx="1">
                  <c:v>Sakaru pakalpojumi</c:v>
                </c:pt>
                <c:pt idx="2">
                  <c:v>Izdevumi par apkuri</c:v>
                </c:pt>
                <c:pt idx="3">
                  <c:v>Ūdens un kanalizācija</c:v>
                </c:pt>
                <c:pt idx="4">
                  <c:v>Izdevumi par elektroenerģiju</c:v>
                </c:pt>
                <c:pt idx="5">
                  <c:v>Izdevumi par atkritumu izvešanu</c:v>
                </c:pt>
                <c:pt idx="6">
                  <c:v>Izdevumi par komunālajiem pakalpojumiem (īres dzīvokļi)</c:v>
                </c:pt>
                <c:pt idx="7">
                  <c:v>Ekspertu pakalpojumi, administratīvie izdevumi, bankas komisijas</c:v>
                </c:pt>
                <c:pt idx="8">
                  <c:v>Remontdarbi un iestāžu uzturēšana (telpu uzkopšana, ventilāciju apkope, telpu remonts, a/m remonts)</c:v>
                </c:pt>
                <c:pt idx="9">
                  <c:v>Informācijas tehnoloģiju pakalpojumi</c:v>
                </c:pt>
                <c:pt idx="10">
                  <c:v>Iekārtu un inventāra noma</c:v>
                </c:pt>
                <c:pt idx="12">
                  <c:v>Degviela</c:v>
                </c:pt>
                <c:pt idx="13">
                  <c:v>Energomateriāli </c:v>
                </c:pt>
                <c:pt idx="14">
                  <c:v>Remonta un uzturēšanas materiāli (saimniecības preces, remonta materiāli, a/m rezerves daļas)</c:v>
                </c:pt>
                <c:pt idx="15">
                  <c:v>Budžeta iestāžu nodokļa maksājumi</c:v>
                </c:pt>
                <c:pt idx="17">
                  <c:v>Ceļu un ielu uzturēšana </c:v>
                </c:pt>
              </c:strCache>
            </c:strRef>
          </c:cat>
          <c:val>
            <c:numRef>
              <c:f>'EKK pašvaldības funkijas JAUNS'!$C$8:$C$25</c:f>
              <c:numCache>
                <c:formatCode>#,##0</c:formatCode>
                <c:ptCount val="18"/>
                <c:pt idx="0">
                  <c:v>2338899</c:v>
                </c:pt>
                <c:pt idx="1">
                  <c:v>6670</c:v>
                </c:pt>
                <c:pt idx="2">
                  <c:v>130000</c:v>
                </c:pt>
                <c:pt idx="3">
                  <c:v>8391</c:v>
                </c:pt>
                <c:pt idx="4">
                  <c:v>380979</c:v>
                </c:pt>
                <c:pt idx="5">
                  <c:v>100825</c:v>
                </c:pt>
                <c:pt idx="6">
                  <c:v>4398</c:v>
                </c:pt>
                <c:pt idx="7">
                  <c:v>43885</c:v>
                </c:pt>
                <c:pt idx="8">
                  <c:v>554400</c:v>
                </c:pt>
                <c:pt idx="9">
                  <c:v>26079</c:v>
                </c:pt>
                <c:pt idx="10">
                  <c:v>5217</c:v>
                </c:pt>
                <c:pt idx="11">
                  <c:v>39803</c:v>
                </c:pt>
                <c:pt idx="12">
                  <c:v>203915</c:v>
                </c:pt>
                <c:pt idx="13">
                  <c:v>46943</c:v>
                </c:pt>
                <c:pt idx="14">
                  <c:v>160951</c:v>
                </c:pt>
                <c:pt idx="15">
                  <c:v>23867</c:v>
                </c:pt>
                <c:pt idx="16">
                  <c:v>153917</c:v>
                </c:pt>
                <c:pt idx="17">
                  <c:v>348521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0-48FC-AAFB-E5C3AEC10499}"/>
            </c:ext>
          </c:extLst>
        </c:ser>
        <c:ser>
          <c:idx val="1"/>
          <c:order val="1"/>
          <c:tx>
            <c:strRef>
              <c:f>'EKK pašvaldības funkijas JAUNS'!$D$7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6B8154E-ED76-4254-A6C4-790B9FFAC1F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(98%)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8AA0-48FC-AAFB-E5C3AEC10499}"/>
                </c:ext>
              </c:extLst>
            </c:dLbl>
            <c:dLbl>
              <c:idx val="1"/>
              <c:layout>
                <c:manualLayout>
                  <c:x val="0"/>
                  <c:y val="-2.602472348731294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5 803 (87%)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8AA0-48FC-AAFB-E5C3AEC10499}"/>
                </c:ext>
              </c:extLst>
            </c:dLbl>
            <c:dLbl>
              <c:idx val="2"/>
              <c:layout>
                <c:manualLayout>
                  <c:x val="1.0550352930073923E-2"/>
                  <c:y val="-8.47165647232886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92 462 (71%)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8AA0-48FC-AAFB-E5C3AEC10499}"/>
                </c:ext>
              </c:extLst>
            </c:dLbl>
            <c:dLbl>
              <c:idx val="3"/>
              <c:layout>
                <c:manualLayout>
                  <c:x val="0"/>
                  <c:y val="-7.807417046193884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  <a:r>
                      <a:rPr lang="en-US" baseline="0" dirty="0"/>
                      <a:t> 384 </a:t>
                    </a:r>
                    <a:r>
                      <a:rPr lang="en-US" dirty="0"/>
                      <a:t>(100%)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8AA0-48FC-AAFB-E5C3AEC10499}"/>
                </c:ext>
              </c:extLst>
            </c:dLbl>
            <c:dLbl>
              <c:idx val="4"/>
              <c:layout>
                <c:manualLayout>
                  <c:x val="3.6813920415840768E-3"/>
                  <c:y val="-5.20494469746258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321 554 (84%)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8AA0-48FC-AAFB-E5C3AEC1049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98 949 </a:t>
                    </a:r>
                    <a:r>
                      <a:rPr lang="en-US" baseline="0" dirty="0"/>
                      <a:t>(98%)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8AA0-48FC-AAFB-E5C3AEC10499}"/>
                </c:ext>
              </c:extLst>
            </c:dLbl>
            <c:dLbl>
              <c:idx val="6"/>
              <c:layout>
                <c:manualLayout>
                  <c:x val="3.144654088050276E-3"/>
                  <c:y val="-6.0464030487837554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4 272 (97</a:t>
                    </a:r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AA0-48FC-AAFB-E5C3AEC10499}"/>
                </c:ext>
              </c:extLst>
            </c:dLbl>
            <c:dLbl>
              <c:idx val="7"/>
              <c:layout>
                <c:manualLayout>
                  <c:x val="-1.0482180293501049E-3"/>
                  <c:y val="-2.015467682927893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</a:t>
                    </a:r>
                    <a:r>
                      <a:rPr lang="en-US" baseline="0" dirty="0"/>
                      <a:t> 811</a:t>
                    </a:r>
                    <a:r>
                      <a:rPr lang="en-US" dirty="0"/>
                      <a:t>(70%)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AA0-48FC-AAFB-E5C3AEC10499}"/>
                </c:ext>
              </c:extLst>
            </c:dLbl>
            <c:dLbl>
              <c:idx val="8"/>
              <c:layout>
                <c:manualLayout>
                  <c:x val="-1.0482180293501433E-3"/>
                  <c:y val="-6.0464030487836808E-3"/>
                </c:manualLayout>
              </c:layout>
              <c:tx>
                <c:rich>
                  <a:bodyPr/>
                  <a:lstStyle/>
                  <a:p>
                    <a:fld id="{DE263E76-0F44-42CF-804A-4B86BC9763F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(98%)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AA0-48FC-AAFB-E5C3AEC1049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946B347-CB4D-4FC4-916D-34BBD977CF7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(86%)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AA0-48FC-AAFB-E5C3AEC10499}"/>
                </c:ext>
              </c:extLst>
            </c:dLbl>
            <c:dLbl>
              <c:idx val="10"/>
              <c:layout>
                <c:manualLayout>
                  <c:x val="3.1635792154008019E-3"/>
                  <c:y val="-7.0914078752597155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4 987 </a:t>
                    </a:r>
                    <a:r>
                      <a:rPr lang="en-US" dirty="0"/>
                      <a:t>(96%)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4E-4CED-907B-C83E0202FB21}"/>
                </c:ext>
              </c:extLst>
            </c:dLbl>
            <c:dLbl>
              <c:idx val="11"/>
              <c:layout>
                <c:manualLayout>
                  <c:x val="0"/>
                  <c:y val="-4.0309353658558615E-3"/>
                </c:manualLayout>
              </c:layout>
              <c:tx>
                <c:rich>
                  <a:bodyPr/>
                  <a:lstStyle/>
                  <a:p>
                    <a:fld id="{974228E0-E4CC-46E9-AF87-EAF73B8CEC8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(85%)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F6A-46F5-BEF5-60A75F6AE1AD}"/>
                </c:ext>
              </c:extLst>
            </c:dLbl>
            <c:dLbl>
              <c:idx val="12"/>
              <c:layout>
                <c:manualLayout>
                  <c:x val="0"/>
                  <c:y val="-4.0309353658557505E-3"/>
                </c:manualLayout>
              </c:layout>
              <c:tx>
                <c:rich>
                  <a:bodyPr/>
                  <a:lstStyle/>
                  <a:p>
                    <a:fld id="{62063731-1316-4A4E-87F4-63D9254E13F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(96%)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6A-46F5-BEF5-60A75F6AE1AD}"/>
                </c:ext>
              </c:extLst>
            </c:dLbl>
            <c:dLbl>
              <c:idx val="13"/>
              <c:layout>
                <c:manualLayout>
                  <c:x val="1.0482180293501433E-3"/>
                  <c:y val="-4.0309353658557878E-3"/>
                </c:manualLayout>
              </c:layout>
              <c:tx>
                <c:rich>
                  <a:bodyPr/>
                  <a:lstStyle/>
                  <a:p>
                    <a:fld id="{A1671F53-83E1-4612-B222-9CD81F6B657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(77%)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F6A-46F5-BEF5-60A75F6AE1AD}"/>
                </c:ext>
              </c:extLst>
            </c:dLbl>
            <c:dLbl>
              <c:idx val="14"/>
              <c:layout>
                <c:manualLayout>
                  <c:x val="0"/>
                  <c:y val="-8.0618707317116119E-3"/>
                </c:manualLayout>
              </c:layout>
              <c:tx>
                <c:rich>
                  <a:bodyPr/>
                  <a:lstStyle/>
                  <a:p>
                    <a:fld id="{17F6130D-DD3B-4149-B1E1-0D798D7A35A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(97%)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43-4201-BA18-976A11C44EF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2539F94-7C4B-4191-9CDF-F5BC09F28C9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(100%)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B43-4201-BA18-976A11C44EF0}"/>
                </c:ext>
              </c:extLst>
            </c:dLbl>
            <c:dLbl>
              <c:idx val="16"/>
              <c:layout>
                <c:manualLayout>
                  <c:x val="-3.8434217080815075E-17"/>
                  <c:y val="-8.0618707317115755E-3"/>
                </c:manualLayout>
              </c:layout>
              <c:tx>
                <c:rich>
                  <a:bodyPr/>
                  <a:lstStyle/>
                  <a:p>
                    <a:fld id="{0C2B163D-0E9C-4DBA-96DD-36B5B7EB2E6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(94%)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43-4201-BA18-976A11C44EF0}"/>
                </c:ext>
              </c:extLst>
            </c:dLbl>
            <c:dLbl>
              <c:idx val="17"/>
              <c:layout>
                <c:manualLayout>
                  <c:x val="0"/>
                  <c:y val="-1.2092806097567362E-2"/>
                </c:manualLayout>
              </c:layout>
              <c:tx>
                <c:rich>
                  <a:bodyPr/>
                  <a:lstStyle/>
                  <a:p>
                    <a:fld id="{63E0DDEE-6013-4AC8-B246-47BCBAB9D1F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(100%)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B43-4201-BA18-976A11C44E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'EKK pašvaldības funkijas JAUNS'!$B$8:$B$25</c:f>
              <c:strCache>
                <c:ptCount val="18"/>
                <c:pt idx="0">
                  <c:v>Atlīdzība</c:v>
                </c:pt>
                <c:pt idx="1">
                  <c:v>Sakaru pakalpojumi</c:v>
                </c:pt>
                <c:pt idx="2">
                  <c:v>Izdevumi par apkuri</c:v>
                </c:pt>
                <c:pt idx="3">
                  <c:v>Ūdens un kanalizācija</c:v>
                </c:pt>
                <c:pt idx="4">
                  <c:v>Izdevumi par elektroenerģiju</c:v>
                </c:pt>
                <c:pt idx="5">
                  <c:v>Izdevumi par atkritumu izvešanu</c:v>
                </c:pt>
                <c:pt idx="6">
                  <c:v>Izdevumi par komunālajiem pakalpojumiem (īres dzīvokļi)</c:v>
                </c:pt>
                <c:pt idx="7">
                  <c:v>Ekspertu pakalpojumi, administratīvie izdevumi, bankas komisijas</c:v>
                </c:pt>
                <c:pt idx="8">
                  <c:v>Remontdarbi un iestāžu uzturēšana (telpu uzkopšana, ventilāciju apkope, telpu remonts, a/m remonts)</c:v>
                </c:pt>
                <c:pt idx="9">
                  <c:v>Informācijas tehnoloģiju pakalpojumi</c:v>
                </c:pt>
                <c:pt idx="10">
                  <c:v>Iekārtu un inventāra noma</c:v>
                </c:pt>
                <c:pt idx="12">
                  <c:v>Degviela</c:v>
                </c:pt>
                <c:pt idx="13">
                  <c:v>Energomateriāli </c:v>
                </c:pt>
                <c:pt idx="14">
                  <c:v>Remonta un uzturēšanas materiāli (saimniecības preces, remonta materiāli, a/m rezerves daļas)</c:v>
                </c:pt>
                <c:pt idx="15">
                  <c:v>Budžeta iestāžu nodokļa maksājumi</c:v>
                </c:pt>
                <c:pt idx="17">
                  <c:v>Ceļu un ielu uzturēšana </c:v>
                </c:pt>
              </c:strCache>
            </c:strRef>
          </c:cat>
          <c:val>
            <c:numRef>
              <c:f>'EKK pašvaldības funkijas JAUNS'!$D$8:$D$25</c:f>
              <c:numCache>
                <c:formatCode>#,##0</c:formatCode>
                <c:ptCount val="18"/>
                <c:pt idx="0">
                  <c:v>2281787</c:v>
                </c:pt>
                <c:pt idx="1">
                  <c:v>5803</c:v>
                </c:pt>
                <c:pt idx="2">
                  <c:v>92462</c:v>
                </c:pt>
                <c:pt idx="3">
                  <c:v>8384</c:v>
                </c:pt>
                <c:pt idx="4">
                  <c:v>321554</c:v>
                </c:pt>
                <c:pt idx="5">
                  <c:v>98949</c:v>
                </c:pt>
                <c:pt idx="6">
                  <c:v>4272</c:v>
                </c:pt>
                <c:pt idx="7">
                  <c:v>30811</c:v>
                </c:pt>
                <c:pt idx="8">
                  <c:v>542637</c:v>
                </c:pt>
                <c:pt idx="9">
                  <c:v>22537</c:v>
                </c:pt>
                <c:pt idx="10">
                  <c:v>4987</c:v>
                </c:pt>
                <c:pt idx="11">
                  <c:v>34004</c:v>
                </c:pt>
                <c:pt idx="12">
                  <c:v>195691</c:v>
                </c:pt>
                <c:pt idx="13">
                  <c:v>36321</c:v>
                </c:pt>
                <c:pt idx="14">
                  <c:v>155457</c:v>
                </c:pt>
                <c:pt idx="15">
                  <c:v>23778</c:v>
                </c:pt>
                <c:pt idx="16">
                  <c:v>145348</c:v>
                </c:pt>
                <c:pt idx="17">
                  <c:v>347534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A0-48FC-AAFB-E5C3AEC104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68112"/>
        <c:axId val="118207304"/>
        <c:axId val="0"/>
      </c:bar3DChart>
      <c:catAx>
        <c:axId val="55681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b" anchorCtr="1"/>
          <a:lstStyle/>
          <a:p>
            <a:pPr algn="r" defTabSz="540000">
              <a:lnSpc>
                <a:spcPct val="100000"/>
              </a:lnSpc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18207304"/>
        <c:crosses val="autoZero"/>
        <c:auto val="1"/>
        <c:lblAlgn val="l"/>
        <c:lblOffset val="100"/>
        <c:noMultiLvlLbl val="0"/>
      </c:catAx>
      <c:valAx>
        <c:axId val="118207304"/>
        <c:scaling>
          <c:orientation val="minMax"/>
          <c:max val="1800000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568112"/>
        <c:crosses val="autoZero"/>
        <c:crossBetween val="between"/>
        <c:majorUnit val="400000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5677202211618011"/>
          <c:y val="0.95297844763548989"/>
          <c:w val="0.48645595576763984"/>
          <c:h val="4.70215523645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Times New Roman" panose="02020603050405020304" pitchFamily="18" charset="0"/>
              </a:defRPr>
            </a:pPr>
            <a:r>
              <a:rPr lang="lv-LV" sz="1400" b="1" i="0" baseline="0">
                <a:effectLst/>
                <a:latin typeface="Montserrat" panose="00000500000000000000" pitchFamily="2" charset="-70"/>
                <a:cs typeface="Times New Roman" panose="02020603050405020304" pitchFamily="18" charset="0"/>
              </a:rPr>
              <a:t>IZGLĪTĪBAS IESTĀDES (t.sk. Ādažu sporta centrs) </a:t>
            </a:r>
            <a:r>
              <a:rPr lang="lv-LV" sz="1400" b="1" i="1" baseline="0">
                <a:effectLst/>
                <a:latin typeface="Montserrat" panose="00000500000000000000" pitchFamily="2" charset="-70"/>
                <a:cs typeface="Times New Roman" panose="02020603050405020304" pitchFamily="18" charset="0"/>
              </a:rPr>
              <a:t>EURO</a:t>
            </a:r>
            <a:endParaRPr lang="lv-LV" sz="1400" b="1" i="1">
              <a:effectLst/>
              <a:latin typeface="Montserrat" panose="00000500000000000000" pitchFamily="2" charset="-7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Times New Roman" panose="02020603050405020304" pitchFamily="18" charset="0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117041132372452"/>
          <c:y val="0.1027750795442165"/>
          <c:w val="0.42592123360883322"/>
          <c:h val="0.7695124861440338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'EKK pašvaldības funkijas'!$C$29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('EKK pašvaldības funkijas'!$B$30,'EKK pašvaldības funkijas'!$B$32:$B$33,'EKK pašvaldības funkijas'!$B$34,'EKK pašvaldības funkijas'!$B$37:$B$40)</c:f>
              <c:strCache>
                <c:ptCount val="8"/>
                <c:pt idx="0">
                  <c:v>Atlīdzība</c:v>
                </c:pt>
                <c:pt idx="1">
                  <c:v>Izdevumi par atkritumu izvešanu</c:v>
                </c:pt>
                <c:pt idx="2">
                  <c:v>Ekspertu pakalpojumi, apmācības</c:v>
                </c:pt>
                <c:pt idx="3">
                  <c:v>Remontdarbi un iestāžu uzturēšana (ventilāciju apkope, telpu remonts)</c:v>
                </c:pt>
                <c:pt idx="4">
                  <c:v>Kurināmais (PII Piejūra granulas)</c:v>
                </c:pt>
                <c:pt idx="5">
                  <c:v>Krājumi, materiāli, energopreces (saimniecības preces)</c:v>
                </c:pt>
                <c:pt idx="6">
                  <c:v>Budžeta iestāžu nodokļa maksājumi</c:v>
                </c:pt>
                <c:pt idx="7">
                  <c:v>Pamatlīdzekļi (baseina membrāna PII Riekstiņš, lapu pūtējs, sniega tīrīšanas iekārta)</c:v>
                </c:pt>
              </c:strCache>
            </c:strRef>
          </c:cat>
          <c:val>
            <c:numRef>
              <c:f>('EKK pašvaldības funkijas'!$C$30,'EKK pašvaldības funkijas'!$C$32:$C$33,'EKK pašvaldības funkijas'!$C$34,'EKK pašvaldības funkijas'!$C$37:$C$40)</c:f>
              <c:numCache>
                <c:formatCode>#,##0</c:formatCode>
                <c:ptCount val="8"/>
                <c:pt idx="0">
                  <c:v>1364130</c:v>
                </c:pt>
                <c:pt idx="1">
                  <c:v>33532</c:v>
                </c:pt>
                <c:pt idx="2">
                  <c:v>25230</c:v>
                </c:pt>
                <c:pt idx="3">
                  <c:v>405095</c:v>
                </c:pt>
                <c:pt idx="4">
                  <c:v>17500</c:v>
                </c:pt>
                <c:pt idx="5">
                  <c:v>129840</c:v>
                </c:pt>
                <c:pt idx="6">
                  <c:v>3643</c:v>
                </c:pt>
                <c:pt idx="7">
                  <c:v>33361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A-409D-88AE-8BBE51AE90D9}"/>
            </c:ext>
          </c:extLst>
        </c:ser>
        <c:ser>
          <c:idx val="1"/>
          <c:order val="1"/>
          <c:tx>
            <c:strRef>
              <c:f>'EKK pašvaldības funkijas'!$D$29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7472118959017E-3"/>
                  <c:y val="-1.1091322852033238E-2"/>
                </c:manualLayout>
              </c:layout>
              <c:tx>
                <c:rich>
                  <a:bodyPr/>
                  <a:lstStyle/>
                  <a:p>
                    <a:fld id="{FCABB57A-A3B0-42B0-B1CE-E79397F5DF2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(98%)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6A-409D-88AE-8BBE51AE90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430C7D3-2BCB-41F7-B4B2-F7AC446164A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(93%)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6A-409D-88AE-8BBE51AE90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BE2FAC5-764E-4C9E-A770-2AEEC4CB556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(77%)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46A-409D-88AE-8BBE51AE90D9}"/>
                </c:ext>
              </c:extLst>
            </c:dLbl>
            <c:dLbl>
              <c:idx val="3"/>
              <c:layout>
                <c:manualLayout>
                  <c:x val="0"/>
                  <c:y val="-5.545661426016619E-3"/>
                </c:manualLayout>
              </c:layout>
              <c:tx>
                <c:rich>
                  <a:bodyPr/>
                  <a:lstStyle/>
                  <a:p>
                    <a:fld id="{5C27D43A-6033-4FAE-B6C0-4D82EA96238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(89%)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6A-409D-88AE-8BBE51AE90D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13 173(75%)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46A-409D-88AE-8BBE51AE90D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E6A7E74-7BE6-4754-9496-44704EF5B02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(88%)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46A-409D-88AE-8BBE51AE90D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5DB6EED-BCCC-41FB-AB8C-24232321B8A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(67%)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46A-409D-88AE-8BBE51AE90D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2653300-C5D4-496B-BFEF-DCEFA0350C6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(96%)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46A-409D-88AE-8BBE51AE90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('EKK pašvaldības funkijas'!$B$30,'EKK pašvaldības funkijas'!$B$32:$B$33,'EKK pašvaldības funkijas'!$B$34,'EKK pašvaldības funkijas'!$B$37:$B$40)</c:f>
              <c:strCache>
                <c:ptCount val="8"/>
                <c:pt idx="0">
                  <c:v>Atlīdzība</c:v>
                </c:pt>
                <c:pt idx="1">
                  <c:v>Izdevumi par atkritumu izvešanu</c:v>
                </c:pt>
                <c:pt idx="2">
                  <c:v>Ekspertu pakalpojumi, apmācības</c:v>
                </c:pt>
                <c:pt idx="3">
                  <c:v>Remontdarbi un iestāžu uzturēšana (ventilāciju apkope, telpu remonts)</c:v>
                </c:pt>
                <c:pt idx="4">
                  <c:v>Kurināmais (PII Piejūra granulas)</c:v>
                </c:pt>
                <c:pt idx="5">
                  <c:v>Krājumi, materiāli, energopreces (saimniecības preces)</c:v>
                </c:pt>
                <c:pt idx="6">
                  <c:v>Budžeta iestāžu nodokļa maksājumi</c:v>
                </c:pt>
                <c:pt idx="7">
                  <c:v>Pamatlīdzekļi (baseina membrāna PII Riekstiņš, lapu pūtējs, sniega tīrīšanas iekārta)</c:v>
                </c:pt>
              </c:strCache>
            </c:strRef>
          </c:cat>
          <c:val>
            <c:numRef>
              <c:f>('EKK pašvaldības funkijas'!$D$30,'EKK pašvaldības funkijas'!$D$32:$D$33,'EKK pašvaldības funkijas'!$D$34,'EKK pašvaldības funkijas'!$D$37:$D$40)</c:f>
              <c:numCache>
                <c:formatCode>#,##0</c:formatCode>
                <c:ptCount val="8"/>
                <c:pt idx="0">
                  <c:v>1338145</c:v>
                </c:pt>
                <c:pt idx="1">
                  <c:v>31169</c:v>
                </c:pt>
                <c:pt idx="2">
                  <c:v>19340</c:v>
                </c:pt>
                <c:pt idx="3">
                  <c:v>360304</c:v>
                </c:pt>
                <c:pt idx="4">
                  <c:v>13173</c:v>
                </c:pt>
                <c:pt idx="5">
                  <c:v>114249</c:v>
                </c:pt>
                <c:pt idx="6">
                  <c:v>2455</c:v>
                </c:pt>
                <c:pt idx="7">
                  <c:v>31978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A-409D-88AE-8BBE51AE90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20594096"/>
        <c:axId val="520595664"/>
        <c:axId val="0"/>
      </c:bar3DChart>
      <c:catAx>
        <c:axId val="52059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520595664"/>
        <c:crosses val="autoZero"/>
        <c:auto val="1"/>
        <c:lblAlgn val="ctr"/>
        <c:lblOffset val="100"/>
        <c:noMultiLvlLbl val="0"/>
      </c:catAx>
      <c:valAx>
        <c:axId val="52059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2059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5032844982423306"/>
          <c:y val="0.13168710079349141"/>
          <c:w val="0.59796373858307017"/>
          <c:h val="0.8002329607136978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'Naudas atlikums'!$E$13</c:f>
              <c:strCache>
                <c:ptCount val="1"/>
                <c:pt idx="0">
                  <c:v>Beigu atlikums EUR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rgbClr val="595959"/>
              </a:solidFill>
              <a:ln>
                <a:solidFill>
                  <a:srgbClr val="595959"/>
                </a:solidFill>
              </a:ln>
              <a:effectLst/>
              <a:sp3d>
                <a:contourClr>
                  <a:srgbClr val="595959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6BA7-4EB9-9C07-7EACFDC4F82B}"/>
              </c:ext>
            </c:extLst>
          </c:dPt>
          <c:dLbls>
            <c:dLbl>
              <c:idx val="0"/>
              <c:layout>
                <c:manualLayout>
                  <c:x val="2.2128728115940816E-2"/>
                  <c:y val="-2.520161290322580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38 951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BA7-4EB9-9C07-7EACFDC4F82B}"/>
                </c:ext>
              </c:extLst>
            </c:dLbl>
            <c:dLbl>
              <c:idx val="1"/>
              <c:layout>
                <c:manualLayout>
                  <c:x val="1.21897163120567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A7-4EB9-9C07-7EACFDC4F82B}"/>
                </c:ext>
              </c:extLst>
            </c:dLbl>
            <c:dLbl>
              <c:idx val="2"/>
              <c:layout>
                <c:manualLayout>
                  <c:x val="2.2698886963427398E-2"/>
                  <c:y val="-3.152814433038317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373 626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BA7-4EB9-9C07-7EACFDC4F82B}"/>
                </c:ext>
              </c:extLst>
            </c:dLbl>
            <c:dLbl>
              <c:idx val="3"/>
              <c:layout>
                <c:manualLayout>
                  <c:x val="2.1529132341298354E-2"/>
                  <c:y val="-1.911300655115118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351 286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BA7-4EB9-9C07-7EACFDC4F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19050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'Naudas atlikums'!$A$14:$A$17</c:f>
              <c:strCache>
                <c:ptCount val="4"/>
                <c:pt idx="0">
                  <c:v>Ielu un ceļu uzturēšana  - Valsts mērķdotācija</c:v>
                </c:pt>
                <c:pt idx="1">
                  <c:v>Vides aizsardzība - Valsts mērķdotācija</c:v>
                </c:pt>
                <c:pt idx="2">
                  <c:v>Saimnieciskā darbība</c:v>
                </c:pt>
                <c:pt idx="3">
                  <c:v>Teritorijas un ēku apsaimniekošana </c:v>
                </c:pt>
              </c:strCache>
            </c:strRef>
          </c:cat>
          <c:val>
            <c:numRef>
              <c:f>'Naudas atlikums'!$E$14:$E$17</c:f>
              <c:numCache>
                <c:formatCode>#,##0</c:formatCode>
                <c:ptCount val="4"/>
                <c:pt idx="0">
                  <c:v>38951</c:v>
                </c:pt>
                <c:pt idx="1">
                  <c:v>4549</c:v>
                </c:pt>
                <c:pt idx="2">
                  <c:v>373626</c:v>
                </c:pt>
                <c:pt idx="3">
                  <c:v>351286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A7-4EB9-9C07-7EACFDC4F8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199358440"/>
        <c:axId val="199358832"/>
        <c:axId val="0"/>
      </c:bar3DChart>
      <c:catAx>
        <c:axId val="1993584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99358832"/>
        <c:crosses val="autoZero"/>
        <c:auto val="1"/>
        <c:lblAlgn val="ctr"/>
        <c:lblOffset val="100"/>
        <c:tickLblSkip val="1"/>
        <c:tickMarkSkip val="10"/>
        <c:noMultiLvlLbl val="0"/>
      </c:catAx>
      <c:valAx>
        <c:axId val="199358832"/>
        <c:scaling>
          <c:orientation val="minMax"/>
          <c:min val="-500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935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7590897238123788"/>
          <c:y val="1.2905619154054363E-2"/>
          <c:w val="0.57516767164225036"/>
          <c:h val="0.9870943808459455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'Investīciju projekti'!$B$7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106 371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F88-4921-88B6-AC8EA1EB0FD4}"/>
                </c:ext>
              </c:extLst>
            </c:dLbl>
            <c:dLbl>
              <c:idx val="13"/>
              <c:layout>
                <c:manualLayout>
                  <c:x val="3.303965044223268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115 886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C71-4223-A403-91BF7F485EB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98 693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C71-4223-A403-91BF7F485EB0}"/>
                </c:ext>
              </c:extLst>
            </c:dLbl>
            <c:dLbl>
              <c:idx val="15"/>
              <c:layout>
                <c:manualLayout>
                  <c:x val="5.5066084070387808E-3"/>
                  <c:y val="6.346616195798273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238 202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C71-4223-A403-91BF7F485EB0}"/>
                </c:ext>
              </c:extLst>
            </c:dLbl>
            <c:dLbl>
              <c:idx val="16"/>
              <c:layout>
                <c:manualLayout>
                  <c:x val="0"/>
                  <c:y val="-2.115538731932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AD-48CE-8FAB-A1874103F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'Investīciju projekti'!$A$8:$A$26</c:f>
              <c:strCache>
                <c:ptCount val="19"/>
                <c:pt idx="0">
                  <c:v>PII Riekstiņš investīcijas (nosūces uzstādīšana, grīdas kopšanas ierīce)</c:v>
                </c:pt>
                <c:pt idx="1">
                  <c:v>Dzirnupes ielas tilta pārbūve</c:v>
                </c:pt>
                <c:pt idx="2">
                  <c:v>Mežmalas ielas seguma vienkāršotā atjaunošana</c:v>
                </c:pt>
                <c:pt idx="3">
                  <c:v>Apgaismes stabi Attekas ielas savienojumā no Ķiršu līdz Draudzības ielai </c:v>
                </c:pt>
                <c:pt idx="4">
                  <c:v>Tirgus laukuma lietus kanalizācijas izbūve Ādažos</c:v>
                </c:pt>
                <c:pt idx="5">
                  <c:v>Attekas ielas turpinājums 0.5km, projektēšana</c:v>
                </c:pt>
                <c:pt idx="7">
                  <c:v>Gājēju pāreja ar ātrumvalni, Jūras iela</c:v>
                </c:pt>
                <c:pt idx="8">
                  <c:v>Kļavu ielas divkāršā virsma</c:v>
                </c:pt>
                <c:pt idx="9">
                  <c:v>PII Strautiņš investīcijas (rotaļu iekārta, piekļuves sistēmas automatizācija, vārtiņu nomaiņa, ēkas specifiskie remonti)</c:v>
                </c:pt>
                <c:pt idx="10">
                  <c:v>Ķiršu ielas III kārta </c:v>
                </c:pt>
                <c:pt idx="11">
                  <c:v>ĀVS un PII Strautiņš tehniskā apsekošana, ĀVS ēkas tehniskā stāvokļa uzlabošana</c:v>
                </c:pt>
                <c:pt idx="12">
                  <c:v>Atpūtas ielas pārbūve</c:v>
                </c:pt>
                <c:pt idx="13">
                  <c:v>Apkures sistēmas kompnenšu remonts Rīgas iela 12</c:v>
                </c:pt>
                <c:pt idx="15">
                  <c:v>EKII projekts, LED gaismekļu nomaiņa novadā</c:v>
                </c:pt>
                <c:pt idx="16">
                  <c:v>Draudzības ielas pārbūve</c:v>
                </c:pt>
                <c:pt idx="17">
                  <c:v>Liepu alejas pārbūve</c:v>
                </c:pt>
                <c:pt idx="18">
                  <c:v>Viršu ielas pārbūve</c:v>
                </c:pt>
              </c:strCache>
            </c:strRef>
          </c:cat>
          <c:val>
            <c:numRef>
              <c:f>'Investīciju projekti'!$B$8:$B$26</c:f>
              <c:numCache>
                <c:formatCode>#,##0</c:formatCode>
                <c:ptCount val="19"/>
                <c:pt idx="0">
                  <c:v>10900</c:v>
                </c:pt>
                <c:pt idx="1">
                  <c:v>23308</c:v>
                </c:pt>
                <c:pt idx="2">
                  <c:v>62022</c:v>
                </c:pt>
                <c:pt idx="3">
                  <c:v>10000</c:v>
                </c:pt>
                <c:pt idx="4">
                  <c:v>35000</c:v>
                </c:pt>
                <c:pt idx="5">
                  <c:v>21</c:v>
                </c:pt>
                <c:pt idx="6">
                  <c:v>31570</c:v>
                </c:pt>
                <c:pt idx="7">
                  <c:v>47801</c:v>
                </c:pt>
                <c:pt idx="8">
                  <c:v>105000</c:v>
                </c:pt>
                <c:pt idx="9">
                  <c:v>75479</c:v>
                </c:pt>
                <c:pt idx="10">
                  <c:v>87831</c:v>
                </c:pt>
                <c:pt idx="11">
                  <c:v>102000</c:v>
                </c:pt>
                <c:pt idx="12">
                  <c:v>106371</c:v>
                </c:pt>
                <c:pt idx="13">
                  <c:v>115886</c:v>
                </c:pt>
                <c:pt idx="14">
                  <c:v>98693</c:v>
                </c:pt>
                <c:pt idx="15">
                  <c:v>238202</c:v>
                </c:pt>
                <c:pt idx="16">
                  <c:v>240000</c:v>
                </c:pt>
                <c:pt idx="17">
                  <c:v>263703</c:v>
                </c:pt>
                <c:pt idx="18">
                  <c:v>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D-48CE-8FAB-A1874103FBA1}"/>
            </c:ext>
          </c:extLst>
        </c:ser>
        <c:ser>
          <c:idx val="1"/>
          <c:order val="1"/>
          <c:tx>
            <c:strRef>
              <c:f>'Investīciju projekti'!$C$7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layout>
                <c:manualLayout>
                  <c:x val="3.3039650442231879E-3"/>
                  <c:y val="-1.057769365966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88-4921-88B6-AC8EA1EB0FD4}"/>
                </c:ext>
              </c:extLst>
            </c:dLbl>
            <c:dLbl>
              <c:idx val="12"/>
              <c:layout>
                <c:manualLayout>
                  <c:x val="2.2026433628155122E-3"/>
                  <c:y val="-1.26932323915965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106 371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F88-4921-88B6-AC8EA1EB0FD4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87 830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6AD-48CE-8FAB-A1874103FBA1}"/>
                </c:ext>
              </c:extLst>
            </c:dLbl>
            <c:dLbl>
              <c:idx val="14"/>
              <c:layout>
                <c:manualLayout>
                  <c:x val="7.7092517698542935E-3"/>
                  <c:y val="-8.462154927731040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61 400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C71-4223-A403-91BF7F485EB0}"/>
                </c:ext>
              </c:extLst>
            </c:dLbl>
            <c:dLbl>
              <c:idx val="15"/>
              <c:layout>
                <c:manualLayout>
                  <c:x val="1.1013415441006764E-3"/>
                  <c:y val="-6.346616195798264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231 806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6AD-48CE-8FAB-A1874103FBA1}"/>
                </c:ext>
              </c:extLst>
            </c:dLbl>
            <c:dLbl>
              <c:idx val="16"/>
              <c:layout>
                <c:manualLayout>
                  <c:x val="4.4052867256308631E-3"/>
                  <c:y val="-1.0577693659663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AD-48CE-8FAB-A1874103F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'Investīciju projekti'!$A$8:$A$26</c:f>
              <c:strCache>
                <c:ptCount val="19"/>
                <c:pt idx="0">
                  <c:v>PII Riekstiņš investīcijas (nosūces uzstādīšana, grīdas kopšanas ierīce)</c:v>
                </c:pt>
                <c:pt idx="1">
                  <c:v>Dzirnupes ielas tilta pārbūve</c:v>
                </c:pt>
                <c:pt idx="2">
                  <c:v>Mežmalas ielas seguma vienkāršotā atjaunošana</c:v>
                </c:pt>
                <c:pt idx="3">
                  <c:v>Apgaismes stabi Attekas ielas savienojumā no Ķiršu līdz Draudzības ielai </c:v>
                </c:pt>
                <c:pt idx="4">
                  <c:v>Tirgus laukuma lietus kanalizācijas izbūve Ādažos</c:v>
                </c:pt>
                <c:pt idx="5">
                  <c:v>Attekas ielas turpinājums 0.5km, projektēšana</c:v>
                </c:pt>
                <c:pt idx="7">
                  <c:v>Gājēju pāreja ar ātrumvalni, Jūras iela</c:v>
                </c:pt>
                <c:pt idx="8">
                  <c:v>Kļavu ielas divkāršā virsma</c:v>
                </c:pt>
                <c:pt idx="9">
                  <c:v>PII Strautiņš investīcijas (rotaļu iekārta, piekļuves sistēmas automatizācija, vārtiņu nomaiņa, ēkas specifiskie remonti)</c:v>
                </c:pt>
                <c:pt idx="10">
                  <c:v>Ķiršu ielas III kārta </c:v>
                </c:pt>
                <c:pt idx="11">
                  <c:v>ĀVS un PII Strautiņš tehniskā apsekošana, ĀVS ēkas tehniskā stāvokļa uzlabošana</c:v>
                </c:pt>
                <c:pt idx="12">
                  <c:v>Atpūtas ielas pārbūve</c:v>
                </c:pt>
                <c:pt idx="13">
                  <c:v>Apkures sistēmas kompnenšu remonts Rīgas iela 12</c:v>
                </c:pt>
                <c:pt idx="15">
                  <c:v>EKII projekts, LED gaismekļu nomaiņa novadā</c:v>
                </c:pt>
                <c:pt idx="16">
                  <c:v>Draudzības ielas pārbūve</c:v>
                </c:pt>
                <c:pt idx="17">
                  <c:v>Liepu alejas pārbūve</c:v>
                </c:pt>
                <c:pt idx="18">
                  <c:v>Viršu ielas pārbūve</c:v>
                </c:pt>
              </c:strCache>
            </c:strRef>
          </c:cat>
          <c:val>
            <c:numRef>
              <c:f>'Investīciju projekti'!$C$8:$C$26</c:f>
              <c:numCache>
                <c:formatCode>#,##0</c:formatCode>
                <c:ptCount val="19"/>
                <c:pt idx="0">
                  <c:v>10756</c:v>
                </c:pt>
                <c:pt idx="1">
                  <c:v>5808</c:v>
                </c:pt>
                <c:pt idx="2">
                  <c:v>62022</c:v>
                </c:pt>
                <c:pt idx="3">
                  <c:v>0</c:v>
                </c:pt>
                <c:pt idx="4">
                  <c:v>35000</c:v>
                </c:pt>
                <c:pt idx="5">
                  <c:v>0</c:v>
                </c:pt>
                <c:pt idx="6">
                  <c:v>29285</c:v>
                </c:pt>
                <c:pt idx="7">
                  <c:v>47801</c:v>
                </c:pt>
                <c:pt idx="8">
                  <c:v>103807</c:v>
                </c:pt>
                <c:pt idx="9">
                  <c:v>63779</c:v>
                </c:pt>
                <c:pt idx="10">
                  <c:v>86600</c:v>
                </c:pt>
                <c:pt idx="11">
                  <c:v>54949</c:v>
                </c:pt>
                <c:pt idx="12">
                  <c:v>106371</c:v>
                </c:pt>
                <c:pt idx="13">
                  <c:v>87830</c:v>
                </c:pt>
                <c:pt idx="14">
                  <c:v>61400</c:v>
                </c:pt>
                <c:pt idx="15">
                  <c:v>231806</c:v>
                </c:pt>
                <c:pt idx="16">
                  <c:v>236185</c:v>
                </c:pt>
                <c:pt idx="17">
                  <c:v>263703</c:v>
                </c:pt>
                <c:pt idx="18">
                  <c:v>298370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AD-48CE-8FAB-A1874103FB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4352168"/>
        <c:axId val="482534056"/>
        <c:axId val="0"/>
      </c:bar3DChart>
      <c:catAx>
        <c:axId val="484352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82534056"/>
        <c:crosses val="autoZero"/>
        <c:auto val="1"/>
        <c:lblAlgn val="ctr"/>
        <c:lblOffset val="100"/>
        <c:noMultiLvlLbl val="0"/>
      </c:catAx>
      <c:valAx>
        <c:axId val="4825340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84352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539722201578461"/>
          <c:y val="0.96430003403185538"/>
          <c:w val="0.37290604711454151"/>
          <c:h val="3.5699965968144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lv-LV" sz="1400" dirty="0">
                <a:solidFill>
                  <a:srgbClr val="595959"/>
                </a:solidFill>
                <a:latin typeface="Montserrat" panose="00000500000000000000" pitchFamily="2" charset="-70"/>
              </a:rPr>
              <a:t>DEBTORU PARĀDI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8.8281944293750095E-2"/>
          <c:y val="0.11470636788525505"/>
          <c:w val="0.88460777892597064"/>
          <c:h val="0.62474623889686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Debitori!$F$2</c:f>
              <c:strCache>
                <c:ptCount val="1"/>
                <c:pt idx="0">
                  <c:v>Pavisam kopā EUR</c:v>
                </c:pt>
              </c:strCache>
            </c:strRef>
          </c:tx>
          <c:spPr>
            <a:solidFill>
              <a:srgbClr val="7395AD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D9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EC-44FE-B927-42CA356395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Debitori!$A$3:$A$7</c:f>
              <c:strCache>
                <c:ptCount val="5"/>
                <c:pt idx="0">
                  <c:v>Siltumapgādes</c:v>
                </c:pt>
                <c:pt idx="1">
                  <c:v>Ūdensapgādes </c:v>
                </c:pt>
                <c:pt idx="2">
                  <c:v>Kanalizācija</c:v>
                </c:pt>
                <c:pt idx="3">
                  <c:v>Pārējie debitori</c:v>
                </c:pt>
                <c:pt idx="4">
                  <c:v>Kopā EUR</c:v>
                </c:pt>
              </c:strCache>
            </c:strRef>
          </c:cat>
          <c:val>
            <c:numRef>
              <c:f>Debitori!$F$3:$F$7</c:f>
              <c:numCache>
                <c:formatCode>#,##0</c:formatCode>
                <c:ptCount val="5"/>
                <c:pt idx="0">
                  <c:v>27112</c:v>
                </c:pt>
                <c:pt idx="1">
                  <c:v>6370</c:v>
                </c:pt>
                <c:pt idx="2">
                  <c:v>9639</c:v>
                </c:pt>
                <c:pt idx="3">
                  <c:v>15773</c:v>
                </c:pt>
                <c:pt idx="4">
                  <c:v>58894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92-4865-A04C-6611EB3CCE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418376"/>
        <c:axId val="118418768"/>
      </c:barChart>
      <c:catAx>
        <c:axId val="118418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1" i="0" u="none" strike="noStrike" kern="1200" baseline="0">
                <a:solidFill>
                  <a:srgbClr val="595959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18418768"/>
        <c:crosses val="autoZero"/>
        <c:auto val="1"/>
        <c:lblAlgn val="ctr"/>
        <c:lblOffset val="100"/>
        <c:noMultiLvlLbl val="0"/>
      </c:catAx>
      <c:valAx>
        <c:axId val="118418768"/>
        <c:scaling>
          <c:orientation val="minMax"/>
          <c:max val="6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8418376"/>
        <c:crosses val="autoZero"/>
        <c:crossBetween val="between"/>
        <c:majorUnit val="20000"/>
        <c:minorUnit val="4000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en-US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Montserrat" panose="00000500000000000000" pitchFamily="2" charset="-70"/>
                <a:ea typeface="+mn-ea"/>
                <a:cs typeface="+mn-cs"/>
              </a:rPr>
              <a:t>DEBITORU SADALĪJUMS</a:t>
            </a:r>
          </a:p>
        </c:rich>
      </c:tx>
      <c:layout>
        <c:manualLayout>
          <c:xMode val="edge"/>
          <c:yMode val="edge"/>
          <c:x val="0.3479715865623591"/>
          <c:y val="2.2160724369272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6.7137857659005235E-2"/>
          <c:y val="7.174375709853606E-2"/>
          <c:w val="0.92965057111280769"/>
          <c:h val="0.8314652841578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Debitori!$A$4</c:f>
              <c:strCache>
                <c:ptCount val="1"/>
                <c:pt idx="0">
                  <c:v>Siltumapgādes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Debitori!$B$3:$E$3</c:f>
              <c:strCache>
                <c:ptCount val="4"/>
                <c:pt idx="0">
                  <c:v>Apmaksas termiņš  31.10.2024</c:v>
                </c:pt>
                <c:pt idx="1">
                  <c:v>Maksājumi kavēti 1-90 d</c:v>
                </c:pt>
                <c:pt idx="2">
                  <c:v>Maksājumi kavēti  91-180 d</c:v>
                </c:pt>
                <c:pt idx="3">
                  <c:v>Maksājumi kavēti 181-vairāk d</c:v>
                </c:pt>
              </c:strCache>
            </c:strRef>
          </c:cat>
          <c:val>
            <c:numRef>
              <c:f>Debitori!$B$4:$E$4</c:f>
              <c:numCache>
                <c:formatCode>#,##0</c:formatCode>
                <c:ptCount val="4"/>
                <c:pt idx="0">
                  <c:v>0</c:v>
                </c:pt>
                <c:pt idx="1">
                  <c:v>3458</c:v>
                </c:pt>
                <c:pt idx="2">
                  <c:v>2595</c:v>
                </c:pt>
                <c:pt idx="3">
                  <c:v>21059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1-404B-9727-7D6CCADD6536}"/>
            </c:ext>
          </c:extLst>
        </c:ser>
        <c:ser>
          <c:idx val="1"/>
          <c:order val="1"/>
          <c:tx>
            <c:strRef>
              <c:f>Debitori!$A$5</c:f>
              <c:strCache>
                <c:ptCount val="1"/>
                <c:pt idx="0">
                  <c:v>Ūdensapgādes </c:v>
                </c:pt>
              </c:strCache>
            </c:strRef>
          </c:tx>
          <c:spPr>
            <a:solidFill>
              <a:srgbClr val="7395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Debitori!$B$3:$E$3</c:f>
              <c:strCache>
                <c:ptCount val="4"/>
                <c:pt idx="0">
                  <c:v>Apmaksas termiņš  31.10.2024</c:v>
                </c:pt>
                <c:pt idx="1">
                  <c:v>Maksājumi kavēti 1-90 d</c:v>
                </c:pt>
                <c:pt idx="2">
                  <c:v>Maksājumi kavēti  91-180 d</c:v>
                </c:pt>
                <c:pt idx="3">
                  <c:v>Maksājumi kavēti 181-vairāk d</c:v>
                </c:pt>
              </c:strCache>
            </c:strRef>
          </c:cat>
          <c:val>
            <c:numRef>
              <c:f>Debitori!$B$5:$E$5</c:f>
              <c:numCache>
                <c:formatCode>#,##0</c:formatCode>
                <c:ptCount val="4"/>
                <c:pt idx="0">
                  <c:v>0</c:v>
                </c:pt>
                <c:pt idx="1">
                  <c:v>1219</c:v>
                </c:pt>
                <c:pt idx="2">
                  <c:v>894</c:v>
                </c:pt>
                <c:pt idx="3">
                  <c:v>4257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A1-404B-9727-7D6CCADD6536}"/>
            </c:ext>
          </c:extLst>
        </c:ser>
        <c:ser>
          <c:idx val="2"/>
          <c:order val="2"/>
          <c:tx>
            <c:strRef>
              <c:f>Debitori!$A$6</c:f>
              <c:strCache>
                <c:ptCount val="1"/>
                <c:pt idx="0">
                  <c:v>Kanalizācija</c:v>
                </c:pt>
              </c:strCache>
            </c:strRef>
          </c:tx>
          <c:spPr>
            <a:solidFill>
              <a:srgbClr val="D3A9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Debitori!$B$3:$E$3</c:f>
              <c:strCache>
                <c:ptCount val="4"/>
                <c:pt idx="0">
                  <c:v>Apmaksas termiņš  31.10.2024</c:v>
                </c:pt>
                <c:pt idx="1">
                  <c:v>Maksājumi kavēti 1-90 d</c:v>
                </c:pt>
                <c:pt idx="2">
                  <c:v>Maksājumi kavēti  91-180 d</c:v>
                </c:pt>
                <c:pt idx="3">
                  <c:v>Maksājumi kavēti 181-vairāk d</c:v>
                </c:pt>
              </c:strCache>
            </c:strRef>
          </c:cat>
          <c:val>
            <c:numRef>
              <c:f>Debitori!$B$6:$E$6</c:f>
              <c:numCache>
                <c:formatCode>#,##0</c:formatCode>
                <c:ptCount val="4"/>
                <c:pt idx="0">
                  <c:v>0</c:v>
                </c:pt>
                <c:pt idx="1">
                  <c:v>1796</c:v>
                </c:pt>
                <c:pt idx="2">
                  <c:v>1205</c:v>
                </c:pt>
                <c:pt idx="3">
                  <c:v>6638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A1-404B-9727-7D6CCADD6536}"/>
            </c:ext>
          </c:extLst>
        </c:ser>
        <c:ser>
          <c:idx val="3"/>
          <c:order val="3"/>
          <c:tx>
            <c:strRef>
              <c:f>Debitori!$A$7</c:f>
              <c:strCache>
                <c:ptCount val="1"/>
                <c:pt idx="0">
                  <c:v>Pārējie debitori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Debitori!$B$3:$E$3</c:f>
              <c:strCache>
                <c:ptCount val="4"/>
                <c:pt idx="0">
                  <c:v>Apmaksas termiņš  31.10.2024</c:v>
                </c:pt>
                <c:pt idx="1">
                  <c:v>Maksājumi kavēti 1-90 d</c:v>
                </c:pt>
                <c:pt idx="2">
                  <c:v>Maksājumi kavēti  91-180 d</c:v>
                </c:pt>
                <c:pt idx="3">
                  <c:v>Maksājumi kavēti 181-vairāk d</c:v>
                </c:pt>
              </c:strCache>
            </c:strRef>
          </c:cat>
          <c:val>
            <c:numRef>
              <c:f>Debitori!$B$7:$E$7</c:f>
              <c:numCache>
                <c:formatCode>#,##0</c:formatCode>
                <c:ptCount val="4"/>
                <c:pt idx="0">
                  <c:v>1261</c:v>
                </c:pt>
                <c:pt idx="1">
                  <c:v>1068</c:v>
                </c:pt>
                <c:pt idx="2">
                  <c:v>38</c:v>
                </c:pt>
                <c:pt idx="3">
                  <c:v>13406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A1-404B-9727-7D6CCADD65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1059144"/>
        <c:axId val="228592784"/>
      </c:barChart>
      <c:catAx>
        <c:axId val="56105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228592784"/>
        <c:crosses val="autoZero"/>
        <c:auto val="1"/>
        <c:lblAlgn val="ctr"/>
        <c:lblOffset val="100"/>
        <c:noMultiLvlLbl val="0"/>
      </c:catAx>
      <c:valAx>
        <c:axId val="22859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61059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Light" panose="00000300000000000000" pitchFamily="50" charset="-70"/>
                <a:ea typeface="+mn-ea"/>
                <a:cs typeface="+mn-cs"/>
              </a:defRPr>
            </a:pPr>
            <a:r>
              <a:rPr lang="lv-LV" b="1" i="0" dirty="0">
                <a:solidFill>
                  <a:srgbClr val="595959"/>
                </a:solidFill>
                <a:latin typeface="Montserrat" panose="00000500000000000000" pitchFamily="2" charset="-70"/>
              </a:rPr>
              <a:t>ŠAUBĪGIE</a:t>
            </a:r>
            <a:r>
              <a:rPr lang="lv-LV" b="1" i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 DEBITORI</a:t>
            </a:r>
            <a:endParaRPr lang="lv-LV" b="1" i="0" dirty="0">
              <a:solidFill>
                <a:srgbClr val="595959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 ExtraLight" panose="00000300000000000000" pitchFamily="50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'Debitori OK'!$E$3</c:f>
              <c:strCache>
                <c:ptCount val="1"/>
                <c:pt idx="0">
                  <c:v>Maksājumi kavēti 181-vairāk d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3148148148148997E-3"/>
                  <c:y val="-6.4025586035768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5A-484C-9026-E2E7509CAF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595959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'Debitori OK'!$A$4:$A$7</c:f>
              <c:strCache>
                <c:ptCount val="4"/>
                <c:pt idx="0">
                  <c:v>Siltumapgādes</c:v>
                </c:pt>
                <c:pt idx="1">
                  <c:v>Ūdensapgādes </c:v>
                </c:pt>
                <c:pt idx="2">
                  <c:v>Kanalizācija</c:v>
                </c:pt>
                <c:pt idx="3">
                  <c:v>Pārējie debitori </c:v>
                </c:pt>
              </c:strCache>
            </c:strRef>
          </c:cat>
          <c:val>
            <c:numRef>
              <c:f>'Debitori OK'!$E$4:$E$7</c:f>
              <c:numCache>
                <c:formatCode>#,##0</c:formatCode>
                <c:ptCount val="4"/>
                <c:pt idx="0">
                  <c:v>21059</c:v>
                </c:pt>
                <c:pt idx="1">
                  <c:v>4257</c:v>
                </c:pt>
                <c:pt idx="2">
                  <c:v>6638</c:v>
                </c:pt>
                <c:pt idx="3">
                  <c:v>13406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5A-484C-9026-E2E7509CAF55}"/>
            </c:ext>
          </c:extLst>
        </c:ser>
        <c:ser>
          <c:idx val="1"/>
          <c:order val="1"/>
          <c:tx>
            <c:strRef>
              <c:f>'Debitori OK'!$G$3</c:f>
              <c:strCache>
                <c:ptCount val="1"/>
                <c:pt idx="0">
                  <c:v>Tai skaitā piespiedu izpildē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147E-2"/>
                  <c:y val="-1.6006396508941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5A-484C-9026-E2E7509CAF55}"/>
                </c:ext>
              </c:extLst>
            </c:dLbl>
            <c:dLbl>
              <c:idx val="1"/>
              <c:layout>
                <c:manualLayout>
                  <c:x val="2.0833333333333332E-2"/>
                  <c:y val="-1.2805117207153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A-484C-9026-E2E7509CAF55}"/>
                </c:ext>
              </c:extLst>
            </c:dLbl>
            <c:dLbl>
              <c:idx val="2"/>
              <c:layout>
                <c:manualLayout>
                  <c:x val="2.7777777777777776E-2"/>
                  <c:y val="-1.2805117207153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5A-484C-9026-E2E7509CAF55}"/>
                </c:ext>
              </c:extLst>
            </c:dLbl>
            <c:dLbl>
              <c:idx val="3"/>
              <c:layout>
                <c:manualLayout>
                  <c:x val="1.3888888888888888E-2"/>
                  <c:y val="-6.4025586035768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5A-484C-9026-E2E7509CAF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95959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'Debitori OK'!$A$4:$A$7</c:f>
              <c:strCache>
                <c:ptCount val="4"/>
                <c:pt idx="0">
                  <c:v>Siltumapgādes</c:v>
                </c:pt>
                <c:pt idx="1">
                  <c:v>Ūdensapgādes </c:v>
                </c:pt>
                <c:pt idx="2">
                  <c:v>Kanalizācija</c:v>
                </c:pt>
                <c:pt idx="3">
                  <c:v>Pārējie debitori </c:v>
                </c:pt>
              </c:strCache>
            </c:strRef>
          </c:cat>
          <c:val>
            <c:numRef>
              <c:f>'Debitori OK'!$G$4:$G$7</c:f>
              <c:numCache>
                <c:formatCode>#,##0</c:formatCode>
                <c:ptCount val="4"/>
                <c:pt idx="0">
                  <c:v>11265.98</c:v>
                </c:pt>
                <c:pt idx="1">
                  <c:v>1947.9700000000003</c:v>
                </c:pt>
                <c:pt idx="2">
                  <c:v>3483.8199999999997</c:v>
                </c:pt>
                <c:pt idx="3">
                  <c:v>7374.5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5A-484C-9026-E2E7509CAF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8593568"/>
        <c:axId val="228593960"/>
      </c:barChart>
      <c:catAx>
        <c:axId val="22859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228593960"/>
        <c:crosses val="autoZero"/>
        <c:auto val="1"/>
        <c:lblAlgn val="ctr"/>
        <c:lblOffset val="100"/>
        <c:noMultiLvlLbl val="0"/>
      </c:catAx>
      <c:valAx>
        <c:axId val="22859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859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0.01615</cdr:x>
      <cdr:y>0.11747</cdr:y>
    </cdr:from>
    <cdr:to>
      <cdr:x>0.29204</cdr:x>
      <cdr:y>0.15449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BC78902-8600-B617-9041-C34A6BDC1325}"/>
            </a:ext>
          </a:extLst>
        </cdr:cNvPr>
        <cdr:cNvSpPr txBox="1"/>
      </cdr:nvSpPr>
      <cdr:spPr>
        <a:xfrm xmlns:a="http://schemas.openxmlformats.org/drawingml/2006/main">
          <a:off x="194388" y="740222"/>
          <a:ext cx="3321698" cy="233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  <cdr:relSizeAnchor xmlns:cdr="http://schemas.openxmlformats.org/drawingml/2006/chartDrawing">
    <cdr:from>
      <cdr:x>0</cdr:x>
      <cdr:y>0.10752</cdr:y>
    </cdr:from>
    <cdr:to>
      <cdr:x>0.28553</cdr:x>
      <cdr:y>0.19519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1DD54F2-FA39-7F66-C9C1-6967F9F221F0}"/>
            </a:ext>
          </a:extLst>
        </cdr:cNvPr>
        <cdr:cNvSpPr txBox="1"/>
      </cdr:nvSpPr>
      <cdr:spPr>
        <a:xfrm xmlns:a="http://schemas.openxmlformats.org/drawingml/2006/main">
          <a:off x="0" y="677484"/>
          <a:ext cx="3459480" cy="552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lv-LV" sz="7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Pamatlīdzekļi (pārvietojamās tualetes, pārģērbšanās kabīnes, telpu uzkopšanas iekārta Garā iela 20, lapu pūtējs, motorzāģi, </a:t>
          </a:r>
          <a:r>
            <a:rPr lang="lv-LV" sz="700" b="1" dirty="0" err="1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trimmeri</a:t>
          </a:r>
          <a:r>
            <a:rPr lang="lv-LV" sz="7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, sāls smilts kaisītājs, zāles smalcinātājs, granulu apkures katls Jomas 5)</a:t>
          </a:r>
        </a:p>
      </cdr:txBody>
    </cdr:sp>
  </cdr:relSizeAnchor>
  <cdr:relSizeAnchor xmlns:cdr="http://schemas.openxmlformats.org/drawingml/2006/chartDrawing">
    <cdr:from>
      <cdr:x>0</cdr:x>
      <cdr:y>0.35761</cdr:y>
    </cdr:from>
    <cdr:to>
      <cdr:x>0.27956</cdr:x>
      <cdr:y>0.44131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3DF038F-A8CE-B915-AF2D-F7B3D4D343E0}"/>
            </a:ext>
          </a:extLst>
        </cdr:cNvPr>
        <cdr:cNvSpPr txBox="1"/>
      </cdr:nvSpPr>
      <cdr:spPr>
        <a:xfrm xmlns:a="http://schemas.openxmlformats.org/drawingml/2006/main">
          <a:off x="0" y="2253396"/>
          <a:ext cx="3387093" cy="527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lv-LV" sz="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Inventārs, biroja preces (zāles pļāvēji, lapu pūtēji, </a:t>
          </a:r>
          <a:r>
            <a:rPr lang="lv-LV" sz="800" b="1" dirty="0" err="1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trimmeri</a:t>
          </a:r>
          <a:r>
            <a:rPr lang="lv-LV" sz="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, a/m riepas, atkritumu urnas, darba apģērbs, </a:t>
          </a:r>
          <a:r>
            <a:rPr lang="lv-LV" sz="800" b="1" dirty="0" err="1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monitori,mobilie</a:t>
          </a:r>
          <a:r>
            <a:rPr lang="lv-LV" sz="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 telefoni, videonovērošanas kameras, instrumenti)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50BD-68D1-40F9-8570-F2E67B80A823}" type="datetimeFigureOut">
              <a:rPr lang="lv-LV" smtClean="0"/>
              <a:t>07.02.2025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23CE6-85A1-4374-B09E-1FDCEE7367C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224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737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922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1957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657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3005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482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867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0B74-42FE-00AF-29AB-44AD5B29B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83FBF-9187-3E83-28C7-877AADC37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C4B0B-38CA-2ECE-7939-842C4AB3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D81-8DF6-410F-AAE0-C963E3396CA2}" type="datetime1">
              <a:rPr lang="lv-LV" smtClean="0"/>
              <a:t>07.02.2025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48B7-3AA4-7D33-7079-56654C36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7D0B-0957-8825-75B5-3684355DE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706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9586-EDE3-FB9E-EF7F-4546B464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87A7E-2DD1-4E27-7978-CEB92BF5A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42F14-2939-346F-37A4-F4CFF5E8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05ED-80CB-4131-AF6A-18CE0C023BE6}" type="datetime1">
              <a:rPr lang="lv-LV" smtClean="0"/>
              <a:t>07.02.2025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C94D7-61FB-C664-FCDC-53B2289F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0C153-9A0A-B471-069F-F3850FB1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201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5C0F67-6693-E3C1-4A92-C2580CA77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C0FB9-2444-62F7-E4F7-8DCA6739B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687DF-B808-98AE-1556-DC8B62F2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1B6D-CBB8-47F6-8F4E-9C7C848E8D70}" type="datetime1">
              <a:rPr lang="lv-LV" smtClean="0"/>
              <a:t>07.02.2025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273EA-9A4A-27DF-56DD-B73F3649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F604-233E-B639-B224-5D5DCC37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6444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94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5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8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52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8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6314-E403-AFC0-1A46-E422809C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37EE6-FB5F-41CF-42C4-432E05025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D0677-CA8C-B2FA-39B2-900F9B2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EF7-E8DF-4E52-B6AD-253C52C52CA8}" type="datetime1">
              <a:rPr lang="lv-LV" smtClean="0"/>
              <a:t>07.02.2025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73EE2-F365-3491-DBB8-308173BC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D289E-FEC5-7A12-9ADE-C8E5E92F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3138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63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9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56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2C386-7C39-D997-99A5-4885BC5A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C6560-A647-47F6-A802-1CE50105CBCA}" type="datetime1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8529F-A142-32ED-6204-4B7DD749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2E934-D8F1-C1FD-7CE2-32BF684C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CFD4-340D-4CB8-BB88-71A78C4F9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98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F2CA7-6E1E-32A6-DDAC-F53CBE23D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2F07E-5BFA-4F66-9B41-ACEA484F55A9}" type="datetime1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6B3D8-054A-064E-9ED1-AA785161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30810-1A24-76DC-3507-9427183C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025B-CAEB-404B-B967-25BDFD000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3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F48C2-0E5F-D3FA-B496-336198E4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D3EF9-0465-4894-9CD7-84AD2EAF7961}" type="datetime1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6CFFD-2E87-0A6A-7670-BC596A5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9520C-FC77-8AB9-0D8B-C19B747D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48209-461B-4CA4-97A6-67FF916CA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97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1D82F9-9702-0847-ADF8-7D989979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D34DD-A5BF-489A-8537-CF5DE9BD3A0E}" type="datetime1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A03BDD-7DDF-A4A0-DAB7-CF1D370D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5A4453-52BD-9780-30D1-32073F15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E645-C7E5-4742-85B7-42D36F584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15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53E1A7D-2F74-C8F7-7B62-4CB9CE5B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953A-829F-4F88-8E93-10B76B741732}" type="datetime1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466738-9D4E-21D0-1F5B-6FF30177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328F5A-080E-093B-B9BA-AE888E64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E8D8-F14C-4C4A-96C8-D7269EF0B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63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09538B-AF70-33E2-9D76-181E97AB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B197D-CD7E-42E7-979D-974CA16D0F3A}" type="datetime1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4F347B-FF24-FB69-AE71-E88ED23D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A56C20-1C7F-0D4C-6938-63EADE51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97F1-72CC-47D2-A9EE-EB1C13481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1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33B068-F4BB-839D-78DC-9D0F1E86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4C02D-D77E-47B9-8E2A-D4C352176C1A}" type="datetime1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A09181-091D-9342-29EF-4B925B675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F00D11C-30E3-1094-B8B4-3EAD6F7A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6398-8651-4796-AC4C-2AF470C8D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5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75F0-D03F-7D4C-8920-B75381E3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ED87A-6B2E-A384-BB0A-DC7B1AB5E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7EED9-6EA9-6B1D-AC62-B2FA28A2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7D45-E41D-4212-8A26-E3C173054877}" type="datetime1">
              <a:rPr lang="lv-LV" smtClean="0"/>
              <a:t>07.02.2025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37290-706C-0ECC-6C0D-CECE87C2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73C53-BF5D-AC95-D18F-69F74699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7675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D78BB1-56BC-9536-AE6D-CC3474DF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FF2C-C462-4A19-9B4A-440378F7D0F7}" type="datetime1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D45CDA-0196-FE92-3912-4C4C3514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82F6C2-3D63-A55F-81FA-4E2E1B38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5017-1006-417A-8C90-926AFA3C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25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en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27C42A-4E99-FB8A-6912-7049963E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B76F-C549-40F7-8359-C11DEC50574F}" type="datetime1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6398D8-9295-2372-3065-683CA876D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944722-A81C-B4AF-E115-66ADCD75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2D91-9F26-4882-999B-7520B0AD9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56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F6C67-22BF-D876-CAF6-080A615EA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E67F-969E-4D33-8483-B80362EB8C58}" type="datetime1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7BAC4-0522-8849-3E66-971D0068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FD637-7ED7-3918-F317-622D5097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C9D5-86A9-4BBB-A74D-657BAB2DD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7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EF5A2-7240-C9AB-7D74-36D6EEB5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3DA6-58F7-465B-BF3D-384A2BC2D22F}" type="datetime1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6AD1D-7BF7-E3A5-FC01-44D3DB69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97E35-133F-23BB-FBF9-5762C8C6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F3C9E-CC7E-4D97-A509-AF48A5D33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5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D109-BC65-8082-92AD-0BBBFA1A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393C-68CA-0190-914D-C7FCAE474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2F66C-46ED-BF47-DAFE-240427C72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65CF9-9586-48D7-1F1C-DE1F43CF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B477-112D-4307-A93A-665A33B331BD}" type="datetime1">
              <a:rPr lang="lv-LV" smtClean="0"/>
              <a:t>07.02.2025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FEE6D-B7AE-08EE-B7D5-934F774F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1D4B1-821D-1AD9-5C56-5336DBE7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368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BD99-046B-F283-0274-35597AC4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FE475-D2C2-F72A-B491-EE0030372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DBBC9-2CD5-D0AB-C7EE-60062375A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28232-B2A5-BBCF-BF2A-F7D734A3F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2D294-8D10-F9D2-C1C5-AC55AE31F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82BEC-DC39-DC38-D907-F99A4B68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6927-ED67-407D-AEE1-274E266042EF}" type="datetime1">
              <a:rPr lang="lv-LV" smtClean="0"/>
              <a:t>07.02.2025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2AE56-7099-9C1D-A10B-A64857AA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F0379A-692B-DA95-FD86-183585A0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13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7BF3-D731-79DD-A036-17E0E3EA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4DFAB8-E6DF-82BF-552B-BC9C92AB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24D5-D005-4D1B-9A66-ACD77F9F9B5C}" type="datetime1">
              <a:rPr lang="lv-LV" smtClean="0"/>
              <a:t>07.02.2025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EE640-674F-49BB-9BC9-33C15391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59F49-7744-6378-BAC4-7E7FB7C9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6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02B5D-7988-0ABF-FA2E-8B96707B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530C-B699-4AE7-BBA8-90C10021A480}" type="datetime1">
              <a:rPr lang="lv-LV" smtClean="0"/>
              <a:t>07.02.2025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E4BB0A-06B3-BB94-9272-C64AF387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F7BB2-FF1C-370B-72B6-39DC2E1F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257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7FBC-D597-9E97-0501-61D29D95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19E5-6BFE-0A8D-328C-1974AE1E6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BDC9E-9EAD-744A-D7AC-3CC7EB0FD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B36F2-EA2D-2DE9-2EA7-08CAECFC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DF4-A49F-44C9-98E7-6F170D8B2905}" type="datetime1">
              <a:rPr lang="lv-LV" smtClean="0"/>
              <a:t>07.02.2025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56CA8-8871-76F2-CE0B-78C95A7CD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BE963-7499-E9F4-F980-7DD0708A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679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5DE7A-58EA-343D-0ADA-178933C5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D2F11A-201D-63A6-CACE-5B7543D42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2E388-0DE3-470C-08E2-ECC702389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52D74-2B9B-118C-08D9-B4E3146F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45E3-80CD-4080-B052-024292CF15BC}" type="datetime1">
              <a:rPr lang="lv-LV" smtClean="0"/>
              <a:t>07.02.2025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D0BBA-8464-CBF5-79AC-00635F915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E383B-E8A5-7BCF-6B06-C7F4B0AF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426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8E53C-282A-2B9F-BED9-440A07EE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5427F-D370-343D-8DF1-8741CBA52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C96DC-B0D8-3E38-33D6-90DC9E0A4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9554-4469-46EB-8880-1422571CEACE}" type="datetime1">
              <a:rPr lang="lv-LV" smtClean="0"/>
              <a:t>07.02.2025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7327A-A985-9CBF-C38F-6E355821A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FADE1-E8C3-9C18-8A29-7A533E6C8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309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060C22E-CDFA-8449-EC54-58151B734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title style</a:t>
            </a:r>
            <a:endParaRPr lang="lv-LV" altLang="lv-LV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D3E1AA2-A448-2652-3AD8-3412BDEB1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text styles</a:t>
            </a:r>
          </a:p>
          <a:p>
            <a:pPr lvl="1"/>
            <a:r>
              <a:rPr lang="en-GB" altLang="lv-LV"/>
              <a:t>Second level</a:t>
            </a:r>
          </a:p>
          <a:p>
            <a:pPr lvl="2"/>
            <a:r>
              <a:rPr lang="en-GB" altLang="lv-LV"/>
              <a:t>Third level</a:t>
            </a:r>
          </a:p>
          <a:p>
            <a:pPr lvl="3"/>
            <a:r>
              <a:rPr lang="en-GB" altLang="lv-LV"/>
              <a:t>Fourth level</a:t>
            </a:r>
          </a:p>
          <a:p>
            <a:pPr lvl="4"/>
            <a:r>
              <a:rPr lang="en-GB" altLang="lv-LV"/>
              <a:t>Fifth level</a:t>
            </a:r>
            <a:endParaRPr lang="lv-LV" alt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9E185-924D-A007-5AB2-8381103CD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17467A-549E-439C-82EB-ADA295625BCD}" type="datetime1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53F67-CFC6-FFD0-4601-B467BDBA6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4FEB1-7F32-9F27-8677-19C6FB09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138133-55DF-4C54-A125-92AC29531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sldNum="0" hdr="0" dt="0"/>
  <p:txStyles>
    <p:titleStyle>
      <a:lvl1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304815"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609630"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914446"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219261"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11" indent="-228611" algn="l" defTabSz="914446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6254985-7120-C57B-662F-36B1141C0B14}"/>
              </a:ext>
            </a:extLst>
          </p:cNvPr>
          <p:cNvSpPr txBox="1"/>
          <p:nvPr/>
        </p:nvSpPr>
        <p:spPr>
          <a:xfrm>
            <a:off x="-3180" y="4191000"/>
            <a:ext cx="12195180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P/A CARNIKAVAS KOMUNĀLSERVISA</a:t>
            </a:r>
            <a:b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BUDŽETA IZPILDE </a:t>
            </a:r>
            <a:b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altLang="lv-LV" sz="3600" b="1" dirty="0">
                <a:solidFill>
                  <a:schemeClr val="bg1"/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GADA GRIEZUMĀ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70"/>
              <a:ea typeface="+mn-ea"/>
              <a:cs typeface="+mn-cs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38DEB83C-A5E3-EA35-A943-63321E881E12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P/A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</a:t>
            </a: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LAURIS BERNĀNS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    22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01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2A215-8386-9EDE-5A19-F94513F13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76" y="380401"/>
            <a:ext cx="5160684" cy="25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5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6CE7-3C2C-66D1-977D-A7692063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23" y="105250"/>
            <a:ext cx="11704577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DEBITORI</a:t>
            </a:r>
            <a:endParaRPr lang="lv-LV" sz="3600" cap="al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01F7F-4A54-801A-38DB-E5F3B9DC6E27}"/>
              </a:ext>
            </a:extLst>
          </p:cNvPr>
          <p:cNvSpPr txBox="1"/>
          <p:nvPr/>
        </p:nvSpPr>
        <p:spPr>
          <a:xfrm>
            <a:off x="3566624" y="1430813"/>
            <a:ext cx="669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lv-LV" sz="1400" dirty="0">
                <a:latin typeface="Montserrat" panose="00000500000000000000" pitchFamily="2" charset="-70"/>
              </a:rPr>
              <a:t>Kopējais debitoru parāds veido 58 894 tūkst. </a:t>
            </a:r>
            <a:r>
              <a:rPr lang="lv-LV" sz="1400" i="1" dirty="0">
                <a:latin typeface="Montserrat" panose="00000500000000000000" pitchFamily="2" charset="-70"/>
              </a:rPr>
              <a:t>eiro</a:t>
            </a:r>
            <a:r>
              <a:rPr lang="lv-LV" sz="1400" dirty="0">
                <a:latin typeface="Montserrat" panose="00000500000000000000" pitchFamily="2" charset="-70"/>
              </a:rPr>
              <a:t>.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Siltumapgādes debitori veido 46% (</a:t>
            </a:r>
            <a:r>
              <a:rPr lang="lv-LV" sz="1400">
                <a:latin typeface="Montserrat" panose="00000500000000000000" pitchFamily="2" charset="-70"/>
              </a:rPr>
              <a:t>27 112 EUR</a:t>
            </a:r>
            <a:r>
              <a:rPr lang="lv-LV" sz="1400" dirty="0">
                <a:latin typeface="Montserrat" panose="00000500000000000000" pitchFamily="2" charset="-70"/>
              </a:rPr>
              <a:t>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Ūdensapgādes debitori veido 11% (6 370 EUR);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Kanalizācijas debitori veido 16% (9 639 EUR);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Pārējie debitori veido 27% (15 773 EUR).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389981"/>
              </p:ext>
            </p:extLst>
          </p:nvPr>
        </p:nvGraphicFramePr>
        <p:xfrm>
          <a:off x="2590800" y="3005215"/>
          <a:ext cx="7010400" cy="417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5267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4926-D707-E9CF-1B42-7463AB27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479" y="-2170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DEBITORI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AFFE6F-8301-56BB-84F6-ECF4132CCBA8}"/>
              </a:ext>
            </a:extLst>
          </p:cNvPr>
          <p:cNvSpPr txBox="1"/>
          <p:nvPr/>
        </p:nvSpPr>
        <p:spPr>
          <a:xfrm>
            <a:off x="6636177" y="556618"/>
            <a:ext cx="53231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lv-LV" sz="1400" dirty="0">
              <a:latin typeface="Montserrat" panose="00000500000000000000" pitchFamily="2" charset="-7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Debitoru parādi, kas kavēti līdz 3 mēnešiem, veido 11% (7 541 EUR).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Debitoru parādi, kas kavēti no 3 mēnešiem līdz 6 mēnešiem, veido 8% (4 732 EUR).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Debitoru parādi, kas kavēti 6 mēnešus un vairāk, veido 77% (45 360 EUR) no tiem 53% (24 072 EUR) atrodas piespiedu izpildē</a:t>
            </a:r>
            <a:r>
              <a:rPr lang="lv-LV" sz="1400" i="1" dirty="0">
                <a:latin typeface="Montserrat" panose="00000500000000000000" pitchFamily="2" charset="-70"/>
              </a:rPr>
              <a:t>. </a:t>
            </a:r>
            <a:r>
              <a:rPr lang="lv-LV" sz="1400" dirty="0">
                <a:latin typeface="Montserrat" panose="00000500000000000000" pitchFamily="2" charset="-70"/>
              </a:rPr>
              <a:t>Debitoru kopējai parāds vasaras sezonā ir palielinājies.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lv-LV" sz="1400" i="1" dirty="0">
              <a:latin typeface="Montserrat" panose="00000500000000000000" pitchFamily="2" charset="-7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865963"/>
              </p:ext>
            </p:extLst>
          </p:nvPr>
        </p:nvGraphicFramePr>
        <p:xfrm>
          <a:off x="75214" y="336163"/>
          <a:ext cx="6560963" cy="656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34C96ABD-C483-E625-D93E-94798A95F257}"/>
              </a:ext>
            </a:extLst>
          </p:cNvPr>
          <p:cNvSpPr/>
          <p:nvPr/>
        </p:nvSpPr>
        <p:spPr>
          <a:xfrm>
            <a:off x="4572479" y="2827724"/>
            <a:ext cx="2397488" cy="3866954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135347"/>
              </p:ext>
            </p:extLst>
          </p:nvPr>
        </p:nvGraphicFramePr>
        <p:xfrm>
          <a:off x="6636177" y="2780000"/>
          <a:ext cx="5514975" cy="396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Graphic 7" descr="Back RTL">
            <a:extLst>
              <a:ext uri="{FF2B5EF4-FFF2-40B4-BE49-F238E27FC236}">
                <a16:creationId xmlns:a16="http://schemas.microsoft.com/office/drawing/2014/main" id="{E18F07D5-8B47-62B2-1CF4-63C755CAC1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173292">
            <a:off x="5903415" y="3522761"/>
            <a:ext cx="12287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0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11E045-FD6D-045C-3044-0C8F0E45B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70F3D0F9-DA43-5136-A466-090FCDECDDFA}"/>
              </a:ext>
            </a:extLst>
          </p:cNvPr>
          <p:cNvSpPr/>
          <p:nvPr/>
        </p:nvSpPr>
        <p:spPr>
          <a:xfrm rot="1789">
            <a:off x="-3176" y="6326717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C2574F-36FE-18D2-A881-7F4C307E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0" y="365126"/>
            <a:ext cx="8051800" cy="1326091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2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2024.GADĀ UN</a:t>
            </a:r>
            <a:br>
              <a:rPr lang="lv-LV" sz="3200" b="1" dirty="0">
                <a:solidFill>
                  <a:srgbClr val="58585B"/>
                </a:solidFill>
                <a:latin typeface="Montserrat" panose="00000500000000000000" pitchFamily="2" charset="-70"/>
              </a:rPr>
            </a:br>
            <a:r>
              <a:rPr lang="lv-LV" sz="3200" b="1" dirty="0">
                <a:solidFill>
                  <a:srgbClr val="58585B"/>
                </a:solidFill>
                <a:latin typeface="Montserrat" panose="00000500000000000000" pitchFamily="2" charset="-70"/>
              </a:rPr>
              <a:t> IV CETURKSNĪ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  <a:latin typeface="Montserrat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79AE52-5B6D-6BED-6928-A8A2A33D8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6119" y="1825625"/>
            <a:ext cx="8968901" cy="4351867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1400" b="1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2024.gada laikā izsludināti 49 iepirkumi un iepirkumu rezultātā noslēgti 32 līgumi.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1400" b="1" dirty="0">
                <a:solidFill>
                  <a:srgbClr val="595959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Noslēgto līgumu kopsumma – 3 134 969, EUR </a:t>
            </a:r>
            <a:r>
              <a:rPr lang="lv-LV" sz="1400" i="1" dirty="0">
                <a:solidFill>
                  <a:srgbClr val="595959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(vairāki līgumi noslēgti uz vairākiem gadiem);</a:t>
            </a:r>
            <a:endParaRPr lang="lv-LV" sz="1400" i="1" dirty="0">
              <a:solidFill>
                <a:srgbClr val="595959"/>
              </a:solidFill>
              <a:effectLst/>
              <a:latin typeface="Montserrat" panose="00000500000000000000" pitchFamily="2" charset="-7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200" b="1" dirty="0">
              <a:solidFill>
                <a:srgbClr val="595959"/>
              </a:solidFill>
              <a:latin typeface="Montserrat" panose="00000500000000000000" pitchFamily="2" charset="-7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200" b="1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Otraj</a:t>
            </a:r>
            <a:r>
              <a:rPr lang="lv-LV" sz="1200" b="1" dirty="0">
                <a:solidFill>
                  <a:srgbClr val="595959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ā</a:t>
            </a:r>
            <a:r>
              <a:rPr lang="lv-LV" sz="1200" b="1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 ceturksnī izsludināti </a:t>
            </a:r>
            <a:r>
              <a:rPr lang="lv-LV" sz="12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5 iepirkumi</a:t>
            </a:r>
            <a:r>
              <a:rPr lang="lv-LV" sz="1200" b="1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200" b="1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Kopumā noslēgti </a:t>
            </a:r>
            <a:r>
              <a:rPr lang="lv-LV" sz="12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2 līgumi</a:t>
            </a:r>
            <a:r>
              <a:rPr lang="lv-LV" sz="1200" b="1" dirty="0"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lv-LV" sz="1200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Par </a:t>
            </a:r>
            <a:r>
              <a:rPr lang="lv-LV" sz="1200" dirty="0">
                <a:solidFill>
                  <a:srgbClr val="595959"/>
                </a:solidFill>
                <a:latin typeface="Montserrat" panose="00000500000000000000" pitchFamily="2" charset="-70"/>
              </a:rPr>
              <a:t>t</a:t>
            </a:r>
            <a:r>
              <a:rPr lang="lv-LV" sz="1200" kern="1200" dirty="0">
                <a:solidFill>
                  <a:srgbClr val="595959"/>
                </a:solidFill>
                <a:effectLst/>
                <a:latin typeface="Montserrat" panose="00000500000000000000" pitchFamily="2" charset="-70"/>
              </a:rPr>
              <a:t>ransportlīdzekļu tehnisko apkopi un remontu;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lv-LV" sz="1200" kern="100" dirty="0">
                <a:solidFill>
                  <a:srgbClr val="595959"/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Par s</a:t>
            </a:r>
            <a:r>
              <a:rPr lang="lv-LV" sz="1200" kern="100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āli ceļu kaisīšanai;</a:t>
            </a:r>
            <a:endParaRPr lang="lv-LV" sz="1200" kern="100" dirty="0">
              <a:solidFill>
                <a:srgbClr val="595959"/>
              </a:solidFill>
              <a:latin typeface="Montserrat" panose="00000500000000000000" pitchFamily="2" charset="-7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lv-LV" sz="1200" b="1" kern="100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Lēmums pieņemts</a:t>
            </a:r>
            <a:r>
              <a:rPr lang="lv-LV" sz="1200" kern="100" dirty="0">
                <a:solidFill>
                  <a:srgbClr val="595959"/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, līgums noslēgšanas stadijā par d</a:t>
            </a:r>
            <a:r>
              <a:rPr lang="lv-LV" sz="1200" kern="100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zesēšanas iekārtas sistēmas remontu - Ādažu kultūras centrā, Gaujas ielā 33a, Ādažos;</a:t>
            </a:r>
            <a:endParaRPr lang="lv-LV" sz="1200" dirty="0">
              <a:solidFill>
                <a:srgbClr val="595959"/>
              </a:solidFill>
              <a:effectLst/>
              <a:highlight>
                <a:srgbClr val="FFFF00"/>
              </a:highlight>
              <a:latin typeface="Montserrat" panose="00000500000000000000" pitchFamily="2" charset="-7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12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Notiek vērtēšana </a:t>
            </a:r>
            <a:r>
              <a:rPr lang="lv-LV" sz="1200" kern="100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iepirkumā par </a:t>
            </a:r>
            <a:r>
              <a:rPr lang="lv-LV" sz="1200" kern="100" dirty="0" err="1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Laveru</a:t>
            </a:r>
            <a:r>
              <a:rPr lang="lv-LV" sz="1200" kern="100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 poldera sūkņu stacijas “</a:t>
            </a:r>
            <a:r>
              <a:rPr lang="lv-LV" sz="1200" kern="100" dirty="0" err="1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Laveri</a:t>
            </a:r>
            <a:r>
              <a:rPr lang="lv-LV" sz="1200" kern="100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” pārbūves būvprojekta izstrādi un autoruzraudzību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1200" b="1" kern="100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Iepirkumu dokumentācijas sagatavošana </a:t>
            </a:r>
            <a:r>
              <a:rPr lang="lv-LV" sz="1200" kern="100" dirty="0">
                <a:solidFill>
                  <a:srgbClr val="595959"/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par a</a:t>
            </a:r>
            <a:r>
              <a:rPr lang="lv-LV" sz="1200" kern="100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tkritumu apsaimniekošanu Ādažu novadā.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lv-LV" sz="1200" kern="100" dirty="0">
              <a:solidFill>
                <a:srgbClr val="595959"/>
              </a:solidFill>
              <a:effectLst/>
              <a:latin typeface="Montserrat" panose="00000500000000000000" pitchFamily="2" charset="-7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400B60-5697-FEE7-73F2-04FE620FB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005" y="-75782"/>
            <a:ext cx="2086934" cy="2128058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BF292599-66AC-C681-0789-525ED606BE1D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P/A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LAURIS BERNĀNS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    22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01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4FC79EBB-7001-03EB-5CC5-053DB1CE2E65}"/>
              </a:ext>
            </a:extLst>
          </p:cNvPr>
          <p:cNvSpPr/>
          <p:nvPr/>
        </p:nvSpPr>
        <p:spPr>
          <a:xfrm rot="1789" flipV="1">
            <a:off x="2996122" y="2732375"/>
            <a:ext cx="8451127" cy="15323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688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161A-2836-6727-39C8-B1BDE0EC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177"/>
          </a:xfrm>
        </p:spPr>
        <p:txBody>
          <a:bodyPr/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IV CETURKSNĪ</a:t>
            </a:r>
            <a:endParaRPr lang="lv-LV" b="1" dirty="0">
              <a:solidFill>
                <a:srgbClr val="58585B"/>
              </a:solidFill>
              <a:latin typeface="Montserrat" panose="00000500000000000000" pitchFamily="2" charset="-7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08006-6412-E671-40DB-5AAA43F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0215" y="6492875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13</a:t>
            </a:fld>
            <a:endParaRPr lang="lv-LV" dirty="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DE0FACF4-AD7F-5127-9909-D4BD83079FF4}"/>
              </a:ext>
            </a:extLst>
          </p:cNvPr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 dirty="0">
              <a:solidFill>
                <a:srgbClr val="5959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AFCB9-4E1A-9896-5D61-4FDA6E3D7FCD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P/A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LAURIS BERNĀNS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    22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01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68956F0C-EAB9-4359-52DE-79956DB294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155223"/>
              </p:ext>
            </p:extLst>
          </p:nvPr>
        </p:nvGraphicFramePr>
        <p:xfrm>
          <a:off x="142644" y="967377"/>
          <a:ext cx="11906712" cy="559116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74702">
                  <a:extLst>
                    <a:ext uri="{9D8B030D-6E8A-4147-A177-3AD203B41FA5}">
                      <a16:colId xmlns:a16="http://schemas.microsoft.com/office/drawing/2014/main" val="4055029824"/>
                    </a:ext>
                  </a:extLst>
                </a:gridCol>
                <a:gridCol w="1675617">
                  <a:extLst>
                    <a:ext uri="{9D8B030D-6E8A-4147-A177-3AD203B41FA5}">
                      <a16:colId xmlns:a16="http://schemas.microsoft.com/office/drawing/2014/main" val="2140111292"/>
                    </a:ext>
                  </a:extLst>
                </a:gridCol>
                <a:gridCol w="1516555">
                  <a:extLst>
                    <a:ext uri="{9D8B030D-6E8A-4147-A177-3AD203B41FA5}">
                      <a16:colId xmlns:a16="http://schemas.microsoft.com/office/drawing/2014/main" val="120588555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3150480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60023553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497123531"/>
                    </a:ext>
                  </a:extLst>
                </a:gridCol>
                <a:gridCol w="4661638">
                  <a:extLst>
                    <a:ext uri="{9D8B030D-6E8A-4147-A177-3AD203B41FA5}">
                      <a16:colId xmlns:a16="http://schemas.microsoft.com/office/drawing/2014/main" val="2571352310"/>
                    </a:ext>
                  </a:extLst>
                </a:gridCol>
              </a:tblGrid>
              <a:tr h="65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 err="1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Nr.p.k</a:t>
                      </a: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Plānotais iepirkuma izsludināšanas termiņš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nosaukums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Budžeta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</a:t>
                      </a:r>
                      <a:endParaRPr lang="lv-LV" sz="10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extLst>
                  <a:ext uri="{0D108BD9-81ED-4DB2-BD59-A6C34878D82A}">
                    <a16:rowId xmlns:a16="http://schemas.microsoft.com/office/drawing/2014/main" val="3333207886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strike="sngStrike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Oktobris</a:t>
                      </a:r>
                      <a:br>
                        <a:rPr lang="lv-LV" sz="1000" strike="sngStrike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(2024/44)</a:t>
                      </a:r>
                    </a:p>
                    <a:p>
                      <a:pPr algn="ctr"/>
                      <a:r>
                        <a:rPr lang="lv-LV" sz="10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Novembris</a:t>
                      </a:r>
                    </a:p>
                    <a:p>
                      <a:pPr algn="ctr"/>
                      <a:r>
                        <a:rPr lang="lv-LV" sz="10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(2024/47)</a:t>
                      </a:r>
                      <a:endParaRPr lang="lv-LV" sz="10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 err="1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Laveru</a:t>
                      </a: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poldera sūkņu stacijas “</a:t>
                      </a:r>
                      <a:r>
                        <a:rPr lang="lv-LV" sz="1000" kern="100" dirty="0" err="1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Laveri</a:t>
                      </a: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pārbūves būvprojekta izstrāde un autoruzraudzība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50 000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60 500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pakalpojums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 cet. PIL 51.panta 3.1 daļa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Izsludināts, termiņš -29.10.2024., plkst.10.00. </a:t>
                      </a:r>
                      <a:r>
                        <a:rPr lang="lv-LV" sz="1000" b="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PĀRTRAUKTS, </a:t>
                      </a: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 iesniegts tikai viens piedāvājums un netika veikta apspriede, kā arī konkurss neietekmē sabiedrības drošības un veselības intereses.</a:t>
                      </a:r>
                    </a:p>
                    <a:p>
                      <a:pPr algn="ctr"/>
                      <a:r>
                        <a:rPr lang="lv-LV" sz="10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IV cet. Izsludināta apspriede ar piegādātājiem. Termiņš – 20.11.2024. Izsludināts, termiņš -13.12.2024., plkst.10.00. </a:t>
                      </a:r>
                      <a:r>
                        <a:rPr lang="lv-LV" sz="1000" b="1" kern="1200" dirty="0">
                          <a:solidFill>
                            <a:srgbClr val="00B0F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Notiek vērtēšana</a:t>
                      </a:r>
                      <a:endParaRPr lang="lv-LV" sz="1000" b="1" kern="100" dirty="0">
                        <a:solidFill>
                          <a:srgbClr val="00B0F0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0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8208131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Oktobris</a:t>
                      </a:r>
                    </a:p>
                    <a:p>
                      <a:pPr algn="ctr"/>
                      <a:r>
                        <a:rPr lang="lv-LV" sz="10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(2024/45)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Transportlīdzekļu tehniskā apkope un remonts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48400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0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48 400</a:t>
                      </a:r>
                      <a:endParaRPr lang="lv-LV" sz="10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Pakalpojums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0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IV cet.  Līgumcena uz 2 gadiem.</a:t>
                      </a:r>
                    </a:p>
                    <a:p>
                      <a:pPr algn="ctr"/>
                      <a:r>
                        <a:rPr lang="lv-LV" sz="10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Izsludināts, termiņš -23.10.2024., plkst.10.00. LĒMUMS PIEŅEMTS.</a:t>
                      </a:r>
                      <a:br>
                        <a:rPr lang="lv-LV" sz="10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</a:br>
                      <a:r>
                        <a:rPr lang="lv-LV" sz="1000" b="1" kern="1200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LĪGUMS NOSLĒGTS </a:t>
                      </a:r>
                      <a:r>
                        <a:rPr lang="lv-LV" sz="10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ar SIA “ELRO”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7563675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Novembris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(2024/48)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Dzesēšanas iekārtas sistēmas remonts, Ādažu kultūras centrā, Gaujas ielā 33a, Ādažos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17518.82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19 999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pakalpojums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Dzesēšanas sistēmai neparedzēts bojājums. Izmaksas iekļautas 2025.gada budžetā.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 cet. Izsludināts, termiņš -12.12.2024., plkst.10.00.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b="1" kern="100" dirty="0">
                          <a:solidFill>
                            <a:srgbClr val="92D05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Lēmums pieņemts, līgums nav noslēgts</a:t>
                      </a:r>
                      <a:r>
                        <a:rPr lang="lv-LV" sz="1000" kern="100" dirty="0">
                          <a:solidFill>
                            <a:srgbClr val="92D05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085678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strike="sngStrike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Septembris</a:t>
                      </a:r>
                      <a:endParaRPr lang="lv-LV" sz="10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strike="sngStrike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Oktobris </a:t>
                      </a:r>
                      <a:endParaRPr lang="lv-LV" sz="10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Novembris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(2024/49)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Sāls ceļu kaisīšanai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49610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piegāde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 .</a:t>
                      </a:r>
                      <a:r>
                        <a:rPr lang="lv-LV" sz="1000" kern="100" dirty="0" err="1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cet</a:t>
                      </a: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000" kern="100" dirty="0" err="1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zsludināts</a:t>
                      </a: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termiņš -13.12.2024., plkst.10.00.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b="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PĀRTRAUKTS,</a:t>
                      </a:r>
                      <a:r>
                        <a:rPr lang="lv-LV" sz="1000" b="1" kern="12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0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jo visi piedāvājumi pārsniedz LV sliekšņus.</a:t>
                      </a:r>
                      <a:endParaRPr lang="lv-LV" sz="10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cet. 2025.g.</a:t>
                      </a:r>
                      <a:r>
                        <a:rPr lang="lv-LV" sz="1000" b="1" kern="100" cap="all" baseline="0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noslēgts</a:t>
                      </a:r>
                      <a:r>
                        <a:rPr lang="lv-LV" sz="1000" kern="100" cap="all" baseline="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SIA LAT SALT TRADE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2697037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Decembris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Atkritumu apsaimniekošana Ādažu novadā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4 000 000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pakalpojums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 cet. Izsludināta apspriede ar piegādātājiem. Termiņš – 06.01.2025., plkst.10.00, </a:t>
                      </a:r>
                      <a:b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lv-LV" sz="10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Iepirkuma dokumentācijas gatavošana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8790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19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C2B34-072D-EC58-F50A-01C9280DCCCA}"/>
              </a:ext>
            </a:extLst>
          </p:cNvPr>
          <p:cNvSpPr txBox="1"/>
          <p:nvPr/>
        </p:nvSpPr>
        <p:spPr>
          <a:xfrm>
            <a:off x="2181224" y="2772715"/>
            <a:ext cx="782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lv-LV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PAŠVALDĪBAS AĢENTŪRA</a:t>
            </a:r>
            <a:br>
              <a:rPr kumimoji="0" lang="lv-LV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</a:rPr>
            </a:br>
            <a:r>
              <a:rPr kumimoji="0" lang="en-US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lv-LV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“CARNIKAVAS KOMUNĀLSERVISS”</a:t>
            </a:r>
            <a:endParaRPr lang="lv-LV" dirty="0">
              <a:solidFill>
                <a:srgbClr val="59595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F13B0-BB5B-2726-D631-142E8B43EB20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P/A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LAURIS BERNĀNS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    22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01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256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D660AB-2E7D-BA6E-AD8B-304868007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B86AA7CC-18F7-E577-68A4-C9EA42AB2374}"/>
              </a:ext>
            </a:extLst>
          </p:cNvPr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1E4AC-5AA2-4836-E790-700D313D7E57}"/>
              </a:ext>
            </a:extLst>
          </p:cNvPr>
          <p:cNvSpPr txBox="1"/>
          <p:nvPr/>
        </p:nvSpPr>
        <p:spPr>
          <a:xfrm>
            <a:off x="2181224" y="2772715"/>
            <a:ext cx="782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rgbClr val="595959"/>
                </a:solidFill>
                <a:latin typeface="Montserrat" panose="00000500000000000000" pitchFamily="2" charset="-70"/>
              </a:rPr>
              <a:t>PIEŅEMT INFORMĀCIJU ZINĀŠANAI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D9689-106B-F526-38D0-85AFB11C9C95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P/A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LAURIS BERNĀNS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    22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01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79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7F57-CA7E-F7EB-8F2E-95973321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2"/>
            <a:ext cx="10515600" cy="1041588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95959"/>
                </a:solidFill>
                <a:latin typeface="Montserrat" panose="00000500000000000000" pitchFamily="2" charset="-70"/>
              </a:rPr>
              <a:t>IZDEVUMI KOPĀ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D1CAF-F3B8-B21E-56F9-4918A3B8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2</a:t>
            </a:fld>
            <a:endParaRPr 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989045" y="834482"/>
            <a:ext cx="10907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Montserrat" panose="00000500000000000000" pitchFamily="50" charset="-70"/>
              </a:rPr>
              <a:t>Aģentūras 2024. gada budžeta plānotie izdevumi </a:t>
            </a:r>
            <a:r>
              <a:rPr lang="lv-LV" sz="1400" b="1" dirty="0">
                <a:latin typeface="Montserrat" panose="00000500000000000000" pitchFamily="50" charset="-70"/>
              </a:rPr>
              <a:t>8 694 948 EUR</a:t>
            </a:r>
            <a:r>
              <a:rPr lang="lv-LV" sz="1400" dirty="0">
                <a:latin typeface="Montserrat" panose="00000500000000000000" pitchFamily="50" charset="-70"/>
              </a:rPr>
              <a:t>, no tiem gada laikā apgūti </a:t>
            </a:r>
            <a:br>
              <a:rPr lang="lv-LV" sz="1400" dirty="0">
                <a:latin typeface="Montserrat" panose="00000500000000000000" pitchFamily="50" charset="-70"/>
              </a:rPr>
            </a:br>
            <a:r>
              <a:rPr lang="lv-LV" sz="1400" b="1" dirty="0">
                <a:latin typeface="Montserrat" panose="00000500000000000000" pitchFamily="50" charset="-70"/>
              </a:rPr>
              <a:t>91% (7 952 315 EUR). </a:t>
            </a:r>
          </a:p>
          <a:p>
            <a:pPr algn="just"/>
            <a:r>
              <a:rPr lang="lv-LV" sz="1400" dirty="0">
                <a:latin typeface="Montserrat" panose="00000500000000000000" pitchFamily="50" charset="-70"/>
              </a:rPr>
              <a:t>Izpilde sastāv no: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Pamatlīdzekļiem, kas veido 85% no plānotās izpildes;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Atlīdzības, kas veido 98% no plānotās  izpildes;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Pakalpojumiem, kas veido 85% no plānotās  izpildes;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Krājumiem, kas veido 92% no plānotās  izpildes;</a:t>
            </a:r>
          </a:p>
          <a:p>
            <a:pPr algn="just"/>
            <a:r>
              <a:rPr lang="lv-LV" sz="1400" dirty="0">
                <a:latin typeface="Montserrat" panose="00000500000000000000" pitchFamily="50" charset="-70"/>
              </a:rPr>
              <a:t>Grafikā apskatāma izdevumu izpilde attiecībā pret plānu.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453AE8-8836-E2F9-6878-774202BEDCBB}"/>
              </a:ext>
            </a:extLst>
          </p:cNvPr>
          <p:cNvGrpSpPr/>
          <p:nvPr/>
        </p:nvGrpSpPr>
        <p:grpSpPr>
          <a:xfrm>
            <a:off x="133165" y="2650364"/>
            <a:ext cx="11904955" cy="4285370"/>
            <a:chOff x="699771" y="484685"/>
            <a:chExt cx="10515600" cy="6358685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00000000-0008-0000-0100-000004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10802209"/>
                </p:ext>
              </p:extLst>
            </p:nvPr>
          </p:nvGraphicFramePr>
          <p:xfrm>
            <a:off x="699771" y="484685"/>
            <a:ext cx="10515600" cy="63586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A71B88C-A421-4427-0D62-FDB5E4B8F515}"/>
                </a:ext>
              </a:extLst>
            </p:cNvPr>
            <p:cNvSpPr txBox="1"/>
            <p:nvPr/>
          </p:nvSpPr>
          <p:spPr>
            <a:xfrm>
              <a:off x="2058866" y="729884"/>
              <a:ext cx="2157861" cy="6087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lv-LV" sz="1100" b="1" u="sng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KOPĀ (bez investīciju projektiem)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71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B842-0A70-EA48-643B-81E26E8C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57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95959"/>
                </a:solidFill>
                <a:latin typeface="Montserrat" panose="00000500000000000000" pitchFamily="2" charset="-70"/>
              </a:rPr>
              <a:t>BUDŽETA IZPILDE PA STRUKTŪRĀM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26D45-B61C-76FF-2B49-E8FDC0F6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3</a:t>
            </a:fld>
            <a:endParaRPr lang="lv-LV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788471"/>
              </p:ext>
            </p:extLst>
          </p:nvPr>
        </p:nvGraphicFramePr>
        <p:xfrm>
          <a:off x="1028700" y="2486025"/>
          <a:ext cx="10134599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838200" y="1306949"/>
            <a:ext cx="107298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dirty="0">
                <a:latin typeface="Montserrat" panose="00000500000000000000" pitchFamily="50" charset="-70"/>
              </a:rPr>
              <a:t>Izpilde pa struktūrām sastāv no: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Ielu un ceļu uzturēšanas (pašvaldības finansējums) apgūti 100% no plānotā;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Ielu un ceļu uzturēšanas (valsts mērķdotācija) apgūti 90% no plānotā;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Teritorijas un ēku apsaimniekošanas - apgūti 62% un izglītības iestāžu apsaimniekošanas – apgūti 94% no plānotā;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Ūdensapgādei apgūti 89%, kanalizācijai – 96% un siltumapgādei – 73% no plānotā.</a:t>
            </a:r>
          </a:p>
        </p:txBody>
      </p:sp>
    </p:spTree>
    <p:extLst>
      <p:ext uri="{BB962C8B-B14F-4D97-AF65-F5344CB8AC3E}">
        <p14:creationId xmlns:p14="http://schemas.microsoft.com/office/powerpoint/2010/main" val="348744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3067-EEBD-4B85-3481-EEE5C901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78" y="128228"/>
            <a:ext cx="11800665" cy="428505"/>
          </a:xfrm>
        </p:spPr>
        <p:txBody>
          <a:bodyPr>
            <a:noAutofit/>
          </a:bodyPr>
          <a:lstStyle/>
          <a:p>
            <a:pPr algn="ctr"/>
            <a:r>
              <a:rPr lang="lv-LV" sz="2400" b="1" cap="all" dirty="0" err="1">
                <a:solidFill>
                  <a:srgbClr val="58585B"/>
                </a:solidFill>
                <a:latin typeface="Montserrat" panose="00000500000000000000" pitchFamily="2" charset="-70"/>
              </a:rPr>
              <a:t>BuDŽETA</a:t>
            </a:r>
            <a:r>
              <a:rPr lang="lv-LV" sz="24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  <a:t> IZPILDE Par IZDEVUMU VEIDIEM</a:t>
            </a:r>
            <a:endParaRPr lang="lv-LV" sz="2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52855"/>
              </p:ext>
            </p:extLst>
          </p:nvPr>
        </p:nvGraphicFramePr>
        <p:xfrm>
          <a:off x="0" y="556733"/>
          <a:ext cx="12115800" cy="630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7234468" y="2182505"/>
            <a:ext cx="4714875" cy="249299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lv-LV" sz="1200" dirty="0">
                <a:latin typeface="Montserrat" panose="00000500000000000000" pitchFamily="50" charset="-70"/>
              </a:rPr>
              <a:t>Ceļu un ielu uzturēšanas izmaksas veido 100% no plānotajām izmaksām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lv-LV" sz="1200" dirty="0">
                <a:latin typeface="Montserrat" panose="00000500000000000000" pitchFamily="50" charset="-70"/>
              </a:rPr>
              <a:t>Teritorijas un īpašuma apsaimniekošanas izmaksas sastāv no: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Atlīdzība veido 98% no plānotajām izmaksām;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Izdevumi par apkuri veido 71% no plānotajām izmaksām;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Izdevumi par elektroenerģiju veido 84% no plānotajām izmaksām;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Remontdarbi un iestāžu uzturēšana veido 98% no plānotajām izmaksām;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Atkritumu izvešana veido 98% no plānotajām izmaksām.</a:t>
            </a:r>
          </a:p>
        </p:txBody>
      </p:sp>
    </p:spTree>
    <p:extLst>
      <p:ext uri="{BB962C8B-B14F-4D97-AF65-F5344CB8AC3E}">
        <p14:creationId xmlns:p14="http://schemas.microsoft.com/office/powerpoint/2010/main" val="174798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3067-EEBD-4B85-3481-EEE5C901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16" y="365125"/>
            <a:ext cx="10793083" cy="428505"/>
          </a:xfrm>
        </p:spPr>
        <p:txBody>
          <a:bodyPr>
            <a:noAutofit/>
          </a:bodyPr>
          <a:lstStyle/>
          <a:p>
            <a:pPr algn="ctr"/>
            <a:r>
              <a:rPr lang="lv-LV" sz="2800" b="1" cap="all" dirty="0" err="1">
                <a:solidFill>
                  <a:srgbClr val="58585B"/>
                </a:solidFill>
                <a:latin typeface="Montserrat" panose="00000500000000000000" pitchFamily="2" charset="-70"/>
              </a:rPr>
              <a:t>BuDŽETA</a:t>
            </a:r>
            <a:r>
              <a:rPr lang="lv-LV" sz="28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  <a:t> IZPILDE Par IZDEVUMU VEIDIEM</a:t>
            </a:r>
            <a:br>
              <a:rPr lang="lv-LV" sz="24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</a:br>
            <a:r>
              <a:rPr lang="lv-LV" sz="18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  <a:t>IZGLĪTĪBAS IESTĀŽU APSAIMNIEKOŠANA</a:t>
            </a:r>
            <a:endParaRPr lang="lv-LV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521310" y="938548"/>
            <a:ext cx="1037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200" dirty="0">
                <a:latin typeface="Montserrat" panose="00000500000000000000" pitchFamily="50" charset="-70"/>
              </a:rPr>
              <a:t>Pirmsskolas izglītības iestāžu izmaksas: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Darbinieku mēnešalgas veido 98% no plānotajām izmaksām;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Remontdarbi un iestāžu uzturēšana veido 89% no plānotajām izmaksām;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PII ‘’Piejūra’’ kurināmais materiāls – granulas veido 75% no plānotajām izmaksām.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Krājumi, materiāli veido 88% no plānotajām izmaksām;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Budžeta iestāžu nodokļa maksājumi veido 67% no plānotajām izmaksām.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555946"/>
              </p:ext>
            </p:extLst>
          </p:nvPr>
        </p:nvGraphicFramePr>
        <p:xfrm>
          <a:off x="876299" y="2241755"/>
          <a:ext cx="10856991" cy="458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122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A025-963A-4CC6-7E81-892AD7A4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14" y="199162"/>
            <a:ext cx="10499785" cy="853262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NAUDAS</a:t>
            </a:r>
            <a:r>
              <a:rPr lang="lv-LV" sz="3600" b="1" baseline="0" dirty="0">
                <a:solidFill>
                  <a:srgbClr val="58585B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LĪDZEKĻU ATLIKUMS KONTĀ</a:t>
            </a:r>
            <a:endParaRPr lang="lv-LV" sz="3600" dirty="0">
              <a:solidFill>
                <a:srgbClr val="58585B"/>
              </a:solidFill>
              <a:latin typeface="Montserrat" panose="00000500000000000000" pitchFamily="2" charset="-7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2A232-AB97-5B3E-BA2E-822DB87A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5531" y="6476275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6</a:t>
            </a:fld>
            <a:endParaRPr lang="lv-LV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464287"/>
              </p:ext>
            </p:extLst>
          </p:nvPr>
        </p:nvGraphicFramePr>
        <p:xfrm>
          <a:off x="927164" y="2290706"/>
          <a:ext cx="10353484" cy="402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2262371" y="999948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dirty="0">
                <a:latin typeface="Montserrat" panose="00000500000000000000" pitchFamily="50" charset="-70"/>
              </a:rPr>
              <a:t>Naudas līdzekļu atlikumu veido: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Teritorijas un ēku apsaimniekošanai saņemtais finansējums;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Ielu un ceļu uzturēšanai saņemtais finansējums;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Saimnieciskās darbības ieņēmumi;</a:t>
            </a:r>
          </a:p>
        </p:txBody>
      </p:sp>
    </p:spTree>
    <p:extLst>
      <p:ext uri="{BB962C8B-B14F-4D97-AF65-F5344CB8AC3E}">
        <p14:creationId xmlns:p14="http://schemas.microsoft.com/office/powerpoint/2010/main" val="189396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A025-963A-4CC6-7E81-892AD7A4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14" y="199162"/>
            <a:ext cx="10499785" cy="853262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INVESTĪCIJU PROJEKTI</a:t>
            </a:r>
            <a:endParaRPr lang="lv-LV" sz="3600" i="1" dirty="0">
              <a:solidFill>
                <a:srgbClr val="58585B"/>
              </a:solidFill>
              <a:latin typeface="Montserrat" panose="00000500000000000000" pitchFamily="2" charset="-7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2A232-AB97-5B3E-BA2E-822DB87A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5531" y="6476275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7</a:t>
            </a:fld>
            <a:endParaRPr lang="lv-LV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007050"/>
              </p:ext>
            </p:extLst>
          </p:nvPr>
        </p:nvGraphicFramePr>
        <p:xfrm>
          <a:off x="215900" y="838200"/>
          <a:ext cx="11698460" cy="600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A3B7936-E207-39CC-BCAB-6E8791AEB5AF}"/>
              </a:ext>
            </a:extLst>
          </p:cNvPr>
          <p:cNvSpPr txBox="1"/>
          <p:nvPr/>
        </p:nvSpPr>
        <p:spPr>
          <a:xfrm>
            <a:off x="11529" y="2138880"/>
            <a:ext cx="46545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750" b="1" dirty="0">
                <a:solidFill>
                  <a:srgbClr val="595959"/>
                </a:solidFill>
                <a:latin typeface="Montserrat" panose="00000500000000000000" pitchFamily="2" charset="-70"/>
              </a:rPr>
              <a:t>Investīcijas pašvaldības ēku labiekārtošanai (signalizācijas sistēmas rekonstrukcija Gaujas iela 16, telpu izbūve Garā iela 20, jumta klājuma nomaiņa angāram, ēkas pieslēgšana centralizētajai apkures sistēmai-Gaujas iela 16, TN Ozolaine cokola remonts)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7D399-7626-DAB3-E0E4-FDC1A79FB47E}"/>
              </a:ext>
            </a:extLst>
          </p:cNvPr>
          <p:cNvSpPr txBox="1"/>
          <p:nvPr/>
        </p:nvSpPr>
        <p:spPr>
          <a:xfrm>
            <a:off x="-64428" y="4637639"/>
            <a:ext cx="4730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Inventīcijas</a:t>
            </a:r>
            <a:r>
              <a:rPr lang="lv-LV" sz="800" b="1" dirty="0">
                <a:solidFill>
                  <a:srgbClr val="595959"/>
                </a:solidFill>
                <a:latin typeface="Montserrat" panose="00000500000000000000" pitchFamily="2" charset="-70"/>
              </a:rPr>
              <a:t> teritorijas labiekārtošanai (stendi un soliņi peldvietās, autobusa pieturas uzstādīšana, tehnikas kapitālais remonts, gājēju pārejas, ietves izbūve </a:t>
            </a:r>
            <a:r>
              <a:rPr lang="lv-LV" sz="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Siguļos</a:t>
            </a:r>
            <a:r>
              <a:rPr lang="lv-LV" sz="800" b="1" dirty="0">
                <a:solidFill>
                  <a:srgbClr val="595959"/>
                </a:solidFill>
                <a:latin typeface="Montserrat" panose="00000500000000000000" pitchFamily="2" charset="-7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840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F95709-1FB8-03B5-6E20-2A446091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80" y="4013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rgbClr val="595959"/>
                </a:solidFill>
                <a:latin typeface="Montserrat" panose="00000500000000000000" pitchFamily="2" charset="-70"/>
              </a:rPr>
              <a:t>INVESTĪCIJU PROJEKTI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AC5A9-2679-DBBB-1067-A70D66623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8</a:t>
            </a:fld>
            <a:endParaRPr lang="lv-LV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9C3C25-C553-583F-4971-93995C221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911331"/>
              </p:ext>
            </p:extLst>
          </p:nvPr>
        </p:nvGraphicFramePr>
        <p:xfrm>
          <a:off x="513940" y="1413153"/>
          <a:ext cx="10952480" cy="5413461"/>
        </p:xfrm>
        <a:graphic>
          <a:graphicData uri="http://schemas.openxmlformats.org/drawingml/2006/table">
            <a:tbl>
              <a:tblPr/>
              <a:tblGrid>
                <a:gridCol w="469272">
                  <a:extLst>
                    <a:ext uri="{9D8B030D-6E8A-4147-A177-3AD203B41FA5}">
                      <a16:colId xmlns:a16="http://schemas.microsoft.com/office/drawing/2014/main" val="3942765794"/>
                    </a:ext>
                  </a:extLst>
                </a:gridCol>
                <a:gridCol w="2249991">
                  <a:extLst>
                    <a:ext uri="{9D8B030D-6E8A-4147-A177-3AD203B41FA5}">
                      <a16:colId xmlns:a16="http://schemas.microsoft.com/office/drawing/2014/main" val="2440903523"/>
                    </a:ext>
                  </a:extLst>
                </a:gridCol>
                <a:gridCol w="4944639">
                  <a:extLst>
                    <a:ext uri="{9D8B030D-6E8A-4147-A177-3AD203B41FA5}">
                      <a16:colId xmlns:a16="http://schemas.microsoft.com/office/drawing/2014/main" val="3208830829"/>
                    </a:ext>
                  </a:extLst>
                </a:gridCol>
                <a:gridCol w="958662">
                  <a:extLst>
                    <a:ext uri="{9D8B030D-6E8A-4147-A177-3AD203B41FA5}">
                      <a16:colId xmlns:a16="http://schemas.microsoft.com/office/drawing/2014/main" val="1191874779"/>
                    </a:ext>
                  </a:extLst>
                </a:gridCol>
                <a:gridCol w="2329916">
                  <a:extLst>
                    <a:ext uri="{9D8B030D-6E8A-4147-A177-3AD203B41FA5}">
                      <a16:colId xmlns:a16="http://schemas.microsoft.com/office/drawing/2014/main" val="2434157631"/>
                    </a:ext>
                  </a:extLst>
                </a:gridCol>
              </a:tblGrid>
              <a:tr h="3960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Nr. 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Adrese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Veicamie darbi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Status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Prognozējamais pabeigšanas termiņš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0671"/>
                  </a:ext>
                </a:extLst>
              </a:tr>
              <a:tr h="1155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Ādaži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Soliņi (3 gb) Ādažos (Draudzības ielā, Ķiršu iela, Attekas iela)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Jūlijs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74816"/>
                  </a:ext>
                </a:extLst>
              </a:tr>
              <a:tr h="2585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Tehniskā nodrošinājuma nodaļa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Jauns universālais iekrāvējs 137500 EUR - līzings (piedāvājums CKS nolietoto traktoru NEW HOLLAND kā pirmā iemaksa -novērtēts 36 300 </a:t>
                      </a:r>
                      <a:r>
                        <a:rPr lang="lv-LV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eur</a:t>
                      </a:r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ar PVN)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Jūlijs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811088"/>
                  </a:ext>
                </a:extLst>
              </a:tr>
              <a:tr h="257539">
                <a:tc>
                  <a:txBody>
                    <a:bodyPr/>
                    <a:lstStyle/>
                    <a:p>
                      <a:pPr algn="ctr" fontAlgn="b"/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Tehniskā nodrošinājuma nodaļa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Sāls smilšu kaisītāja iegāde 2 gab. Ādaži, Carnikava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37488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Tehniskā nodrošinājuma nodaļa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VW LT 46 hidromanipulatora kapitālais remonts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784060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Īpašumu apsaimniekošanas nodaļa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vidusskolas un PII Strautiņš tehniskā apsekošana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Daļēji pabeigta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Septembris PII ‘’’Strautiņš’ pabeigts, ĀVSK nepieciešama padziļināta apsekošana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79762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Garā iela 20, Carnikava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Garā iela 20 Ģimenes ārsta prakse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Marts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925723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Gaujas iela 16, Ādaži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UGD signalizācijas sistēmas rekonstrukcija Gaujas 16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Jūnijs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191222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Jomas iela 5, Carnikava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Jomas  iela 5 angāra nr. 2 jauna jumta klājuma izbūve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Maijs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42859"/>
                  </a:ext>
                </a:extLst>
              </a:tr>
              <a:tr h="24204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Jūras iela 1, Carnikava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Tautas nams "Ozolaine" cokola remonts (siltinājuma un hidroizolācijas atjaunošana)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Jūlijs - Augusts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37302"/>
                  </a:ext>
                </a:extLst>
              </a:tr>
              <a:tr h="28605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 16, Ādaži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Ēkas Gaujas iela 16 pieslēgšana centralizētajai apkures sistēmai 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Nav uzsākts – nav saņemti pieteikumi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029260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Garā iela 20, Carnikava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Reģipša</a:t>
                      </a:r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sienas un durvju aiļu izbūve Garā iela 20 (ārpakalpojums)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Jūlijs - Augusts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71350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Garā iela 20, Carnikava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Reģipša</a:t>
                      </a:r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sienas un durvju aiļu izbūve Garā iela 20 (materiāli)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Jūlijs - Augusts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125730"/>
                  </a:ext>
                </a:extLst>
              </a:tr>
              <a:tr h="14302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Vides nodaļa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Stendi peldvietās (3 </a:t>
                      </a:r>
                      <a:r>
                        <a:rPr lang="lv-LV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gb</a:t>
                      </a:r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Jūnijs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603483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Vides nodaļa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Stendi "Neguli atkritumos"peldvietās (3 gb-Alderu, vējupes un Laivu ielas)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Maijs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30635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PII Riekstiņš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Grīdas kopšanas ierīce ar akumulatoru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02613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PII Riekstiņš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Nosūces uzstādīšana un pieslēgšana pie AHU kanāla virtuvei (esošā neatbilst ugunsdrošības noteikumiem).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Septembris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59920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26a, Ādaži, PII Strautiņš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Vēsturisko ieejas 2 vārtu, 4 vārtiņu maiņa un 6 stabu </a:t>
                      </a:r>
                      <a:r>
                        <a:rPr lang="lv-LV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remontsCKS</a:t>
                      </a:r>
                      <a:endParaRPr lang="lv-LV" sz="10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Augusts 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830516"/>
                  </a:ext>
                </a:extLst>
              </a:tr>
              <a:tr h="19253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Pirmā iela 26a, Ādaži, PII Strautiņš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Saimniecības vārtu maiņa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Aprīlī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969147"/>
                  </a:ext>
                </a:extLst>
              </a:tr>
              <a:tr h="2585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26a, Ādaži, PII Strautiņš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Ēkas specifiskie remonti (pēc CKS aprēķiniem)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Tiek veikti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Pēc tehniskās apsekošanas rezultātu saņemšanas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300499"/>
                  </a:ext>
                </a:extLst>
              </a:tr>
              <a:tr h="20904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Pirmā iela 26a, Ādaži, PII Strautiņš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Piekļuves sistēmas automatizācija - kodi vārtiem un ieejas durvīm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307080"/>
                  </a:ext>
                </a:extLst>
              </a:tr>
              <a:tr h="19253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Pirmā iela 26a, Ādaži, PII Strautiņš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raiders ar uzkabēm (sniega pūtējs, slota, lāpsta), CKS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32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21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8D0CF-51C2-1866-CB52-BF05D050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2984" y="6356349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9</a:t>
            </a:fld>
            <a:endParaRPr lang="lv-LV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6195AC-1128-F63B-402E-7558895D1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90946"/>
              </p:ext>
            </p:extLst>
          </p:nvPr>
        </p:nvGraphicFramePr>
        <p:xfrm>
          <a:off x="922983" y="1026320"/>
          <a:ext cx="10707984" cy="5532538"/>
        </p:xfrm>
        <a:graphic>
          <a:graphicData uri="http://schemas.openxmlformats.org/drawingml/2006/table">
            <a:tbl>
              <a:tblPr/>
              <a:tblGrid>
                <a:gridCol w="458796">
                  <a:extLst>
                    <a:ext uri="{9D8B030D-6E8A-4147-A177-3AD203B41FA5}">
                      <a16:colId xmlns:a16="http://schemas.microsoft.com/office/drawing/2014/main" val="2798294067"/>
                    </a:ext>
                  </a:extLst>
                </a:gridCol>
                <a:gridCol w="2199767">
                  <a:extLst>
                    <a:ext uri="{9D8B030D-6E8A-4147-A177-3AD203B41FA5}">
                      <a16:colId xmlns:a16="http://schemas.microsoft.com/office/drawing/2014/main" val="1833193809"/>
                    </a:ext>
                  </a:extLst>
                </a:gridCol>
                <a:gridCol w="4952544">
                  <a:extLst>
                    <a:ext uri="{9D8B030D-6E8A-4147-A177-3AD203B41FA5}">
                      <a16:colId xmlns:a16="http://schemas.microsoft.com/office/drawing/2014/main" val="3171795255"/>
                    </a:ext>
                  </a:extLst>
                </a:gridCol>
                <a:gridCol w="1097834">
                  <a:extLst>
                    <a:ext uri="{9D8B030D-6E8A-4147-A177-3AD203B41FA5}">
                      <a16:colId xmlns:a16="http://schemas.microsoft.com/office/drawing/2014/main" val="1376597108"/>
                    </a:ext>
                  </a:extLst>
                </a:gridCol>
                <a:gridCol w="1999043">
                  <a:extLst>
                    <a:ext uri="{9D8B030D-6E8A-4147-A177-3AD203B41FA5}">
                      <a16:colId xmlns:a16="http://schemas.microsoft.com/office/drawing/2014/main" val="2344102677"/>
                    </a:ext>
                  </a:extLst>
                </a:gridCol>
              </a:tblGrid>
              <a:tr h="33690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Nr.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Adrese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Veicamie darbi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Statuss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Prognozējamais pabeigšanas termiņš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027825"/>
                  </a:ext>
                </a:extLst>
              </a:tr>
              <a:tr h="2058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26a, Ādaži, PII Strautiņš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Rotaļu laukums bērniem, PII Starutiņš</a:t>
                      </a:r>
                    </a:p>
                  </a:txBody>
                  <a:tcPr marL="4990" marR="4990" marT="4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Jūlijs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61710"/>
                  </a:ext>
                </a:extLst>
              </a:tr>
              <a:tr h="290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vidusskola, Gaujas iela 30, Ādaži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Ēkas tehniskā stāvokļa uzlabošana (pēc CKS aprēķiniem)</a:t>
                      </a:r>
                    </a:p>
                  </a:txBody>
                  <a:tcPr marL="4990" marR="4990" marT="4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Tiek veikts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Pēc tehniskās apsekošanas rezultātu saņemšanas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824041"/>
                  </a:ext>
                </a:extLst>
              </a:tr>
              <a:tr h="290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vidusskola, Gaujas iela 30, Ādaži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vidusskolas ēkas B korpusa un savienojuma daļas fasādes atjaunošana </a:t>
                      </a:r>
                    </a:p>
                  </a:txBody>
                  <a:tcPr marL="4990" marR="4990" marT="4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Uzsākts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2025. gada jūnijs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956080"/>
                  </a:ext>
                </a:extLst>
              </a:tr>
              <a:tr h="290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vidusskola, Gaujas iela 30, Ādaži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vidusskolas ēkas A korpusa, savienojuma daļas starp korpusiem (A un B), kā arī, vidusskolas centrālās daļas, tai skaitā torņa fasādes atjaunošana. </a:t>
                      </a:r>
                    </a:p>
                  </a:txBody>
                  <a:tcPr marL="4990" marR="4990" marT="4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Uzsākts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2025. gada jūnijs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18069"/>
                  </a:ext>
                </a:extLst>
              </a:tr>
              <a:tr h="290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vidusskola, Gaujas iela 30, Ādaži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vidusskolas ēkas C korpusa otrā stāva tualešu pārbūve (bērnudārza pārbūve) Ja C korpusa 2. stāva pirmsskolā ierīko klases </a:t>
                      </a:r>
                    </a:p>
                  </a:txBody>
                  <a:tcPr marL="4990" marR="4990" marT="4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Augusts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390317"/>
                  </a:ext>
                </a:extLst>
              </a:tr>
              <a:tr h="16845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28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Jūras iela, Carnikava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 Jūras ielā gājēju pārejas ar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ātrumvalni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 izbūve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Maijs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368243"/>
                  </a:ext>
                </a:extLst>
              </a:tr>
              <a:tr h="18717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29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Atpūtas iela, Carnikava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 Atpūtas ielas pārbūve posmā no Zvejnieku ielas līdz Nēģu ielai Carnikavā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Maijs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155988"/>
                  </a:ext>
                </a:extLst>
              </a:tr>
              <a:tr h="290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iela, Ādaži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ielas rekonstrukcija posmā no Saules ielai līdz Podnieku ielai ar ietvi 0.35km (6000 mašīnas diennaktī) ir paskaidrojuma raksts</a:t>
                      </a:r>
                    </a:p>
                  </a:txBody>
                  <a:tcPr marL="4990" marR="4990" marT="4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Oktobris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08199"/>
                  </a:ext>
                </a:extLst>
              </a:tr>
              <a:tr h="290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31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iela, Gauja, Carnikavas pag.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ielas/atzars uz Sproģu ielu asfaltbetona seguma atjaunošana posmā no Dzērveņu ielas līdz Serģu iela (980 m) (ir būvprojekts)</a:t>
                      </a:r>
                    </a:p>
                  </a:txBody>
                  <a:tcPr marL="4990" marR="4990" marT="4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Septembris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70647"/>
                  </a:ext>
                </a:extLst>
              </a:tr>
              <a:tr h="290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32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Vecštāles ceļš, Kadaga, Ādažu pag.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Vecštāles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ceļa pārbūve 8,2km (ir būvprojekts),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Kadaga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                 </a:t>
                      </a:r>
                    </a:p>
                  </a:txBody>
                  <a:tcPr marL="4990" marR="4990" marT="4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Oktobris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502881"/>
                  </a:ext>
                </a:extLst>
              </a:tr>
              <a:tr h="1475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Siguļi, Carnikavas pag.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Drošības uzlabošana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Siguļos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(gājēju pāreja, ietve)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Jūnijs-Jūlijs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560342"/>
                  </a:ext>
                </a:extLst>
              </a:tr>
              <a:tr h="1475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Siguļi, Carnikavas pag.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Autobusa pieturas paviljona uzstādīšana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Siguļos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pie A1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Oktobris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019457"/>
                  </a:ext>
                </a:extLst>
              </a:tr>
              <a:tr h="16845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35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tirgus laukums, Ādaži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Tirgus laukuma lietus kanalizācijas izbūve Ādažos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Oktobris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961347"/>
                  </a:ext>
                </a:extLst>
              </a:tr>
              <a:tr h="290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Dzirnupes iela, Siguļi, Carnikavas pag.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Dzirnupes ielas tilta projektēšana, Carnikava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Procesā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Montserrat" panose="00000500000000000000" pitchFamily="2" charset="-70"/>
                        </a:rPr>
                        <a:t>2025. gada februāris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599957"/>
                  </a:ext>
                </a:extLst>
              </a:tr>
              <a:tr h="16845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37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iela, Ādaži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Attekas ielas turpinājums 0,5 km - projektēšana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Nav uzsākts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2025.Gads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026171"/>
                  </a:ext>
                </a:extLst>
              </a:tr>
              <a:tr h="1731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38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iela, Ādaži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Apgaismes stabi Attekas ielas savienojumā no Ķiršu līdz Draudzības ielai. 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Nav uzsākts –nav saņemti pieteikumi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2025.gads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312541"/>
                  </a:ext>
                </a:extLst>
              </a:tr>
              <a:tr h="1475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39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Ķiršu iela, Ādaži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Ķiršu ielas pārbūve 0.17km 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Maijs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43876"/>
                  </a:ext>
                </a:extLst>
              </a:tr>
              <a:tr h="1475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40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Liepu aleja, Carnikava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Liepu alejas rekonstrukcija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Jūlijs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094484"/>
                  </a:ext>
                </a:extLst>
              </a:tr>
              <a:tr h="25114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41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Mežmalas iela, Alderi, Ādažu pag.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Mežmalas ielas seguma vienkāršotā atjaunošana, Alderi, 0.22km – ar iedzīvotāju finansējumu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Oktobris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43924"/>
                  </a:ext>
                </a:extLst>
              </a:tr>
              <a:tr h="25995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42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Kļavu iela, Carnikava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Kļavu ielas divkāršā virsma 0.35km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Oktobris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946009"/>
                  </a:ext>
                </a:extLst>
              </a:tr>
              <a:tr h="1475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43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Iņču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iela,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Stapriņi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Ādažu pag.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Ielu apgaismojuma izbūve Inču iela,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Stapriņi</a:t>
                      </a:r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Septembris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768667"/>
                  </a:ext>
                </a:extLst>
              </a:tr>
            </a:tbl>
          </a:graphicData>
        </a:graphic>
      </p:graphicFrame>
      <p:sp>
        <p:nvSpPr>
          <p:cNvPr id="6" name="Title 6">
            <a:extLst>
              <a:ext uri="{FF2B5EF4-FFF2-40B4-BE49-F238E27FC236}">
                <a16:creationId xmlns:a16="http://schemas.microsoft.com/office/drawing/2014/main" id="{4350A017-F527-CD61-572A-586F700E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rgbClr val="595959"/>
                </a:solidFill>
                <a:latin typeface="Montserrat" panose="00000500000000000000" pitchFamily="2" charset="-70"/>
              </a:rPr>
              <a:t>INVESTĪCIJU PROJEKTI</a:t>
            </a:r>
          </a:p>
        </p:txBody>
      </p:sp>
    </p:spTree>
    <p:extLst>
      <p:ext uri="{BB962C8B-B14F-4D97-AF65-F5344CB8AC3E}">
        <p14:creationId xmlns:p14="http://schemas.microsoft.com/office/powerpoint/2010/main" val="3928883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53017</TotalTime>
  <Words>2277</Words>
  <Application>Microsoft Office PowerPoint</Application>
  <PresentationFormat>Widescreen</PresentationFormat>
  <Paragraphs>444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Wingdings</vt:lpstr>
      <vt:lpstr>Office Theme</vt:lpstr>
      <vt:lpstr>1_Office Theme</vt:lpstr>
      <vt:lpstr>2_Office Theme</vt:lpstr>
      <vt:lpstr>PowerPoint Presentation</vt:lpstr>
      <vt:lpstr>IZDEVUMI KOPĀ</vt:lpstr>
      <vt:lpstr>BUDŽETA IZPILDE PA STRUKTŪRĀM</vt:lpstr>
      <vt:lpstr>BuDŽETA IZPILDE Par IZDEVUMU VEIDIEM</vt:lpstr>
      <vt:lpstr>BuDŽETA IZPILDE Par IZDEVUMU VEIDIEM IZGLĪTĪBAS IESTĀŽU APSAIMNIEKOŠANA</vt:lpstr>
      <vt:lpstr>NAUDAS LĪDZEKĻU ATLIKUMS KONTĀ</vt:lpstr>
      <vt:lpstr>INVESTĪCIJU PROJEKTI</vt:lpstr>
      <vt:lpstr>INVESTĪCIJU PROJEKTI</vt:lpstr>
      <vt:lpstr>INVESTĪCIJU PROJEKTI</vt:lpstr>
      <vt:lpstr>DEBITORI</vt:lpstr>
      <vt:lpstr>DEBITORI</vt:lpstr>
      <vt:lpstr>IEPIRKUMI 2024.GADĀ UN  IV CETURKSNĪ</vt:lpstr>
      <vt:lpstr>IEPIRKUMI IV CETURKSNĪ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Jevgēnija Sviridenkova</cp:lastModifiedBy>
  <cp:revision>379</cp:revision>
  <cp:lastPrinted>2024-01-17T06:47:34Z</cp:lastPrinted>
  <dcterms:created xsi:type="dcterms:W3CDTF">2022-12-08T15:15:20Z</dcterms:created>
  <dcterms:modified xsi:type="dcterms:W3CDTF">2025-02-07T09:03:12Z</dcterms:modified>
</cp:coreProperties>
</file>