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1" r:id="rId1"/>
    <p:sldMasterId id="2147483863" r:id="rId2"/>
    <p:sldMasterId id="2147483875" r:id="rId3"/>
  </p:sldMasterIdLst>
  <p:notesMasterIdLst>
    <p:notesMasterId r:id="rId65"/>
  </p:notesMasterIdLst>
  <p:sldIdLst>
    <p:sldId id="431" r:id="rId4"/>
    <p:sldId id="453" r:id="rId5"/>
    <p:sldId id="486" r:id="rId6"/>
    <p:sldId id="485" r:id="rId7"/>
    <p:sldId id="534" r:id="rId8"/>
    <p:sldId id="468" r:id="rId9"/>
    <p:sldId id="516" r:id="rId10"/>
    <p:sldId id="527" r:id="rId11"/>
    <p:sldId id="476" r:id="rId12"/>
    <p:sldId id="434" r:id="rId13"/>
    <p:sldId id="517" r:id="rId14"/>
    <p:sldId id="467" r:id="rId15"/>
    <p:sldId id="518" r:id="rId16"/>
    <p:sldId id="460" r:id="rId17"/>
    <p:sldId id="538" r:id="rId18"/>
    <p:sldId id="461" r:id="rId19"/>
    <p:sldId id="519" r:id="rId20"/>
    <p:sldId id="477" r:id="rId21"/>
    <p:sldId id="521" r:id="rId22"/>
    <p:sldId id="522" r:id="rId23"/>
    <p:sldId id="523" r:id="rId24"/>
    <p:sldId id="526" r:id="rId25"/>
    <p:sldId id="463" r:id="rId26"/>
    <p:sldId id="474" r:id="rId27"/>
    <p:sldId id="524" r:id="rId28"/>
    <p:sldId id="257" r:id="rId29"/>
    <p:sldId id="503" r:id="rId30"/>
    <p:sldId id="506" r:id="rId31"/>
    <p:sldId id="507" r:id="rId32"/>
    <p:sldId id="508" r:id="rId33"/>
    <p:sldId id="532" r:id="rId34"/>
    <p:sldId id="491" r:id="rId35"/>
    <p:sldId id="492" r:id="rId36"/>
    <p:sldId id="494" r:id="rId37"/>
    <p:sldId id="495" r:id="rId38"/>
    <p:sldId id="502" r:id="rId39"/>
    <p:sldId id="487" r:id="rId40"/>
    <p:sldId id="488" r:id="rId41"/>
    <p:sldId id="489" r:id="rId42"/>
    <p:sldId id="490" r:id="rId43"/>
    <p:sldId id="501" r:id="rId44"/>
    <p:sldId id="540" r:id="rId45"/>
    <p:sldId id="509" r:id="rId46"/>
    <p:sldId id="511" r:id="rId47"/>
    <p:sldId id="529" r:id="rId48"/>
    <p:sldId id="512" r:id="rId49"/>
    <p:sldId id="513" r:id="rId50"/>
    <p:sldId id="497" r:id="rId51"/>
    <p:sldId id="498" r:id="rId52"/>
    <p:sldId id="510" r:id="rId53"/>
    <p:sldId id="515" r:id="rId54"/>
    <p:sldId id="514" r:id="rId55"/>
    <p:sldId id="530" r:id="rId56"/>
    <p:sldId id="531" r:id="rId57"/>
    <p:sldId id="544" r:id="rId58"/>
    <p:sldId id="546" r:id="rId59"/>
    <p:sldId id="545" r:id="rId60"/>
    <p:sldId id="539" r:id="rId61"/>
    <p:sldId id="455" r:id="rId62"/>
    <p:sldId id="441" r:id="rId63"/>
    <p:sldId id="542" r:id="rId64"/>
  </p:sldIdLst>
  <p:sldSz cx="12192000" cy="6858000"/>
  <p:notesSz cx="6797675" cy="99266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27F364-A99D-00EF-3175-069DA3E050E4}" name="Mareks Markevics" initials="MM" userId="Mareks Markevics" providerId="None"/>
  <p188:author id="{ACA5966A-7862-25D1-26FD-09532783F82A}" name="Elīna Klindžāne" initials="EK" userId="S::Elina.Klindzane@Adazi.lv::de1c3f14-9101-4707-8c89-c5b8cd2704f4" providerId="AD"/>
  <p188:author id="{501E0EB2-659D-7273-B0C2-B783A3318183}" name="Laura Krope" initials="LK" userId="dc112f6eebbbb23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95959"/>
    <a:srgbClr val="C95B46"/>
    <a:srgbClr val="828847"/>
    <a:srgbClr val="7395AD"/>
    <a:srgbClr val="FFD966"/>
    <a:srgbClr val="D3A983"/>
    <a:srgbClr val="404040"/>
    <a:srgbClr val="ED7E3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13" autoAdjust="0"/>
    <p:restoredTop sz="95033" autoAdjust="0"/>
  </p:normalViewPr>
  <p:slideViewPr>
    <p:cSldViewPr snapToGrid="0">
      <p:cViewPr varScale="1">
        <p:scale>
          <a:sx n="109" d="100"/>
          <a:sy n="109" d="100"/>
        </p:scale>
        <p:origin x="114" y="19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2A450BD-68D1-40F9-8570-F2E67B80A823}" type="datetimeFigureOut">
              <a:rPr lang="lv-LV" smtClean="0"/>
              <a:t>07.02.2025</a:t>
            </a:fld>
            <a:endParaRPr lang="lv-LV"/>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D23CE6-85A1-4374-B09E-1FDCEE7367C4}" type="slidenum">
              <a:rPr lang="lv-LV" smtClean="0"/>
              <a:t>‹#›</a:t>
            </a:fld>
            <a:endParaRPr lang="lv-LV"/>
          </a:p>
        </p:txBody>
      </p:sp>
    </p:spTree>
    <p:extLst>
      <p:ext uri="{BB962C8B-B14F-4D97-AF65-F5344CB8AC3E}">
        <p14:creationId xmlns:p14="http://schemas.microsoft.com/office/powerpoint/2010/main" val="63224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1C8-3AEE-92D0-6BC7-43B9298F41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DDB5853E-7624-0FE6-9FFF-82B092C161C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CE96A15C-33BA-109B-C718-857CACB9953B}"/>
              </a:ext>
            </a:extLst>
          </p:cNvPr>
          <p:cNvSpPr>
            <a:spLocks noGrp="1"/>
          </p:cNvSpPr>
          <p:nvPr>
            <p:ph type="dt" sz="half" idx="10"/>
          </p:nvPr>
        </p:nvSpPr>
        <p:spPr/>
        <p:txBody>
          <a:bodyPr/>
          <a:lstStyle/>
          <a:p>
            <a:fld id="{E713DBD1-BBC6-144F-BB04-668AE50EEAA2}" type="datetime1">
              <a:rPr lang="en-US" smtClean="0"/>
              <a:t>2/7/2025</a:t>
            </a:fld>
            <a:endParaRPr lang="en-US"/>
          </a:p>
        </p:txBody>
      </p:sp>
      <p:sp>
        <p:nvSpPr>
          <p:cNvPr id="5" name="Footer Placeholder 4">
            <a:extLst>
              <a:ext uri="{FF2B5EF4-FFF2-40B4-BE49-F238E27FC236}">
                <a16:creationId xmlns:a16="http://schemas.microsoft.com/office/drawing/2014/main" id="{14FF34E3-512D-C7E8-C9A1-C78861BE7332}"/>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A727C26C-60F9-7124-6965-208FDD9097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5194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ECC4-E968-3D5F-03A5-A4E8DD09E750}"/>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B74C209E-3B70-2EEE-3172-85E0E4BC3A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8E690F4-4792-117B-6615-1DA3855EC3DE}"/>
              </a:ext>
            </a:extLst>
          </p:cNvPr>
          <p:cNvSpPr>
            <a:spLocks noGrp="1"/>
          </p:cNvSpPr>
          <p:nvPr>
            <p:ph type="dt" sz="half" idx="10"/>
          </p:nvPr>
        </p:nvSpPr>
        <p:spPr/>
        <p:txBody>
          <a:bodyPr/>
          <a:lstStyle/>
          <a:p>
            <a:fld id="{4B22B9F0-4552-AC48-AA4F-42211AD280FC}" type="datetime1">
              <a:rPr lang="en-US" smtClean="0"/>
              <a:t>2/7/2025</a:t>
            </a:fld>
            <a:endParaRPr lang="en-US"/>
          </a:p>
        </p:txBody>
      </p:sp>
      <p:sp>
        <p:nvSpPr>
          <p:cNvPr id="5" name="Footer Placeholder 4">
            <a:extLst>
              <a:ext uri="{FF2B5EF4-FFF2-40B4-BE49-F238E27FC236}">
                <a16:creationId xmlns:a16="http://schemas.microsoft.com/office/drawing/2014/main" id="{C7E5E789-7E16-BCEA-D165-29D3EA95E40B}"/>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29CCF779-A07C-29D5-7113-0D73DB7D8E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989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72C63-D56C-29F1-9C66-0F53431B77F2}"/>
              </a:ext>
            </a:extLst>
          </p:cNvPr>
          <p:cNvSpPr>
            <a:spLocks noGrp="1"/>
          </p:cNvSpPr>
          <p:nvPr>
            <p:ph type="title" orient="vert"/>
          </p:nvPr>
        </p:nvSpPr>
        <p:spPr>
          <a:xfrm>
            <a:off x="8724900" y="365126"/>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33B5D915-09E9-64BF-214D-C4117A112EB7}"/>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94E2A7ED-2898-66C5-8B14-CAF10E38CDF3}"/>
              </a:ext>
            </a:extLst>
          </p:cNvPr>
          <p:cNvSpPr>
            <a:spLocks noGrp="1"/>
          </p:cNvSpPr>
          <p:nvPr>
            <p:ph type="dt" sz="half" idx="10"/>
          </p:nvPr>
        </p:nvSpPr>
        <p:spPr/>
        <p:txBody>
          <a:bodyPr/>
          <a:lstStyle/>
          <a:p>
            <a:fld id="{B77F4B85-EE1C-824B-90CF-74BDD2F38CBA}" type="datetime1">
              <a:rPr lang="en-US" smtClean="0"/>
              <a:t>2/7/2025</a:t>
            </a:fld>
            <a:endParaRPr lang="en-US"/>
          </a:p>
        </p:txBody>
      </p:sp>
      <p:sp>
        <p:nvSpPr>
          <p:cNvPr id="5" name="Footer Placeholder 4">
            <a:extLst>
              <a:ext uri="{FF2B5EF4-FFF2-40B4-BE49-F238E27FC236}">
                <a16:creationId xmlns:a16="http://schemas.microsoft.com/office/drawing/2014/main" id="{D620F789-33AC-09E2-11AD-9629C78860C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95ED5682-811F-8F9D-7DA1-21B71EA85AF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915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en-LV"/>
          </a:p>
        </p:txBody>
      </p:sp>
      <p:sp>
        <p:nvSpPr>
          <p:cNvPr id="4" name="Date Placeholder 3">
            <a:extLst>
              <a:ext uri="{FF2B5EF4-FFF2-40B4-BE49-F238E27FC236}">
                <a16:creationId xmlns:a16="http://schemas.microsoft.com/office/drawing/2014/main" id="{41E2C386-7C39-D997-99A5-4885BC5A443C}"/>
              </a:ext>
            </a:extLst>
          </p:cNvPr>
          <p:cNvSpPr>
            <a:spLocks noGrp="1"/>
          </p:cNvSpPr>
          <p:nvPr>
            <p:ph type="dt" sz="half" idx="10"/>
          </p:nvPr>
        </p:nvSpPr>
        <p:spPr/>
        <p:txBody>
          <a:bodyPr/>
          <a:lstStyle>
            <a:lvl1pPr>
              <a:defRPr/>
            </a:lvl1pPr>
          </a:lstStyle>
          <a:p>
            <a:pPr>
              <a:defRPr/>
            </a:pPr>
            <a:fld id="{106C6560-A647-47F6-A802-1CE50105CBCA}" type="datetime1">
              <a:rPr lang="en-US"/>
              <a:pPr>
                <a:defRPr/>
              </a:pPr>
              <a:t>2/7/2025</a:t>
            </a:fld>
            <a:endParaRPr lang="en-US"/>
          </a:p>
        </p:txBody>
      </p:sp>
      <p:sp>
        <p:nvSpPr>
          <p:cNvPr id="5" name="Footer Placeholder 4">
            <a:extLst>
              <a:ext uri="{FF2B5EF4-FFF2-40B4-BE49-F238E27FC236}">
                <a16:creationId xmlns:a16="http://schemas.microsoft.com/office/drawing/2014/main" id="{1F18529F-A142-32ED-6204-4B7DD74926B0}"/>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0CB2E934-D8F1-C1FD-7CE2-32BF684C944D}"/>
              </a:ext>
            </a:extLst>
          </p:cNvPr>
          <p:cNvSpPr>
            <a:spLocks noGrp="1"/>
          </p:cNvSpPr>
          <p:nvPr>
            <p:ph type="sldNum" sz="quarter" idx="12"/>
          </p:nvPr>
        </p:nvSpPr>
        <p:spPr/>
        <p:txBody>
          <a:bodyPr/>
          <a:lstStyle>
            <a:lvl1pPr>
              <a:defRPr/>
            </a:lvl1pPr>
          </a:lstStyle>
          <a:p>
            <a:pPr>
              <a:defRPr/>
            </a:pPr>
            <a:fld id="{41E4CFD4-340D-4CB8-BB88-71A78C4F9980}" type="slidenum">
              <a:rPr lang="en-US"/>
              <a:pPr>
                <a:defRPr/>
              </a:pPr>
              <a:t>‹#›</a:t>
            </a:fld>
            <a:endParaRPr lang="en-US"/>
          </a:p>
        </p:txBody>
      </p:sp>
    </p:spTree>
    <p:extLst>
      <p:ext uri="{BB962C8B-B14F-4D97-AF65-F5344CB8AC3E}">
        <p14:creationId xmlns:p14="http://schemas.microsoft.com/office/powerpoint/2010/main" val="4241018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LV"/>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185F2CA7-6E1E-32A6-DDAC-F53CBE23D39B}"/>
              </a:ext>
            </a:extLst>
          </p:cNvPr>
          <p:cNvSpPr>
            <a:spLocks noGrp="1"/>
          </p:cNvSpPr>
          <p:nvPr>
            <p:ph type="dt" sz="half" idx="10"/>
          </p:nvPr>
        </p:nvSpPr>
        <p:spPr/>
        <p:txBody>
          <a:bodyPr/>
          <a:lstStyle>
            <a:lvl1pPr>
              <a:defRPr/>
            </a:lvl1pPr>
          </a:lstStyle>
          <a:p>
            <a:pPr>
              <a:defRPr/>
            </a:pPr>
            <a:fld id="{BB12F07E-5BFA-4F66-9B41-ACEA484F55A9}" type="datetime1">
              <a:rPr lang="en-US"/>
              <a:pPr>
                <a:defRPr/>
              </a:pPr>
              <a:t>2/7/2025</a:t>
            </a:fld>
            <a:endParaRPr lang="en-US"/>
          </a:p>
        </p:txBody>
      </p:sp>
      <p:sp>
        <p:nvSpPr>
          <p:cNvPr id="5" name="Footer Placeholder 4">
            <a:extLst>
              <a:ext uri="{FF2B5EF4-FFF2-40B4-BE49-F238E27FC236}">
                <a16:creationId xmlns:a16="http://schemas.microsoft.com/office/drawing/2014/main" id="{8446B3D8-054A-064E-9ED1-AA7851616A84}"/>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8FD30810-1A24-76DC-3507-9427183C7A7B}"/>
              </a:ext>
            </a:extLst>
          </p:cNvPr>
          <p:cNvSpPr>
            <a:spLocks noGrp="1"/>
          </p:cNvSpPr>
          <p:nvPr>
            <p:ph type="sldNum" sz="quarter" idx="12"/>
          </p:nvPr>
        </p:nvSpPr>
        <p:spPr/>
        <p:txBody>
          <a:bodyPr/>
          <a:lstStyle>
            <a:lvl1pPr>
              <a:defRPr/>
            </a:lvl1pPr>
          </a:lstStyle>
          <a:p>
            <a:pPr>
              <a:defRPr/>
            </a:pPr>
            <a:fld id="{2F36025B-CAEB-404B-B967-25BDFD000999}" type="slidenum">
              <a:rPr lang="en-US"/>
              <a:pPr>
                <a:defRPr/>
              </a:pPr>
              <a:t>‹#›</a:t>
            </a:fld>
            <a:endParaRPr lang="en-US"/>
          </a:p>
        </p:txBody>
      </p:sp>
    </p:spTree>
    <p:extLst>
      <p:ext uri="{BB962C8B-B14F-4D97-AF65-F5344CB8AC3E}">
        <p14:creationId xmlns:p14="http://schemas.microsoft.com/office/powerpoint/2010/main" val="282012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en-LV"/>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25F48C2-0E5F-D3FA-B496-336198E4FC20}"/>
              </a:ext>
            </a:extLst>
          </p:cNvPr>
          <p:cNvSpPr>
            <a:spLocks noGrp="1"/>
          </p:cNvSpPr>
          <p:nvPr>
            <p:ph type="dt" sz="half" idx="10"/>
          </p:nvPr>
        </p:nvSpPr>
        <p:spPr/>
        <p:txBody>
          <a:bodyPr/>
          <a:lstStyle>
            <a:lvl1pPr>
              <a:defRPr/>
            </a:lvl1pPr>
          </a:lstStyle>
          <a:p>
            <a:pPr>
              <a:defRPr/>
            </a:pPr>
            <a:fld id="{93ED3EF9-0465-4894-9CD7-84AD2EAF7961}" type="datetime1">
              <a:rPr lang="en-US"/>
              <a:pPr>
                <a:defRPr/>
              </a:pPr>
              <a:t>2/7/2025</a:t>
            </a:fld>
            <a:endParaRPr lang="en-US"/>
          </a:p>
        </p:txBody>
      </p:sp>
      <p:sp>
        <p:nvSpPr>
          <p:cNvPr id="5" name="Footer Placeholder 4">
            <a:extLst>
              <a:ext uri="{FF2B5EF4-FFF2-40B4-BE49-F238E27FC236}">
                <a16:creationId xmlns:a16="http://schemas.microsoft.com/office/drawing/2014/main" id="{68D6CFFD-2E87-0A6A-7670-BC596A51925E}"/>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D569520C-FC77-8AB9-0D8B-C19B747D1A64}"/>
              </a:ext>
            </a:extLst>
          </p:cNvPr>
          <p:cNvSpPr>
            <a:spLocks noGrp="1"/>
          </p:cNvSpPr>
          <p:nvPr>
            <p:ph type="sldNum" sz="quarter" idx="12"/>
          </p:nvPr>
        </p:nvSpPr>
        <p:spPr/>
        <p:txBody>
          <a:bodyPr/>
          <a:lstStyle>
            <a:lvl1pPr>
              <a:defRPr/>
            </a:lvl1pPr>
          </a:lstStyle>
          <a:p>
            <a:pPr>
              <a:defRPr/>
            </a:pPr>
            <a:fld id="{28F48209-461B-4CA4-97A6-67FF916CABC9}" type="slidenum">
              <a:rPr lang="en-US"/>
              <a:pPr>
                <a:defRPr/>
              </a:pPr>
              <a:t>‹#›</a:t>
            </a:fld>
            <a:endParaRPr lang="en-US"/>
          </a:p>
        </p:txBody>
      </p:sp>
    </p:spTree>
    <p:extLst>
      <p:ext uri="{BB962C8B-B14F-4D97-AF65-F5344CB8AC3E}">
        <p14:creationId xmlns:p14="http://schemas.microsoft.com/office/powerpoint/2010/main" val="2197862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LV"/>
          </a:p>
        </p:txBody>
      </p:sp>
      <p:sp>
        <p:nvSpPr>
          <p:cNvPr id="3" name="Content Placeholder 2"/>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Content Placeholder 3"/>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Date Placeholder 3">
            <a:extLst>
              <a:ext uri="{FF2B5EF4-FFF2-40B4-BE49-F238E27FC236}">
                <a16:creationId xmlns:a16="http://schemas.microsoft.com/office/drawing/2014/main" id="{841D82F9-9702-0847-ADF8-7D98997915E4}"/>
              </a:ext>
            </a:extLst>
          </p:cNvPr>
          <p:cNvSpPr>
            <a:spLocks noGrp="1"/>
          </p:cNvSpPr>
          <p:nvPr>
            <p:ph type="dt" sz="half" idx="10"/>
          </p:nvPr>
        </p:nvSpPr>
        <p:spPr/>
        <p:txBody>
          <a:bodyPr/>
          <a:lstStyle>
            <a:lvl1pPr>
              <a:defRPr/>
            </a:lvl1pPr>
          </a:lstStyle>
          <a:p>
            <a:pPr>
              <a:defRPr/>
            </a:pPr>
            <a:fld id="{B1BD34DD-A5BF-489A-8537-CF5DE9BD3A0E}" type="datetime1">
              <a:rPr lang="en-US"/>
              <a:pPr>
                <a:defRPr/>
              </a:pPr>
              <a:t>2/7/2025</a:t>
            </a:fld>
            <a:endParaRPr lang="en-US"/>
          </a:p>
        </p:txBody>
      </p:sp>
      <p:sp>
        <p:nvSpPr>
          <p:cNvPr id="6" name="Footer Placeholder 4">
            <a:extLst>
              <a:ext uri="{FF2B5EF4-FFF2-40B4-BE49-F238E27FC236}">
                <a16:creationId xmlns:a16="http://schemas.microsoft.com/office/drawing/2014/main" id="{6BA03BDD-7DDF-A4A0-DAB7-CF1D370D488D}"/>
              </a:ext>
            </a:extLst>
          </p:cNvPr>
          <p:cNvSpPr>
            <a:spLocks noGrp="1"/>
          </p:cNvSpPr>
          <p:nvPr>
            <p:ph type="ftr" sz="quarter" idx="11"/>
          </p:nvPr>
        </p:nvSpPr>
        <p:spPr/>
        <p:txBody>
          <a:bodyPr/>
          <a:lstStyle>
            <a:lvl1pPr>
              <a:defRPr/>
            </a:lvl1pPr>
          </a:lstStyle>
          <a:p>
            <a:pPr>
              <a:defRPr/>
            </a:pPr>
            <a:r>
              <a:rPr lang="en-US"/>
              <a:t>Ādažu</a:t>
            </a:r>
          </a:p>
        </p:txBody>
      </p:sp>
      <p:sp>
        <p:nvSpPr>
          <p:cNvPr id="7" name="Slide Number Placeholder 5">
            <a:extLst>
              <a:ext uri="{FF2B5EF4-FFF2-40B4-BE49-F238E27FC236}">
                <a16:creationId xmlns:a16="http://schemas.microsoft.com/office/drawing/2014/main" id="{0C5A4453-52BD-9780-30D1-32073F157BBF}"/>
              </a:ext>
            </a:extLst>
          </p:cNvPr>
          <p:cNvSpPr>
            <a:spLocks noGrp="1"/>
          </p:cNvSpPr>
          <p:nvPr>
            <p:ph type="sldNum" sz="quarter" idx="12"/>
          </p:nvPr>
        </p:nvSpPr>
        <p:spPr/>
        <p:txBody>
          <a:bodyPr/>
          <a:lstStyle>
            <a:lvl1pPr>
              <a:defRPr/>
            </a:lvl1pPr>
          </a:lstStyle>
          <a:p>
            <a:pPr>
              <a:defRPr/>
            </a:pPr>
            <a:fld id="{0272E645-C7E5-4742-85B7-42D36F58453B}" type="slidenum">
              <a:rPr lang="en-US"/>
              <a:pPr>
                <a:defRPr/>
              </a:pPr>
              <a:t>‹#›</a:t>
            </a:fld>
            <a:endParaRPr lang="en-US"/>
          </a:p>
        </p:txBody>
      </p:sp>
    </p:spTree>
    <p:extLst>
      <p:ext uri="{BB962C8B-B14F-4D97-AF65-F5344CB8AC3E}">
        <p14:creationId xmlns:p14="http://schemas.microsoft.com/office/powerpoint/2010/main" val="115658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GB"/>
              <a:t>Click to edit Master title style</a:t>
            </a:r>
            <a:endParaRPr lang="en-LV"/>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7" name="Date Placeholder 3">
            <a:extLst>
              <a:ext uri="{FF2B5EF4-FFF2-40B4-BE49-F238E27FC236}">
                <a16:creationId xmlns:a16="http://schemas.microsoft.com/office/drawing/2014/main" id="{753E1A7D-2F74-C8F7-7B62-4CB9CE5BEF62}"/>
              </a:ext>
            </a:extLst>
          </p:cNvPr>
          <p:cNvSpPr>
            <a:spLocks noGrp="1"/>
          </p:cNvSpPr>
          <p:nvPr>
            <p:ph type="dt" sz="half" idx="10"/>
          </p:nvPr>
        </p:nvSpPr>
        <p:spPr/>
        <p:txBody>
          <a:bodyPr/>
          <a:lstStyle>
            <a:lvl1pPr>
              <a:defRPr/>
            </a:lvl1pPr>
          </a:lstStyle>
          <a:p>
            <a:pPr>
              <a:defRPr/>
            </a:pPr>
            <a:fld id="{B6AB953A-829F-4F88-8E93-10B76B741732}" type="datetime1">
              <a:rPr lang="en-US"/>
              <a:pPr>
                <a:defRPr/>
              </a:pPr>
              <a:t>2/7/2025</a:t>
            </a:fld>
            <a:endParaRPr lang="en-US"/>
          </a:p>
        </p:txBody>
      </p:sp>
      <p:sp>
        <p:nvSpPr>
          <p:cNvPr id="8" name="Footer Placeholder 4">
            <a:extLst>
              <a:ext uri="{FF2B5EF4-FFF2-40B4-BE49-F238E27FC236}">
                <a16:creationId xmlns:a16="http://schemas.microsoft.com/office/drawing/2014/main" id="{69466738-9D4E-21D0-1F5B-6FF30177E9A8}"/>
              </a:ext>
            </a:extLst>
          </p:cNvPr>
          <p:cNvSpPr>
            <a:spLocks noGrp="1"/>
          </p:cNvSpPr>
          <p:nvPr>
            <p:ph type="ftr" sz="quarter" idx="11"/>
          </p:nvPr>
        </p:nvSpPr>
        <p:spPr/>
        <p:txBody>
          <a:bodyPr/>
          <a:lstStyle>
            <a:lvl1pPr>
              <a:defRPr/>
            </a:lvl1pPr>
          </a:lstStyle>
          <a:p>
            <a:pPr>
              <a:defRPr/>
            </a:pPr>
            <a:r>
              <a:rPr lang="en-US"/>
              <a:t>Ādažu</a:t>
            </a:r>
          </a:p>
        </p:txBody>
      </p:sp>
      <p:sp>
        <p:nvSpPr>
          <p:cNvPr id="9" name="Slide Number Placeholder 5">
            <a:extLst>
              <a:ext uri="{FF2B5EF4-FFF2-40B4-BE49-F238E27FC236}">
                <a16:creationId xmlns:a16="http://schemas.microsoft.com/office/drawing/2014/main" id="{36328F5A-080E-093B-B9BA-AE888E646C9A}"/>
              </a:ext>
            </a:extLst>
          </p:cNvPr>
          <p:cNvSpPr>
            <a:spLocks noGrp="1"/>
          </p:cNvSpPr>
          <p:nvPr>
            <p:ph type="sldNum" sz="quarter" idx="12"/>
          </p:nvPr>
        </p:nvSpPr>
        <p:spPr/>
        <p:txBody>
          <a:bodyPr/>
          <a:lstStyle>
            <a:lvl1pPr>
              <a:defRPr/>
            </a:lvl1pPr>
          </a:lstStyle>
          <a:p>
            <a:pPr>
              <a:defRPr/>
            </a:pPr>
            <a:fld id="{81BEE8D8-F14C-4C4A-96C8-D7269EF0B0A0}" type="slidenum">
              <a:rPr lang="en-US"/>
              <a:pPr>
                <a:defRPr/>
              </a:pPr>
              <a:t>‹#›</a:t>
            </a:fld>
            <a:endParaRPr lang="en-US"/>
          </a:p>
        </p:txBody>
      </p:sp>
    </p:spTree>
    <p:extLst>
      <p:ext uri="{BB962C8B-B14F-4D97-AF65-F5344CB8AC3E}">
        <p14:creationId xmlns:p14="http://schemas.microsoft.com/office/powerpoint/2010/main" val="1679277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LV"/>
          </a:p>
        </p:txBody>
      </p:sp>
      <p:sp>
        <p:nvSpPr>
          <p:cNvPr id="3" name="Date Placeholder 3">
            <a:extLst>
              <a:ext uri="{FF2B5EF4-FFF2-40B4-BE49-F238E27FC236}">
                <a16:creationId xmlns:a16="http://schemas.microsoft.com/office/drawing/2014/main" id="{9C09538B-AF70-33E2-9D76-181E97AB92A9}"/>
              </a:ext>
            </a:extLst>
          </p:cNvPr>
          <p:cNvSpPr>
            <a:spLocks noGrp="1"/>
          </p:cNvSpPr>
          <p:nvPr>
            <p:ph type="dt" sz="half" idx="10"/>
          </p:nvPr>
        </p:nvSpPr>
        <p:spPr/>
        <p:txBody>
          <a:bodyPr/>
          <a:lstStyle>
            <a:lvl1pPr>
              <a:defRPr/>
            </a:lvl1pPr>
          </a:lstStyle>
          <a:p>
            <a:pPr>
              <a:defRPr/>
            </a:pPr>
            <a:fld id="{B85B197D-CD7E-42E7-979D-974CA16D0F3A}" type="datetime1">
              <a:rPr lang="en-US"/>
              <a:pPr>
                <a:defRPr/>
              </a:pPr>
              <a:t>2/7/2025</a:t>
            </a:fld>
            <a:endParaRPr lang="en-US"/>
          </a:p>
        </p:txBody>
      </p:sp>
      <p:sp>
        <p:nvSpPr>
          <p:cNvPr id="4" name="Footer Placeholder 4">
            <a:extLst>
              <a:ext uri="{FF2B5EF4-FFF2-40B4-BE49-F238E27FC236}">
                <a16:creationId xmlns:a16="http://schemas.microsoft.com/office/drawing/2014/main" id="{624F347B-FF24-FB69-AE71-E88ED23DC843}"/>
              </a:ext>
            </a:extLst>
          </p:cNvPr>
          <p:cNvSpPr>
            <a:spLocks noGrp="1"/>
          </p:cNvSpPr>
          <p:nvPr>
            <p:ph type="ftr" sz="quarter" idx="11"/>
          </p:nvPr>
        </p:nvSpPr>
        <p:spPr/>
        <p:txBody>
          <a:bodyPr/>
          <a:lstStyle>
            <a:lvl1pPr>
              <a:defRPr/>
            </a:lvl1pPr>
          </a:lstStyle>
          <a:p>
            <a:pPr>
              <a:defRPr/>
            </a:pPr>
            <a:r>
              <a:rPr lang="en-US"/>
              <a:t>Ādažu</a:t>
            </a:r>
          </a:p>
        </p:txBody>
      </p:sp>
      <p:sp>
        <p:nvSpPr>
          <p:cNvPr id="5" name="Slide Number Placeholder 5">
            <a:extLst>
              <a:ext uri="{FF2B5EF4-FFF2-40B4-BE49-F238E27FC236}">
                <a16:creationId xmlns:a16="http://schemas.microsoft.com/office/drawing/2014/main" id="{30A56C20-1C7F-0D4C-6938-63EADE519CF0}"/>
              </a:ext>
            </a:extLst>
          </p:cNvPr>
          <p:cNvSpPr>
            <a:spLocks noGrp="1"/>
          </p:cNvSpPr>
          <p:nvPr>
            <p:ph type="sldNum" sz="quarter" idx="12"/>
          </p:nvPr>
        </p:nvSpPr>
        <p:spPr/>
        <p:txBody>
          <a:bodyPr/>
          <a:lstStyle>
            <a:lvl1pPr>
              <a:defRPr/>
            </a:lvl1pPr>
          </a:lstStyle>
          <a:p>
            <a:pPr>
              <a:defRPr/>
            </a:pPr>
            <a:fld id="{926997F1-72CC-47D2-A9EE-EB1C134811E8}" type="slidenum">
              <a:rPr lang="en-US"/>
              <a:pPr>
                <a:defRPr/>
              </a:pPr>
              <a:t>‹#›</a:t>
            </a:fld>
            <a:endParaRPr lang="en-US"/>
          </a:p>
        </p:txBody>
      </p:sp>
    </p:spTree>
    <p:extLst>
      <p:ext uri="{BB962C8B-B14F-4D97-AF65-F5344CB8AC3E}">
        <p14:creationId xmlns:p14="http://schemas.microsoft.com/office/powerpoint/2010/main" val="2841854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33B068-F4BB-839D-78DC-9D0F1E86D06A}"/>
              </a:ext>
            </a:extLst>
          </p:cNvPr>
          <p:cNvSpPr>
            <a:spLocks noGrp="1"/>
          </p:cNvSpPr>
          <p:nvPr>
            <p:ph type="dt" sz="half" idx="10"/>
          </p:nvPr>
        </p:nvSpPr>
        <p:spPr/>
        <p:txBody>
          <a:bodyPr/>
          <a:lstStyle>
            <a:lvl1pPr>
              <a:defRPr/>
            </a:lvl1pPr>
          </a:lstStyle>
          <a:p>
            <a:pPr>
              <a:defRPr/>
            </a:pPr>
            <a:fld id="{8DC4C02D-D77E-47B9-8E2A-D4C352176C1A}" type="datetime1">
              <a:rPr lang="en-US"/>
              <a:pPr>
                <a:defRPr/>
              </a:pPr>
              <a:t>2/7/2025</a:t>
            </a:fld>
            <a:endParaRPr lang="en-US"/>
          </a:p>
        </p:txBody>
      </p:sp>
      <p:sp>
        <p:nvSpPr>
          <p:cNvPr id="3" name="Footer Placeholder 4">
            <a:extLst>
              <a:ext uri="{FF2B5EF4-FFF2-40B4-BE49-F238E27FC236}">
                <a16:creationId xmlns:a16="http://schemas.microsoft.com/office/drawing/2014/main" id="{26A09181-091D-9342-29EF-4B925B675792}"/>
              </a:ext>
            </a:extLst>
          </p:cNvPr>
          <p:cNvSpPr>
            <a:spLocks noGrp="1"/>
          </p:cNvSpPr>
          <p:nvPr>
            <p:ph type="ftr" sz="quarter" idx="11"/>
          </p:nvPr>
        </p:nvSpPr>
        <p:spPr/>
        <p:txBody>
          <a:bodyPr/>
          <a:lstStyle>
            <a:lvl1pPr>
              <a:defRPr/>
            </a:lvl1pPr>
          </a:lstStyle>
          <a:p>
            <a:pPr>
              <a:defRPr/>
            </a:pPr>
            <a:r>
              <a:rPr lang="en-US"/>
              <a:t>Ādažu</a:t>
            </a:r>
          </a:p>
        </p:txBody>
      </p:sp>
      <p:sp>
        <p:nvSpPr>
          <p:cNvPr id="4" name="Slide Number Placeholder 5">
            <a:extLst>
              <a:ext uri="{FF2B5EF4-FFF2-40B4-BE49-F238E27FC236}">
                <a16:creationId xmlns:a16="http://schemas.microsoft.com/office/drawing/2014/main" id="{8F00D11C-30E3-1094-B8B4-3EAD6F7A9A5D}"/>
              </a:ext>
            </a:extLst>
          </p:cNvPr>
          <p:cNvSpPr>
            <a:spLocks noGrp="1"/>
          </p:cNvSpPr>
          <p:nvPr>
            <p:ph type="sldNum" sz="quarter" idx="12"/>
          </p:nvPr>
        </p:nvSpPr>
        <p:spPr/>
        <p:txBody>
          <a:bodyPr/>
          <a:lstStyle>
            <a:lvl1pPr>
              <a:defRPr/>
            </a:lvl1pPr>
          </a:lstStyle>
          <a:p>
            <a:pPr>
              <a:defRPr/>
            </a:pPr>
            <a:fld id="{FA3A6398-8651-4796-AC4C-2AF470C8D934}" type="slidenum">
              <a:rPr lang="en-US"/>
              <a:pPr>
                <a:defRPr/>
              </a:pPr>
              <a:t>‹#›</a:t>
            </a:fld>
            <a:endParaRPr lang="en-US"/>
          </a:p>
        </p:txBody>
      </p:sp>
    </p:spTree>
    <p:extLst>
      <p:ext uri="{BB962C8B-B14F-4D97-AF65-F5344CB8AC3E}">
        <p14:creationId xmlns:p14="http://schemas.microsoft.com/office/powerpoint/2010/main" val="1734576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en-LV"/>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DBD78BB1-56BC-9536-AE6D-CC3474DF3B3B}"/>
              </a:ext>
            </a:extLst>
          </p:cNvPr>
          <p:cNvSpPr>
            <a:spLocks noGrp="1"/>
          </p:cNvSpPr>
          <p:nvPr>
            <p:ph type="dt" sz="half" idx="10"/>
          </p:nvPr>
        </p:nvSpPr>
        <p:spPr/>
        <p:txBody>
          <a:bodyPr/>
          <a:lstStyle>
            <a:lvl1pPr>
              <a:defRPr/>
            </a:lvl1pPr>
          </a:lstStyle>
          <a:p>
            <a:pPr>
              <a:defRPr/>
            </a:pPr>
            <a:fld id="{E638FF2C-C462-4A19-9B4A-440378F7D0F7}" type="datetime1">
              <a:rPr lang="en-US"/>
              <a:pPr>
                <a:defRPr/>
              </a:pPr>
              <a:t>2/7/2025</a:t>
            </a:fld>
            <a:endParaRPr lang="en-US"/>
          </a:p>
        </p:txBody>
      </p:sp>
      <p:sp>
        <p:nvSpPr>
          <p:cNvPr id="6" name="Footer Placeholder 4">
            <a:extLst>
              <a:ext uri="{FF2B5EF4-FFF2-40B4-BE49-F238E27FC236}">
                <a16:creationId xmlns:a16="http://schemas.microsoft.com/office/drawing/2014/main" id="{BFD45CDA-0196-FE92-3912-4C4C35144856}"/>
              </a:ext>
            </a:extLst>
          </p:cNvPr>
          <p:cNvSpPr>
            <a:spLocks noGrp="1"/>
          </p:cNvSpPr>
          <p:nvPr>
            <p:ph type="ftr" sz="quarter" idx="11"/>
          </p:nvPr>
        </p:nvSpPr>
        <p:spPr/>
        <p:txBody>
          <a:bodyPr/>
          <a:lstStyle>
            <a:lvl1pPr>
              <a:defRPr/>
            </a:lvl1pPr>
          </a:lstStyle>
          <a:p>
            <a:pPr>
              <a:defRPr/>
            </a:pPr>
            <a:r>
              <a:rPr lang="en-US"/>
              <a:t>Ādažu</a:t>
            </a:r>
          </a:p>
        </p:txBody>
      </p:sp>
      <p:sp>
        <p:nvSpPr>
          <p:cNvPr id="7" name="Slide Number Placeholder 5">
            <a:extLst>
              <a:ext uri="{FF2B5EF4-FFF2-40B4-BE49-F238E27FC236}">
                <a16:creationId xmlns:a16="http://schemas.microsoft.com/office/drawing/2014/main" id="{EF82F6C2-3D63-A55F-81FA-4E2E1B3840AD}"/>
              </a:ext>
            </a:extLst>
          </p:cNvPr>
          <p:cNvSpPr>
            <a:spLocks noGrp="1"/>
          </p:cNvSpPr>
          <p:nvPr>
            <p:ph type="sldNum" sz="quarter" idx="12"/>
          </p:nvPr>
        </p:nvSpPr>
        <p:spPr/>
        <p:txBody>
          <a:bodyPr/>
          <a:lstStyle>
            <a:lvl1pPr>
              <a:defRPr/>
            </a:lvl1pPr>
          </a:lstStyle>
          <a:p>
            <a:pPr>
              <a:defRPr/>
            </a:pPr>
            <a:fld id="{B4175017-1006-417A-8C90-926AFA3CACDC}" type="slidenum">
              <a:rPr lang="en-US"/>
              <a:pPr>
                <a:defRPr/>
              </a:pPr>
              <a:t>‹#›</a:t>
            </a:fld>
            <a:endParaRPr lang="en-US"/>
          </a:p>
        </p:txBody>
      </p:sp>
    </p:spTree>
    <p:extLst>
      <p:ext uri="{BB962C8B-B14F-4D97-AF65-F5344CB8AC3E}">
        <p14:creationId xmlns:p14="http://schemas.microsoft.com/office/powerpoint/2010/main" val="3521357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5D27-CFB8-6153-AFDF-92C8AF72B967}"/>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7A323432-3351-EE92-DC29-797117BD9D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8366F2B-CBAE-511B-DF3A-726E8FE20A09}"/>
              </a:ext>
            </a:extLst>
          </p:cNvPr>
          <p:cNvSpPr>
            <a:spLocks noGrp="1"/>
          </p:cNvSpPr>
          <p:nvPr>
            <p:ph type="dt" sz="half" idx="10"/>
          </p:nvPr>
        </p:nvSpPr>
        <p:spPr/>
        <p:txBody>
          <a:bodyPr/>
          <a:lstStyle/>
          <a:p>
            <a:fld id="{1AC8FE41-FDFF-8047-B79B-356A78FD3E08}" type="datetime1">
              <a:rPr lang="en-US" smtClean="0"/>
              <a:t>2/7/2025</a:t>
            </a:fld>
            <a:endParaRPr lang="en-US"/>
          </a:p>
        </p:txBody>
      </p:sp>
      <p:sp>
        <p:nvSpPr>
          <p:cNvPr id="5" name="Footer Placeholder 4">
            <a:extLst>
              <a:ext uri="{FF2B5EF4-FFF2-40B4-BE49-F238E27FC236}">
                <a16:creationId xmlns:a16="http://schemas.microsoft.com/office/drawing/2014/main" id="{89F8B86A-7330-3189-51EC-BC8929C5282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83C7A196-DFA2-AAF7-EC91-6BC8AA594F8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256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en-LV"/>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endParaRPr lang="en-LV"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C727C42A-4E99-FB8A-6912-7049963E4584}"/>
              </a:ext>
            </a:extLst>
          </p:cNvPr>
          <p:cNvSpPr>
            <a:spLocks noGrp="1"/>
          </p:cNvSpPr>
          <p:nvPr>
            <p:ph type="dt" sz="half" idx="10"/>
          </p:nvPr>
        </p:nvSpPr>
        <p:spPr/>
        <p:txBody>
          <a:bodyPr/>
          <a:lstStyle>
            <a:lvl1pPr>
              <a:defRPr/>
            </a:lvl1pPr>
          </a:lstStyle>
          <a:p>
            <a:pPr>
              <a:defRPr/>
            </a:pPr>
            <a:fld id="{3777B76F-C549-40F7-8359-C11DEC50574F}" type="datetime1">
              <a:rPr lang="en-US"/>
              <a:pPr>
                <a:defRPr/>
              </a:pPr>
              <a:t>2/7/2025</a:t>
            </a:fld>
            <a:endParaRPr lang="en-US"/>
          </a:p>
        </p:txBody>
      </p:sp>
      <p:sp>
        <p:nvSpPr>
          <p:cNvPr id="6" name="Footer Placeholder 4">
            <a:extLst>
              <a:ext uri="{FF2B5EF4-FFF2-40B4-BE49-F238E27FC236}">
                <a16:creationId xmlns:a16="http://schemas.microsoft.com/office/drawing/2014/main" id="{AD6398D8-9295-2372-3065-683CA876D81D}"/>
              </a:ext>
            </a:extLst>
          </p:cNvPr>
          <p:cNvSpPr>
            <a:spLocks noGrp="1"/>
          </p:cNvSpPr>
          <p:nvPr>
            <p:ph type="ftr" sz="quarter" idx="11"/>
          </p:nvPr>
        </p:nvSpPr>
        <p:spPr/>
        <p:txBody>
          <a:bodyPr/>
          <a:lstStyle>
            <a:lvl1pPr>
              <a:defRPr/>
            </a:lvl1pPr>
          </a:lstStyle>
          <a:p>
            <a:pPr>
              <a:defRPr/>
            </a:pPr>
            <a:r>
              <a:rPr lang="en-US"/>
              <a:t>Ādažu</a:t>
            </a:r>
          </a:p>
        </p:txBody>
      </p:sp>
      <p:sp>
        <p:nvSpPr>
          <p:cNvPr id="7" name="Slide Number Placeholder 5">
            <a:extLst>
              <a:ext uri="{FF2B5EF4-FFF2-40B4-BE49-F238E27FC236}">
                <a16:creationId xmlns:a16="http://schemas.microsoft.com/office/drawing/2014/main" id="{20944722-A81C-B4AF-E115-66ADCD752E2E}"/>
              </a:ext>
            </a:extLst>
          </p:cNvPr>
          <p:cNvSpPr>
            <a:spLocks noGrp="1"/>
          </p:cNvSpPr>
          <p:nvPr>
            <p:ph type="sldNum" sz="quarter" idx="12"/>
          </p:nvPr>
        </p:nvSpPr>
        <p:spPr/>
        <p:txBody>
          <a:bodyPr/>
          <a:lstStyle>
            <a:lvl1pPr>
              <a:defRPr/>
            </a:lvl1pPr>
          </a:lstStyle>
          <a:p>
            <a:pPr>
              <a:defRPr/>
            </a:pPr>
            <a:fld id="{53072D91-9F26-4882-999B-7520B0AD9052}" type="slidenum">
              <a:rPr lang="en-US"/>
              <a:pPr>
                <a:defRPr/>
              </a:pPr>
              <a:t>‹#›</a:t>
            </a:fld>
            <a:endParaRPr lang="en-US"/>
          </a:p>
        </p:txBody>
      </p:sp>
    </p:spTree>
    <p:extLst>
      <p:ext uri="{BB962C8B-B14F-4D97-AF65-F5344CB8AC3E}">
        <p14:creationId xmlns:p14="http://schemas.microsoft.com/office/powerpoint/2010/main" val="1955425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LV"/>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FF8F6C67-22BF-D876-CAF6-080A615EAADF}"/>
              </a:ext>
            </a:extLst>
          </p:cNvPr>
          <p:cNvSpPr>
            <a:spLocks noGrp="1"/>
          </p:cNvSpPr>
          <p:nvPr>
            <p:ph type="dt" sz="half" idx="10"/>
          </p:nvPr>
        </p:nvSpPr>
        <p:spPr/>
        <p:txBody>
          <a:bodyPr/>
          <a:lstStyle>
            <a:lvl1pPr>
              <a:defRPr/>
            </a:lvl1pPr>
          </a:lstStyle>
          <a:p>
            <a:pPr>
              <a:defRPr/>
            </a:pPr>
            <a:fld id="{7BF9E67F-969E-4D33-8483-B80362EB8C58}" type="datetime1">
              <a:rPr lang="en-US"/>
              <a:pPr>
                <a:defRPr/>
              </a:pPr>
              <a:t>2/7/2025</a:t>
            </a:fld>
            <a:endParaRPr lang="en-US"/>
          </a:p>
        </p:txBody>
      </p:sp>
      <p:sp>
        <p:nvSpPr>
          <p:cNvPr id="5" name="Footer Placeholder 4">
            <a:extLst>
              <a:ext uri="{FF2B5EF4-FFF2-40B4-BE49-F238E27FC236}">
                <a16:creationId xmlns:a16="http://schemas.microsoft.com/office/drawing/2014/main" id="{44D7BAC4-0522-8849-3E66-971D006871E6}"/>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9CDFD637-7ED7-3918-F317-622D5097EA08}"/>
              </a:ext>
            </a:extLst>
          </p:cNvPr>
          <p:cNvSpPr>
            <a:spLocks noGrp="1"/>
          </p:cNvSpPr>
          <p:nvPr>
            <p:ph type="sldNum" sz="quarter" idx="12"/>
          </p:nvPr>
        </p:nvSpPr>
        <p:spPr/>
        <p:txBody>
          <a:bodyPr/>
          <a:lstStyle>
            <a:lvl1pPr>
              <a:defRPr/>
            </a:lvl1pPr>
          </a:lstStyle>
          <a:p>
            <a:pPr>
              <a:defRPr/>
            </a:pPr>
            <a:fld id="{9AC9C9D5-86A9-4BBB-A74D-657BAB2DD988}" type="slidenum">
              <a:rPr lang="en-US"/>
              <a:pPr>
                <a:defRPr/>
              </a:pPr>
              <a:t>‹#›</a:t>
            </a:fld>
            <a:endParaRPr lang="en-US"/>
          </a:p>
        </p:txBody>
      </p:sp>
    </p:spTree>
    <p:extLst>
      <p:ext uri="{BB962C8B-B14F-4D97-AF65-F5344CB8AC3E}">
        <p14:creationId xmlns:p14="http://schemas.microsoft.com/office/powerpoint/2010/main" val="1369389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GB"/>
              <a:t>Click to edit Master title style</a:t>
            </a:r>
            <a:endParaRPr lang="en-LV"/>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C02EF5A2-7240-C9AB-7D74-36D6EEB5F863}"/>
              </a:ext>
            </a:extLst>
          </p:cNvPr>
          <p:cNvSpPr>
            <a:spLocks noGrp="1"/>
          </p:cNvSpPr>
          <p:nvPr>
            <p:ph type="dt" sz="half" idx="10"/>
          </p:nvPr>
        </p:nvSpPr>
        <p:spPr/>
        <p:txBody>
          <a:bodyPr/>
          <a:lstStyle>
            <a:lvl1pPr>
              <a:defRPr/>
            </a:lvl1pPr>
          </a:lstStyle>
          <a:p>
            <a:pPr>
              <a:defRPr/>
            </a:pPr>
            <a:fld id="{A0343DA6-58F7-465B-BF3D-384A2BC2D22F}" type="datetime1">
              <a:rPr lang="en-US"/>
              <a:pPr>
                <a:defRPr/>
              </a:pPr>
              <a:t>2/7/2025</a:t>
            </a:fld>
            <a:endParaRPr lang="en-US"/>
          </a:p>
        </p:txBody>
      </p:sp>
      <p:sp>
        <p:nvSpPr>
          <p:cNvPr id="5" name="Footer Placeholder 4">
            <a:extLst>
              <a:ext uri="{FF2B5EF4-FFF2-40B4-BE49-F238E27FC236}">
                <a16:creationId xmlns:a16="http://schemas.microsoft.com/office/drawing/2014/main" id="{B776AD1D-7BF7-E3A5-FC01-44D3DB6921E5}"/>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3D397E35-133F-23BB-FBF9-5762C8C6C8AC}"/>
              </a:ext>
            </a:extLst>
          </p:cNvPr>
          <p:cNvSpPr>
            <a:spLocks noGrp="1"/>
          </p:cNvSpPr>
          <p:nvPr>
            <p:ph type="sldNum" sz="quarter" idx="12"/>
          </p:nvPr>
        </p:nvSpPr>
        <p:spPr/>
        <p:txBody>
          <a:bodyPr/>
          <a:lstStyle>
            <a:lvl1pPr>
              <a:defRPr/>
            </a:lvl1pPr>
          </a:lstStyle>
          <a:p>
            <a:pPr>
              <a:defRPr/>
            </a:pPr>
            <a:fld id="{EB4F3C9E-CC7E-4D97-A509-AF48A5D333BC}" type="slidenum">
              <a:rPr lang="en-US"/>
              <a:pPr>
                <a:defRPr/>
              </a:pPr>
              <a:t>‹#›</a:t>
            </a:fld>
            <a:endParaRPr lang="en-US"/>
          </a:p>
        </p:txBody>
      </p:sp>
    </p:spTree>
    <p:extLst>
      <p:ext uri="{BB962C8B-B14F-4D97-AF65-F5344CB8AC3E}">
        <p14:creationId xmlns:p14="http://schemas.microsoft.com/office/powerpoint/2010/main" val="2035958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1C8-3AEE-92D0-6BC7-43B9298F41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LV"/>
          </a:p>
        </p:txBody>
      </p:sp>
      <p:sp>
        <p:nvSpPr>
          <p:cNvPr id="3" name="Subtitle 2">
            <a:extLst>
              <a:ext uri="{FF2B5EF4-FFF2-40B4-BE49-F238E27FC236}">
                <a16:creationId xmlns:a16="http://schemas.microsoft.com/office/drawing/2014/main" id="{DDB5853E-7624-0FE6-9FFF-82B092C161C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en-LV"/>
          </a:p>
        </p:txBody>
      </p:sp>
      <p:sp>
        <p:nvSpPr>
          <p:cNvPr id="4" name="Date Placeholder 3">
            <a:extLst>
              <a:ext uri="{FF2B5EF4-FFF2-40B4-BE49-F238E27FC236}">
                <a16:creationId xmlns:a16="http://schemas.microsoft.com/office/drawing/2014/main" id="{CE96A15C-33BA-109B-C718-857CACB9953B}"/>
              </a:ext>
            </a:extLst>
          </p:cNvPr>
          <p:cNvSpPr>
            <a:spLocks noGrp="1"/>
          </p:cNvSpPr>
          <p:nvPr>
            <p:ph type="dt" sz="half" idx="10"/>
          </p:nvPr>
        </p:nvSpPr>
        <p:spPr/>
        <p:txBody>
          <a:bodyPr/>
          <a:lstStyle/>
          <a:p>
            <a:fld id="{E713DBD1-BBC6-144F-BB04-668AE50EEAA2}" type="datetime1">
              <a:rPr lang="en-US" smtClean="0"/>
              <a:t>2/7/2025</a:t>
            </a:fld>
            <a:endParaRPr lang="en-US"/>
          </a:p>
        </p:txBody>
      </p:sp>
      <p:sp>
        <p:nvSpPr>
          <p:cNvPr id="5" name="Footer Placeholder 4">
            <a:extLst>
              <a:ext uri="{FF2B5EF4-FFF2-40B4-BE49-F238E27FC236}">
                <a16:creationId xmlns:a16="http://schemas.microsoft.com/office/drawing/2014/main" id="{14FF34E3-512D-C7E8-C9A1-C78861BE7332}"/>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A727C26C-60F9-7124-6965-208FDD9097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558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5D27-CFB8-6153-AFDF-92C8AF72B967}"/>
              </a:ext>
            </a:extLst>
          </p:cNvPr>
          <p:cNvSpPr>
            <a:spLocks noGrp="1"/>
          </p:cNvSpPr>
          <p:nvPr>
            <p:ph type="title"/>
          </p:nvPr>
        </p:nvSpPr>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7A323432-3351-EE92-DC29-797117BD9D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D8366F2B-CBAE-511B-DF3A-726E8FE20A09}"/>
              </a:ext>
            </a:extLst>
          </p:cNvPr>
          <p:cNvSpPr>
            <a:spLocks noGrp="1"/>
          </p:cNvSpPr>
          <p:nvPr>
            <p:ph type="dt" sz="half" idx="10"/>
          </p:nvPr>
        </p:nvSpPr>
        <p:spPr/>
        <p:txBody>
          <a:bodyPr/>
          <a:lstStyle/>
          <a:p>
            <a:fld id="{1AC8FE41-FDFF-8047-B79B-356A78FD3E08}" type="datetime1">
              <a:rPr lang="en-US" smtClean="0"/>
              <a:t>2/7/2025</a:t>
            </a:fld>
            <a:endParaRPr lang="en-US"/>
          </a:p>
        </p:txBody>
      </p:sp>
      <p:sp>
        <p:nvSpPr>
          <p:cNvPr id="5" name="Footer Placeholder 4">
            <a:extLst>
              <a:ext uri="{FF2B5EF4-FFF2-40B4-BE49-F238E27FC236}">
                <a16:creationId xmlns:a16="http://schemas.microsoft.com/office/drawing/2014/main" id="{89F8B86A-7330-3189-51EC-BC8929C5282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83C7A196-DFA2-AAF7-EC91-6BC8AA594F8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250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6080-85A1-2BCE-DD4A-744EDE67428A}"/>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en-LV"/>
          </a:p>
        </p:txBody>
      </p:sp>
      <p:sp>
        <p:nvSpPr>
          <p:cNvPr id="3" name="Text Placeholder 2">
            <a:extLst>
              <a:ext uri="{FF2B5EF4-FFF2-40B4-BE49-F238E27FC236}">
                <a16:creationId xmlns:a16="http://schemas.microsoft.com/office/drawing/2014/main" id="{75DCFDBD-BC6E-47B5-E97C-F392EFE330F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7650B6-31BE-D0E5-FBBD-D6C76947F50F}"/>
              </a:ext>
            </a:extLst>
          </p:cNvPr>
          <p:cNvSpPr>
            <a:spLocks noGrp="1"/>
          </p:cNvSpPr>
          <p:nvPr>
            <p:ph type="dt" sz="half" idx="10"/>
          </p:nvPr>
        </p:nvSpPr>
        <p:spPr/>
        <p:txBody>
          <a:bodyPr/>
          <a:lstStyle/>
          <a:p>
            <a:fld id="{B1FB4E0E-0A54-0C4A-A6CD-2D1CE1D43E84}" type="datetime1">
              <a:rPr lang="en-US" smtClean="0"/>
              <a:t>2/7/2025</a:t>
            </a:fld>
            <a:endParaRPr lang="en-US"/>
          </a:p>
        </p:txBody>
      </p:sp>
      <p:sp>
        <p:nvSpPr>
          <p:cNvPr id="5" name="Footer Placeholder 4">
            <a:extLst>
              <a:ext uri="{FF2B5EF4-FFF2-40B4-BE49-F238E27FC236}">
                <a16:creationId xmlns:a16="http://schemas.microsoft.com/office/drawing/2014/main" id="{AE73D1AE-D253-228A-7B9E-C7AC2A94346A}"/>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4EA522A7-AC36-79E5-5420-725C999A14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640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E326-4237-8C99-A138-C1AD8BB9E38D}"/>
              </a:ext>
            </a:extLst>
          </p:cNvPr>
          <p:cNvSpPr>
            <a:spLocks noGrp="1"/>
          </p:cNvSpPr>
          <p:nvPr>
            <p:ph type="title"/>
          </p:nvPr>
        </p:nvSpPr>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A0963024-7751-26EA-428C-2497E4D11A3C}"/>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Content Placeholder 3">
            <a:extLst>
              <a:ext uri="{FF2B5EF4-FFF2-40B4-BE49-F238E27FC236}">
                <a16:creationId xmlns:a16="http://schemas.microsoft.com/office/drawing/2014/main" id="{92FAC09D-1B7E-3147-32EF-ED6BCB15D32E}"/>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Date Placeholder 4">
            <a:extLst>
              <a:ext uri="{FF2B5EF4-FFF2-40B4-BE49-F238E27FC236}">
                <a16:creationId xmlns:a16="http://schemas.microsoft.com/office/drawing/2014/main" id="{138949EF-83E8-87AD-CBA1-DAC812DA593A}"/>
              </a:ext>
            </a:extLst>
          </p:cNvPr>
          <p:cNvSpPr>
            <a:spLocks noGrp="1"/>
          </p:cNvSpPr>
          <p:nvPr>
            <p:ph type="dt" sz="half" idx="10"/>
          </p:nvPr>
        </p:nvSpPr>
        <p:spPr/>
        <p:txBody>
          <a:bodyPr/>
          <a:lstStyle/>
          <a:p>
            <a:fld id="{59D80C60-2641-914D-8720-24CB9E1544F8}" type="datetime1">
              <a:rPr lang="en-US" smtClean="0"/>
              <a:t>2/7/2025</a:t>
            </a:fld>
            <a:endParaRPr lang="en-US"/>
          </a:p>
        </p:txBody>
      </p:sp>
      <p:sp>
        <p:nvSpPr>
          <p:cNvPr id="6" name="Footer Placeholder 5">
            <a:extLst>
              <a:ext uri="{FF2B5EF4-FFF2-40B4-BE49-F238E27FC236}">
                <a16:creationId xmlns:a16="http://schemas.microsoft.com/office/drawing/2014/main" id="{B2D8BB95-20DC-906F-19A8-2F37569E0FE5}"/>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1E0908B5-0AAB-EE31-068F-43822183CD6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1138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844F-BA58-53F9-0B1E-A3AE12488D79}"/>
              </a:ext>
            </a:extLst>
          </p:cNvPr>
          <p:cNvSpPr>
            <a:spLocks noGrp="1"/>
          </p:cNvSpPr>
          <p:nvPr>
            <p:ph type="title"/>
          </p:nvPr>
        </p:nvSpPr>
        <p:spPr>
          <a:xfrm>
            <a:off x="839788" y="365126"/>
            <a:ext cx="10515600" cy="1325563"/>
          </a:xfrm>
        </p:spPr>
        <p:txBody>
          <a:bodyPr/>
          <a:lstStyle/>
          <a:p>
            <a:r>
              <a:rPr lang="en-GB"/>
              <a:t>Click to edit Master title style</a:t>
            </a:r>
            <a:endParaRPr lang="en-LV"/>
          </a:p>
        </p:txBody>
      </p:sp>
      <p:sp>
        <p:nvSpPr>
          <p:cNvPr id="3" name="Text Placeholder 2">
            <a:extLst>
              <a:ext uri="{FF2B5EF4-FFF2-40B4-BE49-F238E27FC236}">
                <a16:creationId xmlns:a16="http://schemas.microsoft.com/office/drawing/2014/main" id="{C65BB852-EB59-4733-F019-52D320C33EEA}"/>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1A709-738A-0ACA-8E91-C7EAE6E69E1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Text Placeholder 4">
            <a:extLst>
              <a:ext uri="{FF2B5EF4-FFF2-40B4-BE49-F238E27FC236}">
                <a16:creationId xmlns:a16="http://schemas.microsoft.com/office/drawing/2014/main" id="{4DE12C7B-5E80-8DB1-4700-6C29C2D72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01D052-34EE-7525-5892-BA95E22BED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7" name="Date Placeholder 6">
            <a:extLst>
              <a:ext uri="{FF2B5EF4-FFF2-40B4-BE49-F238E27FC236}">
                <a16:creationId xmlns:a16="http://schemas.microsoft.com/office/drawing/2014/main" id="{AB8A356C-9086-F788-A384-04A08B872770}"/>
              </a:ext>
            </a:extLst>
          </p:cNvPr>
          <p:cNvSpPr>
            <a:spLocks noGrp="1"/>
          </p:cNvSpPr>
          <p:nvPr>
            <p:ph type="dt" sz="half" idx="10"/>
          </p:nvPr>
        </p:nvSpPr>
        <p:spPr/>
        <p:txBody>
          <a:bodyPr/>
          <a:lstStyle/>
          <a:p>
            <a:fld id="{CFE1618D-AFDF-4441-B6AC-AB7256007DBD}" type="datetime1">
              <a:rPr lang="en-US" smtClean="0"/>
              <a:t>2/7/2025</a:t>
            </a:fld>
            <a:endParaRPr lang="en-US"/>
          </a:p>
        </p:txBody>
      </p:sp>
      <p:sp>
        <p:nvSpPr>
          <p:cNvPr id="8" name="Footer Placeholder 7">
            <a:extLst>
              <a:ext uri="{FF2B5EF4-FFF2-40B4-BE49-F238E27FC236}">
                <a16:creationId xmlns:a16="http://schemas.microsoft.com/office/drawing/2014/main" id="{345E61E3-D88C-E4D3-B411-2D18686FF5BA}"/>
              </a:ext>
            </a:extLst>
          </p:cNvPr>
          <p:cNvSpPr>
            <a:spLocks noGrp="1"/>
          </p:cNvSpPr>
          <p:nvPr>
            <p:ph type="ftr" sz="quarter" idx="11"/>
          </p:nvPr>
        </p:nvSpPr>
        <p:spPr/>
        <p:txBody>
          <a:bodyPr/>
          <a:lstStyle/>
          <a:p>
            <a:r>
              <a:rPr lang="en-US"/>
              <a:t>Ādažu</a:t>
            </a:r>
          </a:p>
        </p:txBody>
      </p:sp>
      <p:sp>
        <p:nvSpPr>
          <p:cNvPr id="9" name="Slide Number Placeholder 8">
            <a:extLst>
              <a:ext uri="{FF2B5EF4-FFF2-40B4-BE49-F238E27FC236}">
                <a16:creationId xmlns:a16="http://schemas.microsoft.com/office/drawing/2014/main" id="{F3AF31C9-BBD9-6921-93CF-46488A8114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5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216-8084-B633-9437-CBA62A0AA53D}"/>
              </a:ext>
            </a:extLst>
          </p:cNvPr>
          <p:cNvSpPr>
            <a:spLocks noGrp="1"/>
          </p:cNvSpPr>
          <p:nvPr>
            <p:ph type="title"/>
          </p:nvPr>
        </p:nvSpPr>
        <p:spPr/>
        <p:txBody>
          <a:bodyPr/>
          <a:lstStyle/>
          <a:p>
            <a:r>
              <a:rPr lang="en-GB"/>
              <a:t>Click to edit Master title style</a:t>
            </a:r>
            <a:endParaRPr lang="en-LV"/>
          </a:p>
        </p:txBody>
      </p:sp>
      <p:sp>
        <p:nvSpPr>
          <p:cNvPr id="3" name="Date Placeholder 2">
            <a:extLst>
              <a:ext uri="{FF2B5EF4-FFF2-40B4-BE49-F238E27FC236}">
                <a16:creationId xmlns:a16="http://schemas.microsoft.com/office/drawing/2014/main" id="{A691758F-5162-D689-4336-005E6C00DACB}"/>
              </a:ext>
            </a:extLst>
          </p:cNvPr>
          <p:cNvSpPr>
            <a:spLocks noGrp="1"/>
          </p:cNvSpPr>
          <p:nvPr>
            <p:ph type="dt" sz="half" idx="10"/>
          </p:nvPr>
        </p:nvSpPr>
        <p:spPr/>
        <p:txBody>
          <a:bodyPr/>
          <a:lstStyle/>
          <a:p>
            <a:fld id="{7E6D66EA-52B9-B847-AD9B-694F049B33E6}" type="datetime1">
              <a:rPr lang="en-US" smtClean="0"/>
              <a:t>2/7/2025</a:t>
            </a:fld>
            <a:endParaRPr lang="en-US"/>
          </a:p>
        </p:txBody>
      </p:sp>
      <p:sp>
        <p:nvSpPr>
          <p:cNvPr id="4" name="Footer Placeholder 3">
            <a:extLst>
              <a:ext uri="{FF2B5EF4-FFF2-40B4-BE49-F238E27FC236}">
                <a16:creationId xmlns:a16="http://schemas.microsoft.com/office/drawing/2014/main" id="{780B3810-4CF9-82A3-8E86-847DD431FDDF}"/>
              </a:ext>
            </a:extLst>
          </p:cNvPr>
          <p:cNvSpPr>
            <a:spLocks noGrp="1"/>
          </p:cNvSpPr>
          <p:nvPr>
            <p:ph type="ftr" sz="quarter" idx="11"/>
          </p:nvPr>
        </p:nvSpPr>
        <p:spPr/>
        <p:txBody>
          <a:bodyPr/>
          <a:lstStyle/>
          <a:p>
            <a:r>
              <a:rPr lang="en-US"/>
              <a:t>Ādažu</a:t>
            </a:r>
          </a:p>
        </p:txBody>
      </p:sp>
      <p:sp>
        <p:nvSpPr>
          <p:cNvPr id="5" name="Slide Number Placeholder 4">
            <a:extLst>
              <a:ext uri="{FF2B5EF4-FFF2-40B4-BE49-F238E27FC236}">
                <a16:creationId xmlns:a16="http://schemas.microsoft.com/office/drawing/2014/main" id="{D23C755D-5FC6-111E-7F40-7D492478869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7890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3EF83-3619-4F9B-E568-FE7EED13213C}"/>
              </a:ext>
            </a:extLst>
          </p:cNvPr>
          <p:cNvSpPr>
            <a:spLocks noGrp="1"/>
          </p:cNvSpPr>
          <p:nvPr>
            <p:ph type="dt" sz="half" idx="10"/>
          </p:nvPr>
        </p:nvSpPr>
        <p:spPr/>
        <p:txBody>
          <a:bodyPr/>
          <a:lstStyle/>
          <a:p>
            <a:fld id="{B4A9F490-1998-4A44-A624-42F54DBDC226}" type="datetime1">
              <a:rPr lang="en-US" smtClean="0"/>
              <a:t>2/7/2025</a:t>
            </a:fld>
            <a:endParaRPr lang="en-US"/>
          </a:p>
        </p:txBody>
      </p:sp>
      <p:sp>
        <p:nvSpPr>
          <p:cNvPr id="3" name="Footer Placeholder 2">
            <a:extLst>
              <a:ext uri="{FF2B5EF4-FFF2-40B4-BE49-F238E27FC236}">
                <a16:creationId xmlns:a16="http://schemas.microsoft.com/office/drawing/2014/main" id="{E242AA65-086E-6BC2-BF9E-C82C5EEA62D1}"/>
              </a:ext>
            </a:extLst>
          </p:cNvPr>
          <p:cNvSpPr>
            <a:spLocks noGrp="1"/>
          </p:cNvSpPr>
          <p:nvPr>
            <p:ph type="ftr" sz="quarter" idx="11"/>
          </p:nvPr>
        </p:nvSpPr>
        <p:spPr/>
        <p:txBody>
          <a:bodyPr/>
          <a:lstStyle/>
          <a:p>
            <a:r>
              <a:rPr lang="en-US"/>
              <a:t>Ādažu</a:t>
            </a:r>
          </a:p>
        </p:txBody>
      </p:sp>
      <p:sp>
        <p:nvSpPr>
          <p:cNvPr id="4" name="Slide Number Placeholder 3">
            <a:extLst>
              <a:ext uri="{FF2B5EF4-FFF2-40B4-BE49-F238E27FC236}">
                <a16:creationId xmlns:a16="http://schemas.microsoft.com/office/drawing/2014/main" id="{D4E7080E-3244-9936-7994-24FEB990A3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14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6080-85A1-2BCE-DD4A-744EDE67428A}"/>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75DCFDBD-BC6E-47B5-E97C-F392EFE330F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7650B6-31BE-D0E5-FBBD-D6C76947F50F}"/>
              </a:ext>
            </a:extLst>
          </p:cNvPr>
          <p:cNvSpPr>
            <a:spLocks noGrp="1"/>
          </p:cNvSpPr>
          <p:nvPr>
            <p:ph type="dt" sz="half" idx="10"/>
          </p:nvPr>
        </p:nvSpPr>
        <p:spPr/>
        <p:txBody>
          <a:bodyPr/>
          <a:lstStyle/>
          <a:p>
            <a:fld id="{B1FB4E0E-0A54-0C4A-A6CD-2D1CE1D43E84}" type="datetime1">
              <a:rPr lang="en-US" smtClean="0"/>
              <a:t>2/7/2025</a:t>
            </a:fld>
            <a:endParaRPr lang="en-US"/>
          </a:p>
        </p:txBody>
      </p:sp>
      <p:sp>
        <p:nvSpPr>
          <p:cNvPr id="5" name="Footer Placeholder 4">
            <a:extLst>
              <a:ext uri="{FF2B5EF4-FFF2-40B4-BE49-F238E27FC236}">
                <a16:creationId xmlns:a16="http://schemas.microsoft.com/office/drawing/2014/main" id="{AE73D1AE-D253-228A-7B9E-C7AC2A94346A}"/>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4EA522A7-AC36-79E5-5420-725C999A14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3684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56D6-553C-1328-806D-78813C4F0AB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en-LV"/>
          </a:p>
        </p:txBody>
      </p:sp>
      <p:sp>
        <p:nvSpPr>
          <p:cNvPr id="3" name="Content Placeholder 2">
            <a:extLst>
              <a:ext uri="{FF2B5EF4-FFF2-40B4-BE49-F238E27FC236}">
                <a16:creationId xmlns:a16="http://schemas.microsoft.com/office/drawing/2014/main" id="{0FBA23D2-74A7-7103-2CEB-12001FA2E5F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Text Placeholder 3">
            <a:extLst>
              <a:ext uri="{FF2B5EF4-FFF2-40B4-BE49-F238E27FC236}">
                <a16:creationId xmlns:a16="http://schemas.microsoft.com/office/drawing/2014/main" id="{02E10250-889D-60F7-4147-A5FED3A2641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086620-40C3-9948-9875-F0890D75597D}"/>
              </a:ext>
            </a:extLst>
          </p:cNvPr>
          <p:cNvSpPr>
            <a:spLocks noGrp="1"/>
          </p:cNvSpPr>
          <p:nvPr>
            <p:ph type="dt" sz="half" idx="10"/>
          </p:nvPr>
        </p:nvSpPr>
        <p:spPr/>
        <p:txBody>
          <a:bodyPr/>
          <a:lstStyle/>
          <a:p>
            <a:fld id="{CE4BFAB0-4578-A449-A906-ABE38DB7018B}" type="datetime1">
              <a:rPr lang="en-US" smtClean="0"/>
              <a:t>2/7/2025</a:t>
            </a:fld>
            <a:endParaRPr lang="en-US"/>
          </a:p>
        </p:txBody>
      </p:sp>
      <p:sp>
        <p:nvSpPr>
          <p:cNvPr id="6" name="Footer Placeholder 5">
            <a:extLst>
              <a:ext uri="{FF2B5EF4-FFF2-40B4-BE49-F238E27FC236}">
                <a16:creationId xmlns:a16="http://schemas.microsoft.com/office/drawing/2014/main" id="{B5BE6BF5-E51A-4DAF-8676-D9C8C961F03B}"/>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FBDB26A9-C2C1-690A-C2BC-BF3517804B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6201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27AA-DC63-A17E-AC4E-58AA75E6EA7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en-LV"/>
          </a:p>
        </p:txBody>
      </p:sp>
      <p:sp>
        <p:nvSpPr>
          <p:cNvPr id="3" name="Picture Placeholder 2">
            <a:extLst>
              <a:ext uri="{FF2B5EF4-FFF2-40B4-BE49-F238E27FC236}">
                <a16:creationId xmlns:a16="http://schemas.microsoft.com/office/drawing/2014/main" id="{B719806E-8F6B-C676-3F01-A45287EFF5EF}"/>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LV"/>
          </a:p>
        </p:txBody>
      </p:sp>
      <p:sp>
        <p:nvSpPr>
          <p:cNvPr id="4" name="Text Placeholder 3">
            <a:extLst>
              <a:ext uri="{FF2B5EF4-FFF2-40B4-BE49-F238E27FC236}">
                <a16:creationId xmlns:a16="http://schemas.microsoft.com/office/drawing/2014/main" id="{B2C2FCF3-9663-C5C5-FA78-B176809D058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30C00F-2371-269C-218C-4EB909E1DAE4}"/>
              </a:ext>
            </a:extLst>
          </p:cNvPr>
          <p:cNvSpPr>
            <a:spLocks noGrp="1"/>
          </p:cNvSpPr>
          <p:nvPr>
            <p:ph type="dt" sz="half" idx="10"/>
          </p:nvPr>
        </p:nvSpPr>
        <p:spPr/>
        <p:txBody>
          <a:bodyPr/>
          <a:lstStyle/>
          <a:p>
            <a:fld id="{D50F1D72-1054-794F-87B7-D0056D5203D5}" type="datetime1">
              <a:rPr lang="en-US" smtClean="0"/>
              <a:t>2/7/2025</a:t>
            </a:fld>
            <a:endParaRPr lang="en-US"/>
          </a:p>
        </p:txBody>
      </p:sp>
      <p:sp>
        <p:nvSpPr>
          <p:cNvPr id="6" name="Footer Placeholder 5">
            <a:extLst>
              <a:ext uri="{FF2B5EF4-FFF2-40B4-BE49-F238E27FC236}">
                <a16:creationId xmlns:a16="http://schemas.microsoft.com/office/drawing/2014/main" id="{6F46921E-EAFD-D74A-0F32-ED7C19A8ED80}"/>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9CB1CAB2-07BA-9CE5-EC9C-2236DBE1EC8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8689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ECC4-E968-3D5F-03A5-A4E8DD09E750}"/>
              </a:ext>
            </a:extLst>
          </p:cNvPr>
          <p:cNvSpPr>
            <a:spLocks noGrp="1"/>
          </p:cNvSpPr>
          <p:nvPr>
            <p:ph type="title"/>
          </p:nvPr>
        </p:nvSpPr>
        <p:spPr/>
        <p:txBody>
          <a:bodyPr/>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B74C209E-3B70-2EEE-3172-85E0E4BC3A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08E690F4-4792-117B-6615-1DA3855EC3DE}"/>
              </a:ext>
            </a:extLst>
          </p:cNvPr>
          <p:cNvSpPr>
            <a:spLocks noGrp="1"/>
          </p:cNvSpPr>
          <p:nvPr>
            <p:ph type="dt" sz="half" idx="10"/>
          </p:nvPr>
        </p:nvSpPr>
        <p:spPr/>
        <p:txBody>
          <a:bodyPr/>
          <a:lstStyle/>
          <a:p>
            <a:fld id="{4B22B9F0-4552-AC48-AA4F-42211AD280FC}" type="datetime1">
              <a:rPr lang="en-US" smtClean="0"/>
              <a:t>2/7/2025</a:t>
            </a:fld>
            <a:endParaRPr lang="en-US"/>
          </a:p>
        </p:txBody>
      </p:sp>
      <p:sp>
        <p:nvSpPr>
          <p:cNvPr id="5" name="Footer Placeholder 4">
            <a:extLst>
              <a:ext uri="{FF2B5EF4-FFF2-40B4-BE49-F238E27FC236}">
                <a16:creationId xmlns:a16="http://schemas.microsoft.com/office/drawing/2014/main" id="{C7E5E789-7E16-BCEA-D165-29D3EA95E40B}"/>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29CCF779-A07C-29D5-7113-0D73DB7D8E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1334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72C63-D56C-29F1-9C66-0F53431B77F2}"/>
              </a:ext>
            </a:extLst>
          </p:cNvPr>
          <p:cNvSpPr>
            <a:spLocks noGrp="1"/>
          </p:cNvSpPr>
          <p:nvPr>
            <p:ph type="title" orient="vert"/>
          </p:nvPr>
        </p:nvSpPr>
        <p:spPr>
          <a:xfrm>
            <a:off x="8724900" y="365126"/>
            <a:ext cx="2628900" cy="5811838"/>
          </a:xfrm>
        </p:spPr>
        <p:txBody>
          <a:bodyPr vert="eaVert"/>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33B5D915-09E9-64BF-214D-C4117A112EB7}"/>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94E2A7ED-2898-66C5-8B14-CAF10E38CDF3}"/>
              </a:ext>
            </a:extLst>
          </p:cNvPr>
          <p:cNvSpPr>
            <a:spLocks noGrp="1"/>
          </p:cNvSpPr>
          <p:nvPr>
            <p:ph type="dt" sz="half" idx="10"/>
          </p:nvPr>
        </p:nvSpPr>
        <p:spPr/>
        <p:txBody>
          <a:bodyPr/>
          <a:lstStyle/>
          <a:p>
            <a:fld id="{B77F4B85-EE1C-824B-90CF-74BDD2F38CBA}" type="datetime1">
              <a:rPr lang="en-US" smtClean="0"/>
              <a:t>2/7/2025</a:t>
            </a:fld>
            <a:endParaRPr lang="en-US"/>
          </a:p>
        </p:txBody>
      </p:sp>
      <p:sp>
        <p:nvSpPr>
          <p:cNvPr id="5" name="Footer Placeholder 4">
            <a:extLst>
              <a:ext uri="{FF2B5EF4-FFF2-40B4-BE49-F238E27FC236}">
                <a16:creationId xmlns:a16="http://schemas.microsoft.com/office/drawing/2014/main" id="{D620F789-33AC-09E2-11AD-9629C78860C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95ED5682-811F-8F9D-7DA1-21B71EA85AF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32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E326-4237-8C99-A138-C1AD8BB9E38D}"/>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0963024-7751-26EA-428C-2497E4D11A3C}"/>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92FAC09D-1B7E-3147-32EF-ED6BCB15D32E}"/>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138949EF-83E8-87AD-CBA1-DAC812DA593A}"/>
              </a:ext>
            </a:extLst>
          </p:cNvPr>
          <p:cNvSpPr>
            <a:spLocks noGrp="1"/>
          </p:cNvSpPr>
          <p:nvPr>
            <p:ph type="dt" sz="half" idx="10"/>
          </p:nvPr>
        </p:nvSpPr>
        <p:spPr/>
        <p:txBody>
          <a:bodyPr/>
          <a:lstStyle/>
          <a:p>
            <a:fld id="{59D80C60-2641-914D-8720-24CB9E1544F8}" type="datetime1">
              <a:rPr lang="en-US" smtClean="0"/>
              <a:t>2/7/2025</a:t>
            </a:fld>
            <a:endParaRPr lang="en-US"/>
          </a:p>
        </p:txBody>
      </p:sp>
      <p:sp>
        <p:nvSpPr>
          <p:cNvPr id="6" name="Footer Placeholder 5">
            <a:extLst>
              <a:ext uri="{FF2B5EF4-FFF2-40B4-BE49-F238E27FC236}">
                <a16:creationId xmlns:a16="http://schemas.microsoft.com/office/drawing/2014/main" id="{B2D8BB95-20DC-906F-19A8-2F37569E0FE5}"/>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1E0908B5-0AAB-EE31-068F-43822183CD6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6872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844F-BA58-53F9-0B1E-A3AE12488D79}"/>
              </a:ext>
            </a:extLst>
          </p:cNvPr>
          <p:cNvSpPr>
            <a:spLocks noGrp="1"/>
          </p:cNvSpPr>
          <p:nvPr>
            <p:ph type="title"/>
          </p:nvPr>
        </p:nvSpPr>
        <p:spPr>
          <a:xfrm>
            <a:off x="839788" y="365126"/>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C65BB852-EB59-4733-F019-52D320C33EEA}"/>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1A709-738A-0ACA-8E91-C7EAE6E69E1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4DE12C7B-5E80-8DB1-4700-6C29C2D72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01D052-34EE-7525-5892-BA95E22BED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AB8A356C-9086-F788-A384-04A08B872770}"/>
              </a:ext>
            </a:extLst>
          </p:cNvPr>
          <p:cNvSpPr>
            <a:spLocks noGrp="1"/>
          </p:cNvSpPr>
          <p:nvPr>
            <p:ph type="dt" sz="half" idx="10"/>
          </p:nvPr>
        </p:nvSpPr>
        <p:spPr/>
        <p:txBody>
          <a:bodyPr/>
          <a:lstStyle/>
          <a:p>
            <a:fld id="{CFE1618D-AFDF-4441-B6AC-AB7256007DBD}" type="datetime1">
              <a:rPr lang="en-US" smtClean="0"/>
              <a:t>2/7/2025</a:t>
            </a:fld>
            <a:endParaRPr lang="en-US"/>
          </a:p>
        </p:txBody>
      </p:sp>
      <p:sp>
        <p:nvSpPr>
          <p:cNvPr id="8" name="Footer Placeholder 7">
            <a:extLst>
              <a:ext uri="{FF2B5EF4-FFF2-40B4-BE49-F238E27FC236}">
                <a16:creationId xmlns:a16="http://schemas.microsoft.com/office/drawing/2014/main" id="{345E61E3-D88C-E4D3-B411-2D18686FF5BA}"/>
              </a:ext>
            </a:extLst>
          </p:cNvPr>
          <p:cNvSpPr>
            <a:spLocks noGrp="1"/>
          </p:cNvSpPr>
          <p:nvPr>
            <p:ph type="ftr" sz="quarter" idx="11"/>
          </p:nvPr>
        </p:nvSpPr>
        <p:spPr/>
        <p:txBody>
          <a:bodyPr/>
          <a:lstStyle/>
          <a:p>
            <a:r>
              <a:rPr lang="en-US"/>
              <a:t>Ādažu</a:t>
            </a:r>
          </a:p>
        </p:txBody>
      </p:sp>
      <p:sp>
        <p:nvSpPr>
          <p:cNvPr id="9" name="Slide Number Placeholder 8">
            <a:extLst>
              <a:ext uri="{FF2B5EF4-FFF2-40B4-BE49-F238E27FC236}">
                <a16:creationId xmlns:a16="http://schemas.microsoft.com/office/drawing/2014/main" id="{F3AF31C9-BBD9-6921-93CF-46488A8114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665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216-8084-B633-9437-CBA62A0AA53D}"/>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A691758F-5162-D689-4336-005E6C00DACB}"/>
              </a:ext>
            </a:extLst>
          </p:cNvPr>
          <p:cNvSpPr>
            <a:spLocks noGrp="1"/>
          </p:cNvSpPr>
          <p:nvPr>
            <p:ph type="dt" sz="half" idx="10"/>
          </p:nvPr>
        </p:nvSpPr>
        <p:spPr/>
        <p:txBody>
          <a:bodyPr/>
          <a:lstStyle/>
          <a:p>
            <a:fld id="{7E6D66EA-52B9-B847-AD9B-694F049B33E6}" type="datetime1">
              <a:rPr lang="en-US" smtClean="0"/>
              <a:t>2/7/2025</a:t>
            </a:fld>
            <a:endParaRPr lang="en-US"/>
          </a:p>
        </p:txBody>
      </p:sp>
      <p:sp>
        <p:nvSpPr>
          <p:cNvPr id="4" name="Footer Placeholder 3">
            <a:extLst>
              <a:ext uri="{FF2B5EF4-FFF2-40B4-BE49-F238E27FC236}">
                <a16:creationId xmlns:a16="http://schemas.microsoft.com/office/drawing/2014/main" id="{780B3810-4CF9-82A3-8E86-847DD431FDDF}"/>
              </a:ext>
            </a:extLst>
          </p:cNvPr>
          <p:cNvSpPr>
            <a:spLocks noGrp="1"/>
          </p:cNvSpPr>
          <p:nvPr>
            <p:ph type="ftr" sz="quarter" idx="11"/>
          </p:nvPr>
        </p:nvSpPr>
        <p:spPr/>
        <p:txBody>
          <a:bodyPr/>
          <a:lstStyle/>
          <a:p>
            <a:r>
              <a:rPr lang="en-US"/>
              <a:t>Ādažu</a:t>
            </a:r>
          </a:p>
        </p:txBody>
      </p:sp>
      <p:sp>
        <p:nvSpPr>
          <p:cNvPr id="5" name="Slide Number Placeholder 4">
            <a:extLst>
              <a:ext uri="{FF2B5EF4-FFF2-40B4-BE49-F238E27FC236}">
                <a16:creationId xmlns:a16="http://schemas.microsoft.com/office/drawing/2014/main" id="{D23C755D-5FC6-111E-7F40-7D492478869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641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3EF83-3619-4F9B-E568-FE7EED13213C}"/>
              </a:ext>
            </a:extLst>
          </p:cNvPr>
          <p:cNvSpPr>
            <a:spLocks noGrp="1"/>
          </p:cNvSpPr>
          <p:nvPr>
            <p:ph type="dt" sz="half" idx="10"/>
          </p:nvPr>
        </p:nvSpPr>
        <p:spPr/>
        <p:txBody>
          <a:bodyPr/>
          <a:lstStyle/>
          <a:p>
            <a:fld id="{B4A9F490-1998-4A44-A624-42F54DBDC226}" type="datetime1">
              <a:rPr lang="en-US" smtClean="0"/>
              <a:t>2/7/2025</a:t>
            </a:fld>
            <a:endParaRPr lang="en-US"/>
          </a:p>
        </p:txBody>
      </p:sp>
      <p:sp>
        <p:nvSpPr>
          <p:cNvPr id="3" name="Footer Placeholder 2">
            <a:extLst>
              <a:ext uri="{FF2B5EF4-FFF2-40B4-BE49-F238E27FC236}">
                <a16:creationId xmlns:a16="http://schemas.microsoft.com/office/drawing/2014/main" id="{E242AA65-086E-6BC2-BF9E-C82C5EEA62D1}"/>
              </a:ext>
            </a:extLst>
          </p:cNvPr>
          <p:cNvSpPr>
            <a:spLocks noGrp="1"/>
          </p:cNvSpPr>
          <p:nvPr>
            <p:ph type="ftr" sz="quarter" idx="11"/>
          </p:nvPr>
        </p:nvSpPr>
        <p:spPr/>
        <p:txBody>
          <a:bodyPr/>
          <a:lstStyle/>
          <a:p>
            <a:r>
              <a:rPr lang="en-US"/>
              <a:t>Ādažu</a:t>
            </a:r>
          </a:p>
        </p:txBody>
      </p:sp>
      <p:sp>
        <p:nvSpPr>
          <p:cNvPr id="4" name="Slide Number Placeholder 3">
            <a:extLst>
              <a:ext uri="{FF2B5EF4-FFF2-40B4-BE49-F238E27FC236}">
                <a16:creationId xmlns:a16="http://schemas.microsoft.com/office/drawing/2014/main" id="{D4E7080E-3244-9936-7994-24FEB990A3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431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56D6-553C-1328-806D-78813C4F0AB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0FBA23D2-74A7-7103-2CEB-12001FA2E5F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02E10250-889D-60F7-4147-A5FED3A2641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086620-40C3-9948-9875-F0890D75597D}"/>
              </a:ext>
            </a:extLst>
          </p:cNvPr>
          <p:cNvSpPr>
            <a:spLocks noGrp="1"/>
          </p:cNvSpPr>
          <p:nvPr>
            <p:ph type="dt" sz="half" idx="10"/>
          </p:nvPr>
        </p:nvSpPr>
        <p:spPr/>
        <p:txBody>
          <a:bodyPr/>
          <a:lstStyle/>
          <a:p>
            <a:fld id="{CE4BFAB0-4578-A449-A906-ABE38DB7018B}" type="datetime1">
              <a:rPr lang="en-US" smtClean="0"/>
              <a:t>2/7/2025</a:t>
            </a:fld>
            <a:endParaRPr lang="en-US"/>
          </a:p>
        </p:txBody>
      </p:sp>
      <p:sp>
        <p:nvSpPr>
          <p:cNvPr id="6" name="Footer Placeholder 5">
            <a:extLst>
              <a:ext uri="{FF2B5EF4-FFF2-40B4-BE49-F238E27FC236}">
                <a16:creationId xmlns:a16="http://schemas.microsoft.com/office/drawing/2014/main" id="{B5BE6BF5-E51A-4DAF-8676-D9C8C961F03B}"/>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FBDB26A9-C2C1-690A-C2BC-BF3517804B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891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27AA-DC63-A17E-AC4E-58AA75E6EA7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B719806E-8F6B-C676-3F01-A45287EFF5EF}"/>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x-none"/>
          </a:p>
        </p:txBody>
      </p:sp>
      <p:sp>
        <p:nvSpPr>
          <p:cNvPr id="4" name="Text Placeholder 3">
            <a:extLst>
              <a:ext uri="{FF2B5EF4-FFF2-40B4-BE49-F238E27FC236}">
                <a16:creationId xmlns:a16="http://schemas.microsoft.com/office/drawing/2014/main" id="{B2C2FCF3-9663-C5C5-FA78-B176809D058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30C00F-2371-269C-218C-4EB909E1DAE4}"/>
              </a:ext>
            </a:extLst>
          </p:cNvPr>
          <p:cNvSpPr>
            <a:spLocks noGrp="1"/>
          </p:cNvSpPr>
          <p:nvPr>
            <p:ph type="dt" sz="half" idx="10"/>
          </p:nvPr>
        </p:nvSpPr>
        <p:spPr/>
        <p:txBody>
          <a:bodyPr/>
          <a:lstStyle/>
          <a:p>
            <a:fld id="{D50F1D72-1054-794F-87B7-D0056D5203D5}" type="datetime1">
              <a:rPr lang="en-US" smtClean="0"/>
              <a:t>2/7/2025</a:t>
            </a:fld>
            <a:endParaRPr lang="en-US"/>
          </a:p>
        </p:txBody>
      </p:sp>
      <p:sp>
        <p:nvSpPr>
          <p:cNvPr id="6" name="Footer Placeholder 5">
            <a:extLst>
              <a:ext uri="{FF2B5EF4-FFF2-40B4-BE49-F238E27FC236}">
                <a16:creationId xmlns:a16="http://schemas.microsoft.com/office/drawing/2014/main" id="{6F46921E-EAFD-D74A-0F32-ED7C19A8ED80}"/>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9CB1CAB2-07BA-9CE5-EC9C-2236DBE1EC8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5963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916EE-EC74-18A7-E5A4-4504273772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5D49A7A5-BDBE-5F10-6794-A795F3BF661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5EF1445-A891-5DDD-B88C-909AC5DB637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00B1-4C03-4D41-B773-165D95B0D0CA}" type="datetime1">
              <a:rPr lang="en-US" smtClean="0"/>
              <a:t>2/7/2025</a:t>
            </a:fld>
            <a:endParaRPr lang="en-US"/>
          </a:p>
        </p:txBody>
      </p:sp>
      <p:sp>
        <p:nvSpPr>
          <p:cNvPr id="5" name="Footer Placeholder 4">
            <a:extLst>
              <a:ext uri="{FF2B5EF4-FFF2-40B4-BE49-F238E27FC236}">
                <a16:creationId xmlns:a16="http://schemas.microsoft.com/office/drawing/2014/main" id="{809F3E9B-179C-D21C-7EF0-0D4601B545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Ādažu</a:t>
            </a:r>
          </a:p>
        </p:txBody>
      </p:sp>
      <p:sp>
        <p:nvSpPr>
          <p:cNvPr id="6" name="Slide Number Placeholder 5">
            <a:extLst>
              <a:ext uri="{FF2B5EF4-FFF2-40B4-BE49-F238E27FC236}">
                <a16:creationId xmlns:a16="http://schemas.microsoft.com/office/drawing/2014/main" id="{166E1A7A-0032-9C2B-8E90-115F829F0D5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2509744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060C22E-CDFA-8449-EC54-58151B734456}"/>
              </a:ext>
            </a:extLst>
          </p:cNvPr>
          <p:cNvSpPr>
            <a:spLocks noGrp="1" noChangeArrowheads="1"/>
          </p:cNvSpPr>
          <p:nvPr>
            <p:ph type="title"/>
          </p:nvPr>
        </p:nvSpPr>
        <p:spPr bwMode="auto">
          <a:xfrm>
            <a:off x="838200" y="365126"/>
            <a:ext cx="10515600" cy="132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lv-LV"/>
              <a:t>Click to edit Master title style</a:t>
            </a:r>
            <a:endParaRPr lang="lv-LV" altLang="lv-LV"/>
          </a:p>
        </p:txBody>
      </p:sp>
      <p:sp>
        <p:nvSpPr>
          <p:cNvPr id="2051" name="Text Placeholder 2">
            <a:extLst>
              <a:ext uri="{FF2B5EF4-FFF2-40B4-BE49-F238E27FC236}">
                <a16:creationId xmlns:a16="http://schemas.microsoft.com/office/drawing/2014/main" id="{5D3E1AA2-A448-2652-3AD8-3412BDEB1F8F}"/>
              </a:ext>
            </a:extLst>
          </p:cNvPr>
          <p:cNvSpPr>
            <a:spLocks noGrp="1" noChangeArrowheads="1"/>
          </p:cNvSpPr>
          <p:nvPr>
            <p:ph type="body" idx="1"/>
          </p:nvPr>
        </p:nvSpPr>
        <p:spPr bwMode="auto">
          <a:xfrm>
            <a:off x="838200" y="1825625"/>
            <a:ext cx="10515600" cy="435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lv-LV"/>
              <a:t>Click to edit Master text styles</a:t>
            </a:r>
          </a:p>
          <a:p>
            <a:pPr lvl="1"/>
            <a:r>
              <a:rPr lang="en-GB" altLang="lv-LV"/>
              <a:t>Second level</a:t>
            </a:r>
          </a:p>
          <a:p>
            <a:pPr lvl="2"/>
            <a:r>
              <a:rPr lang="en-GB" altLang="lv-LV"/>
              <a:t>Third level</a:t>
            </a:r>
          </a:p>
          <a:p>
            <a:pPr lvl="3"/>
            <a:r>
              <a:rPr lang="en-GB" altLang="lv-LV"/>
              <a:t>Fourth level</a:t>
            </a:r>
          </a:p>
          <a:p>
            <a:pPr lvl="4"/>
            <a:r>
              <a:rPr lang="en-GB" altLang="lv-LV"/>
              <a:t>Fifth level</a:t>
            </a:r>
            <a:endParaRPr lang="lv-LV" altLang="lv-LV"/>
          </a:p>
        </p:txBody>
      </p:sp>
      <p:sp>
        <p:nvSpPr>
          <p:cNvPr id="4" name="Date Placeholder 3">
            <a:extLst>
              <a:ext uri="{FF2B5EF4-FFF2-40B4-BE49-F238E27FC236}">
                <a16:creationId xmlns:a16="http://schemas.microsoft.com/office/drawing/2014/main" id="{DCA9E185-924D-A007-5AB2-8381103CD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017467A-549E-439C-82EB-ADA295625BCD}" type="datetime1">
              <a:rPr lang="en-US"/>
              <a:pPr>
                <a:defRPr/>
              </a:pPr>
              <a:t>2/7/2025</a:t>
            </a:fld>
            <a:endParaRPr lang="en-US"/>
          </a:p>
        </p:txBody>
      </p:sp>
      <p:sp>
        <p:nvSpPr>
          <p:cNvPr id="5" name="Footer Placeholder 4">
            <a:extLst>
              <a:ext uri="{FF2B5EF4-FFF2-40B4-BE49-F238E27FC236}">
                <a16:creationId xmlns:a16="http://schemas.microsoft.com/office/drawing/2014/main" id="{65553F67-CFC6-FFD0-4601-B467BDBA6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Ādažu</a:t>
            </a:r>
          </a:p>
        </p:txBody>
      </p:sp>
      <p:sp>
        <p:nvSpPr>
          <p:cNvPr id="6" name="Slide Number Placeholder 5">
            <a:extLst>
              <a:ext uri="{FF2B5EF4-FFF2-40B4-BE49-F238E27FC236}">
                <a16:creationId xmlns:a16="http://schemas.microsoft.com/office/drawing/2014/main" id="{AC04FEB1-7F32-9F27-8677-19C6FB0920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DE138133-55DF-4C54-A125-92AC295312CE}" type="slidenum">
              <a:rPr lang="en-US"/>
              <a:pPr>
                <a:defRPr/>
              </a:pPr>
              <a:t>‹#›</a:t>
            </a:fld>
            <a:endParaRPr lang="en-US"/>
          </a:p>
        </p:txBody>
      </p:sp>
    </p:spTree>
    <p:extLst>
      <p:ext uri="{BB962C8B-B14F-4D97-AF65-F5344CB8AC3E}">
        <p14:creationId xmlns:p14="http://schemas.microsoft.com/office/powerpoint/2010/main" val="117405194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sldNum="0" hdr="0" dt="0"/>
  <p:txStyles>
    <p:titleStyle>
      <a:lvl1pPr algn="l" defTabSz="914446" rtl="0" fontAlgn="base">
        <a:lnSpc>
          <a:spcPct val="90000"/>
        </a:lnSpc>
        <a:spcBef>
          <a:spcPct val="0"/>
        </a:spcBef>
        <a:spcAft>
          <a:spcPct val="0"/>
        </a:spcAft>
        <a:defRPr sz="4400" kern="1200">
          <a:solidFill>
            <a:schemeClr val="tx1"/>
          </a:solidFill>
          <a:latin typeface="+mj-lt"/>
          <a:ea typeface="+mj-ea"/>
          <a:cs typeface="+mj-cs"/>
        </a:defRPr>
      </a:lvl1pPr>
      <a:lvl2pPr algn="l" defTabSz="914446"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4446"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4446"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4446" rtl="0" fontAlgn="base">
        <a:lnSpc>
          <a:spcPct val="90000"/>
        </a:lnSpc>
        <a:spcBef>
          <a:spcPct val="0"/>
        </a:spcBef>
        <a:spcAft>
          <a:spcPct val="0"/>
        </a:spcAft>
        <a:defRPr sz="4400">
          <a:solidFill>
            <a:schemeClr val="tx1"/>
          </a:solidFill>
          <a:latin typeface="Calibri Light" panose="020F0302020204030204" pitchFamily="34" charset="0"/>
        </a:defRPr>
      </a:lvl5pPr>
      <a:lvl6pPr marL="304815" algn="l" defTabSz="914446" rtl="0" fontAlgn="base">
        <a:lnSpc>
          <a:spcPct val="90000"/>
        </a:lnSpc>
        <a:spcBef>
          <a:spcPct val="0"/>
        </a:spcBef>
        <a:spcAft>
          <a:spcPct val="0"/>
        </a:spcAft>
        <a:defRPr sz="4400">
          <a:solidFill>
            <a:schemeClr val="tx1"/>
          </a:solidFill>
          <a:latin typeface="Calibri Light" panose="020F0302020204030204" pitchFamily="34" charset="0"/>
        </a:defRPr>
      </a:lvl6pPr>
      <a:lvl7pPr marL="609630" algn="l" defTabSz="914446" rtl="0" fontAlgn="base">
        <a:lnSpc>
          <a:spcPct val="90000"/>
        </a:lnSpc>
        <a:spcBef>
          <a:spcPct val="0"/>
        </a:spcBef>
        <a:spcAft>
          <a:spcPct val="0"/>
        </a:spcAft>
        <a:defRPr sz="4400">
          <a:solidFill>
            <a:schemeClr val="tx1"/>
          </a:solidFill>
          <a:latin typeface="Calibri Light" panose="020F0302020204030204" pitchFamily="34" charset="0"/>
        </a:defRPr>
      </a:lvl7pPr>
      <a:lvl8pPr marL="914446" algn="l" defTabSz="914446" rtl="0" fontAlgn="base">
        <a:lnSpc>
          <a:spcPct val="90000"/>
        </a:lnSpc>
        <a:spcBef>
          <a:spcPct val="0"/>
        </a:spcBef>
        <a:spcAft>
          <a:spcPct val="0"/>
        </a:spcAft>
        <a:defRPr sz="4400">
          <a:solidFill>
            <a:schemeClr val="tx1"/>
          </a:solidFill>
          <a:latin typeface="Calibri Light" panose="020F0302020204030204" pitchFamily="34" charset="0"/>
        </a:defRPr>
      </a:lvl8pPr>
      <a:lvl9pPr marL="1219261" algn="l" defTabSz="914446"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11" indent="-228611" algn="l" defTabSz="914446"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916EE-EC74-18A7-E5A4-4504273772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LV"/>
          </a:p>
        </p:txBody>
      </p:sp>
      <p:sp>
        <p:nvSpPr>
          <p:cNvPr id="3" name="Text Placeholder 2">
            <a:extLst>
              <a:ext uri="{FF2B5EF4-FFF2-40B4-BE49-F238E27FC236}">
                <a16:creationId xmlns:a16="http://schemas.microsoft.com/office/drawing/2014/main" id="{5D49A7A5-BDBE-5F10-6794-A795F3BF661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15EF1445-A891-5DDD-B88C-909AC5DB637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00B1-4C03-4D41-B773-165D95B0D0CA}" type="datetime1">
              <a:rPr lang="en-US" smtClean="0"/>
              <a:t>2/7/2025</a:t>
            </a:fld>
            <a:endParaRPr lang="en-US"/>
          </a:p>
        </p:txBody>
      </p:sp>
      <p:sp>
        <p:nvSpPr>
          <p:cNvPr id="5" name="Footer Placeholder 4">
            <a:extLst>
              <a:ext uri="{FF2B5EF4-FFF2-40B4-BE49-F238E27FC236}">
                <a16:creationId xmlns:a16="http://schemas.microsoft.com/office/drawing/2014/main" id="{809F3E9B-179C-D21C-7EF0-0D4601B545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Ādažu</a:t>
            </a:r>
          </a:p>
        </p:txBody>
      </p:sp>
      <p:sp>
        <p:nvSpPr>
          <p:cNvPr id="6" name="Slide Number Placeholder 5">
            <a:extLst>
              <a:ext uri="{FF2B5EF4-FFF2-40B4-BE49-F238E27FC236}">
                <a16:creationId xmlns:a16="http://schemas.microsoft.com/office/drawing/2014/main" id="{166E1A7A-0032-9C2B-8E90-115F829F0D5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97086757"/>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hf sldNum="0" hd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11.tm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12.tmp"/></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rgbClr val="FFFFFF"/>
            </a:solidFill>
            <a:prstDash val="solid"/>
            <a:headEnd type="none" w="sm" len="sm"/>
            <a:tailEnd type="none" w="sm" len="sm"/>
          </a:ln>
        </p:spPr>
        <p:txBody>
          <a:bodyPr/>
          <a:lstStyle/>
          <a:p>
            <a:endParaRPr lang="lv-LV"/>
          </a:p>
        </p:txBody>
      </p:sp>
      <p:sp>
        <p:nvSpPr>
          <p:cNvPr id="11" name="TextBox 4">
            <a:extLst>
              <a:ext uri="{FF2B5EF4-FFF2-40B4-BE49-F238E27FC236}">
                <a16:creationId xmlns:a16="http://schemas.microsoft.com/office/drawing/2014/main" id="{06254985-7120-C57B-662F-36B1141C0B14}"/>
              </a:ext>
            </a:extLst>
          </p:cNvPr>
          <p:cNvSpPr txBox="1"/>
          <p:nvPr/>
        </p:nvSpPr>
        <p:spPr>
          <a:xfrm>
            <a:off x="803693" y="3871244"/>
            <a:ext cx="10584612" cy="1107996"/>
          </a:xfrm>
          <a:prstGeom prst="rect">
            <a:avLst/>
          </a:prstGeom>
        </p:spPr>
        <p:txBody>
          <a:bodyPr wrap="square" lIns="0" tIns="0" rIns="0" bIns="0" rtlCol="0" anchor="t">
            <a:spAutoFit/>
          </a:bodyPr>
          <a:lstStyle/>
          <a:p>
            <a:pPr algn="ctr"/>
            <a:r>
              <a:rPr lang="lv-LV" sz="3600" b="1" i="0" u="none" strike="noStrike" cap="all" dirty="0">
                <a:solidFill>
                  <a:schemeClr val="bg1"/>
                </a:solidFill>
                <a:latin typeface="Montserrat" panose="00000500000000000000" pitchFamily="2" charset="-70"/>
              </a:rPr>
              <a:t>ZIŅOJUMS </a:t>
            </a:r>
          </a:p>
          <a:p>
            <a:pPr algn="ctr"/>
            <a:r>
              <a:rPr lang="lv-LV" sz="3600" b="1" i="0" u="none" strike="noStrike" cap="all" dirty="0">
                <a:solidFill>
                  <a:schemeClr val="bg1"/>
                </a:solidFill>
                <a:latin typeface="Montserrat" panose="00000500000000000000" pitchFamily="2" charset="-70"/>
              </a:rPr>
              <a:t>Par</a:t>
            </a:r>
            <a:r>
              <a:rPr lang="lv-LV" sz="3600" b="1" cap="all" dirty="0">
                <a:solidFill>
                  <a:schemeClr val="bg1"/>
                </a:solidFill>
                <a:latin typeface="Montserrat" panose="00000500000000000000" pitchFamily="2" charset="-70"/>
              </a:rPr>
              <a:t> ĒKU pārvaldīšanu</a:t>
            </a:r>
            <a:endParaRPr kumimoji="0" lang="en-US" sz="3600" b="1" i="0" u="none" strike="noStrike" kern="1200" cap="all" spc="0" normalizeH="0" noProof="0" dirty="0">
              <a:ln>
                <a:noFill/>
              </a:ln>
              <a:solidFill>
                <a:schemeClr val="bg1"/>
              </a:solidFill>
              <a:effectLst/>
              <a:uLnTx/>
              <a:uFillTx/>
              <a:latin typeface="Montserrat" panose="00000500000000000000" pitchFamily="2" charset="-70"/>
            </a:endParaRPr>
          </a:p>
        </p:txBody>
      </p:sp>
      <p:pic>
        <p:nvPicPr>
          <p:cNvPr id="2" name="Picture 1">
            <a:extLst>
              <a:ext uri="{FF2B5EF4-FFF2-40B4-BE49-F238E27FC236}">
                <a16:creationId xmlns:a16="http://schemas.microsoft.com/office/drawing/2014/main" id="{1DB2A215-8386-9EDE-5A19-F94513F13E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376" y="-292272"/>
            <a:ext cx="5160684" cy="2523466"/>
          </a:xfrm>
          <a:prstGeom prst="rect">
            <a:avLst/>
          </a:prstGeom>
        </p:spPr>
      </p:pic>
      <p:sp>
        <p:nvSpPr>
          <p:cNvPr id="5" name="TextBox 2">
            <a:extLst>
              <a:ext uri="{FF2B5EF4-FFF2-40B4-BE49-F238E27FC236}">
                <a16:creationId xmlns:a16="http://schemas.microsoft.com/office/drawing/2014/main" id="{608A22D1-CDF9-95DF-7D34-FC8F39AFA36F}"/>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chemeClr val="bg1"/>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chemeClr val="bg1"/>
                </a:solidFill>
                <a:effectLst/>
                <a:uLnTx/>
                <a:uFillTx/>
                <a:latin typeface="Montserrat" pitchFamily="2" charset="77"/>
                <a:ea typeface="+mn-ea"/>
                <a:cs typeface="+mn-cs"/>
              </a:rPr>
              <a:t>I   </a:t>
            </a:r>
            <a:r>
              <a:rPr kumimoji="0" lang="lv-LV" sz="1000" b="0" i="0" u="none" strike="noStrike" kern="1200" cap="none" spc="0" normalizeH="0" baseline="0" noProof="0" dirty="0">
                <a:ln>
                  <a:noFill/>
                </a:ln>
                <a:solidFill>
                  <a:schemeClr val="bg1"/>
                </a:solidFill>
                <a:effectLst/>
                <a:uLnTx/>
                <a:uFillTx/>
                <a:latin typeface="Montserrat" pitchFamily="2" charset="77"/>
                <a:ea typeface="+mn-ea"/>
                <a:cs typeface="+mn-cs"/>
              </a:rPr>
              <a:t>01</a:t>
            </a:r>
            <a:r>
              <a:rPr kumimoji="0" lang="en-US" sz="1000" b="0" i="0" u="none" strike="noStrike" kern="1200" cap="none" spc="0" normalizeH="0" baseline="0" noProof="0" dirty="0">
                <a:ln>
                  <a:noFill/>
                </a:ln>
                <a:solidFill>
                  <a:schemeClr val="bg1"/>
                </a:solidFill>
                <a:effectLst/>
                <a:uLnTx/>
                <a:uFillTx/>
                <a:latin typeface="Montserrat" pitchFamily="2" charset="77"/>
                <a:ea typeface="+mn-ea"/>
                <a:cs typeface="+mn-cs"/>
              </a:rPr>
              <a:t>.202</a:t>
            </a:r>
            <a:r>
              <a:rPr lang="lv-LV" sz="1000" dirty="0">
                <a:solidFill>
                  <a:schemeClr val="bg1"/>
                </a:solidFill>
                <a:latin typeface="Montserrat" pitchFamily="2" charset="77"/>
              </a:rPr>
              <a:t>5</a:t>
            </a:r>
            <a:r>
              <a:rPr kumimoji="0" lang="en-US" sz="1000" b="0" i="0" u="none" strike="noStrike" kern="1200" cap="none" spc="0" normalizeH="0" baseline="0" noProof="0" dirty="0">
                <a:ln>
                  <a:noFill/>
                </a:ln>
                <a:solidFill>
                  <a:schemeClr val="bg1"/>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11955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D022AE-F6EA-585F-9F07-71CBF3C7D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32AEE3D5-D819-A8E2-6B36-ACA5F9AFF70E}"/>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8D565C7-E887-E2DA-3D98-EF8D193B8D5A}"/>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58097331-CC3F-9E24-EA9A-EBEF1CD70BC5}"/>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anose="00000500000000000000" pitchFamily="2" charset="-70"/>
              </a:rPr>
              <a:t>CARNIKAVAS VIDUSSKOLA</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3F9558BD-34C2-C846-6D8B-337CD442B1A7}"/>
              </a:ext>
            </a:extLst>
          </p:cNvPr>
          <p:cNvSpPr>
            <a:spLocks noGrp="1"/>
          </p:cNvSpPr>
          <p:nvPr>
            <p:ph idx="1"/>
          </p:nvPr>
        </p:nvSpPr>
        <p:spPr>
          <a:xfrm>
            <a:off x="3301999" y="1825625"/>
            <a:ext cx="7777805" cy="4497917"/>
          </a:xfrm>
        </p:spPr>
        <p:txBody>
          <a:bodyPr rtlCol="0">
            <a:noAutofit/>
          </a:bodyPr>
          <a:lstStyle/>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a:t>
            </a:r>
            <a:r>
              <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psaimniekošanā no 2023. gada 28. jūlija;</a:t>
            </a:r>
            <a:endPar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Ēka ir nodota ekspluatācijā 2022. gadā un labā tehniskā un vizuālā kārtībā. Spēkā ir garantija un pēc nepieciešamības tiek novērstas ēkas nepilnības; </a:t>
            </a:r>
          </a:p>
          <a:p>
            <a:pPr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Ēkas kopējā platība 7414,80 m</a:t>
            </a:r>
            <a:r>
              <a:rPr lang="lv-LV" sz="900" kern="100" baseline="30000" dirty="0">
                <a:solidFill>
                  <a:srgbClr val="595959"/>
                </a:solidFill>
                <a:latin typeface="Montserrat" panose="00000500000000000000" pitchFamily="2" charset="-70"/>
                <a:ea typeface="Aptos" panose="020B0004020202020204" pitchFamily="34" charset="0"/>
                <a:cs typeface="Times New Roman" panose="02020603050405020304" pitchFamily="18" charset="0"/>
              </a:rPr>
              <a:t>2;</a:t>
            </a:r>
            <a:endParaRPr lang="lv-LV" sz="900" b="1" kern="100" baseline="30000" dirty="0">
              <a:solidFill>
                <a:srgbClr val="595959"/>
              </a:solidFill>
              <a:latin typeface="Montserrat" panose="00000500000000000000" pitchFamily="2" charset="-70"/>
              <a:ea typeface="Aptos" panose="020B0004020202020204" pitchFamily="34" charset="0"/>
              <a:cs typeface="Times New Roman" panose="02020603050405020304" pitchFamily="18" charset="0"/>
            </a:endParaRPr>
          </a:p>
          <a:p>
            <a:pPr marL="228611" marR="0" lvl="0" indent="-228611" algn="just" defTabSz="914446" rtl="0" eaLnBrk="1" fontAlgn="base" latinLnBrk="0" hangingPunct="1">
              <a:lnSpc>
                <a:spcPct val="107000"/>
              </a:lnSpc>
              <a:spcBef>
                <a:spcPts val="0"/>
              </a:spcBef>
              <a:spcAft>
                <a:spcPts val="600"/>
              </a:spcAft>
              <a:buClrTx/>
              <a:buSzTx/>
              <a:buFont typeface="Arial" panose="020B0604020202020204" pitchFamily="34" charset="0"/>
              <a:buChar char="•"/>
              <a:tabLst/>
              <a:defRPr/>
            </a:pPr>
            <a:r>
              <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Ēkas ikdienas uzturēšanas darbos ir iesaistītas 4 dežurantes, 1 vecākais labiekārtošanas strādnieks, 1 labiekārtošanas strādnieks un saimniecības pārzinis.</a:t>
            </a:r>
          </a:p>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- 8 721 EUR </a:t>
            </a: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(Izņemot telpu uzkopšanu, apkuri un darbinieku atalgojumu)</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BMS sistēmas apkalpošana 8 721 EUR.</a:t>
            </a:r>
          </a:p>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iekārtu uzturēšanā 2024.gadā 10 560 EUR: </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Lifta tehniskā apkope 1050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Deratizācija un dezinfekcija 1750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Ventilācijas sistēmu iekārtu apkope 7760EUR;</a:t>
            </a:r>
          </a:p>
          <a:p>
            <a:pPr lvl="1" algn="just">
              <a:lnSpc>
                <a:spcPct val="107000"/>
              </a:lnSpc>
              <a:spcBef>
                <a:spcPts val="0"/>
              </a:spcBef>
              <a:spcAft>
                <a:spcPts val="600"/>
              </a:spcAft>
            </a:pPr>
            <a:endParaRPr lang="lv-LV" sz="900" kern="100" dirty="0">
              <a:solidFill>
                <a:srgbClr val="595959"/>
              </a:solidFill>
              <a:highlight>
                <a:srgbClr val="00FF00"/>
              </a:highlight>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Bef>
                <a:spcPts val="0"/>
              </a:spcBef>
              <a:spcAft>
                <a:spcPts val="600"/>
              </a:spcAft>
            </a:pPr>
            <a:endParaRPr kumimoji="0" lang="lv-LV" sz="900" b="0" i="0" u="none" strike="noStrike" kern="1200" cap="none" spc="0" normalizeH="0" baseline="0" noProof="0" dirty="0">
              <a:ln>
                <a:noFill/>
              </a:ln>
              <a:solidFill>
                <a:srgbClr val="595959"/>
              </a:solidFill>
              <a:effectLst/>
              <a:highlight>
                <a:srgbClr val="FF0000"/>
              </a:highlight>
              <a:uLnTx/>
              <a:uFillTx/>
              <a:latin typeface="Montserrat" panose="00000500000000000000" pitchFamily="2" charset="-70"/>
              <a:ea typeface="+mn-ea"/>
              <a:cs typeface="+mn-cs"/>
            </a:endParaRPr>
          </a:p>
          <a:p>
            <a:pPr lvl="1" algn="just">
              <a:lnSpc>
                <a:spcPct val="107000"/>
              </a:lnSpc>
              <a:spcBef>
                <a:spcPts val="0"/>
              </a:spcBef>
              <a:spcAft>
                <a:spcPts val="600"/>
              </a:spcAft>
            </a:pPr>
            <a:endParaRPr lang="lv-LV" sz="900" kern="100" dirty="0">
              <a:solidFill>
                <a:srgbClr val="595959"/>
              </a:solidFill>
              <a:highlight>
                <a:srgbClr val="00FF00"/>
              </a:highlight>
              <a:latin typeface="Montserrat" panose="00000500000000000000" pitchFamily="2" charset="-70"/>
              <a:ea typeface="Calibri" panose="020F0502020204030204" pitchFamily="34" charset="0"/>
              <a:cs typeface="Times New Roman" panose="02020603050405020304" pitchFamily="18" charset="0"/>
            </a:endParaRPr>
          </a:p>
          <a:p>
            <a:pPr marL="457223" marR="0" lvl="1" indent="0" algn="just" defTabSz="914446" rtl="0" eaLnBrk="1" fontAlgn="base" latinLnBrk="0" hangingPunct="1">
              <a:lnSpc>
                <a:spcPct val="107000"/>
              </a:lnSpc>
              <a:spcBef>
                <a:spcPts val="0"/>
              </a:spcBef>
              <a:spcAft>
                <a:spcPts val="600"/>
              </a:spcAft>
              <a:buClrTx/>
              <a:buSzTx/>
              <a:buFont typeface="Arial" panose="020B0604020202020204" pitchFamily="34" charset="0"/>
              <a:buNone/>
              <a:tabLst/>
              <a:defRPr/>
            </a:pPr>
            <a:endPar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32EFAEA2-88FC-2EBE-9768-9C017E3CC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2" name="TextBox 2">
            <a:extLst>
              <a:ext uri="{FF2B5EF4-FFF2-40B4-BE49-F238E27FC236}">
                <a16:creationId xmlns:a16="http://schemas.microsoft.com/office/drawing/2014/main" id="{641E79E9-928B-0BDD-02FA-6EBEB5CFF720}"/>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48505456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0" r="-10000"/>
          </a:stretch>
        </a:blipFill>
        <a:effectLst/>
      </p:bgPr>
    </p:bg>
    <p:spTree>
      <p:nvGrpSpPr>
        <p:cNvPr id="1" name="">
          <a:extLst>
            <a:ext uri="{FF2B5EF4-FFF2-40B4-BE49-F238E27FC236}">
              <a16:creationId xmlns:a16="http://schemas.microsoft.com/office/drawing/2014/main" id="{EF598E80-8A21-A9A5-9410-8C61E1B9293B}"/>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3C04C91-6DCF-9117-D634-76C3B9081AD4}"/>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pic>
        <p:nvPicPr>
          <p:cNvPr id="7" name="Picture 6">
            <a:extLst>
              <a:ext uri="{FF2B5EF4-FFF2-40B4-BE49-F238E27FC236}">
                <a16:creationId xmlns:a16="http://schemas.microsoft.com/office/drawing/2014/main" id="{9027C99F-0E34-5EDB-C972-A030096BD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
        <p:nvSpPr>
          <p:cNvPr id="2" name="Title 3">
            <a:extLst>
              <a:ext uri="{FF2B5EF4-FFF2-40B4-BE49-F238E27FC236}">
                <a16:creationId xmlns:a16="http://schemas.microsoft.com/office/drawing/2014/main" id="{FE156999-25E3-49CE-1C17-360CB123B24B}"/>
              </a:ext>
            </a:extLst>
          </p:cNvPr>
          <p:cNvSpPr>
            <a:spLocks noGrp="1"/>
          </p:cNvSpPr>
          <p:nvPr>
            <p:ph type="title"/>
          </p:nvPr>
        </p:nvSpPr>
        <p:spPr>
          <a:xfrm>
            <a:off x="980440" y="781349"/>
            <a:ext cx="10515600" cy="1326091"/>
          </a:xfrm>
        </p:spPr>
        <p:txBody>
          <a:bodyPr rtlCol="0">
            <a:normAutofit/>
          </a:bodyPr>
          <a:lstStyle/>
          <a:p>
            <a:pPr algn="ctr" fontAlgn="auto">
              <a:spcBef>
                <a:spcPts val="0"/>
              </a:spcBef>
              <a:spcAft>
                <a:spcPts val="0"/>
              </a:spcAft>
              <a:defRPr/>
            </a:pPr>
            <a:r>
              <a:rPr lang="lv-LV" b="1" kern="0" cap="all" dirty="0">
                <a:solidFill>
                  <a:srgbClr val="FFFFFF"/>
                </a:solidFill>
                <a:effectLst/>
                <a:latin typeface="Montserrat" panose="00000500000000000000" pitchFamily="2" charset="-70"/>
                <a:ea typeface="Times New Roman" panose="02020603050405020304" pitchFamily="18" charset="0"/>
                <a:cs typeface="Times New Roman" panose="02020603050405020304" pitchFamily="18" charset="0"/>
              </a:rPr>
              <a:t>Ādažu </a:t>
            </a:r>
            <a:r>
              <a:rPr lang="lv-LV" b="1" kern="0" cap="all" dirty="0">
                <a:solidFill>
                  <a:srgbClr val="FFFFFF"/>
                </a:solidFill>
                <a:latin typeface="Montserrat" panose="00000500000000000000" pitchFamily="2" charset="-70"/>
                <a:ea typeface="Times New Roman" panose="02020603050405020304" pitchFamily="18" charset="0"/>
                <a:cs typeface="Times New Roman" panose="02020603050405020304" pitchFamily="18" charset="0"/>
              </a:rPr>
              <a:t>sākumskola</a:t>
            </a:r>
            <a:endParaRPr lang="en-US" sz="7200" cap="all" dirty="0">
              <a:solidFill>
                <a:srgbClr val="FFFFFF"/>
              </a:solidFill>
              <a:latin typeface="Montserrat" panose="00000500000000000000" pitchFamily="2" charset="-70"/>
            </a:endParaRPr>
          </a:p>
        </p:txBody>
      </p:sp>
    </p:spTree>
    <p:extLst>
      <p:ext uri="{BB962C8B-B14F-4D97-AF65-F5344CB8AC3E}">
        <p14:creationId xmlns:p14="http://schemas.microsoft.com/office/powerpoint/2010/main" val="6261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07F1E3F8-CE1B-CD32-D209-ED29CACEC89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52C8C617-7973-4D76-68A8-232ED1069576}"/>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833A9C50-5CF7-C811-E0E7-3FEB4C0A9E8D}"/>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kern="0" cap="all" dirty="0">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Ādažu </a:t>
            </a:r>
            <a:r>
              <a:rPr lang="lv-LV" sz="3200" b="1" kern="0" cap="all" dirty="0">
                <a:solidFill>
                  <a:srgbClr val="595959"/>
                </a:solidFill>
                <a:latin typeface="Montserrat" panose="00000500000000000000" pitchFamily="2" charset="-70"/>
                <a:ea typeface="Times New Roman" panose="02020603050405020304" pitchFamily="18" charset="0"/>
                <a:cs typeface="Times New Roman" panose="02020603050405020304" pitchFamily="18" charset="0"/>
              </a:rPr>
              <a:t>sākumskola</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33F1B08D-105E-2446-09E7-C78CE3747A8F}"/>
              </a:ext>
            </a:extLst>
          </p:cNvPr>
          <p:cNvSpPr>
            <a:spLocks noGrp="1"/>
          </p:cNvSpPr>
          <p:nvPr>
            <p:ph idx="1"/>
          </p:nvPr>
        </p:nvSpPr>
        <p:spPr>
          <a:xfrm>
            <a:off x="3302000" y="1580461"/>
            <a:ext cx="8478197" cy="4736730"/>
          </a:xfrm>
        </p:spPr>
        <p:txBody>
          <a:bodyPr rtlCol="0">
            <a:noAutofit/>
          </a:bodyPr>
          <a:lstStyle/>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a:t>
            </a:r>
            <a:r>
              <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psaimniekošanā no 2023. gada 28. jūlija</a:t>
            </a: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t>
            </a:r>
          </a:p>
          <a:p>
            <a:pPr algn="just">
              <a:lnSpc>
                <a:spcPct val="107000"/>
              </a:lnSpc>
              <a:spcBef>
                <a:spcPts val="0"/>
              </a:spcBef>
              <a:spcAft>
                <a:spcPts val="600"/>
              </a:spcAft>
            </a:pPr>
            <a:r>
              <a:rPr lang="lv-LV" sz="9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2019. gadā;</a:t>
            </a:r>
            <a:endParaRPr lang="lv-LV" sz="9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Ēkas kopējā platība 10 252,7 m</a:t>
            </a:r>
            <a:r>
              <a:rPr lang="lv-LV" sz="900" kern="100" baseline="300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2</a:t>
            </a:r>
            <a:r>
              <a:rPr lang="lv-LV" sz="900" kern="100" baseline="30000" dirty="0">
                <a:solidFill>
                  <a:srgbClr val="595959"/>
                </a:solidFill>
                <a:latin typeface="Montserrat" panose="00000500000000000000" pitchFamily="2" charset="-70"/>
                <a:ea typeface="Aptos" panose="020B0004020202020204" pitchFamily="34" charset="0"/>
                <a:cs typeface="Times New Roman" panose="02020603050405020304" pitchFamily="18" charset="0"/>
              </a:rPr>
              <a:t> </a:t>
            </a:r>
          </a:p>
          <a:p>
            <a:pPr marL="228611" marR="0" lvl="0" indent="-228611" algn="just" defTabSz="914446" rtl="0" eaLnBrk="1" fontAlgn="base" latinLnBrk="0" hangingPunct="1">
              <a:lnSpc>
                <a:spcPct val="107000"/>
              </a:lnSpc>
              <a:spcBef>
                <a:spcPts val="0"/>
              </a:spcBef>
              <a:spcAft>
                <a:spcPts val="600"/>
              </a:spcAft>
              <a:buClrTx/>
              <a:buSzTx/>
              <a:buFont typeface="Arial" panose="020B0604020202020204" pitchFamily="34" charset="0"/>
              <a:buChar char="•"/>
              <a:tabLst/>
              <a:defRPr/>
            </a:pPr>
            <a:r>
              <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Ēkas ikdienas uzturēšanas darbos ir iesaistītas 9 apkopējas, 2 labiekārtošanas strādnieki un saimniecības pārzinis.</a:t>
            </a:r>
          </a:p>
          <a:p>
            <a:pPr>
              <a:spcBef>
                <a:spcPts val="0"/>
              </a:spcBef>
              <a:spcAft>
                <a:spcPts val="600"/>
              </a:spcAft>
            </a:pPr>
            <a:r>
              <a:rPr lang="lv-LV" sz="900" b="1" dirty="0">
                <a:solidFill>
                  <a:srgbClr val="595959"/>
                </a:solidFill>
                <a:latin typeface="Montserrat" panose="00000500000000000000" pitchFamily="2" charset="-70"/>
              </a:rPr>
              <a:t>Izdevumi ēkas uzturēšanai 2024. gadā – 20 100 EUR:</a:t>
            </a:r>
          </a:p>
          <a:p>
            <a:pPr lvl="1">
              <a:spcBef>
                <a:spcPts val="0"/>
              </a:spcBef>
              <a:spcAft>
                <a:spcPts val="600"/>
              </a:spcAft>
            </a:pPr>
            <a:r>
              <a:rPr lang="lv-LV" sz="900" dirty="0">
                <a:solidFill>
                  <a:srgbClr val="595959"/>
                </a:solidFill>
                <a:latin typeface="Montserrat" panose="00000500000000000000" pitchFamily="2" charset="-70"/>
              </a:rPr>
              <a:t>Iekšējo un ārējo elektrotīklu apkalpošana (iekšējo un ārējo gaismekļu nomaiņa, slēdžu un rozešu nomaiņa,</a:t>
            </a:r>
          </a:p>
          <a:p>
            <a:pPr lvl="1">
              <a:spcBef>
                <a:spcPts val="0"/>
              </a:spcBef>
              <a:spcAft>
                <a:spcPts val="600"/>
              </a:spcAft>
            </a:pPr>
            <a:r>
              <a:rPr lang="lv-LV" sz="900" dirty="0">
                <a:solidFill>
                  <a:srgbClr val="595959"/>
                </a:solidFill>
                <a:latin typeface="Montserrat" panose="00000500000000000000" pitchFamily="2" charset="-70"/>
              </a:rPr>
              <a:t>Sensoru maiņa un to programmēšana) 4200 EUR;</a:t>
            </a:r>
          </a:p>
          <a:p>
            <a:pPr lvl="1">
              <a:spcBef>
                <a:spcPts val="0"/>
              </a:spcBef>
              <a:spcAft>
                <a:spcPts val="600"/>
              </a:spcAft>
            </a:pPr>
            <a:r>
              <a:rPr lang="lv-LV" sz="900" dirty="0">
                <a:solidFill>
                  <a:srgbClr val="595959"/>
                </a:solidFill>
                <a:latin typeface="Montserrat" panose="00000500000000000000" pitchFamily="2" charset="-70"/>
              </a:rPr>
              <a:t>Durvju remonti, mēbeļu remonts, tualešu kabīņu remonti, krāsošanas darbi, grīdas vaskošana aulā u.c.</a:t>
            </a:r>
          </a:p>
          <a:p>
            <a:pPr lvl="1">
              <a:spcBef>
                <a:spcPts val="0"/>
              </a:spcBef>
              <a:spcAft>
                <a:spcPts val="600"/>
              </a:spcAft>
            </a:pPr>
            <a:r>
              <a:rPr lang="lv-LV" sz="900" dirty="0">
                <a:solidFill>
                  <a:srgbClr val="595959"/>
                </a:solidFill>
                <a:latin typeface="Montserrat" panose="00000500000000000000" pitchFamily="2" charset="-70"/>
              </a:rPr>
              <a:t>Logu mazgāšana (stikloto virsmu platība  3720m2) 7400 EUR; </a:t>
            </a:r>
          </a:p>
          <a:p>
            <a:pPr lvl="1">
              <a:spcBef>
                <a:spcPts val="0"/>
              </a:spcBef>
              <a:spcAft>
                <a:spcPts val="600"/>
              </a:spcAft>
            </a:pPr>
            <a:r>
              <a:rPr lang="lv-LV" sz="900" dirty="0">
                <a:solidFill>
                  <a:srgbClr val="595959"/>
                </a:solidFill>
                <a:latin typeface="Montserrat" panose="00000500000000000000" pitchFamily="2" charset="-70"/>
              </a:rPr>
              <a:t>Deratizācijas pasākumi 1000 EUR;</a:t>
            </a:r>
          </a:p>
          <a:p>
            <a:pPr lvl="1">
              <a:spcBef>
                <a:spcPts val="0"/>
              </a:spcBef>
              <a:spcAft>
                <a:spcPts val="600"/>
              </a:spcAft>
            </a:pPr>
            <a:r>
              <a:rPr lang="lv-LV" sz="900" dirty="0">
                <a:solidFill>
                  <a:srgbClr val="595959"/>
                </a:solidFill>
                <a:latin typeface="Montserrat" panose="00000500000000000000" pitchFamily="2" charset="-70"/>
              </a:rPr>
              <a:t>Atkritumu izvešana 7500 EUR.</a:t>
            </a:r>
          </a:p>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iekārtu uzturēšanā 2024.gadā - 25 363 EUR: </a:t>
            </a:r>
          </a:p>
          <a:p>
            <a:pPr lvl="1">
              <a:spcBef>
                <a:spcPts val="0"/>
              </a:spcBef>
              <a:spcAft>
                <a:spcPts val="600"/>
              </a:spcAft>
            </a:pPr>
            <a:r>
              <a:rPr lang="lv-LV" sz="900" dirty="0">
                <a:solidFill>
                  <a:srgbClr val="595959"/>
                </a:solidFill>
                <a:latin typeface="Montserrat" panose="00000500000000000000" pitchFamily="2" charset="-70"/>
              </a:rPr>
              <a:t>Ventilācijas sistēmas apkopes un filtru maiņa 11507 EUR;</a:t>
            </a:r>
          </a:p>
          <a:p>
            <a:pPr lvl="1">
              <a:spcBef>
                <a:spcPts val="0"/>
              </a:spcBef>
              <a:spcAft>
                <a:spcPts val="600"/>
              </a:spcAft>
            </a:pPr>
            <a:r>
              <a:rPr lang="lv-LV" sz="900" dirty="0">
                <a:solidFill>
                  <a:srgbClr val="595959"/>
                </a:solidFill>
                <a:latin typeface="Montserrat" panose="00000500000000000000" pitchFamily="2" charset="-70"/>
              </a:rPr>
              <a:t>Ventilācijas sistēmas remonts 4790 EUR (PN 53 iekārtai bija nepieciešama pilnīga demontāža);</a:t>
            </a:r>
          </a:p>
          <a:p>
            <a:pPr lvl="1">
              <a:spcBef>
                <a:spcPts val="0"/>
              </a:spcBef>
              <a:spcAft>
                <a:spcPts val="600"/>
              </a:spcAft>
            </a:pPr>
            <a:r>
              <a:rPr lang="lv-LV" sz="900" dirty="0">
                <a:solidFill>
                  <a:srgbClr val="595959"/>
                </a:solidFill>
                <a:latin typeface="Montserrat" panose="00000500000000000000" pitchFamily="2" charset="-70"/>
              </a:rPr>
              <a:t>Liftu apkopes un pārbaudes 1300 EUR;</a:t>
            </a:r>
          </a:p>
          <a:p>
            <a:pPr lvl="1">
              <a:spcBef>
                <a:spcPts val="0"/>
              </a:spcBef>
              <a:spcAft>
                <a:spcPts val="600"/>
              </a:spcAft>
            </a:pPr>
            <a:r>
              <a:rPr lang="lv-LV" sz="900" dirty="0">
                <a:solidFill>
                  <a:srgbClr val="595959"/>
                </a:solidFill>
                <a:latin typeface="Montserrat" panose="00000500000000000000" pitchFamily="2" charset="-70"/>
              </a:rPr>
              <a:t>Apsardzes un ugunsdrošības sistēmu apkalpošana 4800 EUR;</a:t>
            </a:r>
          </a:p>
          <a:p>
            <a:pPr lvl="1">
              <a:spcBef>
                <a:spcPts val="0"/>
              </a:spcBef>
              <a:spcAft>
                <a:spcPts val="600"/>
              </a:spcAft>
            </a:pPr>
            <a:r>
              <a:rPr lang="lv-LV" sz="900" dirty="0">
                <a:solidFill>
                  <a:srgbClr val="595959"/>
                </a:solidFill>
                <a:latin typeface="Montserrat" panose="00000500000000000000" pitchFamily="2" charset="-70"/>
              </a:rPr>
              <a:t>Apsardzes un ugunsdrošības sistēmu remonts 2966 EUR (apziņošanas sistēmai nomainīts viens;</a:t>
            </a:r>
          </a:p>
          <a:p>
            <a:pPr lvl="1">
              <a:spcBef>
                <a:spcPts val="0"/>
              </a:spcBef>
              <a:spcAft>
                <a:spcPts val="600"/>
              </a:spcAft>
            </a:pPr>
            <a:r>
              <a:rPr lang="lv-LV" sz="900" dirty="0">
                <a:solidFill>
                  <a:srgbClr val="595959"/>
                </a:solidFill>
                <a:latin typeface="Montserrat" panose="00000500000000000000" pitchFamily="2" charset="-70"/>
              </a:rPr>
              <a:t>Modulis, </a:t>
            </a:r>
            <a:r>
              <a:rPr lang="lv-LV" sz="900" dirty="0" err="1">
                <a:solidFill>
                  <a:srgbClr val="595959"/>
                </a:solidFill>
                <a:latin typeface="Montserrat" panose="00000500000000000000" pitchFamily="2" charset="-70"/>
              </a:rPr>
              <a:t>ups</a:t>
            </a:r>
            <a:r>
              <a:rPr lang="lv-LV" sz="900" dirty="0">
                <a:solidFill>
                  <a:srgbClr val="595959"/>
                </a:solidFill>
                <a:latin typeface="Montserrat" panose="00000500000000000000" pitchFamily="2" charset="-70"/>
              </a:rPr>
              <a:t> akumulatoru nomaiņa, durvju magnētisko slēdzeņu maiņa).</a:t>
            </a:r>
          </a:p>
          <a:p>
            <a:pPr marL="0" indent="0" algn="just">
              <a:lnSpc>
                <a:spcPct val="107000"/>
              </a:lnSpc>
              <a:spcAft>
                <a:spcPts val="600"/>
              </a:spcAft>
              <a:buNone/>
            </a:pPr>
            <a:endPar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2F820D8C-499A-3E88-D12F-2EC844D73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2" name="TextBox 2">
            <a:extLst>
              <a:ext uri="{FF2B5EF4-FFF2-40B4-BE49-F238E27FC236}">
                <a16:creationId xmlns:a16="http://schemas.microsoft.com/office/drawing/2014/main" id="{57D776CB-D17A-7067-A028-A34455A334FC}"/>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18339987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5A246BD-BF88-E398-73C8-98FD3A53B2EA}"/>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BE1805BC-6B78-7CF8-DEFE-3ED805098DCE}"/>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B75BF968-9840-F387-01A2-519BB5589F61}"/>
              </a:ext>
            </a:extLst>
          </p:cNvPr>
          <p:cNvSpPr>
            <a:spLocks noGrp="1"/>
          </p:cNvSpPr>
          <p:nvPr>
            <p:ph type="title"/>
          </p:nvPr>
        </p:nvSpPr>
        <p:spPr>
          <a:xfrm>
            <a:off x="2070099" y="105058"/>
            <a:ext cx="8051800" cy="1326091"/>
          </a:xfrm>
        </p:spPr>
        <p:txBody>
          <a:bodyPr rtlCol="0">
            <a:normAutofit/>
          </a:bodyPr>
          <a:lstStyle/>
          <a:p>
            <a:pPr algn="ctr" fontAlgn="auto">
              <a:spcBef>
                <a:spcPts val="0"/>
              </a:spcBef>
              <a:spcAft>
                <a:spcPts val="0"/>
              </a:spcAft>
              <a:defRPr/>
            </a:pPr>
            <a:r>
              <a:rPr lang="lv-LV" sz="4000" b="1" kern="0" cap="all" dirty="0" err="1">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pII</a:t>
            </a:r>
            <a:r>
              <a:rPr lang="lv-LV" sz="4000" b="1" kern="0" cap="all" dirty="0">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 Strautiņš</a:t>
            </a:r>
            <a:endParaRPr lang="en-US" sz="6600" cap="all" dirty="0">
              <a:solidFill>
                <a:srgbClr val="595959"/>
              </a:solidFill>
              <a:highlight>
                <a:srgbClr val="C95B46"/>
              </a:highlight>
              <a:latin typeface="Montserrat" panose="00000500000000000000" pitchFamily="2" charset="-70"/>
            </a:endParaRPr>
          </a:p>
        </p:txBody>
      </p:sp>
      <p:pic>
        <p:nvPicPr>
          <p:cNvPr id="7" name="Picture 6">
            <a:extLst>
              <a:ext uri="{FF2B5EF4-FFF2-40B4-BE49-F238E27FC236}">
                <a16:creationId xmlns:a16="http://schemas.microsoft.com/office/drawing/2014/main" id="{B6FEBC6E-65BE-7C90-84D1-80C8E0175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
        <p:nvSpPr>
          <p:cNvPr id="2" name="TextBox 2">
            <a:extLst>
              <a:ext uri="{FF2B5EF4-FFF2-40B4-BE49-F238E27FC236}">
                <a16:creationId xmlns:a16="http://schemas.microsoft.com/office/drawing/2014/main" id="{40BB1DCD-F46A-FB98-61EF-3224BEBE3A5A}"/>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50732812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5487CCC0-C3B3-F800-7694-A59F0AA048B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E4994E9F-68D7-727F-F768-34767D7F2B5B}"/>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3B2B770A-57FB-7100-CF20-DEC405537A70}"/>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kern="0" cap="all" dirty="0" err="1">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pII</a:t>
            </a:r>
            <a:r>
              <a:rPr lang="lv-LV" sz="3200" b="1" kern="0" cap="all" dirty="0">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 Strautiņš</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A5B31BEF-C55A-AB7F-FFEE-F210535667F9}"/>
              </a:ext>
            </a:extLst>
          </p:cNvPr>
          <p:cNvSpPr>
            <a:spLocks noGrp="1"/>
          </p:cNvSpPr>
          <p:nvPr>
            <p:ph idx="1"/>
          </p:nvPr>
        </p:nvSpPr>
        <p:spPr>
          <a:xfrm>
            <a:off x="3302000" y="1580461"/>
            <a:ext cx="8478197" cy="4736730"/>
          </a:xfrm>
        </p:spPr>
        <p:txBody>
          <a:bodyPr rtlCol="0">
            <a:noAutofit/>
          </a:bodyPr>
          <a:lstStyle/>
          <a:p>
            <a:pPr>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a:t>
            </a:r>
            <a:r>
              <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psaimniekošanā no 2023. gada 28. jūlija;</a:t>
            </a:r>
          </a:p>
          <a:p>
            <a:pPr>
              <a:lnSpc>
                <a:spcPct val="107000"/>
              </a:lnSpc>
              <a:spcBef>
                <a:spcPts val="0"/>
              </a:spcBef>
              <a:spcAft>
                <a:spcPts val="600"/>
              </a:spcAft>
            </a:pPr>
            <a:r>
              <a:rPr lang="lv-LV" sz="9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1981.gadā;</a:t>
            </a:r>
            <a:endParaRPr lang="lv-LV" sz="900" b="1" kern="100" dirty="0">
              <a:solidFill>
                <a:srgbClr val="595959"/>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pPr>
              <a:lnSpc>
                <a:spcPct val="107000"/>
              </a:lnSpc>
              <a:spcBef>
                <a:spcPts val="0"/>
              </a:spcBef>
              <a:spcAft>
                <a:spcPts val="600"/>
              </a:spcAft>
            </a:pPr>
            <a:r>
              <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Platība 5 444,8 m²;</a:t>
            </a:r>
          </a:p>
          <a:p>
            <a:pPr marL="228611" marR="0" lvl="0" indent="-228611" algn="just" defTabSz="914446" rtl="0" eaLnBrk="1" fontAlgn="base" latinLnBrk="0" hangingPunct="1">
              <a:lnSpc>
                <a:spcPct val="107000"/>
              </a:lnSpc>
              <a:spcBef>
                <a:spcPts val="0"/>
              </a:spcBef>
              <a:spcAft>
                <a:spcPts val="600"/>
              </a:spcAft>
              <a:buClrTx/>
              <a:buSzTx/>
              <a:buFont typeface="Arial" panose="020B0604020202020204" pitchFamily="34" charset="0"/>
              <a:buChar char="•"/>
              <a:tabLst/>
              <a:defRPr/>
            </a:pPr>
            <a:r>
              <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Ēkas ikdienas uzturēšanas darbos ir iesaistītas 4 apkopējas, 2 labiekārtošanas strādnieki, 2 dežuranti, 1 baseina kopēja, 1 dārzniece un saimniecības pārzinis.</a:t>
            </a:r>
          </a:p>
          <a:p>
            <a:pPr>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a:t>
            </a:r>
            <a:r>
              <a:rPr lang="lv-LV" sz="900" b="1" kern="100">
                <a:solidFill>
                  <a:srgbClr val="595959"/>
                </a:solidFill>
                <a:latin typeface="Montserrat" panose="00000500000000000000" pitchFamily="2" charset="-70"/>
                <a:ea typeface="Calibri" panose="020F0502020204030204" pitchFamily="34" charset="0"/>
                <a:cs typeface="Times New Roman" panose="02020603050405020304" pitchFamily="18" charset="0"/>
              </a:rPr>
              <a:t>gadā 43 530 </a:t>
            </a:r>
            <a:r>
              <a:rPr lang="lv-LV" sz="900" b="1" kern="10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EUR</a:t>
            </a:r>
            <a:r>
              <a:rPr lang="lv-LV" sz="9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a:t>
            </a:r>
            <a:endParaRPr lang="lv-LV" sz="900" b="1" kern="100" dirty="0">
              <a:solidFill>
                <a:srgbClr val="595959"/>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pPr lvl="1">
              <a:lnSpc>
                <a:spcPct val="107000"/>
              </a:lnSpc>
              <a:spcBef>
                <a:spcPts val="0"/>
              </a:spcBef>
              <a:spcAft>
                <a:spcPts val="600"/>
              </a:spcAft>
            </a:pPr>
            <a:r>
              <a:rPr lang="lv-LV" sz="900" kern="100" dirty="0">
                <a:solidFill>
                  <a:srgbClr val="595959"/>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Terases balsta sienas remonts (pie 14.grupas) 1</a:t>
            </a:r>
            <a:r>
              <a:rPr lang="lv-LV" sz="9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4 200 EUR</a:t>
            </a: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t>
            </a:r>
            <a:endPar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a:p>
            <a:pPr lvl="1">
              <a:lnSpc>
                <a:spcPct val="107000"/>
              </a:lnSpc>
              <a:spcBef>
                <a:spcPts val="0"/>
              </a:spcBef>
              <a:spcAft>
                <a:spcPts val="600"/>
              </a:spcAft>
            </a:pPr>
            <a:r>
              <a:rPr lang="lv-LV" sz="900" kern="100" dirty="0">
                <a:solidFill>
                  <a:srgbClr val="595959"/>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rPr>
              <a:t>Vēsturisko ieejas 2 vārtu, 4 vārtiņu maiņa un 6 stabu remonts </a:t>
            </a:r>
            <a:r>
              <a:rPr lang="lv-LV" sz="9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16 730 EUR;</a:t>
            </a:r>
            <a:endParaRPr lang="lv-LV" sz="900" kern="100" dirty="0">
              <a:solidFill>
                <a:srgbClr val="595959"/>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Jumta remonts būvdarbu garantijas ietvaros 7 000 EUR;</a:t>
            </a: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Gaismekļu un elektroinstalācijas nomaiņa, </a:t>
            </a:r>
            <a:r>
              <a:rPr lang="lv-LV" sz="900" kern="100" dirty="0" err="1">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kustïbas</a:t>
            </a: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 sensoru uzstādīšana 3 gaiteņos 3 740 EUR;</a:t>
            </a:r>
            <a:endParaRPr lang="lv-LV" sz="900" kern="100" dirty="0">
              <a:solidFill>
                <a:srgbClr val="595959"/>
              </a:solidFill>
              <a:effectLst/>
              <a:highlight>
                <a:srgbClr val="FFFF00"/>
              </a:highlight>
              <a:latin typeface="Montserrat" panose="00000500000000000000" pitchFamily="2" charset="-70"/>
              <a:ea typeface="Calibri" panose="020F0502020204030204" pitchFamily="34" charset="0"/>
              <a:cs typeface="Times New Roman" panose="02020603050405020304" pitchFamily="18" charset="0"/>
            </a:endParaRPr>
          </a:p>
          <a:p>
            <a:pPr lvl="1">
              <a:lnSpc>
                <a:spcPct val="107000"/>
              </a:lnSpc>
              <a:spcBef>
                <a:spcPts val="0"/>
              </a:spcBef>
              <a:spcAft>
                <a:spcPts val="600"/>
              </a:spcAft>
            </a:pPr>
            <a:r>
              <a:rPr kumimoji="0" lang="lv-LV" sz="900" b="0" i="0" u="none" strike="noStrike" kern="1200" cap="none" spc="0" normalizeH="0" baseline="0" noProof="0" dirty="0">
                <a:ln>
                  <a:noFill/>
                </a:ln>
                <a:solidFill>
                  <a:srgbClr val="595959"/>
                </a:solidFill>
                <a:effectLst/>
                <a:uLnTx/>
                <a:uFillTx/>
                <a:latin typeface="Montserrat" panose="00000500000000000000" pitchFamily="2" charset="-70"/>
                <a:ea typeface="+mn-ea"/>
                <a:cs typeface="+mn-cs"/>
              </a:rPr>
              <a:t> Apsardzes un ugunsdrošības sistēmu apkalpošana 1860 EUR.</a:t>
            </a:r>
          </a:p>
          <a:p>
            <a:pPr>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iekārtu uzturēšanā 2024.gadā 28 539 EUR: </a:t>
            </a: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Baseina siltumskaitītāja uzstādīšana un automātikas uzstādīšana 12 539 EUR;</a:t>
            </a: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Katlumājas cirkulācijas sūkņa nomaina 4 000 EUR;</a:t>
            </a: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Apkures katla rezervuāra remonts 2 000 EUR;</a:t>
            </a:r>
            <a:endPar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Rotaļu laukums bērniem 10 000 EUR</a:t>
            </a:r>
            <a:r>
              <a:rPr lang="lv-LV" sz="5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t>
            </a:r>
            <a:endParaRPr lang="lv-LV" sz="5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a:p>
            <a:pPr>
              <a:lnSpc>
                <a:spcPct val="107000"/>
              </a:lnSpc>
              <a:spcBef>
                <a:spcPts val="0"/>
              </a:spcBef>
              <a:spcAft>
                <a:spcPts val="600"/>
              </a:spcAft>
            </a:pPr>
            <a:endParaRPr lang="lv-LV" sz="900" b="1" kern="100" dirty="0">
              <a:solidFill>
                <a:srgbClr val="595959"/>
              </a:solidFill>
              <a:highlight>
                <a:srgbClr val="FF0000"/>
              </a:highlight>
              <a:latin typeface="Montserrat" panose="00000500000000000000" pitchFamily="2" charset="-70"/>
              <a:ea typeface="Calibri" panose="020F0502020204030204" pitchFamily="34" charset="0"/>
              <a:cs typeface="Times New Roman" panose="02020603050405020304" pitchFamily="18" charset="0"/>
            </a:endParaRPr>
          </a:p>
          <a:p>
            <a:pPr marL="457223" lvl="1" indent="0">
              <a:lnSpc>
                <a:spcPct val="107000"/>
              </a:lnSpc>
              <a:spcBef>
                <a:spcPts val="0"/>
              </a:spcBef>
              <a:spcAft>
                <a:spcPts val="600"/>
              </a:spcAft>
              <a:buNone/>
            </a:pPr>
            <a:endPar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3CD837B6-850A-B6B5-5E9C-61BEE5990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2" name="TextBox 2">
            <a:extLst>
              <a:ext uri="{FF2B5EF4-FFF2-40B4-BE49-F238E27FC236}">
                <a16:creationId xmlns:a16="http://schemas.microsoft.com/office/drawing/2014/main" id="{6173D03F-9071-EBBA-2981-F7138FC70E77}"/>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414619177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a:extLst>
            <a:ext uri="{FF2B5EF4-FFF2-40B4-BE49-F238E27FC236}">
              <a16:creationId xmlns:a16="http://schemas.microsoft.com/office/drawing/2014/main" id="{DAFFE254-418E-EC14-74B4-13D6645F770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F4908172-F096-4C53-CE36-CA891B710A7B}"/>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BDFA2D2E-3491-D396-5AAA-1E3DD238D893}"/>
              </a:ext>
            </a:extLst>
          </p:cNvPr>
          <p:cNvSpPr>
            <a:spLocks noGrp="1"/>
          </p:cNvSpPr>
          <p:nvPr>
            <p:ph type="title"/>
          </p:nvPr>
        </p:nvSpPr>
        <p:spPr>
          <a:xfrm>
            <a:off x="-955040" y="2765954"/>
            <a:ext cx="8051800" cy="1326091"/>
          </a:xfrm>
        </p:spPr>
        <p:txBody>
          <a:bodyPr rtlCol="0">
            <a:normAutofit/>
          </a:bodyPr>
          <a:lstStyle/>
          <a:p>
            <a:pPr algn="ctr" fontAlgn="auto">
              <a:spcBef>
                <a:spcPts val="0"/>
              </a:spcBef>
              <a:spcAft>
                <a:spcPts val="0"/>
              </a:spcAft>
              <a:defRPr/>
            </a:pPr>
            <a:r>
              <a:rPr lang="lv-LV" b="1" kern="0" cap="all" dirty="0" err="1">
                <a:solidFill>
                  <a:srgbClr val="FFFFFF"/>
                </a:solidFill>
                <a:effectLst/>
                <a:latin typeface="Montserrat" panose="00000500000000000000" pitchFamily="2" charset="-70"/>
                <a:ea typeface="Times New Roman" panose="02020603050405020304" pitchFamily="18" charset="0"/>
                <a:cs typeface="Times New Roman" panose="02020603050405020304" pitchFamily="18" charset="0"/>
              </a:rPr>
              <a:t>pII</a:t>
            </a:r>
            <a:r>
              <a:rPr lang="lv-LV" b="1" kern="0" cap="all" dirty="0">
                <a:solidFill>
                  <a:srgbClr val="FFFFFF"/>
                </a:solidFill>
                <a:effectLst/>
                <a:latin typeface="Montserrat" panose="00000500000000000000" pitchFamily="2" charset="-70"/>
                <a:ea typeface="Times New Roman" panose="02020603050405020304" pitchFamily="18" charset="0"/>
                <a:cs typeface="Times New Roman" panose="02020603050405020304" pitchFamily="18" charset="0"/>
              </a:rPr>
              <a:t> </a:t>
            </a:r>
            <a:r>
              <a:rPr lang="lv-LV" b="1" kern="0" cap="all" dirty="0">
                <a:solidFill>
                  <a:srgbClr val="FFFFFF"/>
                </a:solidFill>
                <a:latin typeface="Montserrat" panose="00000500000000000000" pitchFamily="2" charset="-70"/>
                <a:ea typeface="Times New Roman" panose="02020603050405020304" pitchFamily="18" charset="0"/>
                <a:cs typeface="Times New Roman" panose="02020603050405020304" pitchFamily="18" charset="0"/>
              </a:rPr>
              <a:t>riekstiņš</a:t>
            </a:r>
            <a:endParaRPr lang="en-US" sz="7200" cap="all" dirty="0">
              <a:solidFill>
                <a:srgbClr val="FFFFFF"/>
              </a:solidFill>
              <a:latin typeface="Montserrat" panose="00000500000000000000" pitchFamily="2" charset="-70"/>
            </a:endParaRPr>
          </a:p>
        </p:txBody>
      </p:sp>
      <p:sp>
        <p:nvSpPr>
          <p:cNvPr id="6" name="TextBox 2">
            <a:extLst>
              <a:ext uri="{FF2B5EF4-FFF2-40B4-BE49-F238E27FC236}">
                <a16:creationId xmlns:a16="http://schemas.microsoft.com/office/drawing/2014/main" id="{3529AAE3-9A2B-6A44-8D07-29386C9CF5F4}"/>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11.12</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4</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pic>
        <p:nvPicPr>
          <p:cNvPr id="7" name="Picture 6">
            <a:extLst>
              <a:ext uri="{FF2B5EF4-FFF2-40B4-BE49-F238E27FC236}">
                <a16:creationId xmlns:a16="http://schemas.microsoft.com/office/drawing/2014/main" id="{82039776-17F1-A02D-68ED-C270E9F93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Tree>
    <p:extLst>
      <p:ext uri="{BB962C8B-B14F-4D97-AF65-F5344CB8AC3E}">
        <p14:creationId xmlns:p14="http://schemas.microsoft.com/office/powerpoint/2010/main" val="322756613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F476D126-FB5F-49ED-E97C-EF63124E21B8}"/>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06B0CC6-CDDC-B31E-5281-F9FC629EA8DB}"/>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53BB9DF2-D466-2DBA-E9AA-D2747DCEA6C9}"/>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kern="0" cap="all" dirty="0" err="1">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pII</a:t>
            </a:r>
            <a:r>
              <a:rPr lang="lv-LV" sz="3200" b="1" kern="0" cap="all" dirty="0">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 </a:t>
            </a:r>
            <a:r>
              <a:rPr lang="lv-LV" sz="3200" b="1" kern="0" cap="all" dirty="0">
                <a:solidFill>
                  <a:srgbClr val="595959"/>
                </a:solidFill>
                <a:latin typeface="Montserrat" panose="00000500000000000000" pitchFamily="2" charset="-70"/>
                <a:ea typeface="Times New Roman" panose="02020603050405020304" pitchFamily="18" charset="0"/>
                <a:cs typeface="Times New Roman" panose="02020603050405020304" pitchFamily="18" charset="0"/>
              </a:rPr>
              <a:t>riekstiņš</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A8617F40-2D2D-2A94-85A6-16162E828A44}"/>
              </a:ext>
            </a:extLst>
          </p:cNvPr>
          <p:cNvSpPr>
            <a:spLocks noGrp="1"/>
          </p:cNvSpPr>
          <p:nvPr>
            <p:ph idx="1"/>
          </p:nvPr>
        </p:nvSpPr>
        <p:spPr>
          <a:xfrm>
            <a:off x="3302000" y="1760111"/>
            <a:ext cx="8478197" cy="3954072"/>
          </a:xfrm>
        </p:spPr>
        <p:txBody>
          <a:bodyPr rtlCol="0">
            <a:noAutofit/>
          </a:bodyPr>
          <a:lstStyle/>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a:t>
            </a:r>
            <a:r>
              <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psaimniekošanā no 2014. gada 19. novembra;</a:t>
            </a:r>
          </a:p>
          <a:p>
            <a:pPr algn="just">
              <a:lnSpc>
                <a:spcPct val="107000"/>
              </a:lnSpc>
              <a:spcBef>
                <a:spcPts val="0"/>
              </a:spcBef>
              <a:spcAft>
                <a:spcPts val="600"/>
              </a:spcAft>
            </a:pPr>
            <a:r>
              <a:rPr lang="lv-LV" sz="9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1980.gadā;</a:t>
            </a:r>
            <a:endParaRPr lang="lv-LV" sz="900" b="1" kern="100" dirty="0">
              <a:solidFill>
                <a:srgbClr val="595959"/>
              </a:solidFill>
              <a:effectLst/>
              <a:highlight>
                <a:srgbClr val="FFFFFF"/>
              </a:highlight>
              <a:latin typeface="Montserrat" panose="00000500000000000000" pitchFamily="2" charset="-70"/>
              <a:ea typeface="Aptos" panose="020B0004020202020204" pitchFamily="34" charset="0"/>
              <a:cs typeface="Times New Roman" panose="02020603050405020304" pitchFamily="18" charset="0"/>
            </a:endParaRPr>
          </a:p>
          <a:p>
            <a:pPr algn="just">
              <a:lnSpc>
                <a:spcPct val="107000"/>
              </a:lnSpc>
              <a:spcBef>
                <a:spcPts val="0"/>
              </a:spcBef>
              <a:spcAft>
                <a:spcPts val="600"/>
              </a:spcAft>
            </a:pP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Ēkas kopējā platība: 3006,8 m</a:t>
            </a:r>
            <a:r>
              <a:rPr lang="lv-LV" sz="900" kern="100" baseline="300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2;</a:t>
            </a:r>
            <a:endParaRPr lang="lv-LV" sz="900" kern="100" dirty="0">
              <a:solidFill>
                <a:srgbClr val="595959"/>
              </a:solidFill>
              <a:latin typeface="Montserrat" panose="00000500000000000000" pitchFamily="2" charset="-70"/>
              <a:ea typeface="Aptos" panose="020B0004020202020204" pitchFamily="34" charset="0"/>
              <a:cs typeface="Times New Roman" panose="02020603050405020304" pitchFamily="18" charset="0"/>
            </a:endParaRPr>
          </a:p>
          <a:p>
            <a:pPr algn="just">
              <a:lnSpc>
                <a:spcPct val="107000"/>
              </a:lnSpc>
              <a:spcBef>
                <a:spcPts val="0"/>
              </a:spcBef>
              <a:spcAft>
                <a:spcPts val="600"/>
              </a:spcAft>
            </a:pP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Ēkas apsaimniekošanā piedalās: 4 apkopējas, kas veic ikdienas telpu uzkopšanas darbus, savukārt teritorijas uzkopšanas darbus un remontdarbus veic viens strādnieks.</a:t>
            </a:r>
          </a:p>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 11 460 EUR:</a:t>
            </a:r>
            <a:endPar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a:p>
            <a:pPr marL="914423" lvl="1">
              <a:lnSpc>
                <a:spcPct val="107000"/>
              </a:lnSpc>
              <a:spcBef>
                <a:spcPts val="0"/>
              </a:spcBef>
              <a:spcAft>
                <a:spcPts val="600"/>
              </a:spcAft>
            </a:pPr>
            <a:r>
              <a:rPr lang="lv-LV" sz="900" kern="100" dirty="0">
                <a:solidFill>
                  <a:srgbClr val="595959"/>
                </a:solidFill>
                <a:latin typeface="Montserrat" panose="00000500000000000000" pitchFamily="2" charset="-70"/>
                <a:ea typeface="Aptos" panose="020B0004020202020204" pitchFamily="34" charset="0"/>
                <a:cs typeface="Times New Roman" panose="02020603050405020304" pitchFamily="18" charset="0"/>
              </a:rPr>
              <a:t>J</a:t>
            </a: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aunas membrānas ieklāšana peldbaseinā – 7494 EUR;</a:t>
            </a:r>
          </a:p>
          <a:p>
            <a:pPr marL="914423" lvl="1">
              <a:lnSpc>
                <a:spcPct val="107000"/>
              </a:lnSpc>
              <a:spcBef>
                <a:spcPts val="0"/>
              </a:spcBef>
              <a:spcAft>
                <a:spcPts val="600"/>
              </a:spcAft>
            </a:pPr>
            <a:r>
              <a:rPr lang="lv-LV" sz="900" kern="100" dirty="0">
                <a:solidFill>
                  <a:srgbClr val="595959"/>
                </a:solidFill>
                <a:latin typeface="Montserrat" panose="00000500000000000000" pitchFamily="2" charset="-70"/>
                <a:ea typeface="Aptos" panose="020B0004020202020204" pitchFamily="34" charset="0"/>
                <a:cs typeface="Times New Roman" panose="02020603050405020304" pitchFamily="18" charset="0"/>
              </a:rPr>
              <a:t>D</a:t>
            </a: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ienas gaismu lampu daļēja nomaiņa  uz LED gaismekļiem – 2000 EUR;</a:t>
            </a:r>
          </a:p>
          <a:p>
            <a:pPr marL="914423" lvl="1">
              <a:lnSpc>
                <a:spcPct val="107000"/>
              </a:lnSpc>
              <a:spcBef>
                <a:spcPts val="0"/>
              </a:spcBef>
              <a:spcAft>
                <a:spcPts val="600"/>
              </a:spcAft>
            </a:pPr>
            <a:r>
              <a:rPr lang="lv-LV" sz="900" kern="100" dirty="0">
                <a:solidFill>
                  <a:srgbClr val="595959"/>
                </a:solidFill>
                <a:latin typeface="Montserrat" panose="00000500000000000000" pitchFamily="2" charset="-70"/>
                <a:ea typeface="Aptos" panose="020B0004020202020204" pitchFamily="34" charset="0"/>
                <a:cs typeface="Times New Roman" panose="02020603050405020304" pitchFamily="18" charset="0"/>
              </a:rPr>
              <a:t>A</a:t>
            </a: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ktu zāles griestu kosmētiskais remonts - 550 EUR;</a:t>
            </a:r>
          </a:p>
          <a:p>
            <a:pPr marL="914423"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Ēkas </a:t>
            </a:r>
            <a:r>
              <a:rPr lang="lv-LV" sz="900" kern="100" dirty="0" err="1">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vienstāvu</a:t>
            </a: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 daļas cokola kosmētiskais remonts </a:t>
            </a:r>
            <a:r>
              <a:rPr lang="lv-LV" sz="900" kern="100" dirty="0">
                <a:solidFill>
                  <a:srgbClr val="595959"/>
                </a:solidFill>
                <a:latin typeface="Montserrat" panose="00000500000000000000" pitchFamily="2" charset="-70"/>
                <a:ea typeface="Aptos" panose="020B0004020202020204" pitchFamily="34" charset="0"/>
                <a:cs typeface="Times New Roman" panose="02020603050405020304" pitchFamily="18" charset="0"/>
              </a:rPr>
              <a:t>- </a:t>
            </a: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400 EUR;</a:t>
            </a:r>
          </a:p>
          <a:p>
            <a:pPr marL="914423" lvl="1">
              <a:lnSpc>
                <a:spcPct val="107000"/>
              </a:lnSpc>
              <a:spcBef>
                <a:spcPts val="0"/>
              </a:spcBef>
              <a:spcAft>
                <a:spcPts val="600"/>
              </a:spcAft>
            </a:pPr>
            <a:r>
              <a:rPr lang="lv-LV" sz="900" kern="100" dirty="0">
                <a:solidFill>
                  <a:srgbClr val="595959"/>
                </a:solidFill>
                <a:latin typeface="Montserrat" panose="00000500000000000000" pitchFamily="2" charset="-70"/>
                <a:ea typeface="Aptos" panose="020B0004020202020204" pitchFamily="34" charset="0"/>
                <a:cs typeface="Times New Roman" panose="02020603050405020304" pitchFamily="18" charset="0"/>
              </a:rPr>
              <a:t>S</a:t>
            </a: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ienu kosmētiskais remonts 4 bērnu grupās - 500 EUR;</a:t>
            </a:r>
          </a:p>
          <a:p>
            <a:pPr marL="914423" lvl="1">
              <a:lnSpc>
                <a:spcPct val="107000"/>
              </a:lnSpc>
              <a:spcBef>
                <a:spcPts val="0"/>
              </a:spcBef>
              <a:spcAft>
                <a:spcPts val="600"/>
              </a:spcAft>
            </a:pPr>
            <a:r>
              <a:rPr kumimoji="0" lang="lv-LV" sz="900" b="0" i="0" u="none" strike="noStrike" kern="1200" cap="none" spc="0" normalizeH="0" baseline="0" noProof="0" dirty="0">
                <a:ln>
                  <a:noFill/>
                </a:ln>
                <a:solidFill>
                  <a:srgbClr val="595959"/>
                </a:solidFill>
                <a:effectLst/>
                <a:uLnTx/>
                <a:uFillTx/>
                <a:latin typeface="Montserrat" panose="00000500000000000000" pitchFamily="2" charset="-70"/>
                <a:ea typeface="+mn-ea"/>
                <a:cs typeface="+mn-cs"/>
              </a:rPr>
              <a:t>Apsardzes un ugunsdrošības sistēmu apkalpošana - 516 EUR.</a:t>
            </a:r>
            <a:endPar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endParaRPr>
          </a:p>
          <a:p>
            <a:pPr marL="457200">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iekārtu uzturēšanā 2024.gadā – 15 792 EUR: </a:t>
            </a:r>
            <a:endPar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endParaRPr>
          </a:p>
          <a:p>
            <a:pPr marL="914423" lvl="1">
              <a:lnSpc>
                <a:spcPct val="107000"/>
              </a:lnSpc>
              <a:spcBef>
                <a:spcPts val="0"/>
              </a:spcBef>
              <a:spcAft>
                <a:spcPts val="600"/>
              </a:spcAft>
            </a:pPr>
            <a:r>
              <a:rPr lang="lv-LV" sz="900" kern="100" dirty="0">
                <a:solidFill>
                  <a:srgbClr val="595959"/>
                </a:solidFill>
                <a:latin typeface="Montserrat" panose="00000500000000000000" pitchFamily="2" charset="-70"/>
                <a:ea typeface="Aptos" panose="020B0004020202020204" pitchFamily="34" charset="0"/>
                <a:cs typeface="Times New Roman" panose="02020603050405020304" pitchFamily="18" charset="0"/>
              </a:rPr>
              <a:t>P</a:t>
            </a: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eldbaseina grīdu apkures pieslēgšana izbūvētajai siltumtrasei – 3654 EUR;</a:t>
            </a:r>
          </a:p>
          <a:p>
            <a:pPr marL="914423" lvl="1">
              <a:lnSpc>
                <a:spcPct val="107000"/>
              </a:lnSpc>
              <a:spcBef>
                <a:spcPts val="0"/>
              </a:spcBef>
              <a:spcAft>
                <a:spcPts val="600"/>
              </a:spcAft>
            </a:pPr>
            <a:r>
              <a:rPr lang="lv-LV" sz="900" kern="100" dirty="0" err="1">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Nosūces</a:t>
            </a: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 uzstādīšana un pieslēgšana pie AHU kanāla virtuvei – 4978EUR;</a:t>
            </a:r>
            <a:endParaRPr lang="lv-LV" sz="900" kern="100" dirty="0">
              <a:solidFill>
                <a:srgbClr val="595959"/>
              </a:solidFill>
              <a:latin typeface="Montserrat" panose="00000500000000000000" pitchFamily="2" charset="-70"/>
              <a:ea typeface="Aptos" panose="020B0004020202020204" pitchFamily="34" charset="0"/>
              <a:cs typeface="Times New Roman" panose="02020603050405020304" pitchFamily="18" charset="0"/>
            </a:endParaRPr>
          </a:p>
          <a:p>
            <a:pPr marL="914423" lvl="1">
              <a:lnSpc>
                <a:spcPct val="107000"/>
              </a:lnSpc>
              <a:spcBef>
                <a:spcPts val="0"/>
              </a:spcBef>
              <a:spcAft>
                <a:spcPts val="600"/>
              </a:spcAft>
            </a:pPr>
            <a:r>
              <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Ventilācijas s</a:t>
            </a: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a:t>
            </a:r>
            <a:r>
              <a:rPr kumimoji="0" lang="lv-LV" sz="900" b="0" i="0" u="none" strike="noStrike" kern="100" cap="none" spc="0" normalizeH="0" baseline="0" noProof="0" dirty="0" err="1">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stēmu</a:t>
            </a:r>
            <a:r>
              <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 iekārtu apkope - 2760 EUR;</a:t>
            </a:r>
          </a:p>
          <a:p>
            <a:pPr marL="914423" lvl="1">
              <a:lnSpc>
                <a:spcPct val="107000"/>
              </a:lnSpc>
              <a:spcBef>
                <a:spcPts val="0"/>
              </a:spcBef>
              <a:spcAft>
                <a:spcPts val="600"/>
              </a:spcAft>
            </a:pPr>
            <a:r>
              <a:rPr lang="lv-LV" sz="900" dirty="0">
                <a:solidFill>
                  <a:srgbClr val="595959"/>
                </a:solidFill>
                <a:latin typeface="Montserrat" panose="00000500000000000000" pitchFamily="2" charset="-70"/>
              </a:rPr>
              <a:t>Silto grīdu apkures pieslēgšana izbūvētajai siltumtrasei peldbaseinā 4400 – EUR.</a:t>
            </a:r>
            <a:endPar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endParaRPr>
          </a:p>
          <a:p>
            <a:pPr marL="914423" lvl="1">
              <a:lnSpc>
                <a:spcPct val="107000"/>
              </a:lnSpc>
              <a:spcBef>
                <a:spcPts val="0"/>
              </a:spcBef>
              <a:spcAft>
                <a:spcPts val="600"/>
              </a:spcAft>
            </a:pPr>
            <a:endParaRPr kumimoji="0" lang="lv-LV" sz="900" b="0" i="0" u="none" strike="noStrike" kern="100" cap="none" spc="0" normalizeH="0" baseline="0" noProof="0" dirty="0">
              <a:ln>
                <a:noFill/>
              </a:ln>
              <a:solidFill>
                <a:srgbClr val="595959"/>
              </a:solidFill>
              <a:effectLst/>
              <a:highlight>
                <a:srgbClr val="00FF00"/>
              </a:highlight>
              <a:uLnTx/>
              <a:uFillTx/>
              <a:latin typeface="Montserrat" panose="00000500000000000000" pitchFamily="2" charset="-70"/>
              <a:ea typeface="Calibri" panose="020F0502020204030204" pitchFamily="34" charset="0"/>
              <a:cs typeface="Times New Roman" panose="02020603050405020304" pitchFamily="18" charset="0"/>
            </a:endParaRPr>
          </a:p>
          <a:p>
            <a:pPr marL="914423" lvl="1">
              <a:lnSpc>
                <a:spcPct val="107000"/>
              </a:lnSpc>
              <a:spcBef>
                <a:spcPts val="0"/>
              </a:spcBef>
              <a:spcAft>
                <a:spcPts val="600"/>
              </a:spcAft>
            </a:pPr>
            <a:endParaRPr lang="lv-LV" sz="900" kern="100" dirty="0">
              <a:solidFill>
                <a:srgbClr val="595959"/>
              </a:solidFill>
              <a:effectLst/>
              <a:highlight>
                <a:srgbClr val="00FF00"/>
              </a:highlight>
              <a:latin typeface="Montserrat" panose="00000500000000000000" pitchFamily="2" charset="-70"/>
              <a:ea typeface="Aptos" panose="020B0004020202020204" pitchFamily="34" charset="0"/>
              <a:cs typeface="Times New Roman" panose="02020603050405020304" pitchFamily="18" charset="0"/>
            </a:endParaRPr>
          </a:p>
          <a:p>
            <a:pPr algn="just">
              <a:lnSpc>
                <a:spcPct val="107000"/>
              </a:lnSpc>
              <a:spcBef>
                <a:spcPts val="0"/>
              </a:spcBef>
              <a:spcAft>
                <a:spcPts val="600"/>
              </a:spcAft>
            </a:pPr>
            <a:endPar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endParaRPr>
          </a:p>
          <a:p>
            <a:pPr algn="just">
              <a:lnSpc>
                <a:spcPct val="107000"/>
              </a:lnSpc>
              <a:spcBef>
                <a:spcPts val="0"/>
              </a:spcBef>
              <a:spcAft>
                <a:spcPts val="600"/>
              </a:spcAft>
            </a:pPr>
            <a:endPar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49AB68FF-415E-4861-91D7-9CB52D936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2" name="TextBox 2">
            <a:extLst>
              <a:ext uri="{FF2B5EF4-FFF2-40B4-BE49-F238E27FC236}">
                <a16:creationId xmlns:a16="http://schemas.microsoft.com/office/drawing/2014/main" id="{5E8A2030-9A0D-787C-40AD-0F5407E5139C}"/>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94522278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90000"/>
            <a:lum/>
          </a:blip>
          <a:srcRect/>
          <a:stretch>
            <a:fillRect t="-5000" b="-5000"/>
          </a:stretch>
        </a:blipFill>
        <a:effectLst/>
      </p:bgPr>
    </p:bg>
    <p:spTree>
      <p:nvGrpSpPr>
        <p:cNvPr id="1" name="">
          <a:extLst>
            <a:ext uri="{FF2B5EF4-FFF2-40B4-BE49-F238E27FC236}">
              <a16:creationId xmlns:a16="http://schemas.microsoft.com/office/drawing/2014/main" id="{5612D112-040B-26A7-F1C3-6A02622F3200}"/>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FE335A75-4718-81E5-3FAF-B27D87B8ECE7}"/>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8A8BE2DA-3385-CE20-9FDD-34D3DD20BA9F}"/>
              </a:ext>
            </a:extLst>
          </p:cNvPr>
          <p:cNvSpPr>
            <a:spLocks noGrp="1"/>
          </p:cNvSpPr>
          <p:nvPr>
            <p:ph type="title"/>
          </p:nvPr>
        </p:nvSpPr>
        <p:spPr>
          <a:xfrm>
            <a:off x="2131060" y="465087"/>
            <a:ext cx="8051800" cy="1326091"/>
          </a:xfrm>
        </p:spPr>
        <p:txBody>
          <a:bodyPr rtlCol="0">
            <a:normAutofit/>
          </a:bodyPr>
          <a:lstStyle/>
          <a:p>
            <a:pPr algn="ctr" fontAlgn="auto">
              <a:spcBef>
                <a:spcPts val="0"/>
              </a:spcBef>
              <a:spcAft>
                <a:spcPts val="0"/>
              </a:spcAft>
              <a:defRPr/>
            </a:pPr>
            <a:r>
              <a:rPr lang="lv-LV" b="1" kern="0" cap="all" dirty="0" err="1">
                <a:solidFill>
                  <a:schemeClr val="bg1"/>
                </a:solidFill>
                <a:effectLst/>
                <a:latin typeface="Montserrat" panose="00000500000000000000" pitchFamily="2" charset="-70"/>
                <a:ea typeface="Times New Roman" panose="02020603050405020304" pitchFamily="18" charset="0"/>
                <a:cs typeface="Times New Roman" panose="02020603050405020304" pitchFamily="18" charset="0"/>
              </a:rPr>
              <a:t>pII</a:t>
            </a:r>
            <a:r>
              <a:rPr lang="lv-LV" b="1" kern="0" cap="all" dirty="0">
                <a:solidFill>
                  <a:schemeClr val="bg1"/>
                </a:solidFill>
                <a:effectLst/>
                <a:latin typeface="Montserrat" panose="00000500000000000000" pitchFamily="2" charset="-70"/>
                <a:ea typeface="Times New Roman" panose="02020603050405020304" pitchFamily="18" charset="0"/>
                <a:cs typeface="Times New Roman" panose="02020603050405020304" pitchFamily="18" charset="0"/>
              </a:rPr>
              <a:t> piejūra</a:t>
            </a:r>
            <a:endParaRPr lang="en-US" sz="7200" cap="all" dirty="0">
              <a:solidFill>
                <a:schemeClr val="bg1"/>
              </a:solidFill>
              <a:latin typeface="Montserrat" panose="00000500000000000000" pitchFamily="2" charset="-70"/>
            </a:endParaRPr>
          </a:p>
        </p:txBody>
      </p:sp>
      <p:pic>
        <p:nvPicPr>
          <p:cNvPr id="7" name="Picture 6">
            <a:extLst>
              <a:ext uri="{FF2B5EF4-FFF2-40B4-BE49-F238E27FC236}">
                <a16:creationId xmlns:a16="http://schemas.microsoft.com/office/drawing/2014/main" id="{A00EC70F-9F5D-328E-5FC9-4AFDFFAE6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
        <p:nvSpPr>
          <p:cNvPr id="2" name="TextBox 2">
            <a:extLst>
              <a:ext uri="{FF2B5EF4-FFF2-40B4-BE49-F238E27FC236}">
                <a16:creationId xmlns:a16="http://schemas.microsoft.com/office/drawing/2014/main" id="{41864748-FA06-DACA-9C54-489C21F49182}"/>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98737151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C90683B0-A1A6-CFD5-1F04-23B1C94BCA5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F48783E-3E72-816A-CAEC-24E7E1BCE794}"/>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275AC096-224B-8894-8C63-3CC9CBA2CC5F}"/>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kern="0" cap="all" dirty="0" err="1">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pII</a:t>
            </a:r>
            <a:r>
              <a:rPr lang="lv-LV" sz="3200" b="1" kern="0" cap="all" dirty="0">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 </a:t>
            </a:r>
            <a:r>
              <a:rPr lang="lv-LV" sz="3200" b="1" kern="0" cap="all" dirty="0">
                <a:solidFill>
                  <a:srgbClr val="595959"/>
                </a:solidFill>
                <a:latin typeface="Montserrat" panose="00000500000000000000" pitchFamily="2" charset="-70"/>
                <a:ea typeface="Times New Roman" panose="02020603050405020304" pitchFamily="18" charset="0"/>
                <a:cs typeface="Times New Roman" panose="02020603050405020304" pitchFamily="18" charset="0"/>
              </a:rPr>
              <a:t>piejūra</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85B0C6CE-1F23-DB62-9C49-2BDB4A39E349}"/>
              </a:ext>
            </a:extLst>
          </p:cNvPr>
          <p:cNvSpPr>
            <a:spLocks noGrp="1"/>
          </p:cNvSpPr>
          <p:nvPr>
            <p:ph idx="1"/>
          </p:nvPr>
        </p:nvSpPr>
        <p:spPr>
          <a:xfrm>
            <a:off x="3302000" y="1760111"/>
            <a:ext cx="8478197" cy="4557080"/>
          </a:xfrm>
        </p:spPr>
        <p:txBody>
          <a:bodyPr rtlCol="0">
            <a:noAutofit/>
          </a:bodyPr>
          <a:lstStyle/>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a:t>
            </a:r>
            <a:r>
              <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psaimniekošanā no 2017. gada 17. maija;</a:t>
            </a:r>
            <a:endPar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Ēka ir nodota ekspluatācijā 2021. gadā un labā tehniskā un vizuālā kārtībā. Spēkā ir garantija un pēc nepieciešamības tiek novērstas ēkas  nepilnības;</a:t>
            </a:r>
          </a:p>
          <a:p>
            <a:pPr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Ēkas kopējā platība ir 2488,5 m2;</a:t>
            </a:r>
          </a:p>
          <a:p>
            <a:pPr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Ēkas ikdienas uzturēšanas darbos ir iesaistītas 4 apkopējas, 1 vecākais labiekārtošanas strādnieks un saimniecības pārzinis.</a:t>
            </a:r>
          </a:p>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- 5 483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Arial" panose="020B0604020202020204" pitchFamily="34" charset="0"/>
              </a:rPr>
              <a:t>Uzstādītas jaunas durvju piekļuves un kontroles sistēmas 5 durvīm - 1490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Lifta tehniskās apkopes - 858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Dūmvada kanālu tīrīšana - 500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Ēkas energosertifikāta izstrāde - 1489 EUR;</a:t>
            </a:r>
          </a:p>
          <a:p>
            <a:pPr lvl="1" algn="just">
              <a:lnSpc>
                <a:spcPct val="107000"/>
              </a:lnSpc>
              <a:spcBef>
                <a:spcPts val="0"/>
              </a:spcBef>
              <a:spcAft>
                <a:spcPts val="600"/>
              </a:spcAft>
            </a:pPr>
            <a:r>
              <a:rPr kumimoji="0" lang="lv-LV" sz="900" b="0" i="0" u="none" strike="noStrike" kern="1200" cap="none" spc="0" normalizeH="0" baseline="0" noProof="0" dirty="0">
                <a:ln>
                  <a:noFill/>
                </a:ln>
                <a:solidFill>
                  <a:srgbClr val="595959"/>
                </a:solidFill>
                <a:effectLst/>
                <a:uLnTx/>
                <a:uFillTx/>
                <a:latin typeface="Montserrat" panose="00000500000000000000" pitchFamily="2" charset="-70"/>
                <a:ea typeface="+mn-ea"/>
                <a:cs typeface="+mn-cs"/>
              </a:rPr>
              <a:t>Apsardzes un ugunsdrošības sistēmu apkalpošana trīs ēkām - 1146 EUR</a:t>
            </a:r>
          </a:p>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iekārtu uzturēšanā 2024.gadā - 2 547 EUR: </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Veikta lifta tehniskā sertificēšana - 102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Veikta apkures iekārtu un granulu </a:t>
            </a:r>
            <a:r>
              <a:rPr lang="lv-LV" sz="900" kern="100" dirty="0" err="1">
                <a:solidFill>
                  <a:srgbClr val="595959"/>
                </a:solidFill>
                <a:latin typeface="Montserrat" panose="00000500000000000000" pitchFamily="2" charset="-70"/>
                <a:ea typeface="Calibri" panose="020F0502020204030204" pitchFamily="34" charset="0"/>
                <a:cs typeface="Times New Roman" panose="02020603050405020304" pitchFamily="18" charset="0"/>
              </a:rPr>
              <a:t>silosa</a:t>
            </a: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 tehniskā apkope – 713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Veikta tehniskā apkope ugunsaizsardzības sistēmas UPS blokam - 145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Ugunsaizsardzības un apsardzes sistēmas tehniskā apkope - 1000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Ugunsdzēsības aparātu un ūdens krānu vizuālās un tehniskās apkopes veikšana - 95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Ventilācijas sistēmas tehniskā apkope - 492 EUR.</a:t>
            </a:r>
          </a:p>
          <a:p>
            <a:pPr lvl="1" algn="just">
              <a:lnSpc>
                <a:spcPct val="107000"/>
              </a:lnSpc>
              <a:spcBef>
                <a:spcPts val="0"/>
              </a:spcBef>
              <a:spcAft>
                <a:spcPts val="600"/>
              </a:spcAft>
            </a:pPr>
            <a:endPar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a:p>
            <a:pPr lvl="1" algn="just">
              <a:lnSpc>
                <a:spcPct val="107000"/>
              </a:lnSpc>
              <a:spcBef>
                <a:spcPts val="0"/>
              </a:spcBef>
              <a:spcAft>
                <a:spcPts val="600"/>
              </a:spcAft>
            </a:pPr>
            <a:endParaRPr lang="lv-LV" sz="900" kern="100" dirty="0">
              <a:solidFill>
                <a:srgbClr val="595959"/>
              </a:solidFill>
              <a:highlight>
                <a:srgbClr val="00FF00"/>
              </a:highlight>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Bef>
                <a:spcPts val="0"/>
              </a:spcBef>
              <a:spcAft>
                <a:spcPts val="600"/>
              </a:spcAft>
            </a:pPr>
            <a:endPar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endParaRPr>
          </a:p>
          <a:p>
            <a:pPr lvl="1" algn="just">
              <a:lnSpc>
                <a:spcPct val="107000"/>
              </a:lnSpc>
              <a:spcBef>
                <a:spcPts val="0"/>
              </a:spcBef>
              <a:spcAft>
                <a:spcPts val="600"/>
              </a:spcAft>
            </a:pPr>
            <a:endParaRPr lang="lv-LV" sz="900" b="1" kern="100" dirty="0">
              <a:solidFill>
                <a:srgbClr val="595959"/>
              </a:solidFill>
              <a:highlight>
                <a:srgbClr val="00FF00"/>
              </a:highlight>
              <a:latin typeface="Montserrat" panose="00000500000000000000" pitchFamily="2" charset="-70"/>
              <a:ea typeface="Calibri" panose="020F0502020204030204" pitchFamily="34" charset="0"/>
              <a:cs typeface="Times New Roman" panose="02020603050405020304" pitchFamily="18" charset="0"/>
            </a:endParaRPr>
          </a:p>
        </p:txBody>
      </p:sp>
      <p:sp>
        <p:nvSpPr>
          <p:cNvPr id="11" name="TextBox 2">
            <a:extLst>
              <a:ext uri="{FF2B5EF4-FFF2-40B4-BE49-F238E27FC236}">
                <a16:creationId xmlns:a16="http://schemas.microsoft.com/office/drawing/2014/main" id="{05F1EAAD-2E40-76A4-C16B-5C6CB95704B1}"/>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pic>
        <p:nvPicPr>
          <p:cNvPr id="12" name="Picture 11">
            <a:extLst>
              <a:ext uri="{FF2B5EF4-FFF2-40B4-BE49-F238E27FC236}">
                <a16:creationId xmlns:a16="http://schemas.microsoft.com/office/drawing/2014/main" id="{DEEAD4FC-FCF1-1D7C-51E5-C7D08355F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Tree>
    <p:extLst>
      <p:ext uri="{BB962C8B-B14F-4D97-AF65-F5344CB8AC3E}">
        <p14:creationId xmlns:p14="http://schemas.microsoft.com/office/powerpoint/2010/main" val="353095321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DE299247-F0D3-18A9-DE74-4D2772A313B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1EB23148-3A2E-7C13-E0DF-0B97977257B9}"/>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BA96AA61-9516-1832-49B0-2AD8A7FF4E57}"/>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cap="all" dirty="0">
                <a:solidFill>
                  <a:srgbClr val="595959"/>
                </a:solidFill>
                <a:latin typeface="Montserrat" panose="00000500000000000000" pitchFamily="2" charset="-70"/>
                <a:ea typeface="Calibri" panose="020F0502020204030204" pitchFamily="34" charset="0"/>
              </a:rPr>
              <a:t>Darba uzdevums</a:t>
            </a:r>
            <a:endParaRPr lang="en-US" sz="3200" b="1" dirty="0">
              <a:solidFill>
                <a:schemeClr val="tx1">
                  <a:lumMod val="65000"/>
                  <a:lumOff val="35000"/>
                </a:schemeClr>
              </a:solidFill>
              <a:latin typeface="Montserrat" pitchFamily="2" charset="77"/>
            </a:endParaRPr>
          </a:p>
        </p:txBody>
      </p:sp>
      <p:sp>
        <p:nvSpPr>
          <p:cNvPr id="5" name="Content Placeholder 4">
            <a:extLst>
              <a:ext uri="{FF2B5EF4-FFF2-40B4-BE49-F238E27FC236}">
                <a16:creationId xmlns:a16="http://schemas.microsoft.com/office/drawing/2014/main" id="{563102D1-3A88-C122-5FEA-4C14536F727A}"/>
              </a:ext>
            </a:extLst>
          </p:cNvPr>
          <p:cNvSpPr>
            <a:spLocks noGrp="1"/>
          </p:cNvSpPr>
          <p:nvPr>
            <p:ph idx="1"/>
          </p:nvPr>
        </p:nvSpPr>
        <p:spPr>
          <a:xfrm>
            <a:off x="3302000" y="1825625"/>
            <a:ext cx="8051800" cy="4351867"/>
          </a:xfrm>
        </p:spPr>
        <p:txBody>
          <a:bodyPr rtlCol="0">
            <a:normAutofit/>
          </a:bodyPr>
          <a:lstStyle/>
          <a:p>
            <a:pPr marL="0" indent="0" algn="just">
              <a:lnSpc>
                <a:spcPct val="107000"/>
              </a:lnSpc>
              <a:spcAft>
                <a:spcPts val="600"/>
              </a:spcAft>
              <a:buNone/>
            </a:pPr>
            <a:r>
              <a:rPr lang="lv-LV" sz="16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Pamatojoties uz 2022. gada 28. decembra Ādažu novada pašvaldības noteikumiem        Nr. 45 «Pašvaldības ēku un būvju pārvaldīšanas noteikumi» 12. punktu: </a:t>
            </a:r>
          </a:p>
          <a:p>
            <a:pPr marL="0" indent="0" algn="just">
              <a:lnSpc>
                <a:spcPct val="107000"/>
              </a:lnSpc>
              <a:spcAft>
                <a:spcPts val="600"/>
              </a:spcAft>
              <a:buNone/>
            </a:pPr>
            <a:r>
              <a:rPr lang="lv-LV" sz="16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Aģentūra līdz katra gada 15. janvārim sniedz ziņojumu Finanšu komitejai par Īpašumu pārvaldīšanu, ietverot analīzi un secinājumus par pārvaldīšanas darbību izpildi un piešķirtā finansējuma izlietojumu iepriekšējā gadā, kā arī par Īpašumu izmantošanas perspektīvām. </a:t>
            </a:r>
            <a:endParaRPr lang="en-LV" sz="1600" dirty="0">
              <a:solidFill>
                <a:srgbClr val="595959"/>
              </a:solidFill>
              <a:latin typeface="Montserrat" pitchFamily="2" charset="77"/>
            </a:endParaRPr>
          </a:p>
        </p:txBody>
      </p:sp>
      <p:sp>
        <p:nvSpPr>
          <p:cNvPr id="11" name="TextBox 2">
            <a:extLst>
              <a:ext uri="{FF2B5EF4-FFF2-40B4-BE49-F238E27FC236}">
                <a16:creationId xmlns:a16="http://schemas.microsoft.com/office/drawing/2014/main" id="{BA771CFA-44BE-A07D-8FB8-651E54C9C1D0}"/>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pic>
        <p:nvPicPr>
          <p:cNvPr id="12" name="Picture 11">
            <a:extLst>
              <a:ext uri="{FF2B5EF4-FFF2-40B4-BE49-F238E27FC236}">
                <a16:creationId xmlns:a16="http://schemas.microsoft.com/office/drawing/2014/main" id="{CEA0E5BE-7A5B-7FDE-EBEE-FC1A024B5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Tree>
    <p:extLst>
      <p:ext uri="{BB962C8B-B14F-4D97-AF65-F5344CB8AC3E}">
        <p14:creationId xmlns:p14="http://schemas.microsoft.com/office/powerpoint/2010/main" val="2899521067"/>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C8CA76C6-2D62-940F-A8CF-A71760924B8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FF26FE0E-D399-C8C6-2849-1671B4CAD78D}"/>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3BFBA22D-21B6-DE11-D8F5-704FED62D5B4}"/>
              </a:ext>
            </a:extLst>
          </p:cNvPr>
          <p:cNvSpPr>
            <a:spLocks noGrp="1"/>
          </p:cNvSpPr>
          <p:nvPr>
            <p:ph type="title"/>
          </p:nvPr>
        </p:nvSpPr>
        <p:spPr>
          <a:xfrm>
            <a:off x="1055489" y="365126"/>
            <a:ext cx="9567115" cy="1326091"/>
          </a:xfrm>
        </p:spPr>
        <p:txBody>
          <a:bodyPr rtlCol="0">
            <a:normAutofit/>
          </a:bodyPr>
          <a:lstStyle/>
          <a:p>
            <a:pPr algn="ctr" fontAlgn="auto">
              <a:spcBef>
                <a:spcPts val="0"/>
              </a:spcBef>
              <a:spcAft>
                <a:spcPts val="0"/>
              </a:spcAft>
              <a:defRPr/>
            </a:pPr>
            <a:r>
              <a:rPr lang="lv-LV" sz="3200" b="1" kern="0" cap="all" dirty="0" err="1">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pII</a:t>
            </a:r>
            <a:r>
              <a:rPr lang="lv-LV" sz="3200" b="1" kern="0" cap="all" dirty="0">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 piejūra </a:t>
            </a:r>
            <a:r>
              <a:rPr lang="lv-LV" sz="3200" b="1" kern="0" cap="all" dirty="0">
                <a:solidFill>
                  <a:srgbClr val="595959"/>
                </a:solidFill>
                <a:latin typeface="Montserrat" panose="00000500000000000000" pitchFamily="2" charset="-70"/>
                <a:cs typeface="Times New Roman" panose="02020603050405020304" pitchFamily="18" charset="0"/>
              </a:rPr>
              <a:t>Bērnu un pieaugušo izaugsmes ĒKA «Ligzda»</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CDE1C164-0D4E-30E0-FFA0-6F0CB1C67EAC}"/>
              </a:ext>
            </a:extLst>
          </p:cNvPr>
          <p:cNvSpPr>
            <a:spLocks noGrp="1"/>
          </p:cNvSpPr>
          <p:nvPr>
            <p:ph idx="1"/>
          </p:nvPr>
        </p:nvSpPr>
        <p:spPr>
          <a:xfrm>
            <a:off x="1055489" y="1631455"/>
            <a:ext cx="5559898" cy="3954072"/>
          </a:xfrm>
        </p:spPr>
        <p:txBody>
          <a:bodyPr rtlCol="0">
            <a:noAutofit/>
          </a:bodyPr>
          <a:lstStyle/>
          <a:p>
            <a:pPr algn="just"/>
            <a:r>
              <a:rPr lang="lv-LV" sz="1000" dirty="0">
                <a:solidFill>
                  <a:srgbClr val="595959"/>
                </a:solidFill>
                <a:latin typeface="Montserrat" panose="00000500000000000000" pitchFamily="2" charset="-70"/>
              </a:rPr>
              <a:t>Ēka kopējā platība 116.9m2.  Ēka tiek uzturēta tehniskā kārtībā. Ēkai siltumapgāde nodrošināta no PII Piejūra apkures sistēmas.</a:t>
            </a:r>
          </a:p>
          <a:p>
            <a:pPr algn="just"/>
            <a:r>
              <a:rPr lang="lv-LV" sz="1000" dirty="0">
                <a:solidFill>
                  <a:srgbClr val="595959"/>
                </a:solidFill>
                <a:latin typeface="Montserrat" panose="00000500000000000000" pitchFamily="2" charset="-70"/>
              </a:rPr>
              <a:t>Ēka tiek izmantota:</a:t>
            </a:r>
          </a:p>
          <a:p>
            <a:pPr lvl="1" algn="just"/>
            <a:r>
              <a:rPr lang="lv-LV" sz="1000" dirty="0">
                <a:solidFill>
                  <a:srgbClr val="595959"/>
                </a:solidFill>
                <a:latin typeface="Montserrat" panose="00000500000000000000" pitchFamily="2" charset="-70"/>
              </a:rPr>
              <a:t>Tehnoloģiju mācību jomas sasniedzamo rezultātu īstenošanai (vide ar nodrošinātu materiālo bāzi, kas pieejama visiem pirmsskolas izglītojamajiem);</a:t>
            </a:r>
          </a:p>
          <a:p>
            <a:pPr lvl="1" algn="just"/>
            <a:r>
              <a:rPr lang="lv-LV" sz="1000" dirty="0">
                <a:solidFill>
                  <a:srgbClr val="595959"/>
                </a:solidFill>
                <a:latin typeface="Montserrat" panose="00000500000000000000" pitchFamily="2" charset="-70"/>
              </a:rPr>
              <a:t>Programmas «STOP 4-7» īstenošanai Ādažu novada izglītojamajiem;</a:t>
            </a:r>
          </a:p>
          <a:p>
            <a:pPr lvl="1" algn="just"/>
            <a:r>
              <a:rPr lang="lv-LV" sz="1000" dirty="0">
                <a:solidFill>
                  <a:srgbClr val="595959"/>
                </a:solidFill>
                <a:latin typeface="Montserrat" panose="00000500000000000000" pitchFamily="2" charset="-70"/>
              </a:rPr>
              <a:t>Pedagogu/ pedagogu palīgu profesionālai pilnveidei;</a:t>
            </a:r>
          </a:p>
          <a:p>
            <a:pPr lvl="1" algn="just"/>
            <a:r>
              <a:rPr lang="lv-LV" sz="1000" dirty="0">
                <a:solidFill>
                  <a:srgbClr val="595959"/>
                </a:solidFill>
                <a:latin typeface="Montserrat" panose="00000500000000000000" pitchFamily="2" charset="-70"/>
              </a:rPr>
              <a:t>Meistarklašu organizēšanai darbiniekiem;</a:t>
            </a:r>
          </a:p>
          <a:p>
            <a:pPr lvl="1" algn="just"/>
            <a:r>
              <a:rPr lang="lv-LV" sz="1000" dirty="0">
                <a:solidFill>
                  <a:srgbClr val="595959"/>
                </a:solidFill>
                <a:latin typeface="Montserrat" panose="00000500000000000000" pitchFamily="2" charset="-70"/>
              </a:rPr>
              <a:t>Saliedēšanās pasākumu organizēšanai (darbinieku, vecāku);</a:t>
            </a:r>
          </a:p>
          <a:p>
            <a:pPr lvl="1" algn="just"/>
            <a:r>
              <a:rPr lang="lv-LV" sz="1000" dirty="0">
                <a:solidFill>
                  <a:srgbClr val="595959"/>
                </a:solidFill>
                <a:latin typeface="Montserrat" panose="00000500000000000000" pitchFamily="2" charset="-70"/>
              </a:rPr>
              <a:t>Interešu izglītības nodarbību organizēšanai;</a:t>
            </a:r>
          </a:p>
          <a:p>
            <a:pPr lvl="1" algn="just"/>
            <a:r>
              <a:rPr lang="lv-LV" sz="1000" dirty="0">
                <a:solidFill>
                  <a:srgbClr val="595959"/>
                </a:solidFill>
                <a:latin typeface="Montserrat" panose="00000500000000000000" pitchFamily="2" charset="-70"/>
              </a:rPr>
              <a:t>Individuālo tikšanos ar vecākiem organizēšanai;</a:t>
            </a:r>
          </a:p>
          <a:p>
            <a:pPr lvl="1" algn="just"/>
            <a:r>
              <a:rPr lang="lv-LV" sz="1000" dirty="0">
                <a:solidFill>
                  <a:srgbClr val="595959"/>
                </a:solidFill>
                <a:latin typeface="Montserrat" panose="00000500000000000000" pitchFamily="2" charset="-70"/>
              </a:rPr>
              <a:t>Pedagogu sapulču/ pedagoģisko sēžu organizēšanai;</a:t>
            </a:r>
          </a:p>
          <a:p>
            <a:pPr lvl="1" algn="just"/>
            <a:r>
              <a:rPr lang="lv-LV" sz="1000" dirty="0">
                <a:solidFill>
                  <a:srgbClr val="595959"/>
                </a:solidFill>
                <a:latin typeface="Montserrat" panose="00000500000000000000" pitchFamily="2" charset="-70"/>
              </a:rPr>
              <a:t>Ekoskolas padomes tikšanās organizēšanai.</a:t>
            </a:r>
          </a:p>
        </p:txBody>
      </p:sp>
      <p:pic>
        <p:nvPicPr>
          <p:cNvPr id="12" name="Picture 11">
            <a:extLst>
              <a:ext uri="{FF2B5EF4-FFF2-40B4-BE49-F238E27FC236}">
                <a16:creationId xmlns:a16="http://schemas.microsoft.com/office/drawing/2014/main" id="{3E15D6C4-F8A3-F87E-8BA5-1853405E4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2" name="Picture 1">
            <a:extLst>
              <a:ext uri="{FF2B5EF4-FFF2-40B4-BE49-F238E27FC236}">
                <a16:creationId xmlns:a16="http://schemas.microsoft.com/office/drawing/2014/main" id="{369CB058-4DD3-6A68-4295-06F91697E9B8}"/>
              </a:ext>
            </a:extLst>
          </p:cNvPr>
          <p:cNvPicPr>
            <a:picLocks noChangeAspect="1"/>
          </p:cNvPicPr>
          <p:nvPr/>
        </p:nvPicPr>
        <p:blipFill>
          <a:blip r:embed="rId4">
            <a:extLst>
              <a:ext uri="{28A0092B-C50C-407E-A947-70E740481C1C}">
                <a14:useLocalDpi xmlns:a14="http://schemas.microsoft.com/office/drawing/2010/main" val="0"/>
              </a:ext>
            </a:extLst>
          </a:blip>
          <a:srcRect l="20809" t="11623" r="25735" b="14998"/>
          <a:stretch/>
        </p:blipFill>
        <p:spPr>
          <a:xfrm>
            <a:off x="6732118" y="2052276"/>
            <a:ext cx="5286504" cy="3315555"/>
          </a:xfrm>
          <a:prstGeom prst="rect">
            <a:avLst/>
          </a:prstGeom>
        </p:spPr>
      </p:pic>
      <p:sp>
        <p:nvSpPr>
          <p:cNvPr id="6" name="TextBox 2">
            <a:extLst>
              <a:ext uri="{FF2B5EF4-FFF2-40B4-BE49-F238E27FC236}">
                <a16:creationId xmlns:a16="http://schemas.microsoft.com/office/drawing/2014/main" id="{8589ECFA-1D0B-43BD-3B80-E1C47377E662}"/>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88990312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3D10170F-7DA4-41D1-E26B-83DE9638971D}"/>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9C06DA4-66FE-069F-62CE-A824103E4D13}"/>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84643E85-C8B9-F9C6-EFF9-7ABAFF95FFE9}"/>
              </a:ext>
            </a:extLst>
          </p:cNvPr>
          <p:cNvSpPr>
            <a:spLocks noGrp="1"/>
          </p:cNvSpPr>
          <p:nvPr>
            <p:ph type="title"/>
          </p:nvPr>
        </p:nvSpPr>
        <p:spPr>
          <a:xfrm>
            <a:off x="1055489" y="365126"/>
            <a:ext cx="9567115" cy="1326091"/>
          </a:xfrm>
        </p:spPr>
        <p:txBody>
          <a:bodyPr rtlCol="0">
            <a:normAutofit fontScale="90000"/>
          </a:bodyPr>
          <a:lstStyle/>
          <a:p>
            <a:pPr algn="ctr" fontAlgn="auto">
              <a:spcBef>
                <a:spcPts val="0"/>
              </a:spcBef>
              <a:spcAft>
                <a:spcPts val="0"/>
              </a:spcAft>
              <a:defRPr/>
            </a:pPr>
            <a:r>
              <a:rPr lang="lv-LV" sz="3200" b="1" kern="0" cap="all" dirty="0" err="1">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pII</a:t>
            </a:r>
            <a:r>
              <a:rPr lang="lv-LV" sz="3200" b="1" kern="0" cap="all" dirty="0">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 piejūra </a:t>
            </a:r>
            <a:r>
              <a:rPr lang="lv-LV" sz="3200" b="1" kern="0" cap="all" dirty="0">
                <a:solidFill>
                  <a:srgbClr val="595959"/>
                </a:solidFill>
                <a:latin typeface="Montserrat" panose="00000500000000000000" pitchFamily="2" charset="-70"/>
                <a:cs typeface="Times New Roman" panose="02020603050405020304" pitchFamily="18" charset="0"/>
              </a:rPr>
              <a:t>Bērnu un pieaugušo izaugsmes ĒKA «Ligzda» notiekošās darbības</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75A17807-6586-AA37-D54C-44CD600AB41D}"/>
              </a:ext>
            </a:extLst>
          </p:cNvPr>
          <p:cNvSpPr>
            <a:spLocks noGrp="1"/>
          </p:cNvSpPr>
          <p:nvPr>
            <p:ph idx="1"/>
          </p:nvPr>
        </p:nvSpPr>
        <p:spPr>
          <a:xfrm>
            <a:off x="1055489" y="2030343"/>
            <a:ext cx="5559898" cy="2914056"/>
          </a:xfrm>
        </p:spPr>
        <p:txBody>
          <a:bodyPr rtlCol="0">
            <a:noAutofit/>
          </a:bodyPr>
          <a:lstStyle/>
          <a:p>
            <a:pPr algn="just"/>
            <a:r>
              <a:rPr lang="lv-LV" sz="1000" dirty="0">
                <a:solidFill>
                  <a:srgbClr val="595959"/>
                </a:solidFill>
                <a:latin typeface="Montserrat" panose="00000500000000000000" pitchFamily="2" charset="-70"/>
              </a:rPr>
              <a:t>Ēka atrodas PII Piejūra teritorijā, tās kopējā platība 57 m2. Ēka tiek uzturēta tehniskā kārtībā.   Patreiz «Skolotāju māja » tiek izmantota gada siltajā periodā šādām darbībām.</a:t>
            </a:r>
          </a:p>
          <a:p>
            <a:pPr algn="just"/>
            <a:r>
              <a:rPr lang="lv-LV" sz="1000" dirty="0">
                <a:solidFill>
                  <a:srgbClr val="595959"/>
                </a:solidFill>
                <a:latin typeface="Montserrat" panose="00000500000000000000" pitchFamily="2" charset="-70"/>
              </a:rPr>
              <a:t>Ēka tiek izmantota:</a:t>
            </a:r>
          </a:p>
          <a:p>
            <a:pPr lvl="1" algn="just"/>
            <a:r>
              <a:rPr lang="lv-LV" sz="1000" dirty="0">
                <a:solidFill>
                  <a:srgbClr val="595959"/>
                </a:solidFill>
                <a:latin typeface="Montserrat" panose="00000500000000000000" pitchFamily="2" charset="-70"/>
              </a:rPr>
              <a:t>Āra rotaļnodarbību materiālā bāze.</a:t>
            </a:r>
          </a:p>
          <a:p>
            <a:pPr lvl="1" algn="just"/>
            <a:r>
              <a:rPr lang="lv-LV" sz="1000" dirty="0">
                <a:solidFill>
                  <a:srgbClr val="595959"/>
                </a:solidFill>
                <a:latin typeface="Montserrat" panose="00000500000000000000" pitchFamily="2" charset="-70"/>
              </a:rPr>
              <a:t>Fiziskās izglītības un veselības mācību jomas, āra materiālās bāzes novietne, sporta pedagogu āra vides kabinets;</a:t>
            </a:r>
          </a:p>
          <a:p>
            <a:pPr lvl="1" algn="just"/>
            <a:r>
              <a:rPr lang="lv-LV" sz="1000" dirty="0">
                <a:solidFill>
                  <a:srgbClr val="595959"/>
                </a:solidFill>
                <a:latin typeface="Montserrat" panose="00000500000000000000" pitchFamily="2" charset="-70"/>
              </a:rPr>
              <a:t>Dabaszinātņu izziņas centrs (plānots izveidot).</a:t>
            </a:r>
          </a:p>
          <a:p>
            <a:pPr lvl="1" algn="just"/>
            <a:r>
              <a:rPr lang="lv-LV" sz="1000" dirty="0">
                <a:solidFill>
                  <a:srgbClr val="595959"/>
                </a:solidFill>
                <a:latin typeface="Montserrat" panose="00000500000000000000" pitchFamily="2" charset="-70"/>
              </a:rPr>
              <a:t>Ēkas pagalms tiek izmatots dažādu fizisko aktivitāšu pilnveidei.</a:t>
            </a:r>
          </a:p>
        </p:txBody>
      </p:sp>
      <p:pic>
        <p:nvPicPr>
          <p:cNvPr id="12" name="Picture 11">
            <a:extLst>
              <a:ext uri="{FF2B5EF4-FFF2-40B4-BE49-F238E27FC236}">
                <a16:creationId xmlns:a16="http://schemas.microsoft.com/office/drawing/2014/main" id="{517C7965-DFA6-EAEA-2BA4-059110A4C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6" name="Picture 5">
            <a:extLst>
              <a:ext uri="{FF2B5EF4-FFF2-40B4-BE49-F238E27FC236}">
                <a16:creationId xmlns:a16="http://schemas.microsoft.com/office/drawing/2014/main" id="{6EE46F56-39A8-C7A1-F376-AEAEBF5043ED}"/>
              </a:ext>
            </a:extLst>
          </p:cNvPr>
          <p:cNvPicPr>
            <a:picLocks noChangeAspect="1"/>
          </p:cNvPicPr>
          <p:nvPr/>
        </p:nvPicPr>
        <p:blipFill>
          <a:blip r:embed="rId4">
            <a:extLst>
              <a:ext uri="{28A0092B-C50C-407E-A947-70E740481C1C}">
                <a14:useLocalDpi xmlns:a14="http://schemas.microsoft.com/office/drawing/2010/main" val="0"/>
              </a:ext>
            </a:extLst>
          </a:blip>
          <a:srcRect l="32353" t="35481" r="32353" b="24602"/>
          <a:stretch/>
        </p:blipFill>
        <p:spPr>
          <a:xfrm>
            <a:off x="6764360" y="2045926"/>
            <a:ext cx="5281725" cy="2904823"/>
          </a:xfrm>
          <a:prstGeom prst="rect">
            <a:avLst/>
          </a:prstGeom>
        </p:spPr>
      </p:pic>
      <p:sp>
        <p:nvSpPr>
          <p:cNvPr id="7" name="TextBox 2">
            <a:extLst>
              <a:ext uri="{FF2B5EF4-FFF2-40B4-BE49-F238E27FC236}">
                <a16:creationId xmlns:a16="http://schemas.microsoft.com/office/drawing/2014/main" id="{C76FB8E1-81AB-80ED-F171-66D9B222ADC5}"/>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51410581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a:extLst>
            <a:ext uri="{FF2B5EF4-FFF2-40B4-BE49-F238E27FC236}">
              <a16:creationId xmlns:a16="http://schemas.microsoft.com/office/drawing/2014/main" id="{38BDBC22-2AB2-19A5-7A08-984C233068B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C753CB8-AE06-BD27-CA8E-28B65BFD0180}"/>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6629541A-FEC0-9338-A0AA-03E6C91C9B8F}"/>
              </a:ext>
            </a:extLst>
          </p:cNvPr>
          <p:cNvSpPr>
            <a:spLocks noGrp="1"/>
          </p:cNvSpPr>
          <p:nvPr>
            <p:ph type="title"/>
          </p:nvPr>
        </p:nvSpPr>
        <p:spPr>
          <a:xfrm>
            <a:off x="2070099" y="178089"/>
            <a:ext cx="8051800" cy="1326091"/>
          </a:xfrm>
        </p:spPr>
        <p:txBody>
          <a:bodyPr rtlCol="0">
            <a:normAutofit/>
          </a:bodyPr>
          <a:lstStyle/>
          <a:p>
            <a:pPr algn="ctr" fontAlgn="auto">
              <a:spcBef>
                <a:spcPts val="0"/>
              </a:spcBef>
              <a:spcAft>
                <a:spcPts val="0"/>
              </a:spcAft>
              <a:defRPr/>
            </a:pPr>
            <a:r>
              <a:rPr lang="lv-LV" sz="6000" b="1" kern="0" cap="all" dirty="0" err="1">
                <a:solidFill>
                  <a:schemeClr val="bg1"/>
                </a:solidFill>
                <a:effectLst/>
                <a:latin typeface="Montserrat" panose="00000500000000000000" pitchFamily="2" charset="-70"/>
                <a:ea typeface="Times New Roman" panose="02020603050405020304" pitchFamily="18" charset="0"/>
                <a:cs typeface="Times New Roman" panose="02020603050405020304" pitchFamily="18" charset="0"/>
              </a:rPr>
              <a:t>pII</a:t>
            </a:r>
            <a:r>
              <a:rPr lang="lv-LV" sz="6000" b="1" kern="0" cap="all" dirty="0">
                <a:solidFill>
                  <a:schemeClr val="bg1"/>
                </a:solidFill>
                <a:effectLst/>
                <a:latin typeface="Montserrat" panose="00000500000000000000" pitchFamily="2" charset="-70"/>
                <a:ea typeface="Times New Roman" panose="02020603050405020304" pitchFamily="18" charset="0"/>
                <a:cs typeface="Times New Roman" panose="02020603050405020304" pitchFamily="18" charset="0"/>
              </a:rPr>
              <a:t> </a:t>
            </a:r>
            <a:r>
              <a:rPr lang="lv-LV" sz="6000" b="1" kern="0" cap="all" dirty="0" err="1">
                <a:solidFill>
                  <a:schemeClr val="bg1"/>
                </a:solidFill>
                <a:latin typeface="Montserrat" panose="00000500000000000000" pitchFamily="2" charset="-70"/>
                <a:ea typeface="Times New Roman" panose="02020603050405020304" pitchFamily="18" charset="0"/>
                <a:cs typeface="Times New Roman" panose="02020603050405020304" pitchFamily="18" charset="0"/>
              </a:rPr>
              <a:t>Mežavēji</a:t>
            </a:r>
            <a:endParaRPr lang="en-US" sz="9600" cap="all" dirty="0">
              <a:solidFill>
                <a:schemeClr val="bg1"/>
              </a:solidFill>
              <a:highlight>
                <a:srgbClr val="C95B46"/>
              </a:highlight>
              <a:latin typeface="Montserrat" panose="00000500000000000000" pitchFamily="2" charset="-70"/>
            </a:endParaRPr>
          </a:p>
        </p:txBody>
      </p:sp>
      <p:pic>
        <p:nvPicPr>
          <p:cNvPr id="7" name="Picture 6">
            <a:extLst>
              <a:ext uri="{FF2B5EF4-FFF2-40B4-BE49-F238E27FC236}">
                <a16:creationId xmlns:a16="http://schemas.microsoft.com/office/drawing/2014/main" id="{4977AE16-2B57-4BEB-7E01-C24567390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
        <p:nvSpPr>
          <p:cNvPr id="10" name="TextBox 2">
            <a:extLst>
              <a:ext uri="{FF2B5EF4-FFF2-40B4-BE49-F238E27FC236}">
                <a16:creationId xmlns:a16="http://schemas.microsoft.com/office/drawing/2014/main" id="{8CB79CB4-58E8-E634-935B-F7D0611BCD52}"/>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77578540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86E1D48A-6ED8-DEF7-F82B-7A1CEA5A09D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A10468F-B58C-73E0-B502-7002127A0A31}"/>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57774713-5336-7080-5BD8-A74904D807FB}"/>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kern="0" cap="all" dirty="0" err="1">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pII</a:t>
            </a:r>
            <a:r>
              <a:rPr lang="lv-LV" sz="3200" b="1" kern="0" cap="all" dirty="0">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 </a:t>
            </a:r>
            <a:r>
              <a:rPr lang="lv-LV" sz="3200" b="1" kern="0" cap="all" dirty="0" err="1">
                <a:solidFill>
                  <a:srgbClr val="595959"/>
                </a:solidFill>
                <a:latin typeface="Montserrat" panose="00000500000000000000" pitchFamily="2" charset="-70"/>
                <a:ea typeface="Times New Roman" panose="02020603050405020304" pitchFamily="18" charset="0"/>
                <a:cs typeface="Times New Roman" panose="02020603050405020304" pitchFamily="18" charset="0"/>
              </a:rPr>
              <a:t>Mežavēji</a:t>
            </a:r>
            <a:endParaRPr lang="en-US" sz="5400" cap="all" dirty="0">
              <a:solidFill>
                <a:srgbClr val="595959"/>
              </a:solidFill>
              <a:latin typeface="Montserrat" panose="00000500000000000000" pitchFamily="2" charset="-70"/>
            </a:endParaRPr>
          </a:p>
        </p:txBody>
      </p:sp>
      <p:sp>
        <p:nvSpPr>
          <p:cNvPr id="5" name="Content Placeholder 4">
            <a:extLst>
              <a:ext uri="{FF2B5EF4-FFF2-40B4-BE49-F238E27FC236}">
                <a16:creationId xmlns:a16="http://schemas.microsoft.com/office/drawing/2014/main" id="{87C6A7E6-E613-3887-E66B-A832A46299E5}"/>
              </a:ext>
            </a:extLst>
          </p:cNvPr>
          <p:cNvSpPr>
            <a:spLocks noGrp="1"/>
          </p:cNvSpPr>
          <p:nvPr>
            <p:ph idx="1"/>
          </p:nvPr>
        </p:nvSpPr>
        <p:spPr>
          <a:xfrm>
            <a:off x="3302000" y="1825625"/>
            <a:ext cx="8259885" cy="4351867"/>
          </a:xfrm>
        </p:spPr>
        <p:txBody>
          <a:bodyPr rtlCol="0">
            <a:normAutofit/>
          </a:bodyPr>
          <a:lstStyle/>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a:t>
            </a:r>
            <a:r>
              <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psaimniekošanā no 2023. gada 28.jūlija;</a:t>
            </a:r>
          </a:p>
          <a:p>
            <a:pPr algn="just">
              <a:lnSpc>
                <a:spcPct val="107000"/>
              </a:lnSpc>
              <a:spcBef>
                <a:spcPts val="0"/>
              </a:spcBef>
              <a:spcAft>
                <a:spcPts val="600"/>
              </a:spcAft>
            </a:pPr>
            <a:r>
              <a:rPr lang="lv-LV" sz="9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2009.gadā;</a:t>
            </a:r>
            <a:endParaRPr lang="lv-LV" sz="900" b="1" kern="100" dirty="0">
              <a:solidFill>
                <a:srgbClr val="595959"/>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Bef>
                <a:spcPts val="0"/>
              </a:spcBef>
              <a:spcAft>
                <a:spcPts val="600"/>
              </a:spcAft>
            </a:pPr>
            <a:r>
              <a:rPr kumimoji="0" lang="lv-LV" sz="900" b="0" i="0" u="none" strike="noStrike" kern="1200" cap="none" spc="0" normalizeH="0" baseline="0" noProof="0" dirty="0">
                <a:ln>
                  <a:noFill/>
                </a:ln>
                <a:solidFill>
                  <a:srgbClr val="595959"/>
                </a:solidFill>
                <a:effectLst/>
                <a:uLnTx/>
                <a:uFillTx/>
                <a:latin typeface="Montserrat" pitchFamily="2" charset="-70"/>
              </a:rPr>
              <a:t>Centrālās ēkas platība 2940,8 m²;</a:t>
            </a:r>
          </a:p>
          <a:p>
            <a:pPr marL="228611" marR="0" lvl="0" indent="-228611" algn="just" defTabSz="914446" rtl="0" eaLnBrk="1" fontAlgn="base" latinLnBrk="0" hangingPunct="1">
              <a:lnSpc>
                <a:spcPct val="107000"/>
              </a:lnSpc>
              <a:spcBef>
                <a:spcPts val="0"/>
              </a:spcBef>
              <a:spcAft>
                <a:spcPts val="600"/>
              </a:spcAft>
              <a:buClrTx/>
              <a:buSzTx/>
              <a:buFont typeface="Arial" panose="020B0604020202020204" pitchFamily="34" charset="0"/>
              <a:buChar char="•"/>
              <a:tabLst/>
              <a:defRPr/>
            </a:pPr>
            <a:r>
              <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Ēkas ikdienas uzturēšanas darbos ir iesaistītas 2 apkopējas, 1 vecākais labiekārtošanas strādnieks, 1 labiekārtošanas strādnieks un saimniecības pārzinis.</a:t>
            </a:r>
          </a:p>
          <a:p>
            <a:pPr algn="just">
              <a:lnSpc>
                <a:spcPct val="107000"/>
              </a:lnSpc>
              <a:spcBef>
                <a:spcPts val="0"/>
              </a:spcBef>
              <a:spcAft>
                <a:spcPts val="600"/>
              </a:spcAft>
              <a:defRPr/>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 </a:t>
            </a:r>
            <a:r>
              <a:rPr kumimoji="0" lang="lv-LV" sz="900" b="1" i="0" u="none" strike="noStrike" kern="1200" cap="none" spc="0" normalizeH="0" baseline="0" noProof="0" dirty="0">
                <a:ln>
                  <a:noFill/>
                </a:ln>
                <a:solidFill>
                  <a:srgbClr val="595959"/>
                </a:solidFill>
                <a:effectLst/>
                <a:uLnTx/>
                <a:uFillTx/>
                <a:latin typeface="Montserrat" pitchFamily="2" charset="-70"/>
              </a:rPr>
              <a:t>23846</a:t>
            </a: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 </a:t>
            </a:r>
            <a:r>
              <a:rPr lang="lv-LV" sz="9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EUR:  </a:t>
            </a:r>
          </a:p>
          <a:p>
            <a:pPr lvl="1" algn="just">
              <a:lnSpc>
                <a:spcPct val="107000"/>
              </a:lnSpc>
              <a:spcBef>
                <a:spcPts val="0"/>
              </a:spcBef>
              <a:spcAft>
                <a:spcPts val="600"/>
              </a:spcAft>
              <a:defRPr/>
            </a:pPr>
            <a:r>
              <a:rPr kumimoji="0" lang="lv-LV" sz="900" b="0" i="0" u="none" strike="noStrike" kern="1200" cap="none" spc="0" normalizeH="0" baseline="0" noProof="0" dirty="0">
                <a:ln>
                  <a:noFill/>
                </a:ln>
                <a:solidFill>
                  <a:srgbClr val="595959"/>
                </a:solidFill>
                <a:effectLst/>
                <a:uLnTx/>
                <a:uFillTx/>
                <a:latin typeface="Montserrat" pitchFamily="2" charset="-70"/>
              </a:rPr>
              <a:t>Ieejas mezglu pakāpienu atjaunošana;</a:t>
            </a:r>
          </a:p>
          <a:p>
            <a:pPr lvl="1" algn="just">
              <a:spcBef>
                <a:spcPts val="0"/>
              </a:spcBef>
              <a:spcAft>
                <a:spcPts val="600"/>
              </a:spcAft>
              <a:defRPr/>
            </a:pPr>
            <a:r>
              <a:rPr kumimoji="0" lang="lv-LV" sz="900" b="0" i="0" u="none" strike="noStrike" kern="1200" cap="none" spc="0" normalizeH="0" baseline="0" noProof="0" dirty="0">
                <a:ln>
                  <a:noFill/>
                </a:ln>
                <a:solidFill>
                  <a:srgbClr val="595959"/>
                </a:solidFill>
                <a:effectLst/>
                <a:uLnTx/>
                <a:uFillTx/>
                <a:latin typeface="Montserrat" pitchFamily="2" charset="-70"/>
              </a:rPr>
              <a:t>Ieejas mezglu podestu atjaunošana;</a:t>
            </a:r>
          </a:p>
          <a:p>
            <a:pPr lvl="1" algn="just">
              <a:spcBef>
                <a:spcPts val="0"/>
              </a:spcBef>
              <a:spcAft>
                <a:spcPts val="600"/>
              </a:spcAft>
              <a:defRPr/>
            </a:pPr>
            <a:r>
              <a:rPr kumimoji="0" lang="lv-LV" sz="900" b="0" i="0" u="none" strike="noStrike" kern="1200" cap="none" spc="0" normalizeH="0" baseline="0" noProof="0" dirty="0">
                <a:ln>
                  <a:noFill/>
                </a:ln>
                <a:solidFill>
                  <a:srgbClr val="595959"/>
                </a:solidFill>
                <a:effectLst/>
                <a:uLnTx/>
                <a:uFillTx/>
                <a:latin typeface="Montserrat" pitchFamily="2" charset="-70"/>
              </a:rPr>
              <a:t>Pie grupiņu ieejām atjaunotas grīdas;</a:t>
            </a:r>
          </a:p>
          <a:p>
            <a:pPr lvl="1" algn="just">
              <a:spcBef>
                <a:spcPts val="0"/>
              </a:spcBef>
              <a:spcAft>
                <a:spcPts val="600"/>
              </a:spcAft>
              <a:defRPr/>
            </a:pPr>
            <a:r>
              <a:rPr kumimoji="0" lang="lv-LV" sz="900" b="0" i="0" u="none" strike="noStrike" kern="1200" cap="none" spc="0" normalizeH="0" baseline="0" noProof="0" dirty="0">
                <a:ln>
                  <a:noFill/>
                </a:ln>
                <a:solidFill>
                  <a:srgbClr val="595959"/>
                </a:solidFill>
                <a:effectLst/>
                <a:uLnTx/>
                <a:uFillTx/>
                <a:latin typeface="Montserrat" pitchFamily="2" charset="-70"/>
              </a:rPr>
              <a:t>Daļēji cokola un fasādes kosmētiskie darbi;</a:t>
            </a:r>
          </a:p>
          <a:p>
            <a:pPr lvl="1" algn="just">
              <a:spcBef>
                <a:spcPts val="0"/>
              </a:spcBef>
              <a:spcAft>
                <a:spcPts val="600"/>
              </a:spcAft>
              <a:defRPr/>
            </a:pPr>
            <a:r>
              <a:rPr kumimoji="0" lang="lv-LV" sz="900" b="0" i="0" u="none" strike="noStrike" kern="1200" cap="none" spc="0" normalizeH="0" baseline="0" noProof="0" dirty="0">
                <a:ln>
                  <a:noFill/>
                </a:ln>
                <a:solidFill>
                  <a:srgbClr val="595959"/>
                </a:solidFill>
                <a:effectLst/>
                <a:uLnTx/>
                <a:uFillTx/>
                <a:latin typeface="Montserrat" pitchFamily="2" charset="-70"/>
              </a:rPr>
              <a:t>Ēdamzāles kosmētiskais remonts - 200 EUR.</a:t>
            </a:r>
          </a:p>
          <a:p>
            <a:pPr algn="just">
              <a:spcBef>
                <a:spcPts val="0"/>
              </a:spcBef>
              <a:spcAft>
                <a:spcPts val="600"/>
              </a:spcAft>
              <a:defRPr/>
            </a:pPr>
            <a:r>
              <a:rPr lang="lv-LV" sz="9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iekārtu uzturēšanā 2024.gadā 944 EUR: </a:t>
            </a:r>
          </a:p>
          <a:p>
            <a:pPr lvl="1" algn="just">
              <a:spcBef>
                <a:spcPts val="0"/>
              </a:spcBef>
              <a:spcAft>
                <a:spcPts val="600"/>
              </a:spcAft>
              <a:defRPr/>
            </a:pPr>
            <a:r>
              <a:rPr lang="lv-LV" sz="9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Katlumājas un baseina iekārtu aprīkošana ar detektoriem – 944 EUR</a:t>
            </a:r>
          </a:p>
          <a:p>
            <a:pPr marL="0" indent="0" algn="just">
              <a:spcBef>
                <a:spcPts val="0"/>
              </a:spcBef>
              <a:spcAft>
                <a:spcPts val="600"/>
              </a:spcAft>
              <a:buNone/>
              <a:defRPr/>
            </a:pPr>
            <a:endParaRPr lang="lv-LV" sz="900" b="1" kern="100" dirty="0">
              <a:solidFill>
                <a:srgbClr val="595959"/>
              </a:solidFill>
              <a:highlight>
                <a:srgbClr val="FFFF00"/>
              </a:highlight>
              <a:latin typeface="Montserrat" panose="00000500000000000000" pitchFamily="2" charset="-70"/>
              <a:ea typeface="Calibri" panose="020F0502020204030204" pitchFamily="34" charset="0"/>
              <a:cs typeface="Times New Roman" panose="02020603050405020304" pitchFamily="18" charset="0"/>
            </a:endParaRPr>
          </a:p>
          <a:p>
            <a:pPr marL="457223" lvl="1" indent="0" algn="just">
              <a:spcBef>
                <a:spcPts val="0"/>
              </a:spcBef>
              <a:spcAft>
                <a:spcPts val="600"/>
              </a:spcAft>
              <a:buNone/>
              <a:defRPr/>
            </a:pPr>
            <a:endParaRPr kumimoji="0" lang="lv-LV" sz="900" b="0" i="0" u="none" strike="noStrike" kern="1200" cap="none" spc="0" normalizeH="0" baseline="0" noProof="0" dirty="0">
              <a:ln>
                <a:noFill/>
              </a:ln>
              <a:solidFill>
                <a:srgbClr val="595959"/>
              </a:solidFill>
              <a:effectLst/>
              <a:uLnTx/>
              <a:uFillTx/>
              <a:latin typeface="Montserrat" pitchFamily="2" charset="-70"/>
            </a:endParaRPr>
          </a:p>
          <a:p>
            <a:pPr algn="just" fontAlgn="auto">
              <a:spcBef>
                <a:spcPts val="0"/>
              </a:spcBef>
              <a:spcAft>
                <a:spcPts val="600"/>
              </a:spcAft>
              <a:defRPr/>
            </a:pPr>
            <a:endParaRPr kumimoji="0" lang="lv-LV" sz="900" b="0" i="0" u="none" strike="noStrike" kern="1200" cap="none" spc="0" normalizeH="0" baseline="0" noProof="0" dirty="0">
              <a:ln>
                <a:noFill/>
              </a:ln>
              <a:solidFill>
                <a:srgbClr val="595959"/>
              </a:solidFill>
              <a:effectLst/>
              <a:uLnTx/>
              <a:uFillTx/>
              <a:latin typeface="Montserrat" pitchFamily="2" charset="-70"/>
            </a:endParaRPr>
          </a:p>
          <a:p>
            <a:pPr algn="just">
              <a:lnSpc>
                <a:spcPct val="107000"/>
              </a:lnSpc>
              <a:spcBef>
                <a:spcPts val="0"/>
              </a:spcBef>
              <a:spcAft>
                <a:spcPts val="600"/>
              </a:spcAft>
            </a:pPr>
            <a:endPar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46B6597-CD4B-4B9A-04E4-D6F8B0588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
        <p:nvSpPr>
          <p:cNvPr id="9" name="TextBox 2">
            <a:extLst>
              <a:ext uri="{FF2B5EF4-FFF2-40B4-BE49-F238E27FC236}">
                <a16:creationId xmlns:a16="http://schemas.microsoft.com/office/drawing/2014/main" id="{87A31484-0183-CA5A-07CE-B4D505925F41}"/>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74669668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9000"/>
          </a:stretch>
        </a:blipFill>
        <a:effectLst/>
      </p:bgPr>
    </p:bg>
    <p:spTree>
      <p:nvGrpSpPr>
        <p:cNvPr id="1" name="">
          <a:extLst>
            <a:ext uri="{FF2B5EF4-FFF2-40B4-BE49-F238E27FC236}">
              <a16:creationId xmlns:a16="http://schemas.microsoft.com/office/drawing/2014/main" id="{B4ABFA34-01AF-CBFB-DE96-1B30E9275D1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B86C719C-0987-C4D7-E17B-6BF8E3FE05FB}"/>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15F782E5-BF55-2A30-3BDB-A3F06E1179B0}"/>
              </a:ext>
            </a:extLst>
          </p:cNvPr>
          <p:cNvSpPr>
            <a:spLocks noGrp="1"/>
          </p:cNvSpPr>
          <p:nvPr>
            <p:ph type="title"/>
          </p:nvPr>
        </p:nvSpPr>
        <p:spPr>
          <a:xfrm>
            <a:off x="724114" y="4299959"/>
            <a:ext cx="10515600" cy="1326091"/>
          </a:xfrm>
        </p:spPr>
        <p:txBody>
          <a:bodyPr rtlCol="0">
            <a:normAutofit/>
          </a:bodyPr>
          <a:lstStyle/>
          <a:p>
            <a:pPr algn="ctr">
              <a:lnSpc>
                <a:spcPct val="107000"/>
              </a:lnSpc>
              <a:spcAft>
                <a:spcPts val="800"/>
              </a:spcAft>
            </a:pPr>
            <a:r>
              <a:rPr lang="lv-LV" sz="2800" b="1" kern="100" cap="all" dirty="0">
                <a:solidFill>
                  <a:srgbClr val="FFFFFF"/>
                </a:solidFill>
                <a:effectLst/>
                <a:latin typeface="Montserrat" panose="00000500000000000000" pitchFamily="2" charset="-70"/>
                <a:ea typeface="Calibri" panose="020F0502020204030204" pitchFamily="34" charset="0"/>
                <a:cs typeface="Times New Roman" panose="02020603050405020304" pitchFamily="18" charset="0"/>
              </a:rPr>
              <a:t>Dienas atbalsta un rehabilitācijas centrs “Ūdensroze”</a:t>
            </a:r>
          </a:p>
        </p:txBody>
      </p:sp>
      <p:pic>
        <p:nvPicPr>
          <p:cNvPr id="7" name="Picture 6">
            <a:extLst>
              <a:ext uri="{FF2B5EF4-FFF2-40B4-BE49-F238E27FC236}">
                <a16:creationId xmlns:a16="http://schemas.microsoft.com/office/drawing/2014/main" id="{310392F2-E0C2-2663-77CD-484604B9D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
        <p:nvSpPr>
          <p:cNvPr id="2" name="TextBox 2">
            <a:extLst>
              <a:ext uri="{FF2B5EF4-FFF2-40B4-BE49-F238E27FC236}">
                <a16:creationId xmlns:a16="http://schemas.microsoft.com/office/drawing/2014/main" id="{7F38A090-13FE-B0B9-D105-5743FB23D0A7}"/>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62936340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B8F8F541-60A2-6963-FE88-CE5F2F7FD95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8BADEC5D-C66D-94E1-9758-A71717C797DC}"/>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C4AB980A-354B-D7DD-A440-E9F937B10833}"/>
              </a:ext>
            </a:extLst>
          </p:cNvPr>
          <p:cNvSpPr>
            <a:spLocks noGrp="1"/>
          </p:cNvSpPr>
          <p:nvPr>
            <p:ph type="title"/>
          </p:nvPr>
        </p:nvSpPr>
        <p:spPr>
          <a:xfrm>
            <a:off x="3302000" y="365126"/>
            <a:ext cx="8051800" cy="1326091"/>
          </a:xfrm>
        </p:spPr>
        <p:txBody>
          <a:bodyPr rtlCol="0">
            <a:normAutofit fontScale="90000"/>
          </a:bodyPr>
          <a:lstStyle/>
          <a:p>
            <a:pPr algn="ctr" fontAlgn="auto">
              <a:spcBef>
                <a:spcPts val="0"/>
              </a:spcBef>
              <a:spcAft>
                <a:spcPts val="0"/>
              </a:spcAft>
              <a:defRPr/>
            </a:pPr>
            <a:r>
              <a:rPr lang="lv-LV" sz="3200" b="1" kern="100" cap="all"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Dienas atbalsta un rehabilitācijas centrs “Ūdensroze”</a:t>
            </a:r>
            <a:endParaRPr lang="en-US" sz="5400" cap="all" dirty="0">
              <a:solidFill>
                <a:srgbClr val="595959"/>
              </a:solidFill>
              <a:latin typeface="Montserrat" panose="00000500000000000000" pitchFamily="2" charset="-70"/>
            </a:endParaRPr>
          </a:p>
        </p:txBody>
      </p:sp>
      <p:sp>
        <p:nvSpPr>
          <p:cNvPr id="5" name="Content Placeholder 4">
            <a:extLst>
              <a:ext uri="{FF2B5EF4-FFF2-40B4-BE49-F238E27FC236}">
                <a16:creationId xmlns:a16="http://schemas.microsoft.com/office/drawing/2014/main" id="{5C02EE87-4EC6-81C3-1368-5032C388B071}"/>
              </a:ext>
            </a:extLst>
          </p:cNvPr>
          <p:cNvSpPr>
            <a:spLocks noGrp="1"/>
          </p:cNvSpPr>
          <p:nvPr>
            <p:ph idx="1"/>
          </p:nvPr>
        </p:nvSpPr>
        <p:spPr>
          <a:xfrm>
            <a:off x="2820318" y="1825625"/>
            <a:ext cx="9199083" cy="4429023"/>
          </a:xfrm>
        </p:spPr>
        <p:txBody>
          <a:bodyPr rtlCol="0">
            <a:noAutofit/>
          </a:bodyPr>
          <a:lstStyle/>
          <a:p>
            <a:pPr>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a:t>
            </a:r>
            <a:r>
              <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psaimniekošanā no 2023. gada 28. jūlija;</a:t>
            </a:r>
          </a:p>
          <a:p>
            <a:pPr>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Ēka ir nodota ekspluatācijā </a:t>
            </a: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2022. gada 26. jūnijā s</a:t>
            </a: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pēkā ir garantija un pēc nepieciešamības tiek novērstas ēkas  nepilnības, </a:t>
            </a:r>
          </a:p>
          <a:p>
            <a:pPr>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Ēkas k</a:t>
            </a: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opējā platība: 622.05 </a:t>
            </a: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m</a:t>
            </a:r>
            <a:r>
              <a:rPr lang="lv-LV" sz="900" kern="100" baseline="300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2</a:t>
            </a:r>
            <a:r>
              <a:rPr lang="lv-LV" sz="900" kern="100" baseline="300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t>
            </a:r>
            <a:endPar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a:p>
            <a:pPr marL="228611" marR="0" lvl="0" indent="-228611" algn="just" defTabSz="914446" rtl="0" eaLnBrk="1" fontAlgn="base" latinLnBrk="0" hangingPunct="1">
              <a:lnSpc>
                <a:spcPct val="107000"/>
              </a:lnSpc>
              <a:spcBef>
                <a:spcPts val="0"/>
              </a:spcBef>
              <a:spcAft>
                <a:spcPts val="600"/>
              </a:spcAft>
              <a:buClrTx/>
              <a:buSzTx/>
              <a:buFont typeface="Arial" panose="020B0604020202020204" pitchFamily="34" charset="0"/>
              <a:buChar char="•"/>
              <a:tabLst/>
              <a:defRPr/>
            </a:pPr>
            <a:r>
              <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Ēkas ikdienas uzturēšanas darbos ir iesaistītas 1 saimniecības pārzinis.</a:t>
            </a:r>
          </a:p>
          <a:p>
            <a:pPr>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 1 559 EUR:</a:t>
            </a:r>
            <a:endPar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a:p>
            <a:pPr lvl="1">
              <a:spcBef>
                <a:spcPts val="0"/>
              </a:spcBef>
              <a:spcAft>
                <a:spcPts val="600"/>
              </a:spcAft>
            </a:pPr>
            <a:r>
              <a:rPr lang="lv-LV" sz="900" dirty="0">
                <a:solidFill>
                  <a:srgbClr val="595959"/>
                </a:solidFill>
                <a:latin typeface="Montserrat" pitchFamily="2" charset="-70"/>
              </a:rPr>
              <a:t>Apsardzes pakalpojumi - 1075 EUR;</a:t>
            </a:r>
          </a:p>
          <a:p>
            <a:pPr lvl="1">
              <a:spcBef>
                <a:spcPts val="0"/>
              </a:spcBef>
              <a:spcAft>
                <a:spcPts val="600"/>
              </a:spcAft>
            </a:pPr>
            <a:r>
              <a:rPr lang="lv-LV" sz="900" dirty="0">
                <a:solidFill>
                  <a:srgbClr val="595959"/>
                </a:solidFill>
                <a:latin typeface="Montserrat" pitchFamily="2" charset="-70"/>
              </a:rPr>
              <a:t>Elektropakalpojumu nodrošināšana - 484 EUR.</a:t>
            </a:r>
          </a:p>
          <a:p>
            <a:pPr>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iekārtu uzturēšanā 2024.gadā – 1 471 EUR: </a:t>
            </a:r>
          </a:p>
          <a:p>
            <a:pPr lvl="1">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Ventilācijas sistēmas tehniskā apkope </a:t>
            </a:r>
            <a:r>
              <a:rPr lang="lv-LV" sz="900" dirty="0">
                <a:solidFill>
                  <a:srgbClr val="595959"/>
                </a:solidFill>
                <a:latin typeface="Montserrat" pitchFamily="2" charset="-70"/>
              </a:rPr>
              <a:t>– 1000 EUR;</a:t>
            </a:r>
          </a:p>
          <a:p>
            <a:pPr lvl="1">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Ugunsaizsardzības un apsardzes sistēmas tehniskā apkope</a:t>
            </a:r>
            <a:r>
              <a:rPr lang="lv-LV" sz="900" dirty="0">
                <a:solidFill>
                  <a:srgbClr val="595959"/>
                </a:solidFill>
                <a:latin typeface="Montserrat" pitchFamily="2" charset="-70"/>
              </a:rPr>
              <a:t>- 471,72 EUR.</a:t>
            </a:r>
          </a:p>
          <a:p>
            <a:pPr>
              <a:spcBef>
                <a:spcPts val="0"/>
              </a:spcBef>
              <a:spcAft>
                <a:spcPts val="600"/>
              </a:spcAft>
            </a:pPr>
            <a:endParaRPr lang="lv-LV" sz="900" dirty="0">
              <a:solidFill>
                <a:srgbClr val="595959"/>
              </a:solidFill>
              <a:latin typeface="Montserrat" pitchFamily="2" charset="-70"/>
            </a:endParaRPr>
          </a:p>
          <a:p>
            <a:pPr>
              <a:spcBef>
                <a:spcPts val="0"/>
              </a:spcBef>
              <a:spcAft>
                <a:spcPts val="600"/>
              </a:spcAft>
            </a:pPr>
            <a:endParaRPr lang="lv-LV" sz="900" b="1" kern="100" dirty="0">
              <a:solidFill>
                <a:srgbClr val="595959"/>
              </a:solidFill>
              <a:highlight>
                <a:srgbClr val="FFFF00"/>
              </a:highlight>
              <a:latin typeface="Montserrat" panose="00000500000000000000" pitchFamily="2" charset="-70"/>
              <a:ea typeface="Calibri" panose="020F0502020204030204" pitchFamily="34" charset="0"/>
              <a:cs typeface="Times New Roman" panose="02020603050405020304" pitchFamily="18" charset="0"/>
            </a:endParaRPr>
          </a:p>
          <a:p>
            <a:pPr marL="457223" lvl="1" indent="0">
              <a:spcBef>
                <a:spcPts val="0"/>
              </a:spcBef>
              <a:spcAft>
                <a:spcPts val="600"/>
              </a:spcAft>
              <a:buNone/>
            </a:pPr>
            <a:endParaRPr lang="lv-LV" sz="900" dirty="0">
              <a:solidFill>
                <a:srgbClr val="595959"/>
              </a:solidFill>
              <a:latin typeface="Montserrat" pitchFamily="2" charset="-70"/>
            </a:endParaRPr>
          </a:p>
        </p:txBody>
      </p:sp>
      <p:pic>
        <p:nvPicPr>
          <p:cNvPr id="7" name="Picture 6">
            <a:extLst>
              <a:ext uri="{FF2B5EF4-FFF2-40B4-BE49-F238E27FC236}">
                <a16:creationId xmlns:a16="http://schemas.microsoft.com/office/drawing/2014/main" id="{04B33C16-4011-2709-EC5C-FEFA56902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
        <p:nvSpPr>
          <p:cNvPr id="9" name="TextBox 2">
            <a:extLst>
              <a:ext uri="{FF2B5EF4-FFF2-40B4-BE49-F238E27FC236}">
                <a16:creationId xmlns:a16="http://schemas.microsoft.com/office/drawing/2014/main" id="{5C925447-8E47-E087-21B6-D2054E6F61D4}"/>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448531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DC847"/>
        </a:solidFill>
        <a:effectLst/>
      </p:bgPr>
    </p:bg>
    <p:spTree>
      <p:nvGrpSpPr>
        <p:cNvPr id="1" name=""/>
        <p:cNvGrpSpPr/>
        <p:nvPr/>
      </p:nvGrpSpPr>
      <p:grpSpPr>
        <a:xfrm>
          <a:off x="0" y="0"/>
          <a:ext cx="0" cy="0"/>
          <a:chOff x="0" y="0"/>
          <a:chExt cx="0" cy="0"/>
        </a:xfrm>
      </p:grpSpPr>
      <p:sp>
        <p:nvSpPr>
          <p:cNvPr id="2" name="TextBox 2"/>
          <p:cNvSpPr txBox="1"/>
          <p:nvPr/>
        </p:nvSpPr>
        <p:spPr>
          <a:xfrm>
            <a:off x="-3177" y="3067050"/>
            <a:ext cx="12198353" cy="983090"/>
          </a:xfrm>
          <a:prstGeom prst="rect">
            <a:avLst/>
          </a:prstGeom>
        </p:spPr>
        <p:txBody>
          <a:bodyPr lIns="0" tIns="0" rIns="0" bIns="0" rtlCol="0" anchor="t">
            <a:spAutoFit/>
          </a:bodyPr>
          <a:lstStyle/>
          <a:p>
            <a:pPr algn="ctr" defTabSz="609630">
              <a:lnSpc>
                <a:spcPct val="150000"/>
              </a:lnSpc>
            </a:pPr>
            <a:r>
              <a:rPr lang="lv-LV" sz="4800" b="1" dirty="0">
                <a:solidFill>
                  <a:srgbClr val="595959"/>
                </a:solidFill>
                <a:latin typeface="Montserrat" pitchFamily="2" charset="-70"/>
              </a:rPr>
              <a:t>SŪKŅU STACIJAS</a:t>
            </a:r>
            <a:endParaRPr lang="en-US" altLang="en-LV" sz="4800" b="1" dirty="0">
              <a:solidFill>
                <a:prstClr val="black">
                  <a:lumMod val="65000"/>
                  <a:lumOff val="35000"/>
                </a:prstClr>
              </a:solidFill>
              <a:latin typeface="Montserrat" pitchFamily="2" charset="77"/>
            </a:endParaRPr>
          </a:p>
        </p:txBody>
      </p:sp>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extBox 2">
            <a:extLst>
              <a:ext uri="{FF2B5EF4-FFF2-40B4-BE49-F238E27FC236}">
                <a16:creationId xmlns:a16="http://schemas.microsoft.com/office/drawing/2014/main" id="{D22A148C-ED37-6D25-1C52-B70571A32E86}"/>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4FBEB0D6-A5EF-B2BD-BC1D-FF3C4B14487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0A31883-7834-A06B-70E4-EED405792EBF}"/>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29B03B96-3A71-0A0E-D003-CA7F3C0A9FB2}"/>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LAVERU SŪKŅU STACIJA</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73337F2B-3D4B-6A1C-0C92-AAD8571AE8EB}"/>
              </a:ext>
            </a:extLst>
          </p:cNvPr>
          <p:cNvSpPr>
            <a:spLocks noGrp="1"/>
          </p:cNvSpPr>
          <p:nvPr>
            <p:ph idx="1"/>
          </p:nvPr>
        </p:nvSpPr>
        <p:spPr>
          <a:xfrm>
            <a:off x="3302002" y="1825626"/>
            <a:ext cx="3363031" cy="3954072"/>
          </a:xfrm>
        </p:spPr>
        <p:txBody>
          <a:bodyPr rtlCol="0">
            <a:noAutofit/>
          </a:bodyPr>
          <a:lstStyle/>
          <a:p>
            <a:pPr algn="just"/>
            <a:r>
              <a:rPr lang="lv-LV" sz="1200" b="1" dirty="0">
                <a:solidFill>
                  <a:srgbClr val="595959"/>
                </a:solidFill>
                <a:latin typeface="Montserrat" pitchFamily="2" charset="-70"/>
              </a:rPr>
              <a:t>Apsaimniekošanā no 2006. gada 1. novembra</a:t>
            </a:r>
          </a:p>
          <a:p>
            <a:pPr algn="just"/>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1970. gadā;</a:t>
            </a:r>
            <a:endParaRPr lang="lv-LV" sz="1200" b="1" dirty="0">
              <a:solidFill>
                <a:srgbClr val="595959"/>
              </a:solidFill>
              <a:highlight>
                <a:srgbClr val="FFFFFF"/>
              </a:highlight>
              <a:latin typeface="Montserrat" pitchFamily="2" charset="-70"/>
            </a:endParaRPr>
          </a:p>
          <a:p>
            <a:pPr algn="just"/>
            <a:r>
              <a:rPr lang="lv-LV" sz="1200" dirty="0">
                <a:solidFill>
                  <a:srgbClr val="595959"/>
                </a:solidFill>
                <a:latin typeface="Montserrat" pitchFamily="2" charset="-70"/>
              </a:rPr>
              <a:t>Ēka ir sliktā tehniskā stāvoklī. 2024. gadā veikti polderu sūkņu apkalpes tiltu remonti</a:t>
            </a:r>
            <a:r>
              <a:rPr kumimoji="0" lang="lv-LV" sz="1200" b="0" i="0" u="none" strike="noStrike" kern="1200" cap="none" spc="0" normalizeH="0" baseline="0" noProof="0" dirty="0">
                <a:ln>
                  <a:noFill/>
                </a:ln>
                <a:solidFill>
                  <a:srgbClr val="595959"/>
                </a:solidFill>
                <a:effectLst/>
                <a:uLnTx/>
                <a:uFillTx/>
                <a:latin typeface="Montserrat" pitchFamily="2" charset="-70"/>
                <a:ea typeface="+mn-ea"/>
                <a:cs typeface="+mn-cs"/>
              </a:rPr>
              <a:t>.</a:t>
            </a:r>
            <a:endParaRPr lang="lv-LV" sz="1200" dirty="0">
              <a:solidFill>
                <a:srgbClr val="595959"/>
              </a:solidFill>
              <a:latin typeface="Montserrat" pitchFamily="2" charset="-70"/>
            </a:endParaRPr>
          </a:p>
          <a:p>
            <a:pPr algn="just"/>
            <a:r>
              <a:rPr lang="lv-LV" sz="1200" dirty="0">
                <a:solidFill>
                  <a:srgbClr val="595959"/>
                </a:solidFill>
                <a:latin typeface="Montserrat" pitchFamily="2" charset="-70"/>
              </a:rPr>
              <a:t>Sūkņu stacija pieteikta Lauku atbalsta dienesta finansējuma saņemšanai polderu sūkņu stacijas rekonstrukcijai</a:t>
            </a:r>
          </a:p>
          <a:p>
            <a:pPr algn="just"/>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uzturēšanai 2024. gadā – 500 EUR: </a:t>
            </a:r>
          </a:p>
          <a:p>
            <a:pPr lvl="1" algn="just"/>
            <a:r>
              <a:rPr kumimoji="0" lang="lv-LV" sz="1200" b="0" i="0" u="none" strike="noStrike" kern="1200" cap="none" spc="0" normalizeH="0" baseline="0" noProof="0" dirty="0">
                <a:ln>
                  <a:noFill/>
                </a:ln>
                <a:solidFill>
                  <a:srgbClr val="595959"/>
                </a:solidFill>
                <a:effectLst/>
                <a:uLnTx/>
                <a:uFillTx/>
                <a:latin typeface="Montserrat" pitchFamily="2" charset="-70"/>
                <a:ea typeface="+mn-ea"/>
                <a:cs typeface="+mn-cs"/>
              </a:rPr>
              <a:t>Tiek veikta objekta tehniskā apsardze, deratizācija un dezinfekcija - 500 EUR</a:t>
            </a:r>
            <a:endParaRPr lang="lv-LV" sz="1200" b="1" kern="100" dirty="0">
              <a:solidFill>
                <a:srgbClr val="595959"/>
              </a:solidFill>
              <a:highlight>
                <a:srgbClr val="FFFF00"/>
              </a:highlight>
              <a:latin typeface="Montserrat" panose="00000500000000000000" pitchFamily="2" charset="-70"/>
              <a:ea typeface="Calibri" panose="020F0502020204030204" pitchFamily="34" charset="0"/>
              <a:cs typeface="Times New Roman" panose="02020603050405020304" pitchFamily="18" charset="0"/>
            </a:endParaRPr>
          </a:p>
          <a:p>
            <a:pPr algn="just"/>
            <a:endParaRPr lang="lv-LV" sz="1200" dirty="0">
              <a:solidFill>
                <a:srgbClr val="595959"/>
              </a:solidFill>
              <a:latin typeface="Montserrat" pitchFamily="2" charset="-70"/>
            </a:endParaRPr>
          </a:p>
        </p:txBody>
      </p:sp>
      <p:pic>
        <p:nvPicPr>
          <p:cNvPr id="12" name="Picture 11">
            <a:extLst>
              <a:ext uri="{FF2B5EF4-FFF2-40B4-BE49-F238E27FC236}">
                <a16:creationId xmlns:a16="http://schemas.microsoft.com/office/drawing/2014/main" id="{DD5F839D-DA30-7E3A-55BA-DEE53B1A9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2" name="Content Placeholder 7">
            <a:extLst>
              <a:ext uri="{FF2B5EF4-FFF2-40B4-BE49-F238E27FC236}">
                <a16:creationId xmlns:a16="http://schemas.microsoft.com/office/drawing/2014/main" id="{A41BA55E-0D20-45F6-B99C-1E82F5363D47}"/>
              </a:ext>
            </a:extLst>
          </p:cNvPr>
          <p:cNvPicPr>
            <a:picLocks noChangeAspect="1"/>
          </p:cNvPicPr>
          <p:nvPr/>
        </p:nvPicPr>
        <p:blipFill>
          <a:blip r:embed="rId4" cstate="print">
            <a:extLst>
              <a:ext uri="{28A0092B-C50C-407E-A947-70E740481C1C}">
                <a14:useLocalDpi xmlns:a14="http://schemas.microsoft.com/office/drawing/2010/main" val="0"/>
              </a:ext>
            </a:extLst>
          </a:blip>
          <a:srcRect t="26387" b="27316"/>
          <a:stretch/>
        </p:blipFill>
        <p:spPr>
          <a:xfrm>
            <a:off x="7070145" y="1825626"/>
            <a:ext cx="4859682" cy="2883499"/>
          </a:xfrm>
          <a:prstGeom prst="rect">
            <a:avLst/>
          </a:prstGeom>
        </p:spPr>
      </p:pic>
      <p:sp>
        <p:nvSpPr>
          <p:cNvPr id="7" name="TextBox 2">
            <a:extLst>
              <a:ext uri="{FF2B5EF4-FFF2-40B4-BE49-F238E27FC236}">
                <a16:creationId xmlns:a16="http://schemas.microsoft.com/office/drawing/2014/main" id="{D15D7264-81DD-D1B0-F79D-BEED8636AD9C}"/>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410295327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9156B98C-BF8D-1898-21BF-BBBC378AD32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24DEB6F-03C5-D4C1-3A98-95305B142323}"/>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774E8F0C-634C-08A8-8385-AC08EAF50DB7}"/>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SŪKŅU STACIJA EIMURI</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64E548F1-F1B4-E8A6-3A08-22EFEC5A5FBF}"/>
              </a:ext>
            </a:extLst>
          </p:cNvPr>
          <p:cNvSpPr>
            <a:spLocks noGrp="1"/>
          </p:cNvSpPr>
          <p:nvPr>
            <p:ph idx="1"/>
          </p:nvPr>
        </p:nvSpPr>
        <p:spPr>
          <a:xfrm>
            <a:off x="3302002" y="1825626"/>
            <a:ext cx="3461107" cy="3954072"/>
          </a:xfrm>
        </p:spPr>
        <p:txBody>
          <a:bodyPr rtlCol="0">
            <a:noAutofit/>
          </a:bodyPr>
          <a:lstStyle/>
          <a:p>
            <a:r>
              <a:rPr lang="lv-LV" sz="1200" b="1" dirty="0">
                <a:solidFill>
                  <a:srgbClr val="595959"/>
                </a:solidFill>
                <a:latin typeface="Montserrat" pitchFamily="2" charset="-70"/>
              </a:rPr>
              <a:t>Apsaimniekošanā no 2006. gada 1. novembra.</a:t>
            </a:r>
          </a:p>
          <a:p>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2014. gadā;</a:t>
            </a:r>
            <a:endParaRPr lang="lv-LV" sz="1200" b="1" dirty="0">
              <a:solidFill>
                <a:srgbClr val="595959"/>
              </a:solidFill>
              <a:highlight>
                <a:srgbClr val="FFFFFF"/>
              </a:highlight>
              <a:latin typeface="Montserrat" pitchFamily="2" charset="-70"/>
            </a:endParaRPr>
          </a:p>
          <a:p>
            <a:r>
              <a:rPr lang="lv-LV" sz="1200" dirty="0">
                <a:solidFill>
                  <a:srgbClr val="595959"/>
                </a:solidFill>
                <a:latin typeface="Montserrat" pitchFamily="2" charset="-70"/>
              </a:rPr>
              <a:t>Ēka ir labā tehniskā stāvoklī.</a:t>
            </a:r>
          </a:p>
          <a:p>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uzturēšanai 2024. gadā 520 EUR: </a:t>
            </a:r>
            <a:endParaRPr lang="lv-LV" sz="1200" dirty="0">
              <a:solidFill>
                <a:srgbClr val="595959"/>
              </a:solidFill>
              <a:highlight>
                <a:srgbClr val="FFFFFF"/>
              </a:highlight>
              <a:latin typeface="Montserrat" pitchFamily="2" charset="-70"/>
            </a:endParaRPr>
          </a:p>
          <a:p>
            <a:pPr lvl="1"/>
            <a:r>
              <a:rPr lang="lv-LV" sz="1200" dirty="0">
                <a:solidFill>
                  <a:srgbClr val="595959"/>
                </a:solidFill>
                <a:latin typeface="Montserrat" pitchFamily="2" charset="-70"/>
              </a:rPr>
              <a:t>Tiek veikta objekta tehniskā apsardze, deratizācija un dezinfekcija - 520 EUR.</a:t>
            </a:r>
          </a:p>
        </p:txBody>
      </p:sp>
      <p:pic>
        <p:nvPicPr>
          <p:cNvPr id="12" name="Picture 11">
            <a:extLst>
              <a:ext uri="{FF2B5EF4-FFF2-40B4-BE49-F238E27FC236}">
                <a16:creationId xmlns:a16="http://schemas.microsoft.com/office/drawing/2014/main" id="{7EBF9AD6-B83E-C21C-2594-42C5F2C19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6" name="TextBox 2">
            <a:extLst>
              <a:ext uri="{FF2B5EF4-FFF2-40B4-BE49-F238E27FC236}">
                <a16:creationId xmlns:a16="http://schemas.microsoft.com/office/drawing/2014/main" id="{2CFE83F1-A956-B648-D189-4B1280EB737E}"/>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pic>
        <p:nvPicPr>
          <p:cNvPr id="8" name="Picture 7">
            <a:extLst>
              <a:ext uri="{FF2B5EF4-FFF2-40B4-BE49-F238E27FC236}">
                <a16:creationId xmlns:a16="http://schemas.microsoft.com/office/drawing/2014/main" id="{4D12E02C-679D-B4E6-825A-E08D43551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900" y="1879817"/>
            <a:ext cx="4103275" cy="2308092"/>
          </a:xfrm>
          <a:prstGeom prst="rect">
            <a:avLst/>
          </a:prstGeom>
        </p:spPr>
      </p:pic>
    </p:spTree>
    <p:extLst>
      <p:ext uri="{BB962C8B-B14F-4D97-AF65-F5344CB8AC3E}">
        <p14:creationId xmlns:p14="http://schemas.microsoft.com/office/powerpoint/2010/main" val="2795034699"/>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3EC34319-B310-F55B-CF27-D3638121335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84B8084F-F4AD-0611-B0E9-EA3089315666}"/>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84090279-AADF-F12E-2E57-581F76B12FAD}"/>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SŪKŅU STACIJA MANGAĻI</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0F14DC34-7D7F-90CD-3C95-2770665D5155}"/>
              </a:ext>
            </a:extLst>
          </p:cNvPr>
          <p:cNvSpPr>
            <a:spLocks noGrp="1"/>
          </p:cNvSpPr>
          <p:nvPr>
            <p:ph idx="1"/>
          </p:nvPr>
        </p:nvSpPr>
        <p:spPr>
          <a:xfrm>
            <a:off x="3302001" y="1825626"/>
            <a:ext cx="3461108" cy="3954072"/>
          </a:xfrm>
        </p:spPr>
        <p:txBody>
          <a:bodyPr rtlCol="0">
            <a:noAutofit/>
          </a:bodyPr>
          <a:lstStyle/>
          <a:p>
            <a:r>
              <a:rPr lang="lv-LV" sz="1200" b="1" dirty="0">
                <a:solidFill>
                  <a:srgbClr val="595959"/>
                </a:solidFill>
                <a:latin typeface="Montserrat" pitchFamily="2" charset="-70"/>
              </a:rPr>
              <a:t>Apsaimniekošanā no 2006. gada 1. novembra.</a:t>
            </a:r>
          </a:p>
          <a:p>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1970. gadā;</a:t>
            </a:r>
            <a:endParaRPr lang="lv-LV" sz="1200" b="1" dirty="0">
              <a:solidFill>
                <a:srgbClr val="595959"/>
              </a:solidFill>
              <a:highlight>
                <a:srgbClr val="FFFFFF"/>
              </a:highlight>
              <a:latin typeface="Montserrat" pitchFamily="2" charset="-70"/>
            </a:endParaRPr>
          </a:p>
          <a:p>
            <a:r>
              <a:rPr lang="lv-LV" sz="1200" dirty="0">
                <a:solidFill>
                  <a:srgbClr val="595959"/>
                </a:solidFill>
                <a:latin typeface="Montserrat" pitchFamily="2" charset="-70"/>
              </a:rPr>
              <a:t>Ēka ir sliktā tehniskā stāvoklī, nepieciešama stacijas pilnīga rekonstrukcija.</a:t>
            </a: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a:t>
            </a:r>
          </a:p>
          <a:p>
            <a:pPr lvl="1"/>
            <a:r>
              <a:rPr lang="lv-LV" sz="1200" dirty="0">
                <a:solidFill>
                  <a:srgbClr val="595959"/>
                </a:solidFill>
                <a:latin typeface="Montserrat" pitchFamily="2" charset="-70"/>
              </a:rPr>
              <a:t>Sūkņu vadības skapis iznests no ēkas </a:t>
            </a:r>
          </a:p>
          <a:p>
            <a:pPr lvl="1"/>
            <a:r>
              <a:rPr lang="lv-LV" sz="1200" dirty="0">
                <a:solidFill>
                  <a:srgbClr val="595959"/>
                </a:solidFill>
                <a:latin typeface="Montserrat" pitchFamily="2" charset="-70"/>
              </a:rPr>
              <a:t>Regulāri veikti poldera sūkņu tiltu remonti </a:t>
            </a:r>
          </a:p>
        </p:txBody>
      </p:sp>
      <p:pic>
        <p:nvPicPr>
          <p:cNvPr id="12" name="Picture 11">
            <a:extLst>
              <a:ext uri="{FF2B5EF4-FFF2-40B4-BE49-F238E27FC236}">
                <a16:creationId xmlns:a16="http://schemas.microsoft.com/office/drawing/2014/main" id="{9E86F301-B0DA-6AAD-020B-B5492CD48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2" name="Content Placeholder 5">
            <a:extLst>
              <a:ext uri="{FF2B5EF4-FFF2-40B4-BE49-F238E27FC236}">
                <a16:creationId xmlns:a16="http://schemas.microsoft.com/office/drawing/2014/main" id="{8C049C20-1A5E-C4F6-66E3-FC021A0D1308}"/>
              </a:ext>
            </a:extLst>
          </p:cNvPr>
          <p:cNvPicPr>
            <a:picLocks noChangeAspect="1"/>
          </p:cNvPicPr>
          <p:nvPr/>
        </p:nvPicPr>
        <p:blipFill>
          <a:blip r:embed="rId4"/>
          <a:srcRect b="39409"/>
          <a:stretch/>
        </p:blipFill>
        <p:spPr>
          <a:xfrm>
            <a:off x="6905126" y="1825625"/>
            <a:ext cx="4804163" cy="2980099"/>
          </a:xfrm>
          <a:prstGeom prst="rect">
            <a:avLst/>
          </a:prstGeom>
        </p:spPr>
      </p:pic>
      <p:sp>
        <p:nvSpPr>
          <p:cNvPr id="6" name="TextBox 2">
            <a:extLst>
              <a:ext uri="{FF2B5EF4-FFF2-40B4-BE49-F238E27FC236}">
                <a16:creationId xmlns:a16="http://schemas.microsoft.com/office/drawing/2014/main" id="{212C8F8A-63FD-0663-9FAE-CA1D9F2D3B61}"/>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19405116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8B11E045-FD6D-045C-3044-0C8F0E45B5CB}"/>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0F3D0F9-DA43-5136-A466-090FCDECDDFA}"/>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A2C2574F-36FE-18D2-A881-7F4C307E8909}"/>
              </a:ext>
            </a:extLst>
          </p:cNvPr>
          <p:cNvSpPr>
            <a:spLocks noGrp="1"/>
          </p:cNvSpPr>
          <p:nvPr>
            <p:ph type="title"/>
          </p:nvPr>
        </p:nvSpPr>
        <p:spPr>
          <a:xfrm>
            <a:off x="3302000" y="365126"/>
            <a:ext cx="8051800" cy="1326091"/>
          </a:xfrm>
        </p:spPr>
        <p:txBody>
          <a:bodyPr rtlCol="0">
            <a:noAutofit/>
          </a:bodyPr>
          <a:lstStyle/>
          <a:p>
            <a:pPr algn="ctr" fontAlgn="auto">
              <a:spcBef>
                <a:spcPts val="0"/>
              </a:spcBef>
              <a:spcAft>
                <a:spcPts val="0"/>
              </a:spcAft>
              <a:defRPr/>
            </a:pPr>
            <a:r>
              <a:rPr kumimoji="0" lang="lv-LV" sz="2800" b="1" i="0" u="none" strike="noStrike" kern="1200" cap="none" spc="0" normalizeH="0" baseline="0" noProof="0" dirty="0">
                <a:ln>
                  <a:noFill/>
                </a:ln>
                <a:solidFill>
                  <a:srgbClr val="595959"/>
                </a:solidFill>
                <a:effectLst/>
                <a:uLnTx/>
                <a:uFillTx/>
                <a:latin typeface="Montserrat" panose="00000500000000000000" pitchFamily="2" charset="-70"/>
                <a:ea typeface="+mj-ea"/>
                <a:cs typeface="+mj-cs"/>
              </a:rPr>
              <a:t>ESOŠĀ SITUĀCIJA </a:t>
            </a:r>
            <a:br>
              <a:rPr kumimoji="0" lang="lv-LV" sz="2800" b="1" i="0" u="none" strike="noStrike" kern="1200" cap="none" spc="0" normalizeH="0" baseline="0" noProof="0" dirty="0">
                <a:ln>
                  <a:noFill/>
                </a:ln>
                <a:solidFill>
                  <a:srgbClr val="595959"/>
                </a:solidFill>
                <a:effectLst/>
                <a:uLnTx/>
                <a:uFillTx/>
                <a:latin typeface="Montserrat" panose="00000500000000000000" pitchFamily="2" charset="-70"/>
                <a:ea typeface="+mj-ea"/>
                <a:cs typeface="+mj-cs"/>
              </a:rPr>
            </a:br>
            <a:endParaRPr lang="en-US" sz="2800" b="1" dirty="0">
              <a:solidFill>
                <a:schemeClr val="tx1">
                  <a:lumMod val="65000"/>
                  <a:lumOff val="35000"/>
                </a:schemeClr>
              </a:solidFill>
              <a:highlight>
                <a:srgbClr val="00FF00"/>
              </a:highlight>
              <a:latin typeface="Montserrat" pitchFamily="2" charset="77"/>
            </a:endParaRPr>
          </a:p>
        </p:txBody>
      </p:sp>
      <p:sp>
        <p:nvSpPr>
          <p:cNvPr id="5" name="Content Placeholder 4">
            <a:extLst>
              <a:ext uri="{FF2B5EF4-FFF2-40B4-BE49-F238E27FC236}">
                <a16:creationId xmlns:a16="http://schemas.microsoft.com/office/drawing/2014/main" id="{2779AE52-5B6D-6BED-6928-A8A2A33D8268}"/>
              </a:ext>
            </a:extLst>
          </p:cNvPr>
          <p:cNvSpPr>
            <a:spLocks noGrp="1"/>
          </p:cNvSpPr>
          <p:nvPr>
            <p:ph idx="1"/>
          </p:nvPr>
        </p:nvSpPr>
        <p:spPr>
          <a:xfrm>
            <a:off x="2996119" y="1825625"/>
            <a:ext cx="8968901" cy="4351867"/>
          </a:xfrm>
        </p:spPr>
        <p:txBody>
          <a:bodyPr rtlCol="0">
            <a:noAutofit/>
          </a:bodyPr>
          <a:lstStyle/>
          <a:p>
            <a:pPr>
              <a:spcBef>
                <a:spcPts val="600"/>
              </a:spcBef>
              <a:spcAft>
                <a:spcPts val="600"/>
              </a:spcAft>
            </a:pPr>
            <a:r>
              <a:rPr lang="lv-LV" sz="1600" dirty="0">
                <a:solidFill>
                  <a:srgbClr val="595959"/>
                </a:solidFill>
                <a:latin typeface="Montserrat" panose="00000500000000000000" pitchFamily="2" charset="-70"/>
              </a:rPr>
              <a:t>Aģentūras apsaimniekošanā esošo zemes vienību un ēku skaits sasniedzis 953 īpašumus ar kopējo platību 883.3 ha.</a:t>
            </a:r>
          </a:p>
          <a:p>
            <a:pPr>
              <a:spcBef>
                <a:spcPts val="600"/>
              </a:spcBef>
              <a:spcAft>
                <a:spcPts val="600"/>
              </a:spcAft>
            </a:pPr>
            <a:r>
              <a:rPr lang="lv-LV" sz="1600" dirty="0">
                <a:solidFill>
                  <a:srgbClr val="595959"/>
                </a:solidFill>
                <a:latin typeface="Montserrat" panose="00000500000000000000" pitchFamily="2" charset="-70"/>
              </a:rPr>
              <a:t>Aģentūra saskaņā ar noslēgto līgumu apsaimnieko 83 ēkas un būves (tajā skaitā arī nojumes un saimniecības ēkas) ( 54 ēkas Carnikavas pagastā un 29 ēkas Ādažu pagastā);</a:t>
            </a:r>
          </a:p>
          <a:p>
            <a:pPr>
              <a:spcBef>
                <a:spcPts val="600"/>
              </a:spcBef>
              <a:spcAft>
                <a:spcPts val="600"/>
              </a:spcAft>
            </a:pPr>
            <a:r>
              <a:rPr lang="lv-LV" sz="1600" dirty="0">
                <a:solidFill>
                  <a:srgbClr val="595959"/>
                </a:solidFill>
                <a:latin typeface="Montserrat" panose="00000500000000000000" pitchFamily="2" charset="-70"/>
              </a:rPr>
              <a:t>Aģentūras pārvaldībā ir 11 īres/sociālie dzīvokļi.</a:t>
            </a:r>
          </a:p>
          <a:p>
            <a:pPr>
              <a:spcBef>
                <a:spcPts val="600"/>
              </a:spcBef>
              <a:spcAft>
                <a:spcPts val="600"/>
              </a:spcAft>
            </a:pPr>
            <a:endParaRPr lang="lv-LV" sz="1400" dirty="0">
              <a:solidFill>
                <a:srgbClr val="595959"/>
              </a:solidFill>
              <a:latin typeface="Montserrat" panose="00000500000000000000" pitchFamily="2" charset="-70"/>
            </a:endParaRPr>
          </a:p>
        </p:txBody>
      </p:sp>
      <p:pic>
        <p:nvPicPr>
          <p:cNvPr id="12" name="Picture 11">
            <a:extLst>
              <a:ext uri="{FF2B5EF4-FFF2-40B4-BE49-F238E27FC236}">
                <a16:creationId xmlns:a16="http://schemas.microsoft.com/office/drawing/2014/main" id="{F8400B60-5697-FEE7-73F2-04FE620FB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2" name="TextBox 2">
            <a:extLst>
              <a:ext uri="{FF2B5EF4-FFF2-40B4-BE49-F238E27FC236}">
                <a16:creationId xmlns:a16="http://schemas.microsoft.com/office/drawing/2014/main" id="{E63423F2-E53C-308E-0FA9-C038A4BB299B}"/>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98688180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C43A4BDC-718C-1BE9-DDF3-916BAA593B28}"/>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EF4033D-4D43-0D7E-3804-D7ED1549BABA}"/>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B994701A-597A-81F9-2A34-3F13DBFC0278}"/>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STRAUMES IELAS </a:t>
            </a:r>
            <a:br>
              <a:rPr lang="lv-LV" sz="3200" b="1" dirty="0">
                <a:solidFill>
                  <a:srgbClr val="595959"/>
                </a:solidFill>
                <a:latin typeface="Montserrat" pitchFamily="2" charset="-70"/>
              </a:rPr>
            </a:br>
            <a:r>
              <a:rPr lang="lv-LV" sz="3200" b="1" dirty="0">
                <a:solidFill>
                  <a:srgbClr val="595959"/>
                </a:solidFill>
                <a:latin typeface="Montserrat" pitchFamily="2" charset="-70"/>
              </a:rPr>
              <a:t>SŪKŅU STACIJA</a:t>
            </a:r>
            <a:endParaRPr lang="en-US" sz="3200" b="1" dirty="0">
              <a:solidFill>
                <a:srgbClr val="595959"/>
              </a:solidFill>
              <a:highlight>
                <a:srgbClr val="C95B46"/>
              </a:highlight>
              <a:latin typeface="Montserrat" pitchFamily="2" charset="77"/>
            </a:endParaRPr>
          </a:p>
        </p:txBody>
      </p:sp>
      <p:sp>
        <p:nvSpPr>
          <p:cNvPr id="5" name="Content Placeholder 4">
            <a:extLst>
              <a:ext uri="{FF2B5EF4-FFF2-40B4-BE49-F238E27FC236}">
                <a16:creationId xmlns:a16="http://schemas.microsoft.com/office/drawing/2014/main" id="{9E802A9F-1C58-2158-E1C2-0185A22DBB82}"/>
              </a:ext>
            </a:extLst>
          </p:cNvPr>
          <p:cNvSpPr>
            <a:spLocks noGrp="1"/>
          </p:cNvSpPr>
          <p:nvPr>
            <p:ph idx="1"/>
          </p:nvPr>
        </p:nvSpPr>
        <p:spPr>
          <a:xfrm>
            <a:off x="3302001" y="1825626"/>
            <a:ext cx="3409350" cy="3954072"/>
          </a:xfrm>
        </p:spPr>
        <p:txBody>
          <a:bodyPr rtlCol="0">
            <a:noAutofit/>
          </a:bodyPr>
          <a:lstStyle/>
          <a:p>
            <a:r>
              <a:rPr lang="lv-LV" sz="1200" b="1" dirty="0">
                <a:solidFill>
                  <a:srgbClr val="595959"/>
                </a:solidFill>
                <a:latin typeface="Montserrat" pitchFamily="2" charset="-70"/>
              </a:rPr>
              <a:t>Apsaimniekošanā no 2006. gada 1. novembra.</a:t>
            </a:r>
          </a:p>
          <a:p>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2014. gadā;</a:t>
            </a:r>
            <a:endParaRPr lang="lv-LV" sz="1200" b="1" dirty="0">
              <a:solidFill>
                <a:srgbClr val="595959"/>
              </a:solidFill>
              <a:highlight>
                <a:srgbClr val="FFFFFF"/>
              </a:highlight>
              <a:latin typeface="Montserrat" pitchFamily="2" charset="-70"/>
            </a:endParaRPr>
          </a:p>
          <a:p>
            <a:r>
              <a:rPr lang="lv-LV" sz="1200" dirty="0">
                <a:solidFill>
                  <a:srgbClr val="595959"/>
                </a:solidFill>
                <a:latin typeface="Montserrat" pitchFamily="2" charset="-70"/>
              </a:rPr>
              <a:t>Sūkņu stacija ir labā tehniskā stāvoklī.</a:t>
            </a:r>
          </a:p>
          <a:p>
            <a:pPr marL="0" indent="0">
              <a:buNone/>
            </a:pPr>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uzturēšanai 2024. gadā- 500 EUR: </a:t>
            </a:r>
            <a:endParaRPr lang="lv-LV" sz="1200" dirty="0">
              <a:solidFill>
                <a:srgbClr val="595959"/>
              </a:solidFill>
              <a:highlight>
                <a:srgbClr val="FFFFFF"/>
              </a:highlight>
              <a:latin typeface="Montserrat" pitchFamily="2" charset="-70"/>
            </a:endParaRPr>
          </a:p>
          <a:p>
            <a:r>
              <a:rPr lang="lv-LV" sz="1200" dirty="0">
                <a:solidFill>
                  <a:srgbClr val="595959"/>
                </a:solidFill>
                <a:latin typeface="Montserrat" pitchFamily="2" charset="-70"/>
              </a:rPr>
              <a:t>Tiek veikta objekta tehniskā apsardze, deratizācija un dezinfekcija- 500,-EUR</a:t>
            </a:r>
          </a:p>
        </p:txBody>
      </p:sp>
      <p:pic>
        <p:nvPicPr>
          <p:cNvPr id="12" name="Picture 11">
            <a:extLst>
              <a:ext uri="{FF2B5EF4-FFF2-40B4-BE49-F238E27FC236}">
                <a16:creationId xmlns:a16="http://schemas.microsoft.com/office/drawing/2014/main" id="{29DED45D-813E-39E5-36C9-7AB4124EE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6" name="Content Placeholder 5">
            <a:extLst>
              <a:ext uri="{FF2B5EF4-FFF2-40B4-BE49-F238E27FC236}">
                <a16:creationId xmlns:a16="http://schemas.microsoft.com/office/drawing/2014/main" id="{B3B184D6-3692-4BB9-F27B-50B19B0BDC78}"/>
              </a:ext>
            </a:extLst>
          </p:cNvPr>
          <p:cNvPicPr>
            <a:picLocks noChangeAspect="1"/>
          </p:cNvPicPr>
          <p:nvPr/>
        </p:nvPicPr>
        <p:blipFill>
          <a:blip r:embed="rId4"/>
          <a:srcRect b="43275"/>
          <a:stretch/>
        </p:blipFill>
        <p:spPr>
          <a:xfrm>
            <a:off x="7064387" y="1825626"/>
            <a:ext cx="4727921" cy="2992832"/>
          </a:xfrm>
          <a:prstGeom prst="rect">
            <a:avLst/>
          </a:prstGeom>
        </p:spPr>
      </p:pic>
      <p:sp>
        <p:nvSpPr>
          <p:cNvPr id="7" name="TextBox 2">
            <a:extLst>
              <a:ext uri="{FF2B5EF4-FFF2-40B4-BE49-F238E27FC236}">
                <a16:creationId xmlns:a16="http://schemas.microsoft.com/office/drawing/2014/main" id="{37057DF7-29E3-22D8-DCCC-9DE3BA362CD8}"/>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30266710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DC847"/>
        </a:solidFill>
        <a:effectLst/>
      </p:bgPr>
    </p:bg>
    <p:spTree>
      <p:nvGrpSpPr>
        <p:cNvPr id="1" name="">
          <a:extLst>
            <a:ext uri="{FF2B5EF4-FFF2-40B4-BE49-F238E27FC236}">
              <a16:creationId xmlns:a16="http://schemas.microsoft.com/office/drawing/2014/main" id="{3F25353A-9F5F-F4F0-B97F-589D78AFF89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C95F627-5986-8650-8D31-0EBA268C52B2}"/>
              </a:ext>
            </a:extLst>
          </p:cNvPr>
          <p:cNvSpPr txBox="1"/>
          <p:nvPr/>
        </p:nvSpPr>
        <p:spPr>
          <a:xfrm>
            <a:off x="-3177" y="3067050"/>
            <a:ext cx="12198353" cy="983090"/>
          </a:xfrm>
          <a:prstGeom prst="rect">
            <a:avLst/>
          </a:prstGeom>
        </p:spPr>
        <p:txBody>
          <a:bodyPr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lang="lv-LV" altLang="en-LV" sz="4800" b="1" dirty="0">
                <a:solidFill>
                  <a:srgbClr val="595959"/>
                </a:solidFill>
                <a:latin typeface="Montserrat" pitchFamily="2" charset="-70"/>
              </a:rPr>
              <a:t>CITAS APSAIMNIEKOJAMĀS ĒKAS</a:t>
            </a:r>
            <a:endParaRPr kumimoji="0" lang="en-US" altLang="en-LV" sz="4800" b="1"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endParaRPr>
          </a:p>
        </p:txBody>
      </p:sp>
      <p:sp>
        <p:nvSpPr>
          <p:cNvPr id="3" name="AutoShape 3">
            <a:extLst>
              <a:ext uri="{FF2B5EF4-FFF2-40B4-BE49-F238E27FC236}">
                <a16:creationId xmlns:a16="http://schemas.microsoft.com/office/drawing/2014/main" id="{937A838A-65F1-8B91-ED7D-CE793D5027F1}"/>
              </a:ext>
            </a:extLst>
          </p:cNvPr>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sp>
    </p:spTree>
    <p:extLst>
      <p:ext uri="{BB962C8B-B14F-4D97-AF65-F5344CB8AC3E}">
        <p14:creationId xmlns:p14="http://schemas.microsoft.com/office/powerpoint/2010/main" val="622326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7F63EC8F-A5ED-70A0-FC96-792FD292E65B}"/>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E2A31B75-7B30-6FC2-A8C1-B24CF68879DA}"/>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886F9C84-96CA-F39B-3118-3516BEF1609B}"/>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GAUJAS IELA 16</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713F6EFF-284E-3A99-A31A-FAD292645B5D}"/>
              </a:ext>
            </a:extLst>
          </p:cNvPr>
          <p:cNvSpPr>
            <a:spLocks noGrp="1"/>
          </p:cNvSpPr>
          <p:nvPr>
            <p:ph idx="1"/>
          </p:nvPr>
        </p:nvSpPr>
        <p:spPr>
          <a:xfrm>
            <a:off x="2945423" y="1825626"/>
            <a:ext cx="4201784" cy="3177696"/>
          </a:xfrm>
        </p:spPr>
        <p:txBody>
          <a:bodyPr rtlCol="0">
            <a:normAutofit/>
          </a:bodyPr>
          <a:lstStyle/>
          <a:p>
            <a:r>
              <a:rPr lang="lv-LV" sz="1200" b="1" kern="100" dirty="0">
                <a:solidFill>
                  <a:srgbClr val="595959"/>
                </a:solidFill>
                <a:latin typeface="Montserrat" pitchFamily="2" charset="-70"/>
                <a:ea typeface="Calibri" panose="020F0502020204030204" pitchFamily="34" charset="0"/>
                <a:cs typeface="Times New Roman" panose="02020603050405020304" pitchFamily="18" charset="0"/>
              </a:rPr>
              <a:t>Apsaimniekošanā no 2022. gada 27. jūlija.</a:t>
            </a:r>
          </a:p>
          <a:p>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1890</a:t>
            </a:r>
            <a:r>
              <a:rPr lang="lv-LV" sz="12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 gadā;</a:t>
            </a:r>
            <a:endParaRPr lang="lv-LV" sz="1200" b="1" dirty="0">
              <a:solidFill>
                <a:srgbClr val="595959"/>
              </a:solidFill>
              <a:latin typeface="Montserrat" pitchFamily="2" charset="-70"/>
            </a:endParaRPr>
          </a:p>
          <a:p>
            <a:r>
              <a:rPr lang="lv-LV" sz="1200" dirty="0">
                <a:solidFill>
                  <a:srgbClr val="595959"/>
                </a:solidFill>
                <a:latin typeface="Montserrat" pitchFamily="2" charset="-70"/>
              </a:rPr>
              <a:t>Ēkas platība 986.7m².</a:t>
            </a:r>
          </a:p>
          <a:p>
            <a:pPr marL="0" indent="0">
              <a:buNone/>
            </a:pPr>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uzturēšanai 2024. gadā 14132 EUR: </a:t>
            </a:r>
          </a:p>
          <a:p>
            <a:r>
              <a:rPr lang="lv-LV" sz="1200" dirty="0">
                <a:solidFill>
                  <a:srgbClr val="595959"/>
                </a:solidFill>
                <a:latin typeface="Montserrat" pitchFamily="2" charset="-70"/>
              </a:rPr>
              <a:t>UTAS sistēmas izbūve un rekonstrukcija- 13492 EUR;</a:t>
            </a:r>
          </a:p>
          <a:p>
            <a:r>
              <a:rPr lang="lv-LV" sz="1200" dirty="0">
                <a:solidFill>
                  <a:srgbClr val="595959"/>
                </a:solidFill>
                <a:latin typeface="Montserrat" panose="00000500000000000000" pitchFamily="50" charset="-70"/>
              </a:rPr>
              <a:t>Tiek veikta objekta UGD un  tehniskā apsardze, deratizācija un </a:t>
            </a:r>
            <a:r>
              <a:rPr lang="lv-LV" sz="1200" dirty="0">
                <a:solidFill>
                  <a:srgbClr val="595959"/>
                </a:solidFill>
                <a:latin typeface="Montserrat" pitchFamily="2" charset="-70"/>
              </a:rPr>
              <a:t>dezinfekcija </a:t>
            </a:r>
            <a:r>
              <a:rPr lang="lv-LV" sz="1200" dirty="0">
                <a:solidFill>
                  <a:srgbClr val="595959"/>
                </a:solidFill>
                <a:latin typeface="Montserrat" panose="00000500000000000000" pitchFamily="50" charset="-70"/>
              </a:rPr>
              <a:t>- 640EUR;</a:t>
            </a:r>
          </a:p>
        </p:txBody>
      </p:sp>
      <p:pic>
        <p:nvPicPr>
          <p:cNvPr id="12" name="Picture 11">
            <a:extLst>
              <a:ext uri="{FF2B5EF4-FFF2-40B4-BE49-F238E27FC236}">
                <a16:creationId xmlns:a16="http://schemas.microsoft.com/office/drawing/2014/main" id="{43EB1070-AC47-6AF1-2EB0-76AD6533F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2" name="Content Placeholder 5">
            <a:extLst>
              <a:ext uri="{FF2B5EF4-FFF2-40B4-BE49-F238E27FC236}">
                <a16:creationId xmlns:a16="http://schemas.microsoft.com/office/drawing/2014/main" id="{46CB5E57-5B95-3762-9FC5-D5648F1718AE}"/>
              </a:ext>
            </a:extLst>
          </p:cNvPr>
          <p:cNvPicPr>
            <a:picLocks noChangeAspect="1"/>
          </p:cNvPicPr>
          <p:nvPr/>
        </p:nvPicPr>
        <p:blipFill>
          <a:blip r:embed="rId4"/>
          <a:srcRect l="3786" r="16383" b="20549"/>
          <a:stretch/>
        </p:blipFill>
        <p:spPr>
          <a:xfrm>
            <a:off x="7217545" y="1825626"/>
            <a:ext cx="4708720" cy="3627247"/>
          </a:xfrm>
          <a:prstGeom prst="rect">
            <a:avLst/>
          </a:prstGeom>
        </p:spPr>
      </p:pic>
      <p:sp>
        <p:nvSpPr>
          <p:cNvPr id="7" name="TextBox 2">
            <a:extLst>
              <a:ext uri="{FF2B5EF4-FFF2-40B4-BE49-F238E27FC236}">
                <a16:creationId xmlns:a16="http://schemas.microsoft.com/office/drawing/2014/main" id="{91EDBD53-B6C3-11E7-191E-E95D95DAC817}"/>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1239165905"/>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B319C60D-D6BA-818E-08A8-03DFE0BEAF8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B0C659C-9B8F-15F3-7D6F-5CDDE8E87F9B}"/>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65CDA075-FE29-2E72-179B-40E0EEA8F46C}"/>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GAUJAS IELA 33A</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413B7BBD-065E-368D-0577-B2A28B150C63}"/>
              </a:ext>
            </a:extLst>
          </p:cNvPr>
          <p:cNvSpPr>
            <a:spLocks noGrp="1"/>
          </p:cNvSpPr>
          <p:nvPr>
            <p:ph idx="1"/>
          </p:nvPr>
        </p:nvSpPr>
        <p:spPr>
          <a:xfrm>
            <a:off x="3302001" y="1825626"/>
            <a:ext cx="3590505" cy="3177696"/>
          </a:xfrm>
        </p:spPr>
        <p:txBody>
          <a:bodyPr rtlCol="0">
            <a:normAutofit/>
          </a:bodyPr>
          <a:lstStyle/>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2022. gada 27. jūlija</a:t>
            </a:r>
            <a:endParaRPr lang="lv-LV" sz="1200" b="1" dirty="0">
              <a:solidFill>
                <a:srgbClr val="595959"/>
              </a:solidFill>
              <a:latin typeface="Montserrat" pitchFamily="2" charset="-70"/>
            </a:endParaRPr>
          </a:p>
          <a:p>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2009. gadā;</a:t>
            </a:r>
            <a:endParaRPr lang="lv-LV" sz="1200" dirty="0">
              <a:solidFill>
                <a:srgbClr val="595959"/>
              </a:solidFill>
              <a:highlight>
                <a:srgbClr val="FFFFFF"/>
              </a:highlight>
              <a:latin typeface="Montserrat" pitchFamily="2" charset="-70"/>
            </a:endParaRPr>
          </a:p>
          <a:p>
            <a:r>
              <a:rPr lang="lv-LV" sz="1200" dirty="0">
                <a:solidFill>
                  <a:srgbClr val="595959"/>
                </a:solidFill>
                <a:latin typeface="Montserrat" pitchFamily="2" charset="-70"/>
              </a:rPr>
              <a:t>Ēkas platība 6582.2 m2;</a:t>
            </a:r>
          </a:p>
          <a:p>
            <a:pPr marL="0" indent="0">
              <a:buNone/>
            </a:pPr>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uzturēšanai 2024. gadā – </a:t>
            </a:r>
            <a:b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br>
            <a:r>
              <a:rPr kumimoji="0" lang="lv-LV" sz="1200" b="1" i="0" u="none" strike="noStrike" kern="1200" cap="none" spc="0" normalizeH="0" baseline="0" noProof="0" dirty="0">
                <a:ln>
                  <a:noFill/>
                </a:ln>
                <a:solidFill>
                  <a:srgbClr val="595959"/>
                </a:solidFill>
                <a:effectLst/>
                <a:highlight>
                  <a:srgbClr val="FFFFFF"/>
                </a:highlight>
                <a:uLnTx/>
                <a:uFillTx/>
                <a:latin typeface="Montserrat" pitchFamily="2" charset="-70"/>
                <a:ea typeface="+mn-ea"/>
                <a:cs typeface="+mn-cs"/>
              </a:rPr>
              <a:t>36 258</a:t>
            </a:r>
            <a:r>
              <a:rPr lang="lv-LV" sz="1200" b="1" dirty="0">
                <a:solidFill>
                  <a:srgbClr val="595959"/>
                </a:solidFill>
                <a:highlight>
                  <a:srgbClr val="FFFFFF"/>
                </a:highlight>
                <a:latin typeface="Montserrat" pitchFamily="2" charset="-70"/>
              </a:rPr>
              <a:t> </a:t>
            </a:r>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EUR: </a:t>
            </a:r>
          </a:p>
          <a:p>
            <a:r>
              <a:rPr lang="lv-LV" sz="1200" dirty="0">
                <a:solidFill>
                  <a:srgbClr val="595959"/>
                </a:solidFill>
                <a:latin typeface="Montserrat" pitchFamily="2" charset="-70"/>
              </a:rPr>
              <a:t>Jumta remonta darbi- 10 145 EUR;</a:t>
            </a:r>
          </a:p>
          <a:p>
            <a:r>
              <a:rPr lang="lv-LV" sz="1200" dirty="0">
                <a:solidFill>
                  <a:srgbClr val="595959"/>
                </a:solidFill>
                <a:latin typeface="Montserrat" pitchFamily="2" charset="-70"/>
              </a:rPr>
              <a:t>Ugunsgrēka atklāšanas un trauksmes signalizācijas sistēmas remontdarbi – </a:t>
            </a:r>
            <a:br>
              <a:rPr lang="lv-LV" sz="1200" dirty="0">
                <a:solidFill>
                  <a:srgbClr val="595959"/>
                </a:solidFill>
                <a:latin typeface="Montserrat" pitchFamily="2" charset="-70"/>
              </a:rPr>
            </a:br>
            <a:r>
              <a:rPr lang="lv-LV" sz="1200" dirty="0">
                <a:solidFill>
                  <a:srgbClr val="595959"/>
                </a:solidFill>
                <a:latin typeface="Montserrat" pitchFamily="2" charset="-70"/>
              </a:rPr>
              <a:t>6 762 EUR;</a:t>
            </a:r>
          </a:p>
          <a:p>
            <a:r>
              <a:rPr lang="lv-LV" sz="1200" dirty="0">
                <a:solidFill>
                  <a:srgbClr val="595959"/>
                </a:solidFill>
                <a:latin typeface="Montserrat" pitchFamily="2" charset="-70"/>
              </a:rPr>
              <a:t>Ādažu kultūras centra skatuves grīdas atjaunošana- 19 351 EUR.</a:t>
            </a:r>
          </a:p>
        </p:txBody>
      </p:sp>
      <p:pic>
        <p:nvPicPr>
          <p:cNvPr id="12" name="Picture 11">
            <a:extLst>
              <a:ext uri="{FF2B5EF4-FFF2-40B4-BE49-F238E27FC236}">
                <a16:creationId xmlns:a16="http://schemas.microsoft.com/office/drawing/2014/main" id="{3886814B-2CFE-36E1-90D9-03C71DBC8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7" name="TextBox 2">
            <a:extLst>
              <a:ext uri="{FF2B5EF4-FFF2-40B4-BE49-F238E27FC236}">
                <a16:creationId xmlns:a16="http://schemas.microsoft.com/office/drawing/2014/main" id="{5B3BBFF3-4B1F-C034-AA1E-15CC186B9C72}"/>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pic>
        <p:nvPicPr>
          <p:cNvPr id="8" name="Picture 7">
            <a:extLst>
              <a:ext uri="{FF2B5EF4-FFF2-40B4-BE49-F238E27FC236}">
                <a16:creationId xmlns:a16="http://schemas.microsoft.com/office/drawing/2014/main" id="{A5A803AD-FD96-FB4F-0FEB-DF1E91A3C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506" y="1825626"/>
            <a:ext cx="5109447" cy="3055462"/>
          </a:xfrm>
          <a:prstGeom prst="rect">
            <a:avLst/>
          </a:prstGeom>
        </p:spPr>
      </p:pic>
    </p:spTree>
    <p:extLst>
      <p:ext uri="{BB962C8B-B14F-4D97-AF65-F5344CB8AC3E}">
        <p14:creationId xmlns:p14="http://schemas.microsoft.com/office/powerpoint/2010/main" val="122893617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08FD33E5-E29C-6AC4-BCF6-DC6ED125E5C2}"/>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86045F28-9C11-BF87-C3C5-A3C52B71F840}"/>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EE019A7E-123D-9398-120E-005CFA6D4EAB}"/>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PIRMĀ IELA 42</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70BD7246-EA28-AE02-5165-0E22EF52647C}"/>
              </a:ext>
            </a:extLst>
          </p:cNvPr>
          <p:cNvSpPr>
            <a:spLocks noGrp="1"/>
          </p:cNvSpPr>
          <p:nvPr>
            <p:ph idx="1"/>
          </p:nvPr>
        </p:nvSpPr>
        <p:spPr>
          <a:xfrm>
            <a:off x="3302001" y="1825626"/>
            <a:ext cx="3590505" cy="3177696"/>
          </a:xfrm>
        </p:spPr>
        <p:txBody>
          <a:bodyPr rtlCol="0">
            <a:normAutofit/>
          </a:bodyPr>
          <a:lstStyle/>
          <a:p>
            <a:r>
              <a:rPr lang="lv-LV" sz="1200" dirty="0">
                <a:solidFill>
                  <a:srgbClr val="595959"/>
                </a:solidFill>
                <a:latin typeface="Montserrat" pitchFamily="2" charset="-70"/>
              </a:rPr>
              <a:t>Ugunsdzēsēju depo un Ādažu labiekārtošanas  nodaļas bāze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2022. gada 27. jūlija</a:t>
            </a:r>
          </a:p>
          <a:p>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1995. gadā;</a:t>
            </a:r>
            <a:endParaRPr lang="lv-LV" sz="1200" b="1" dirty="0">
              <a:solidFill>
                <a:srgbClr val="595959"/>
              </a:solidFill>
              <a:highlight>
                <a:srgbClr val="FFFFFF"/>
              </a:highlight>
              <a:latin typeface="Montserrat" pitchFamily="2" charset="-70"/>
            </a:endParaRPr>
          </a:p>
          <a:p>
            <a:r>
              <a:rPr lang="lv-LV" sz="1200" dirty="0">
                <a:solidFill>
                  <a:srgbClr val="595959"/>
                </a:solidFill>
                <a:latin typeface="Montserrat" pitchFamily="2" charset="-70"/>
              </a:rPr>
              <a:t>Ēkas platība 1421.9 m².</a:t>
            </a:r>
          </a:p>
          <a:p>
            <a:pPr marL="0" indent="0">
              <a:buNone/>
            </a:pPr>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uzturēšanai 2024. gadā –1080 EUR: </a:t>
            </a:r>
          </a:p>
          <a:p>
            <a:r>
              <a:rPr lang="lv-LV" sz="1200" dirty="0">
                <a:solidFill>
                  <a:srgbClr val="595959"/>
                </a:solidFill>
                <a:latin typeface="Montserrat" pitchFamily="2" charset="-70"/>
              </a:rPr>
              <a:t>Veikti ēkas uzturēšanas darbi, sanitārā tīrīšana, santehnikas remontdarbi un iekārtu nomaiņa - 400 EUR;</a:t>
            </a:r>
          </a:p>
          <a:p>
            <a:r>
              <a:rPr lang="lv-LV" sz="1200" dirty="0">
                <a:solidFill>
                  <a:srgbClr val="595959"/>
                </a:solidFill>
                <a:latin typeface="Montserrat" pitchFamily="2" charset="-70"/>
              </a:rPr>
              <a:t>Tiek veikta objekta UGD un  tehniskā apsardze, deratizācija un dezinfekcija- </a:t>
            </a:r>
            <a:br>
              <a:rPr lang="lv-LV" sz="1200" dirty="0">
                <a:solidFill>
                  <a:srgbClr val="595959"/>
                </a:solidFill>
                <a:latin typeface="Montserrat" pitchFamily="2" charset="-70"/>
              </a:rPr>
            </a:br>
            <a:r>
              <a:rPr lang="lv-LV" sz="1200" dirty="0">
                <a:solidFill>
                  <a:srgbClr val="595959"/>
                </a:solidFill>
                <a:latin typeface="Montserrat" pitchFamily="2" charset="-70"/>
              </a:rPr>
              <a:t>680 EUR.</a:t>
            </a:r>
          </a:p>
        </p:txBody>
      </p:sp>
      <p:pic>
        <p:nvPicPr>
          <p:cNvPr id="12" name="Picture 11">
            <a:extLst>
              <a:ext uri="{FF2B5EF4-FFF2-40B4-BE49-F238E27FC236}">
                <a16:creationId xmlns:a16="http://schemas.microsoft.com/office/drawing/2014/main" id="{AB4BD013-D2BD-CCCA-B62C-999A65C2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2" name="Content Placeholder 5">
            <a:extLst>
              <a:ext uri="{FF2B5EF4-FFF2-40B4-BE49-F238E27FC236}">
                <a16:creationId xmlns:a16="http://schemas.microsoft.com/office/drawing/2014/main" id="{708C011F-F279-3678-2555-6A125DF2C7AE}"/>
              </a:ext>
            </a:extLst>
          </p:cNvPr>
          <p:cNvPicPr>
            <a:picLocks noChangeAspect="1"/>
          </p:cNvPicPr>
          <p:nvPr/>
        </p:nvPicPr>
        <p:blipFill>
          <a:blip r:embed="rId4"/>
          <a:srcRect t="18096" b="19315"/>
          <a:stretch/>
        </p:blipFill>
        <p:spPr>
          <a:xfrm>
            <a:off x="7065850" y="1825626"/>
            <a:ext cx="4878860" cy="2564325"/>
          </a:xfrm>
          <a:prstGeom prst="rect">
            <a:avLst/>
          </a:prstGeom>
        </p:spPr>
      </p:pic>
      <p:sp>
        <p:nvSpPr>
          <p:cNvPr id="7" name="TextBox 2">
            <a:extLst>
              <a:ext uri="{FF2B5EF4-FFF2-40B4-BE49-F238E27FC236}">
                <a16:creationId xmlns:a16="http://schemas.microsoft.com/office/drawing/2014/main" id="{11743733-62D7-CE37-1479-9876D66BC693}"/>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96166505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A21A7550-7056-E77A-B87C-87D5C50AEC4D}"/>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4B4BBC7-CCD2-9A7B-DA70-93D07DC6A116}"/>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FC78FEB7-5560-8775-C6C5-6F25D6960B96}"/>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PIRMĀ IELA 42A</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05DD710D-0153-EE6D-1A2F-FE4AF8FCBF6C}"/>
              </a:ext>
            </a:extLst>
          </p:cNvPr>
          <p:cNvSpPr>
            <a:spLocks noGrp="1"/>
          </p:cNvSpPr>
          <p:nvPr>
            <p:ph idx="1"/>
          </p:nvPr>
        </p:nvSpPr>
        <p:spPr>
          <a:xfrm>
            <a:off x="3302001" y="1825626"/>
            <a:ext cx="3098799" cy="3177696"/>
          </a:xfrm>
        </p:spPr>
        <p:txBody>
          <a:bodyPr rtlCol="0">
            <a:normAutofit/>
          </a:bodyPr>
          <a:lstStyle/>
          <a:p>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2022. gada 27. jūlija.</a:t>
            </a:r>
          </a:p>
          <a:p>
            <a:r>
              <a:rPr lang="lv-LV" sz="1200" dirty="0">
                <a:solidFill>
                  <a:srgbClr val="595959"/>
                </a:solidFill>
                <a:latin typeface="Montserrat" pitchFamily="2" charset="-70"/>
              </a:rPr>
              <a:t>Ēka ir sliktā tehniskā stāvoklī un netiek izmantota. Ēka ir iekonservēta un tai nepieciešama rekonstrukcija.</a:t>
            </a:r>
          </a:p>
        </p:txBody>
      </p:sp>
      <p:pic>
        <p:nvPicPr>
          <p:cNvPr id="12" name="Picture 11">
            <a:extLst>
              <a:ext uri="{FF2B5EF4-FFF2-40B4-BE49-F238E27FC236}">
                <a16:creationId xmlns:a16="http://schemas.microsoft.com/office/drawing/2014/main" id="{AB51C9A2-BA2B-5370-C763-017EE8284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6" name="Content Placeholder 17">
            <a:extLst>
              <a:ext uri="{FF2B5EF4-FFF2-40B4-BE49-F238E27FC236}">
                <a16:creationId xmlns:a16="http://schemas.microsoft.com/office/drawing/2014/main" id="{D0E4CD82-A53B-802B-B736-4A700B881749}"/>
              </a:ext>
            </a:extLst>
          </p:cNvPr>
          <p:cNvPicPr>
            <a:picLocks noChangeAspect="1"/>
          </p:cNvPicPr>
          <p:nvPr/>
        </p:nvPicPr>
        <p:blipFill>
          <a:blip r:embed="rId4"/>
          <a:stretch>
            <a:fillRect/>
          </a:stretch>
        </p:blipFill>
        <p:spPr>
          <a:xfrm>
            <a:off x="6758796" y="1825626"/>
            <a:ext cx="5181600" cy="3577186"/>
          </a:xfrm>
          <a:prstGeom prst="rect">
            <a:avLst/>
          </a:prstGeom>
        </p:spPr>
      </p:pic>
      <p:sp>
        <p:nvSpPr>
          <p:cNvPr id="7" name="TextBox 2">
            <a:extLst>
              <a:ext uri="{FF2B5EF4-FFF2-40B4-BE49-F238E27FC236}">
                <a16:creationId xmlns:a16="http://schemas.microsoft.com/office/drawing/2014/main" id="{D29AC5A6-1B6D-08C1-D00E-6F36E42EF036}"/>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144893248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6532014B-98D7-75D9-194F-D13B27B260B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877C01CB-40B3-B3BC-C50C-D00993F517E3}"/>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FDD9E82A-016B-D96D-3736-648A21569706}"/>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DEPO IELA 2</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69AEB2BF-29F3-8B67-D20A-12EAAC6D9806}"/>
              </a:ext>
            </a:extLst>
          </p:cNvPr>
          <p:cNvSpPr>
            <a:spLocks noGrp="1"/>
          </p:cNvSpPr>
          <p:nvPr>
            <p:ph idx="1"/>
          </p:nvPr>
        </p:nvSpPr>
        <p:spPr>
          <a:xfrm>
            <a:off x="3302002" y="1825626"/>
            <a:ext cx="3461107" cy="3954072"/>
          </a:xfrm>
        </p:spPr>
        <p:txBody>
          <a:bodyPr rtlCol="0">
            <a:noAutofit/>
          </a:bodyPr>
          <a:lstStyle/>
          <a:p>
            <a:r>
              <a:rPr lang="lv-LV" sz="1200" dirty="0">
                <a:solidFill>
                  <a:srgbClr val="595959"/>
                </a:solidFill>
                <a:latin typeface="Montserrat" pitchFamily="2" charset="-70"/>
              </a:rPr>
              <a:t>Pašvaldības policijas ēka </a:t>
            </a:r>
            <a:r>
              <a:rPr lang="lv-LV" sz="1200" b="1" dirty="0">
                <a:solidFill>
                  <a:srgbClr val="595959"/>
                </a:solidFill>
                <a:latin typeface="Montserrat" pitchFamily="2" charset="-70"/>
              </a:rPr>
              <a:t>apsaimniekošanā no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2023. gada 28. jūnija;</a:t>
            </a:r>
          </a:p>
          <a:p>
            <a:r>
              <a:rPr lang="lv-LV" sz="1200" dirty="0">
                <a:solidFill>
                  <a:srgbClr val="595959"/>
                </a:solidFill>
                <a:latin typeface="Montserrat" pitchFamily="2" charset="-70"/>
              </a:rPr>
              <a:t>Ēkas platība 193.9m².</a:t>
            </a: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a:t>
            </a:r>
            <a:r>
              <a:rPr lang="lv-LV" sz="1200" b="1" kern="100">
                <a:solidFill>
                  <a:srgbClr val="595959"/>
                </a:solidFill>
                <a:latin typeface="Montserrat" panose="00000500000000000000" pitchFamily="2" charset="-70"/>
                <a:ea typeface="Calibri" panose="020F0502020204030204" pitchFamily="34" charset="0"/>
                <a:cs typeface="Times New Roman" panose="02020603050405020304" pitchFamily="18" charset="0"/>
              </a:rPr>
              <a:t>gadā –12780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EUR: </a:t>
            </a:r>
          </a:p>
          <a:p>
            <a:r>
              <a:rPr lang="lv-LV" sz="1200" dirty="0">
                <a:solidFill>
                  <a:srgbClr val="595959"/>
                </a:solidFill>
                <a:latin typeface="Montserrat" pitchFamily="2" charset="-70"/>
              </a:rPr>
              <a:t>Ēkā uzstādīts jauns kondicionieris – 2000 EUR;</a:t>
            </a:r>
          </a:p>
          <a:p>
            <a:r>
              <a:rPr lang="lv-LV" sz="1200" dirty="0">
                <a:solidFill>
                  <a:srgbClr val="595959"/>
                </a:solidFill>
                <a:latin typeface="Montserrat" pitchFamily="2" charset="-70"/>
              </a:rPr>
              <a:t>Regulāri veikti santehniskie un elektromontāžas darbi – 300 EUR;</a:t>
            </a:r>
          </a:p>
          <a:p>
            <a:r>
              <a:rPr lang="lv-LV" sz="1200" dirty="0">
                <a:solidFill>
                  <a:srgbClr val="595959"/>
                </a:solidFill>
                <a:latin typeface="Montserrat" pitchFamily="2" charset="-70"/>
              </a:rPr>
              <a:t>Nodrošināti ēkas sanitārās kopšanas darbi- 9800 EUR;</a:t>
            </a:r>
          </a:p>
          <a:p>
            <a:r>
              <a:rPr lang="lv-LV" sz="1200" dirty="0">
                <a:solidFill>
                  <a:srgbClr val="595959"/>
                </a:solidFill>
                <a:latin typeface="Montserrat" pitchFamily="2" charset="-70"/>
              </a:rPr>
              <a:t>Tiek veikta objekta UGD un  tehniskā apsardze, deratizācija un dezinfekcija – 680 EUR.</a:t>
            </a:r>
          </a:p>
          <a:p>
            <a:endParaRPr lang="lv-LV" sz="1200" dirty="0">
              <a:solidFill>
                <a:srgbClr val="595959"/>
              </a:solidFill>
              <a:latin typeface="Montserrat" pitchFamily="2" charset="-70"/>
            </a:endParaRPr>
          </a:p>
        </p:txBody>
      </p:sp>
      <p:pic>
        <p:nvPicPr>
          <p:cNvPr id="12" name="Picture 11">
            <a:extLst>
              <a:ext uri="{FF2B5EF4-FFF2-40B4-BE49-F238E27FC236}">
                <a16:creationId xmlns:a16="http://schemas.microsoft.com/office/drawing/2014/main" id="{5CE704BA-0DD6-E1B5-E80C-56AEA56D8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6" name="Picture 5">
            <a:extLst>
              <a:ext uri="{FF2B5EF4-FFF2-40B4-BE49-F238E27FC236}">
                <a16:creationId xmlns:a16="http://schemas.microsoft.com/office/drawing/2014/main" id="{E64A6F0F-0C96-2D70-ADC3-EE8BF33209C5}"/>
              </a:ext>
            </a:extLst>
          </p:cNvPr>
          <p:cNvPicPr>
            <a:picLocks noChangeAspect="1"/>
          </p:cNvPicPr>
          <p:nvPr/>
        </p:nvPicPr>
        <p:blipFill>
          <a:blip r:embed="rId4">
            <a:extLst>
              <a:ext uri="{28A0092B-C50C-407E-A947-70E740481C1C}">
                <a14:useLocalDpi xmlns:a14="http://schemas.microsoft.com/office/drawing/2010/main" val="0"/>
              </a:ext>
            </a:extLst>
          </a:blip>
          <a:srcRect r="11368" b="14837"/>
          <a:stretch/>
        </p:blipFill>
        <p:spPr>
          <a:xfrm>
            <a:off x="6970144" y="1825626"/>
            <a:ext cx="5014501" cy="2710246"/>
          </a:xfrm>
          <a:prstGeom prst="rect">
            <a:avLst/>
          </a:prstGeom>
        </p:spPr>
      </p:pic>
      <p:sp>
        <p:nvSpPr>
          <p:cNvPr id="7" name="TextBox 2">
            <a:extLst>
              <a:ext uri="{FF2B5EF4-FFF2-40B4-BE49-F238E27FC236}">
                <a16:creationId xmlns:a16="http://schemas.microsoft.com/office/drawing/2014/main" id="{53349663-C8B8-9F37-E667-4EF3EF7F6125}"/>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793796194"/>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15F5CB3B-C674-CB47-F081-549A674491F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ED3761BC-8227-1F07-1F4F-649B3D58FCF0}"/>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A036DA30-AAA6-804B-D977-5CA86260BCA8}"/>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TN OZOLAINE</a:t>
            </a:r>
            <a:endParaRPr lang="en-US" sz="3200" b="1" dirty="0">
              <a:solidFill>
                <a:srgbClr val="595959"/>
              </a:solidFill>
              <a:highlight>
                <a:srgbClr val="C95B46"/>
              </a:highlight>
              <a:latin typeface="Montserrat" pitchFamily="2" charset="77"/>
            </a:endParaRPr>
          </a:p>
        </p:txBody>
      </p:sp>
      <p:sp>
        <p:nvSpPr>
          <p:cNvPr id="5" name="Content Placeholder 4">
            <a:extLst>
              <a:ext uri="{FF2B5EF4-FFF2-40B4-BE49-F238E27FC236}">
                <a16:creationId xmlns:a16="http://schemas.microsoft.com/office/drawing/2014/main" id="{D3F27AC8-FE35-ADB9-0761-3829A12CF7DA}"/>
              </a:ext>
            </a:extLst>
          </p:cNvPr>
          <p:cNvSpPr>
            <a:spLocks noGrp="1"/>
          </p:cNvSpPr>
          <p:nvPr>
            <p:ph idx="1"/>
          </p:nvPr>
        </p:nvSpPr>
        <p:spPr>
          <a:xfrm>
            <a:off x="3302000" y="1825625"/>
            <a:ext cx="4453147" cy="4351867"/>
          </a:xfrm>
        </p:spPr>
        <p:txBody>
          <a:bodyPr rtlCol="0">
            <a:normAutofit/>
          </a:bodyPr>
          <a:lstStyle/>
          <a:p>
            <a:r>
              <a:rPr lang="lv-LV" sz="12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Apsaimniekošanā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no</a:t>
            </a:r>
            <a:r>
              <a:rPr lang="lv-LV" sz="12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 2014. gada 27. martu;</a:t>
            </a:r>
          </a:p>
          <a:p>
            <a:r>
              <a:rPr lang="lv-LV" sz="1200" dirty="0">
                <a:solidFill>
                  <a:srgbClr val="595959"/>
                </a:solidFill>
                <a:latin typeface="Montserrat" pitchFamily="2" charset="-70"/>
              </a:rPr>
              <a:t>Ēkas platība 788,4m².</a:t>
            </a:r>
          </a:p>
          <a:p>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 2004 gadā 12 novembrī</a:t>
            </a:r>
          </a:p>
          <a:p>
            <a:r>
              <a:rPr lang="lv-LV" sz="1200" dirty="0">
                <a:solidFill>
                  <a:srgbClr val="595959"/>
                </a:solidFill>
                <a:latin typeface="Montserrat" pitchFamily="2" charset="-70"/>
              </a:rPr>
              <a:t>Ēkai nepieciešams veikt fasādes un jumta  remontu. Darbu izmaksas paredzētas 2025.g. budžetā</a:t>
            </a:r>
          </a:p>
          <a:p>
            <a:pPr marL="0" indent="0">
              <a:buNone/>
            </a:pPr>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uzturēšanai 2024. gadā – 23 967 EUR: </a:t>
            </a:r>
          </a:p>
          <a:p>
            <a:pPr>
              <a:defRPr/>
            </a:pPr>
            <a:r>
              <a:rPr kumimoji="0" lang="lv-LV" sz="1200" i="0" u="none" strike="noStrike" kern="1200" cap="none" spc="0" normalizeH="0" baseline="0" noProof="0" dirty="0">
                <a:ln>
                  <a:noFill/>
                </a:ln>
                <a:solidFill>
                  <a:srgbClr val="595959"/>
                </a:solidFill>
                <a:effectLst/>
                <a:uLnTx/>
                <a:uFillTx/>
                <a:latin typeface="Montserrat" panose="00000500000000000000" pitchFamily="2" charset="-70"/>
                <a:ea typeface="+mn-ea"/>
                <a:cs typeface="+mn-cs"/>
              </a:rPr>
              <a:t>20Tautas nama cokola daļas siltināšana, tekņu un  noteku nomaiņa – 23 347</a:t>
            </a:r>
            <a:r>
              <a:rPr lang="lv-LV" sz="1200" dirty="0">
                <a:solidFill>
                  <a:srgbClr val="595959"/>
                </a:solidFill>
                <a:latin typeface="Montserrat" panose="00000500000000000000" pitchFamily="2" charset="-70"/>
              </a:rPr>
              <a:t> </a:t>
            </a:r>
            <a:r>
              <a:rPr kumimoji="0" lang="lv-LV" sz="1200" i="0" u="none" strike="noStrike" kern="1200" cap="none" spc="0" normalizeH="0" baseline="0" noProof="0" dirty="0">
                <a:ln>
                  <a:noFill/>
                </a:ln>
                <a:solidFill>
                  <a:srgbClr val="595959"/>
                </a:solidFill>
                <a:effectLst/>
                <a:uLnTx/>
                <a:uFillTx/>
                <a:latin typeface="Montserrat" panose="00000500000000000000" pitchFamily="2" charset="-70"/>
                <a:ea typeface="+mn-ea"/>
                <a:cs typeface="+mn-cs"/>
              </a:rPr>
              <a:t>EUR;</a:t>
            </a:r>
          </a:p>
          <a:p>
            <a:pPr>
              <a:defRPr/>
            </a:pPr>
            <a:r>
              <a:rPr lang="lv-LV" sz="1200" dirty="0">
                <a:solidFill>
                  <a:srgbClr val="595959"/>
                </a:solidFill>
                <a:latin typeface="Montserrat" pitchFamily="2" charset="-70"/>
              </a:rPr>
              <a:t>Tiek veikta objekta UGD un tehniskā apsardze, deratizācija un dezinfekcija- 620 EUR.</a:t>
            </a:r>
          </a:p>
        </p:txBody>
      </p:sp>
      <p:pic>
        <p:nvPicPr>
          <p:cNvPr id="12" name="Picture 11">
            <a:extLst>
              <a:ext uri="{FF2B5EF4-FFF2-40B4-BE49-F238E27FC236}">
                <a16:creationId xmlns:a16="http://schemas.microsoft.com/office/drawing/2014/main" id="{43AB96F1-E2EB-F270-578C-C9CAC22EE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7" name="TextBox 2">
            <a:extLst>
              <a:ext uri="{FF2B5EF4-FFF2-40B4-BE49-F238E27FC236}">
                <a16:creationId xmlns:a16="http://schemas.microsoft.com/office/drawing/2014/main" id="{13CF0B9E-DAD5-9EAD-1D01-19F998484948}"/>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pic>
        <p:nvPicPr>
          <p:cNvPr id="8" name="Picture 7">
            <a:extLst>
              <a:ext uri="{FF2B5EF4-FFF2-40B4-BE49-F238E27FC236}">
                <a16:creationId xmlns:a16="http://schemas.microsoft.com/office/drawing/2014/main" id="{7EE298F3-A6B1-B158-775D-B67A5E3B68F2}"/>
              </a:ext>
            </a:extLst>
          </p:cNvPr>
          <p:cNvPicPr>
            <a:picLocks noChangeAspect="1"/>
          </p:cNvPicPr>
          <p:nvPr/>
        </p:nvPicPr>
        <p:blipFill>
          <a:blip r:embed="rId4">
            <a:extLst>
              <a:ext uri="{28A0092B-C50C-407E-A947-70E740481C1C}">
                <a14:useLocalDpi xmlns:a14="http://schemas.microsoft.com/office/drawing/2010/main" val="0"/>
              </a:ext>
            </a:extLst>
          </a:blip>
          <a:srcRect l="8714" t="11571" r="10522"/>
          <a:stretch/>
        </p:blipFill>
        <p:spPr>
          <a:xfrm>
            <a:off x="7755147" y="1837267"/>
            <a:ext cx="4233114" cy="3476169"/>
          </a:xfrm>
          <a:prstGeom prst="rect">
            <a:avLst/>
          </a:prstGeom>
        </p:spPr>
      </p:pic>
    </p:spTree>
    <p:extLst>
      <p:ext uri="{BB962C8B-B14F-4D97-AF65-F5344CB8AC3E}">
        <p14:creationId xmlns:p14="http://schemas.microsoft.com/office/powerpoint/2010/main" val="420073266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8E49C2E0-63B6-8D16-D6A6-0956DB4C214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166A6FC5-E1B8-7185-99C2-87C1623D538B}"/>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DE9ACE00-B362-E550-A0DC-8029BA105CFE}"/>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STACIJAS IELA 5</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E90E7216-8334-053B-A2E5-58F818042DBF}"/>
              </a:ext>
            </a:extLst>
          </p:cNvPr>
          <p:cNvSpPr>
            <a:spLocks noGrp="1"/>
          </p:cNvSpPr>
          <p:nvPr>
            <p:ph idx="1"/>
          </p:nvPr>
        </p:nvSpPr>
        <p:spPr>
          <a:xfrm>
            <a:off x="3302001" y="1825625"/>
            <a:ext cx="4099464" cy="4351867"/>
          </a:xfrm>
        </p:spPr>
        <p:txBody>
          <a:bodyPr rtlCol="0">
            <a:normAutofit/>
          </a:bodyPr>
          <a:lstStyle/>
          <a:p>
            <a:pPr algn="just"/>
            <a:r>
              <a:rPr lang="lv-LV" sz="12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Apsaimniekošanā no 2014. gada 27. martu</a:t>
            </a:r>
            <a:r>
              <a:rPr lang="lv-LV" sz="12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a:t>
            </a:r>
            <a:endParaRPr lang="lv-LV" sz="1200" dirty="0">
              <a:solidFill>
                <a:srgbClr val="595959"/>
              </a:solidFill>
              <a:latin typeface="Montserrat" pitchFamily="2" charset="-70"/>
            </a:endParaRPr>
          </a:p>
          <a:p>
            <a:pPr algn="just"/>
            <a:r>
              <a:rPr lang="lv-LV" sz="1200" dirty="0">
                <a:solidFill>
                  <a:srgbClr val="595959"/>
                </a:solidFill>
                <a:latin typeface="Montserrat" pitchFamily="2" charset="-70"/>
              </a:rPr>
              <a:t>Ēkas platība 1289.8m²</a:t>
            </a:r>
          </a:p>
          <a:p>
            <a:pPr algn="just"/>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1985. gadā;</a:t>
            </a:r>
            <a:endParaRPr lang="lv-LV" sz="1200" dirty="0">
              <a:solidFill>
                <a:srgbClr val="595959"/>
              </a:solidFill>
              <a:highlight>
                <a:srgbClr val="FFFFFF"/>
              </a:highlight>
              <a:latin typeface="Montserrat" pitchFamily="2" charset="-70"/>
            </a:endParaRPr>
          </a:p>
          <a:p>
            <a:pPr marL="0" indent="0">
              <a:buNone/>
            </a:pPr>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uzturēšanai 2024. gadā – 9771 EUR: </a:t>
            </a:r>
          </a:p>
          <a:p>
            <a:pPr algn="just"/>
            <a:r>
              <a:rPr lang="lv-LV" sz="1200" dirty="0">
                <a:solidFill>
                  <a:srgbClr val="595959"/>
                </a:solidFill>
                <a:latin typeface="Montserrat" pitchFamily="2" charset="-70"/>
              </a:rPr>
              <a:t>Bāriņtiesas telpu remonts 600,-Eur;</a:t>
            </a:r>
          </a:p>
          <a:p>
            <a:pPr algn="just"/>
            <a:r>
              <a:rPr lang="lv-LV" sz="1200" dirty="0">
                <a:solidFill>
                  <a:srgbClr val="595959"/>
                </a:solidFill>
                <a:latin typeface="Montserrat" pitchFamily="2" charset="-70"/>
              </a:rPr>
              <a:t>Dzimtsaraksta telpu remonts 400,-Eur;</a:t>
            </a:r>
          </a:p>
          <a:p>
            <a:pPr algn="just"/>
            <a:r>
              <a:rPr lang="lv-LV" sz="1200" dirty="0">
                <a:solidFill>
                  <a:srgbClr val="595959"/>
                </a:solidFill>
                <a:latin typeface="Montserrat" pitchFamily="2" charset="-70"/>
              </a:rPr>
              <a:t>Ēkas cokola remonts 500,-Eur;</a:t>
            </a:r>
          </a:p>
          <a:p>
            <a:pPr algn="just"/>
            <a:r>
              <a:rPr lang="lv-LV" sz="1200" dirty="0">
                <a:solidFill>
                  <a:srgbClr val="595959"/>
                </a:solidFill>
                <a:latin typeface="Montserrat" pitchFamily="2" charset="-70"/>
              </a:rPr>
              <a:t>Pirmā stāva virtuves remonts-1200,-Eur;</a:t>
            </a:r>
          </a:p>
          <a:p>
            <a:pPr algn="just"/>
            <a:r>
              <a:rPr lang="lv-LV" sz="1200" dirty="0">
                <a:solidFill>
                  <a:srgbClr val="595959"/>
                </a:solidFill>
                <a:latin typeface="Montserrat" pitchFamily="2" charset="-70"/>
              </a:rPr>
              <a:t>Tika veikta objekta UGD un tehniskā apsardze, deratizācija un dezinfekcija- 660,- EUR;</a:t>
            </a:r>
          </a:p>
          <a:p>
            <a:pPr marL="228611" marR="0" lvl="0" indent="-228611" algn="just" defTabSz="914446"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lv-LV" sz="1200" b="0" i="0" u="none" strike="noStrike" kern="1200" cap="none" spc="0" normalizeH="0" baseline="0" noProof="0" dirty="0">
                <a:ln>
                  <a:noFill/>
                </a:ln>
                <a:solidFill>
                  <a:srgbClr val="595959"/>
                </a:solidFill>
                <a:effectLst/>
                <a:uLnTx/>
                <a:uFillTx/>
                <a:latin typeface="Montserrat" pitchFamily="2" charset="-70"/>
                <a:ea typeface="+mn-ea"/>
                <a:cs typeface="+mn-cs"/>
              </a:rPr>
              <a:t>Siltummezgla remonts 7011,-EUR</a:t>
            </a:r>
          </a:p>
          <a:p>
            <a:pPr marL="228611" marR="0" lvl="0" indent="-228611" algn="just" defTabSz="914446"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lang="lv-LV" sz="1200" dirty="0">
              <a:solidFill>
                <a:srgbClr val="595959"/>
              </a:solidFill>
              <a:latin typeface="Montserrat" pitchFamily="2" charset="-70"/>
            </a:endParaRPr>
          </a:p>
          <a:p>
            <a:pPr marL="0" marR="0" lvl="0" indent="0" algn="just" defTabSz="914446" rtl="0" eaLnBrk="1" fontAlgn="base" latinLnBrk="0" hangingPunct="1">
              <a:lnSpc>
                <a:spcPct val="90000"/>
              </a:lnSpc>
              <a:spcBef>
                <a:spcPts val="1000"/>
              </a:spcBef>
              <a:spcAft>
                <a:spcPct val="0"/>
              </a:spcAft>
              <a:buClrTx/>
              <a:buSzTx/>
              <a:buNone/>
              <a:tabLst/>
              <a:defRPr/>
            </a:pPr>
            <a:endParaRPr lang="lv-LV" sz="1200" dirty="0">
              <a:solidFill>
                <a:srgbClr val="595959"/>
              </a:solidFill>
              <a:highlight>
                <a:srgbClr val="FFFF00"/>
              </a:highlight>
              <a:latin typeface="Montserrat" pitchFamily="2" charset="-70"/>
            </a:endParaRPr>
          </a:p>
          <a:p>
            <a:pPr marL="0" indent="0" algn="just">
              <a:buNone/>
            </a:pPr>
            <a:endParaRPr lang="lv-LV" sz="1200" dirty="0">
              <a:solidFill>
                <a:srgbClr val="595959"/>
              </a:solidFill>
              <a:latin typeface="Montserrat" pitchFamily="2" charset="-70"/>
            </a:endParaRPr>
          </a:p>
        </p:txBody>
      </p:sp>
      <p:pic>
        <p:nvPicPr>
          <p:cNvPr id="12" name="Picture 11">
            <a:extLst>
              <a:ext uri="{FF2B5EF4-FFF2-40B4-BE49-F238E27FC236}">
                <a16:creationId xmlns:a16="http://schemas.microsoft.com/office/drawing/2014/main" id="{8733DB38-5ACD-9153-A9BE-F313C38DE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7" name="TextBox 2">
            <a:extLst>
              <a:ext uri="{FF2B5EF4-FFF2-40B4-BE49-F238E27FC236}">
                <a16:creationId xmlns:a16="http://schemas.microsoft.com/office/drawing/2014/main" id="{80AD367B-5705-FF59-4862-437EADA86043}"/>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pic>
        <p:nvPicPr>
          <p:cNvPr id="8" name="Picture 7">
            <a:extLst>
              <a:ext uri="{FF2B5EF4-FFF2-40B4-BE49-F238E27FC236}">
                <a16:creationId xmlns:a16="http://schemas.microsoft.com/office/drawing/2014/main" id="{BC8B8ADB-7F97-2B86-1404-758F2383D7C5}"/>
              </a:ext>
            </a:extLst>
          </p:cNvPr>
          <p:cNvPicPr>
            <a:picLocks noChangeAspect="1"/>
          </p:cNvPicPr>
          <p:nvPr/>
        </p:nvPicPr>
        <p:blipFill>
          <a:blip r:embed="rId4">
            <a:extLst>
              <a:ext uri="{28A0092B-C50C-407E-A947-70E740481C1C}">
                <a14:useLocalDpi xmlns:a14="http://schemas.microsoft.com/office/drawing/2010/main" val="0"/>
              </a:ext>
            </a:extLst>
          </a:blip>
          <a:srcRect t="12537"/>
          <a:stretch/>
        </p:blipFill>
        <p:spPr>
          <a:xfrm>
            <a:off x="7401465" y="2264607"/>
            <a:ext cx="4584512" cy="2682992"/>
          </a:xfrm>
          <a:prstGeom prst="rect">
            <a:avLst/>
          </a:prstGeom>
        </p:spPr>
      </p:pic>
    </p:spTree>
    <p:extLst>
      <p:ext uri="{BB962C8B-B14F-4D97-AF65-F5344CB8AC3E}">
        <p14:creationId xmlns:p14="http://schemas.microsoft.com/office/powerpoint/2010/main" val="27558680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049FE53A-4F46-C4A2-5460-780ED338258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F10E7529-038C-4884-779C-6900E974EC64}"/>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ED18D564-FB7A-ACDE-CA12-B2F7BDEFA9B9}"/>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STACIJAS IELA 7</a:t>
            </a:r>
            <a:endParaRPr lang="en-US" sz="3200" b="1" dirty="0">
              <a:solidFill>
                <a:srgbClr val="595959"/>
              </a:solidFill>
              <a:highlight>
                <a:srgbClr val="C95B46"/>
              </a:highlight>
              <a:latin typeface="Montserrat" pitchFamily="2" charset="77"/>
            </a:endParaRPr>
          </a:p>
        </p:txBody>
      </p:sp>
      <p:sp>
        <p:nvSpPr>
          <p:cNvPr id="5" name="Content Placeholder 4">
            <a:extLst>
              <a:ext uri="{FF2B5EF4-FFF2-40B4-BE49-F238E27FC236}">
                <a16:creationId xmlns:a16="http://schemas.microsoft.com/office/drawing/2014/main" id="{D85398A6-357B-42E8-DAB3-2E245416CBAB}"/>
              </a:ext>
            </a:extLst>
          </p:cNvPr>
          <p:cNvSpPr>
            <a:spLocks noGrp="1"/>
          </p:cNvSpPr>
          <p:nvPr>
            <p:ph idx="1"/>
          </p:nvPr>
        </p:nvSpPr>
        <p:spPr>
          <a:xfrm>
            <a:off x="3302000" y="1825626"/>
            <a:ext cx="3945105" cy="3177696"/>
          </a:xfrm>
        </p:spPr>
        <p:txBody>
          <a:bodyPr rtlCol="0">
            <a:normAutofit/>
          </a:bodyPr>
          <a:lstStyle/>
          <a:p>
            <a:pPr algn="just"/>
            <a:r>
              <a:rPr lang="lv-LV" sz="1200" b="1" dirty="0">
                <a:solidFill>
                  <a:srgbClr val="595959"/>
                </a:solidFill>
                <a:latin typeface="Montserrat" pitchFamily="2" charset="-70"/>
              </a:rPr>
              <a:t>Apsaimniekošanā no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2004. gada 2. februārī </a:t>
            </a:r>
          </a:p>
          <a:p>
            <a:pPr algn="just"/>
            <a:r>
              <a:rPr lang="lv-LV" sz="1200" dirty="0">
                <a:solidFill>
                  <a:srgbClr val="595959"/>
                </a:solidFill>
                <a:latin typeface="Montserrat" pitchFamily="2" charset="-70"/>
              </a:rPr>
              <a:t>Ēkas platība 859m².</a:t>
            </a:r>
          </a:p>
          <a:p>
            <a:pPr algn="just"/>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 1985 gadā;</a:t>
            </a:r>
            <a:endParaRPr lang="lv-LV" sz="1200" dirty="0">
              <a:solidFill>
                <a:srgbClr val="595959"/>
              </a:solidFill>
              <a:highlight>
                <a:srgbClr val="FFFFFF"/>
              </a:highlight>
              <a:latin typeface="Montserrat" pitchFamily="2" charset="-70"/>
            </a:endParaRPr>
          </a:p>
          <a:p>
            <a:pPr marL="0" indent="0">
              <a:buNone/>
            </a:pPr>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uzturēšanai 2024. gadā </a:t>
            </a:r>
            <a:r>
              <a:rPr kumimoji="0" lang="lv-LV" sz="1200" b="1" i="0" u="none" strike="noStrike" kern="1200" cap="none" spc="0" normalizeH="0" baseline="0" noProof="0" dirty="0">
                <a:ln>
                  <a:noFill/>
                </a:ln>
                <a:solidFill>
                  <a:srgbClr val="595959"/>
                </a:solidFill>
                <a:effectLst/>
                <a:highlight>
                  <a:srgbClr val="FFFFFF"/>
                </a:highlight>
                <a:uLnTx/>
                <a:uFillTx/>
                <a:latin typeface="Montserrat" pitchFamily="2" charset="-70"/>
                <a:ea typeface="+mn-ea"/>
                <a:cs typeface="+mn-cs"/>
              </a:rPr>
              <a:t>4776</a:t>
            </a:r>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 EUR: </a:t>
            </a:r>
          </a:p>
          <a:p>
            <a:pPr algn="just"/>
            <a:r>
              <a:rPr lang="lv-LV" sz="1200" dirty="0">
                <a:solidFill>
                  <a:srgbClr val="595959"/>
                </a:solidFill>
                <a:latin typeface="Montserrat" pitchFamily="2" charset="-70"/>
              </a:rPr>
              <a:t>Ieejas </a:t>
            </a:r>
            <a:r>
              <a:rPr lang="lv-LV" sz="1200" dirty="0" err="1">
                <a:solidFill>
                  <a:srgbClr val="595959"/>
                </a:solidFill>
                <a:latin typeface="Montserrat" pitchFamily="2" charset="-70"/>
              </a:rPr>
              <a:t>pandusa</a:t>
            </a:r>
            <a:r>
              <a:rPr lang="lv-LV" sz="1200" dirty="0">
                <a:solidFill>
                  <a:srgbClr val="595959"/>
                </a:solidFill>
                <a:latin typeface="Montserrat" pitchFamily="2" charset="-70"/>
              </a:rPr>
              <a:t> remonts- 300,-EUR;</a:t>
            </a:r>
          </a:p>
          <a:p>
            <a:pPr algn="just"/>
            <a:r>
              <a:rPr lang="lv-LV" sz="1200" dirty="0">
                <a:solidFill>
                  <a:srgbClr val="595959"/>
                </a:solidFill>
                <a:latin typeface="Montserrat" pitchFamily="2" charset="-70"/>
              </a:rPr>
              <a:t>Divu 2 st. kabinetu remonts- 400,-EUR;</a:t>
            </a:r>
          </a:p>
          <a:p>
            <a:pPr algn="just"/>
            <a:r>
              <a:rPr lang="lv-LV" sz="1200" dirty="0">
                <a:solidFill>
                  <a:srgbClr val="595959"/>
                </a:solidFill>
                <a:latin typeface="Montserrat" pitchFamily="2" charset="-70"/>
              </a:rPr>
              <a:t>Tiek veikta objekta UGD un tehniskā apsardze, deratizācija un dezinfekcija - 620,-EUR;</a:t>
            </a:r>
          </a:p>
          <a:p>
            <a:pPr algn="just"/>
            <a:r>
              <a:rPr lang="lv-LV" sz="1200" dirty="0">
                <a:solidFill>
                  <a:srgbClr val="595959"/>
                </a:solidFill>
                <a:latin typeface="Montserrat" pitchFamily="2" charset="-70"/>
              </a:rPr>
              <a:t>Siltummezgla remonts 3456,-EUR.</a:t>
            </a:r>
          </a:p>
          <a:p>
            <a:pPr marL="0" indent="0" algn="just">
              <a:buNone/>
            </a:pPr>
            <a:endParaRPr lang="lv-LV" sz="1200" dirty="0">
              <a:solidFill>
                <a:srgbClr val="595959"/>
              </a:solidFill>
              <a:highlight>
                <a:srgbClr val="FFFF00"/>
              </a:highlight>
              <a:latin typeface="Montserrat" pitchFamily="2" charset="-70"/>
            </a:endParaRPr>
          </a:p>
        </p:txBody>
      </p:sp>
      <p:pic>
        <p:nvPicPr>
          <p:cNvPr id="12" name="Picture 11">
            <a:extLst>
              <a:ext uri="{FF2B5EF4-FFF2-40B4-BE49-F238E27FC236}">
                <a16:creationId xmlns:a16="http://schemas.microsoft.com/office/drawing/2014/main" id="{59742A62-7D0C-B0A6-457E-EE05D0112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7" name="TextBox 2">
            <a:extLst>
              <a:ext uri="{FF2B5EF4-FFF2-40B4-BE49-F238E27FC236}">
                <a16:creationId xmlns:a16="http://schemas.microsoft.com/office/drawing/2014/main" id="{3E809643-9E4D-5896-AA0B-B9B6857B8381}"/>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pic>
        <p:nvPicPr>
          <p:cNvPr id="10" name="Picture 9">
            <a:extLst>
              <a:ext uri="{FF2B5EF4-FFF2-40B4-BE49-F238E27FC236}">
                <a16:creationId xmlns:a16="http://schemas.microsoft.com/office/drawing/2014/main" id="{E66E3D5D-9467-5B23-7B7B-F489AF022315}"/>
              </a:ext>
            </a:extLst>
          </p:cNvPr>
          <p:cNvPicPr>
            <a:picLocks noChangeAspect="1"/>
          </p:cNvPicPr>
          <p:nvPr/>
        </p:nvPicPr>
        <p:blipFill>
          <a:blip r:embed="rId4">
            <a:extLst>
              <a:ext uri="{28A0092B-C50C-407E-A947-70E740481C1C}">
                <a14:useLocalDpi xmlns:a14="http://schemas.microsoft.com/office/drawing/2010/main" val="0"/>
              </a:ext>
            </a:extLst>
          </a:blip>
          <a:srcRect b="14638"/>
          <a:stretch/>
        </p:blipFill>
        <p:spPr>
          <a:xfrm>
            <a:off x="7293491" y="1825626"/>
            <a:ext cx="4779238" cy="3059752"/>
          </a:xfrm>
          <a:prstGeom prst="rect">
            <a:avLst/>
          </a:prstGeom>
        </p:spPr>
      </p:pic>
    </p:spTree>
    <p:extLst>
      <p:ext uri="{BB962C8B-B14F-4D97-AF65-F5344CB8AC3E}">
        <p14:creationId xmlns:p14="http://schemas.microsoft.com/office/powerpoint/2010/main" val="395429918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A65F688E-674A-257E-F39A-B603274673BD}"/>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52F0A9BA-4D54-8FB9-D53E-46FC20CDCDBF}"/>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42F3A9DF-35EA-AA71-563D-8C7E3A9FBD02}"/>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600" b="1" cap="all" dirty="0">
                <a:solidFill>
                  <a:srgbClr val="595959"/>
                </a:solidFill>
                <a:latin typeface="Montserrat" pitchFamily="2" charset="-70"/>
              </a:rPr>
              <a:t>Izdevumi</a:t>
            </a:r>
            <a:endParaRPr lang="en-US" sz="3600" b="1" cap="all"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817C85B4-50A4-88C9-F37D-622A1098D865}"/>
              </a:ext>
            </a:extLst>
          </p:cNvPr>
          <p:cNvSpPr>
            <a:spLocks noGrp="1"/>
          </p:cNvSpPr>
          <p:nvPr>
            <p:ph idx="1"/>
          </p:nvPr>
        </p:nvSpPr>
        <p:spPr>
          <a:xfrm>
            <a:off x="3302000" y="1825625"/>
            <a:ext cx="8051800" cy="4351867"/>
          </a:xfrm>
        </p:spPr>
        <p:txBody>
          <a:bodyPr rtlCol="0">
            <a:normAutofit/>
          </a:bodyPr>
          <a:lstStyle/>
          <a:p>
            <a:pPr algn="just"/>
            <a:r>
              <a:rPr lang="lv-LV" sz="1600" dirty="0">
                <a:solidFill>
                  <a:srgbClr val="595959"/>
                </a:solidFill>
                <a:latin typeface="Montserrat" panose="00000500000000000000" pitchFamily="2" charset="-70"/>
                <a:cs typeface="Times New Roman" panose="02020603050405020304" pitchFamily="18" charset="0"/>
              </a:rPr>
              <a:t>Kopējie izdevumi pašvaldības ēku, būvju un infrastruktūras objektu uzturēšanai, remontam un būvniecībai  par 2024. gadu:</a:t>
            </a:r>
          </a:p>
          <a:p>
            <a:pPr algn="just"/>
            <a:r>
              <a:rPr lang="lv-LV" sz="1600" dirty="0">
                <a:solidFill>
                  <a:srgbClr val="595959"/>
                </a:solidFill>
                <a:latin typeface="Montserrat" panose="00000500000000000000" pitchFamily="2" charset="-70"/>
                <a:cs typeface="Times New Roman" panose="02020603050405020304" pitchFamily="18" charset="0"/>
              </a:rPr>
              <a:t>EKK 2350- Kārtējā remonta un iestāžu uzturēšanas materiāli EUR 43 500,-</a:t>
            </a:r>
          </a:p>
          <a:p>
            <a:pPr algn="just"/>
            <a:r>
              <a:rPr lang="lv-LV" sz="1600" dirty="0">
                <a:solidFill>
                  <a:srgbClr val="595959"/>
                </a:solidFill>
                <a:latin typeface="Montserrat" panose="00000500000000000000" pitchFamily="2" charset="-70"/>
                <a:cs typeface="Times New Roman" panose="02020603050405020304" pitchFamily="18" charset="0"/>
              </a:rPr>
              <a:t>EKK-2244- Ēku būvju un telpu uzturēšana EUR 183 006,-</a:t>
            </a:r>
          </a:p>
          <a:p>
            <a:pPr algn="just"/>
            <a:r>
              <a:rPr lang="lv-LV" sz="1600" dirty="0">
                <a:solidFill>
                  <a:srgbClr val="595959"/>
                </a:solidFill>
                <a:latin typeface="Montserrat" panose="00000500000000000000" pitchFamily="2" charset="-70"/>
                <a:cs typeface="Times New Roman" panose="02020603050405020304" pitchFamily="18" charset="0"/>
              </a:rPr>
              <a:t>Apstiprinātie investīciju projekti EUR 152 840,-</a:t>
            </a:r>
          </a:p>
          <a:p>
            <a:pPr algn="just"/>
            <a:r>
              <a:rPr lang="lv-LV" sz="1600" b="1" dirty="0">
                <a:solidFill>
                  <a:srgbClr val="595959"/>
                </a:solidFill>
                <a:latin typeface="Montserrat" panose="00000500000000000000" pitchFamily="2" charset="-70"/>
                <a:cs typeface="Times New Roman" panose="02020603050405020304" pitchFamily="18" charset="0"/>
              </a:rPr>
              <a:t>Kopā 379 346 EUR.</a:t>
            </a:r>
          </a:p>
          <a:p>
            <a:pPr algn="just"/>
            <a:endParaRPr lang="lv-LV" sz="1200" dirty="0"/>
          </a:p>
        </p:txBody>
      </p:sp>
      <p:pic>
        <p:nvPicPr>
          <p:cNvPr id="12" name="Picture 11">
            <a:extLst>
              <a:ext uri="{FF2B5EF4-FFF2-40B4-BE49-F238E27FC236}">
                <a16:creationId xmlns:a16="http://schemas.microsoft.com/office/drawing/2014/main" id="{E47E8AC5-6725-84D1-8F83-A8247B633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2" name="TextBox 2">
            <a:extLst>
              <a:ext uri="{FF2B5EF4-FFF2-40B4-BE49-F238E27FC236}">
                <a16:creationId xmlns:a16="http://schemas.microsoft.com/office/drawing/2014/main" id="{BD0215DD-9D97-0AE1-C500-F82013A8FD7B}"/>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1840193894"/>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1706F65D-BD68-1592-EC7B-ED727313859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D137FCCA-CFE5-E5FC-36B6-A6A0A28BA942}"/>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1EF7929B-7E55-95BE-6AE0-0C3F30C43165}"/>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GARĀ IELA 20</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8D4810A3-3E62-24EC-4765-65E4A67BA11E}"/>
              </a:ext>
            </a:extLst>
          </p:cNvPr>
          <p:cNvSpPr>
            <a:spLocks noGrp="1"/>
          </p:cNvSpPr>
          <p:nvPr>
            <p:ph idx="1"/>
          </p:nvPr>
        </p:nvSpPr>
        <p:spPr>
          <a:xfrm>
            <a:off x="3302001" y="1825626"/>
            <a:ext cx="3754408" cy="3177696"/>
          </a:xfrm>
        </p:spPr>
        <p:txBody>
          <a:bodyPr rtlCol="0">
            <a:normAutofit/>
          </a:bodyPr>
          <a:lstStyle/>
          <a:p>
            <a:pPr marL="0" indent="0" algn="just">
              <a:buNone/>
            </a:pPr>
            <a:r>
              <a:rPr lang="lv-LV" sz="1200" dirty="0" err="1">
                <a:solidFill>
                  <a:srgbClr val="595959"/>
                </a:solidFill>
                <a:latin typeface="Montserrat" panose="00000500000000000000" pitchFamily="2" charset="-70"/>
              </a:rPr>
              <a:t>Multifunkcionālā</a:t>
            </a:r>
            <a:r>
              <a:rPr lang="lv-LV" sz="1200" dirty="0">
                <a:solidFill>
                  <a:srgbClr val="595959"/>
                </a:solidFill>
                <a:latin typeface="Montserrat" panose="00000500000000000000" pitchFamily="2" charset="-70"/>
              </a:rPr>
              <a:t> ēka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2020. gada 20. maija;</a:t>
            </a:r>
            <a:endParaRPr lang="lv-LV" sz="1200" b="1" dirty="0">
              <a:solidFill>
                <a:srgbClr val="595959"/>
              </a:solidFill>
              <a:latin typeface="Montserrat" panose="00000500000000000000" pitchFamily="2" charset="-70"/>
            </a:endParaRPr>
          </a:p>
          <a:p>
            <a:pPr algn="just"/>
            <a:r>
              <a:rPr lang="lv-LV" sz="1200" dirty="0">
                <a:solidFill>
                  <a:srgbClr val="595959"/>
                </a:solidFill>
                <a:latin typeface="Montserrat" panose="00000500000000000000" pitchFamily="2" charset="-70"/>
              </a:rPr>
              <a:t>Ēkas platība 2514.7m².</a:t>
            </a:r>
          </a:p>
          <a:p>
            <a:pPr algn="just"/>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2019 gadā;</a:t>
            </a:r>
            <a:endParaRPr lang="lv-LV" sz="1200" dirty="0">
              <a:solidFill>
                <a:srgbClr val="595959"/>
              </a:solidFill>
              <a:highlight>
                <a:srgbClr val="FFFFFF"/>
              </a:highlight>
              <a:latin typeface="Montserrat" panose="00000500000000000000" pitchFamily="2" charset="-70"/>
            </a:endParaRP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 EUR: 19 396 EUR</a:t>
            </a:r>
          </a:p>
          <a:p>
            <a:pPr algn="just"/>
            <a:r>
              <a:rPr lang="lv-LV" sz="1200" dirty="0">
                <a:solidFill>
                  <a:srgbClr val="595959"/>
                </a:solidFill>
                <a:latin typeface="Montserrat" panose="00000500000000000000" pitchFamily="2" charset="-70"/>
              </a:rPr>
              <a:t>Telpu pielāgošana ārstu praksei – 14 835 EUR</a:t>
            </a:r>
          </a:p>
          <a:p>
            <a:pPr algn="just"/>
            <a:r>
              <a:rPr lang="lv-LV" sz="1200" dirty="0">
                <a:solidFill>
                  <a:srgbClr val="595959"/>
                </a:solidFill>
                <a:latin typeface="Montserrat" panose="00000500000000000000" pitchFamily="2" charset="-70"/>
              </a:rPr>
              <a:t>Ģipškartona sienu un durvju aiļu izbūve MMS telpās – 3 921 EUR;</a:t>
            </a:r>
          </a:p>
          <a:p>
            <a:pPr algn="just"/>
            <a:r>
              <a:rPr lang="lv-LV" sz="1200" dirty="0">
                <a:solidFill>
                  <a:srgbClr val="595959"/>
                </a:solidFill>
                <a:latin typeface="Montserrat" panose="00000500000000000000" pitchFamily="2" charset="-70"/>
              </a:rPr>
              <a:t>Tiek veikta objekta UGD un  tehniskā apsardze, deratizācija un dezinfekcija – 640 EUR;</a:t>
            </a:r>
          </a:p>
        </p:txBody>
      </p:sp>
      <p:pic>
        <p:nvPicPr>
          <p:cNvPr id="12" name="Picture 11">
            <a:extLst>
              <a:ext uri="{FF2B5EF4-FFF2-40B4-BE49-F238E27FC236}">
                <a16:creationId xmlns:a16="http://schemas.microsoft.com/office/drawing/2014/main" id="{0C56D54F-781A-6C22-56D9-0CECA9267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6" name="Content Placeholder 6">
            <a:extLst>
              <a:ext uri="{FF2B5EF4-FFF2-40B4-BE49-F238E27FC236}">
                <a16:creationId xmlns:a16="http://schemas.microsoft.com/office/drawing/2014/main" id="{04C65AB7-BA46-FA68-00DA-F2F372786950}"/>
              </a:ext>
            </a:extLst>
          </p:cNvPr>
          <p:cNvPicPr>
            <a:picLocks noChangeAspect="1"/>
          </p:cNvPicPr>
          <p:nvPr/>
        </p:nvPicPr>
        <p:blipFill>
          <a:blip r:embed="rId4"/>
          <a:srcRect t="13104" b="27264"/>
          <a:stretch/>
        </p:blipFill>
        <p:spPr>
          <a:xfrm>
            <a:off x="7222227" y="1825626"/>
            <a:ext cx="4735242" cy="3975878"/>
          </a:xfrm>
          <a:prstGeom prst="rect">
            <a:avLst/>
          </a:prstGeom>
        </p:spPr>
      </p:pic>
      <p:sp>
        <p:nvSpPr>
          <p:cNvPr id="7" name="TextBox 2">
            <a:extLst>
              <a:ext uri="{FF2B5EF4-FFF2-40B4-BE49-F238E27FC236}">
                <a16:creationId xmlns:a16="http://schemas.microsoft.com/office/drawing/2014/main" id="{57AA7DDD-0C3F-3C39-9875-B2C2399CA938}"/>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05929397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94DE9200-9CCA-00A7-F60C-A4DFAED7EE2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6A86952-5BEE-04DF-786D-6B2D3DB7822F}"/>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E9167741-19AC-E884-13F4-F3499DC35AA6}"/>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RĪGAS IELA 16</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85C2DF82-0618-2864-F1C8-17207D31AF66}"/>
              </a:ext>
            </a:extLst>
          </p:cNvPr>
          <p:cNvSpPr>
            <a:spLocks noGrp="1"/>
          </p:cNvSpPr>
          <p:nvPr>
            <p:ph idx="1"/>
          </p:nvPr>
        </p:nvSpPr>
        <p:spPr>
          <a:xfrm>
            <a:off x="3302001" y="1825626"/>
            <a:ext cx="3788911" cy="3628936"/>
          </a:xfrm>
        </p:spPr>
        <p:txBody>
          <a:bodyPr rtlCol="0">
            <a:noAutofit/>
          </a:bodyPr>
          <a:lstStyle/>
          <a:p>
            <a:r>
              <a:rPr lang="lv-LV" sz="1200" b="1" dirty="0">
                <a:solidFill>
                  <a:srgbClr val="595959"/>
                </a:solidFill>
                <a:latin typeface="Montserrat" pitchFamily="2" charset="-70"/>
              </a:rPr>
              <a:t>Informācijas centrs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2020. gada 22. aprīļa</a:t>
            </a:r>
            <a:r>
              <a:rPr lang="lv-LV" sz="1200" b="1" dirty="0">
                <a:solidFill>
                  <a:srgbClr val="595959"/>
                </a:solidFill>
                <a:latin typeface="Montserrat" pitchFamily="2" charset="-70"/>
              </a:rPr>
              <a:t>;</a:t>
            </a:r>
          </a:p>
          <a:p>
            <a:r>
              <a:rPr lang="lv-LV" sz="1200" dirty="0">
                <a:solidFill>
                  <a:srgbClr val="595959"/>
                </a:solidFill>
                <a:latin typeface="Montserrat" pitchFamily="2" charset="-70"/>
              </a:rPr>
              <a:t>Ēkas platība 18m²;</a:t>
            </a: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a:t>
            </a:r>
          </a:p>
          <a:p>
            <a:r>
              <a:rPr lang="lv-LV" sz="1200" dirty="0">
                <a:solidFill>
                  <a:srgbClr val="595959"/>
                </a:solidFill>
                <a:latin typeface="Montserrat" pitchFamily="2" charset="-70"/>
              </a:rPr>
              <a:t>Veikti kabinetu labiekārtošanas darbi;</a:t>
            </a:r>
          </a:p>
          <a:p>
            <a:r>
              <a:rPr lang="lv-LV" sz="1200" dirty="0">
                <a:solidFill>
                  <a:srgbClr val="595959"/>
                </a:solidFill>
                <a:latin typeface="Montserrat" pitchFamily="2" charset="-70"/>
              </a:rPr>
              <a:t>Ieejas </a:t>
            </a:r>
            <a:r>
              <a:rPr lang="lv-LV" sz="1200" dirty="0" err="1">
                <a:solidFill>
                  <a:srgbClr val="595959"/>
                </a:solidFill>
                <a:latin typeface="Montserrat" pitchFamily="2" charset="-70"/>
              </a:rPr>
              <a:t>pandusa</a:t>
            </a:r>
            <a:r>
              <a:rPr lang="lv-LV" sz="1200" dirty="0">
                <a:solidFill>
                  <a:srgbClr val="595959"/>
                </a:solidFill>
                <a:latin typeface="Montserrat" pitchFamily="2" charset="-70"/>
              </a:rPr>
              <a:t> remontdarbi:</a:t>
            </a:r>
            <a:endParaRPr lang="lv-LV" sz="1200" dirty="0">
              <a:solidFill>
                <a:srgbClr val="595959"/>
              </a:solidFill>
              <a:highlight>
                <a:srgbClr val="C95B46"/>
              </a:highlight>
              <a:latin typeface="Montserrat" pitchFamily="2" charset="-70"/>
            </a:endParaRPr>
          </a:p>
        </p:txBody>
      </p:sp>
      <p:pic>
        <p:nvPicPr>
          <p:cNvPr id="12" name="Picture 11">
            <a:extLst>
              <a:ext uri="{FF2B5EF4-FFF2-40B4-BE49-F238E27FC236}">
                <a16:creationId xmlns:a16="http://schemas.microsoft.com/office/drawing/2014/main" id="{6D8730FF-3968-094F-2BA0-A8DC6AB32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1026" name="Picture 2">
            <a:extLst>
              <a:ext uri="{FF2B5EF4-FFF2-40B4-BE49-F238E27FC236}">
                <a16:creationId xmlns:a16="http://schemas.microsoft.com/office/drawing/2014/main" id="{B2D5631C-DAD4-7C01-833C-283ECACBE6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62" r="9854"/>
          <a:stretch/>
        </p:blipFill>
        <p:spPr bwMode="auto">
          <a:xfrm>
            <a:off x="7327900" y="1825626"/>
            <a:ext cx="4408099" cy="3628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
            <a:extLst>
              <a:ext uri="{FF2B5EF4-FFF2-40B4-BE49-F238E27FC236}">
                <a16:creationId xmlns:a16="http://schemas.microsoft.com/office/drawing/2014/main" id="{0D71E549-8E5C-2747-0F38-A77696CA626A}"/>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8007337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76A5952A-1D4C-D73E-C87C-9B30031C5568}"/>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210A601-F509-2D76-545B-AA5793ECD04F}"/>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9311A45B-599F-E233-41EA-C7BEBD6BFDBA}"/>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JŪRAS IELA 4</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3182660A-AF18-3C7A-1D98-18458C677821}"/>
              </a:ext>
            </a:extLst>
          </p:cNvPr>
          <p:cNvSpPr>
            <a:spLocks noGrp="1"/>
          </p:cNvSpPr>
          <p:nvPr>
            <p:ph idx="1"/>
          </p:nvPr>
        </p:nvSpPr>
        <p:spPr>
          <a:xfrm>
            <a:off x="2879077" y="1830660"/>
            <a:ext cx="4295446" cy="3628936"/>
          </a:xfrm>
        </p:spPr>
        <p:txBody>
          <a:bodyPr rtlCol="0">
            <a:noAutofit/>
          </a:bodyPr>
          <a:lstStyle/>
          <a:p>
            <a:r>
              <a:rPr lang="lv-LV" sz="1200" b="1" kern="100" dirty="0">
                <a:solidFill>
                  <a:srgbClr val="595959"/>
                </a:solidFill>
                <a:latin typeface="Montserrat" pitchFamily="2" charset="-70"/>
                <a:ea typeface="Calibri" panose="020F0502020204030204" pitchFamily="34" charset="0"/>
                <a:cs typeface="Times New Roman" panose="02020603050405020304" pitchFamily="18" charset="0"/>
              </a:rPr>
              <a:t>Apsaimniekošanā no 2011. gada 28. jūnija.</a:t>
            </a:r>
            <a:endParaRPr lang="lv-LV" sz="1200" b="1" dirty="0">
              <a:solidFill>
                <a:srgbClr val="595959"/>
              </a:solidFill>
              <a:latin typeface="Montserrat" pitchFamily="2" charset="-70"/>
            </a:endParaRPr>
          </a:p>
          <a:p>
            <a:r>
              <a:rPr lang="lv-LV" sz="12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1930. gadā;</a:t>
            </a:r>
            <a:endParaRPr lang="lv-LV" sz="1200" b="1" kern="100" dirty="0">
              <a:solidFill>
                <a:srgbClr val="595959"/>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r>
              <a:rPr lang="lv-LV" sz="1200" dirty="0">
                <a:solidFill>
                  <a:srgbClr val="595959"/>
                </a:solidFill>
                <a:latin typeface="Montserrat" pitchFamily="2" charset="-70"/>
              </a:rPr>
              <a:t>Ēkas virszemes stāvu skaits 3 un pazemes stāvu skaits 1, kopējā platība 299.9m².</a:t>
            </a: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 1  652 EUR:</a:t>
            </a:r>
          </a:p>
          <a:p>
            <a:r>
              <a:rPr lang="lv-LV" sz="1200" dirty="0">
                <a:solidFill>
                  <a:srgbClr val="595959"/>
                </a:solidFill>
                <a:latin typeface="Montserrat" pitchFamily="2" charset="-70"/>
              </a:rPr>
              <a:t>Apsardzes pakalpojumi - 425 EUR;</a:t>
            </a:r>
          </a:p>
          <a:p>
            <a:r>
              <a:rPr lang="lv-LV" sz="1200" dirty="0">
                <a:solidFill>
                  <a:srgbClr val="595959"/>
                </a:solidFill>
                <a:latin typeface="Montserrat" pitchFamily="2" charset="-70"/>
              </a:rPr>
              <a:t>Gāze (abonēšanas maksa) - 67 EUR;</a:t>
            </a:r>
          </a:p>
          <a:p>
            <a:r>
              <a:rPr lang="lv-LV" sz="1200" dirty="0">
                <a:solidFill>
                  <a:srgbClr val="595959"/>
                </a:solidFill>
                <a:latin typeface="Montserrat" pitchFamily="2" charset="-70"/>
              </a:rPr>
              <a:t>Elektrība 334 - EUR;</a:t>
            </a:r>
          </a:p>
          <a:p>
            <a:r>
              <a:rPr lang="lv-LV" sz="1200" dirty="0">
                <a:solidFill>
                  <a:srgbClr val="595959"/>
                </a:solidFill>
                <a:latin typeface="Montserrat" pitchFamily="2" charset="-70"/>
              </a:rPr>
              <a:t>Ēkas uzturēšanai kopā 826 - EUR.</a:t>
            </a:r>
          </a:p>
        </p:txBody>
      </p:sp>
      <p:pic>
        <p:nvPicPr>
          <p:cNvPr id="12" name="Picture 11">
            <a:extLst>
              <a:ext uri="{FF2B5EF4-FFF2-40B4-BE49-F238E27FC236}">
                <a16:creationId xmlns:a16="http://schemas.microsoft.com/office/drawing/2014/main" id="{7F8E326D-3927-0B44-6D41-FAA1309F3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6" name="TextBox 2">
            <a:extLst>
              <a:ext uri="{FF2B5EF4-FFF2-40B4-BE49-F238E27FC236}">
                <a16:creationId xmlns:a16="http://schemas.microsoft.com/office/drawing/2014/main" id="{8B61F3F2-5C91-4E6C-01EE-AB3A1C0113BC}"/>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pic>
        <p:nvPicPr>
          <p:cNvPr id="8" name="Picture 7">
            <a:extLst>
              <a:ext uri="{FF2B5EF4-FFF2-40B4-BE49-F238E27FC236}">
                <a16:creationId xmlns:a16="http://schemas.microsoft.com/office/drawing/2014/main" id="{72EA16C5-4EA8-39D5-7813-30C6AED67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912" y="1825626"/>
            <a:ext cx="4666082" cy="3499561"/>
          </a:xfrm>
          <a:prstGeom prst="rect">
            <a:avLst/>
          </a:prstGeom>
        </p:spPr>
      </p:pic>
    </p:spTree>
    <p:extLst>
      <p:ext uri="{BB962C8B-B14F-4D97-AF65-F5344CB8AC3E}">
        <p14:creationId xmlns:p14="http://schemas.microsoft.com/office/powerpoint/2010/main" val="3587339604"/>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F298C035-D4FE-3BC4-E10B-376DFE262D1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591F255A-DF73-0F04-E921-437010C169D1}"/>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B9BB7CE8-3FFB-9C97-C8B0-B393D650039B}"/>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ZĀĢERI, JOMAS IELA 5</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2B568820-2705-B966-453C-0A370D7A6BD5}"/>
              </a:ext>
            </a:extLst>
          </p:cNvPr>
          <p:cNvSpPr>
            <a:spLocks noGrp="1"/>
          </p:cNvSpPr>
          <p:nvPr>
            <p:ph idx="1"/>
          </p:nvPr>
        </p:nvSpPr>
        <p:spPr>
          <a:xfrm>
            <a:off x="3302001" y="1825626"/>
            <a:ext cx="3737154" cy="3954072"/>
          </a:xfrm>
        </p:spPr>
        <p:txBody>
          <a:bodyPr rtlCol="0">
            <a:noAutofit/>
          </a:bodyPr>
          <a:lstStyle/>
          <a:p>
            <a:r>
              <a:rPr lang="lv-LV" sz="1200" dirty="0">
                <a:solidFill>
                  <a:srgbClr val="595959"/>
                </a:solidFill>
                <a:latin typeface="Montserrat" pitchFamily="2" charset="-70"/>
              </a:rPr>
              <a:t>Atrodas divas angāra ēkas, kas nodotas </a:t>
            </a:r>
            <a:r>
              <a:rPr lang="lv-LV" sz="1200" b="1" dirty="0">
                <a:solidFill>
                  <a:srgbClr val="595959"/>
                </a:solidFill>
                <a:latin typeface="Montserrat" pitchFamily="2" charset="-70"/>
              </a:rPr>
              <a:t>apsaimniekošanā no 2012. gada 3. decembra.</a:t>
            </a: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ēku uzturēšanai 2024. gadā –</a:t>
            </a:r>
            <a:b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b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20 603 EUR: </a:t>
            </a:r>
            <a:endParaRPr lang="lv-LV" sz="1200" b="1" dirty="0">
              <a:solidFill>
                <a:srgbClr val="595959"/>
              </a:solidFill>
              <a:latin typeface="Montserrat" pitchFamily="2" charset="-70"/>
            </a:endParaRPr>
          </a:p>
          <a:p>
            <a:r>
              <a:rPr lang="lv-LV" sz="1200" dirty="0">
                <a:solidFill>
                  <a:srgbClr val="595959"/>
                </a:solidFill>
                <a:latin typeface="Montserrat" pitchFamily="2" charset="-70"/>
              </a:rPr>
              <a:t>Angāram Zāģeri 2 uzklāta jumta membrāna. Izmaksas – 5 805 EUR;</a:t>
            </a:r>
          </a:p>
          <a:p>
            <a:r>
              <a:rPr lang="lv-LV" sz="1200" dirty="0">
                <a:solidFill>
                  <a:srgbClr val="595959"/>
                </a:solidFill>
                <a:latin typeface="Montserrat" pitchFamily="2" charset="-70"/>
              </a:rPr>
              <a:t>Angārā  Zāģeri 1 uzstādīta plauktu sistēma instrumentu un iekārtu novietošanai. Izmaksas – 3 300 EUR;</a:t>
            </a:r>
          </a:p>
          <a:p>
            <a:r>
              <a:rPr lang="lv-LV" sz="1200" dirty="0">
                <a:solidFill>
                  <a:srgbClr val="595959"/>
                </a:solidFill>
                <a:latin typeface="Montserrat" pitchFamily="2" charset="-70"/>
              </a:rPr>
              <a:t>Angāros uzstādīts granulu apkures katls izbūvēta apkures sistēma. Izmaksas – 11 198 EUR;</a:t>
            </a:r>
          </a:p>
          <a:p>
            <a:r>
              <a:rPr lang="lv-LV" sz="1200" dirty="0">
                <a:solidFill>
                  <a:srgbClr val="595959"/>
                </a:solidFill>
                <a:latin typeface="Montserrat" pitchFamily="2" charset="-70"/>
              </a:rPr>
              <a:t>Uzbūvēta granulu novietne, krāsu un būvniecības maisījumu noliktava - 300 EUR.</a:t>
            </a:r>
          </a:p>
          <a:p>
            <a:endParaRPr lang="lv-LV" sz="1200" dirty="0">
              <a:solidFill>
                <a:srgbClr val="595959"/>
              </a:solidFill>
              <a:latin typeface="Montserrat" pitchFamily="2" charset="-70"/>
            </a:endParaRPr>
          </a:p>
        </p:txBody>
      </p:sp>
      <p:pic>
        <p:nvPicPr>
          <p:cNvPr id="12" name="Picture 11">
            <a:extLst>
              <a:ext uri="{FF2B5EF4-FFF2-40B4-BE49-F238E27FC236}">
                <a16:creationId xmlns:a16="http://schemas.microsoft.com/office/drawing/2014/main" id="{58158394-D201-AFD8-64D7-1A4B7FA36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2" name="Content Placeholder 5">
            <a:extLst>
              <a:ext uri="{FF2B5EF4-FFF2-40B4-BE49-F238E27FC236}">
                <a16:creationId xmlns:a16="http://schemas.microsoft.com/office/drawing/2014/main" id="{471513BB-AEF4-E8A9-8EEE-2936247C1C65}"/>
              </a:ext>
            </a:extLst>
          </p:cNvPr>
          <p:cNvPicPr>
            <a:picLocks noChangeAspect="1"/>
          </p:cNvPicPr>
          <p:nvPr/>
        </p:nvPicPr>
        <p:blipFill>
          <a:blip r:embed="rId4"/>
          <a:srcRect b="41525"/>
          <a:stretch/>
        </p:blipFill>
        <p:spPr>
          <a:xfrm>
            <a:off x="7327900" y="1825626"/>
            <a:ext cx="4336531" cy="3767624"/>
          </a:xfrm>
          <a:prstGeom prst="rect">
            <a:avLst/>
          </a:prstGeom>
        </p:spPr>
      </p:pic>
      <p:sp>
        <p:nvSpPr>
          <p:cNvPr id="7" name="TextBox 2">
            <a:extLst>
              <a:ext uri="{FF2B5EF4-FFF2-40B4-BE49-F238E27FC236}">
                <a16:creationId xmlns:a16="http://schemas.microsoft.com/office/drawing/2014/main" id="{1F27F287-BB71-59BB-60C6-4167071597CC}"/>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841545058"/>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C73B79B6-79C6-FBE2-E95D-BB6A5A32702D}"/>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E8B526F-FB18-8D2A-738C-58055EA4B7FF}"/>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D4D7EB2E-8808-4A0C-E436-99E8DF63CED0}"/>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ŪDENSBLUSAS - ANGĀRS</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007A86DD-D7B5-A33E-00BC-443234543E17}"/>
              </a:ext>
            </a:extLst>
          </p:cNvPr>
          <p:cNvSpPr>
            <a:spLocks noGrp="1"/>
          </p:cNvSpPr>
          <p:nvPr>
            <p:ph idx="1"/>
          </p:nvPr>
        </p:nvSpPr>
        <p:spPr>
          <a:xfrm>
            <a:off x="3302000" y="1834418"/>
            <a:ext cx="3306295" cy="3954072"/>
          </a:xfrm>
        </p:spPr>
        <p:txBody>
          <a:bodyPr rtlCol="0">
            <a:noAutofit/>
          </a:bodyPr>
          <a:lstStyle/>
          <a:p>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a:t>
            </a:r>
            <a:r>
              <a:rPr lang="lv-LV" sz="12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psaimniekošanā no 2015. gada 6. aprīl</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ī</a:t>
            </a:r>
            <a:r>
              <a:rPr lang="lv-LV" sz="12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a:t>
            </a:r>
            <a:endParaRPr lang="lv-LV" sz="1200" kern="100" dirty="0">
              <a:solidFill>
                <a:srgbClr val="595959"/>
              </a:solidFill>
              <a:highlight>
                <a:srgbClr val="FFFF00"/>
              </a:highlight>
              <a:latin typeface="Montserrat" panose="00000500000000000000" pitchFamily="2" charset="-70"/>
              <a:ea typeface="Calibri" panose="020F0502020204030204" pitchFamily="34" charset="0"/>
              <a:cs typeface="Times New Roman" panose="02020603050405020304" pitchFamily="18" charset="0"/>
            </a:endParaRPr>
          </a:p>
          <a:p>
            <a:pPr marL="0" indent="0">
              <a:buNone/>
            </a:pPr>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uzturēšanai 2024. gadā 650 EUR: </a:t>
            </a:r>
            <a:endParaRPr lang="lv-LV" sz="1200" b="1" dirty="0">
              <a:solidFill>
                <a:srgbClr val="595959"/>
              </a:solidFill>
              <a:highlight>
                <a:srgbClr val="FFFFFF"/>
              </a:highlight>
              <a:latin typeface="Montserrat" pitchFamily="2" charset="-70"/>
            </a:endParaRPr>
          </a:p>
          <a:p>
            <a:r>
              <a:rPr lang="lv-LV" sz="1200" dirty="0">
                <a:solidFill>
                  <a:srgbClr val="595959"/>
                </a:solidFill>
                <a:latin typeface="Montserrat" pitchFamily="2" charset="-70"/>
              </a:rPr>
              <a:t>Tiek veikta objekta tehniskā apsardze, deratizācija un dezinfekcija – 530 EUR;</a:t>
            </a:r>
          </a:p>
          <a:p>
            <a:r>
              <a:rPr lang="lv-LV" sz="1200" dirty="0">
                <a:solidFill>
                  <a:srgbClr val="595959"/>
                </a:solidFill>
                <a:latin typeface="Montserrat" pitchFamily="2" charset="-70"/>
              </a:rPr>
              <a:t>Objektā nomainītas stikla paketes, pēc vandālisma akta - 120 EUR;</a:t>
            </a:r>
          </a:p>
          <a:p>
            <a:r>
              <a:rPr lang="lv-LV" sz="1200" dirty="0">
                <a:solidFill>
                  <a:srgbClr val="595959"/>
                </a:solidFill>
                <a:latin typeface="Montserrat" pitchFamily="2" charset="-70"/>
              </a:rPr>
              <a:t>Angārs tiek izmantots inventāra uzglabāšanai, dārzu un ielu kopšanas tehnikas uzglabāšanai, ziemas ceļu apstrādes materiālu uzglabāšanai.</a:t>
            </a:r>
          </a:p>
        </p:txBody>
      </p:sp>
      <p:pic>
        <p:nvPicPr>
          <p:cNvPr id="12" name="Picture 11">
            <a:extLst>
              <a:ext uri="{FF2B5EF4-FFF2-40B4-BE49-F238E27FC236}">
                <a16:creationId xmlns:a16="http://schemas.microsoft.com/office/drawing/2014/main" id="{915A2ECB-6595-0DE7-9848-DEFDD3A13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14" name="Content Placeholder 5">
            <a:extLst>
              <a:ext uri="{FF2B5EF4-FFF2-40B4-BE49-F238E27FC236}">
                <a16:creationId xmlns:a16="http://schemas.microsoft.com/office/drawing/2014/main" id="{D9BBFB6F-533B-9660-B623-DF3024E820A7}"/>
              </a:ext>
            </a:extLst>
          </p:cNvPr>
          <p:cNvPicPr>
            <a:picLocks noChangeAspect="1"/>
          </p:cNvPicPr>
          <p:nvPr/>
        </p:nvPicPr>
        <p:blipFill>
          <a:blip r:embed="rId4"/>
          <a:srcRect b="42315"/>
          <a:stretch/>
        </p:blipFill>
        <p:spPr>
          <a:xfrm>
            <a:off x="6873851" y="1913510"/>
            <a:ext cx="4968725" cy="3030980"/>
          </a:xfrm>
          <a:prstGeom prst="rect">
            <a:avLst/>
          </a:prstGeom>
        </p:spPr>
      </p:pic>
      <p:sp>
        <p:nvSpPr>
          <p:cNvPr id="15" name="TextBox 2">
            <a:extLst>
              <a:ext uri="{FF2B5EF4-FFF2-40B4-BE49-F238E27FC236}">
                <a16:creationId xmlns:a16="http://schemas.microsoft.com/office/drawing/2014/main" id="{989B9616-82A2-5CF0-23D7-B358BE0EDBCA}"/>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6922915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478055C8-AEE6-3F31-980D-FB5DC79444F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7E9BA64-1F02-5382-BE2C-785D6B7901C5}"/>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E519A93B-4EAA-1345-F2A5-CF3CBA9EE59C}"/>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BLUSAS</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ECDBC81B-A8B0-28F0-E74D-FD2619D9EFCF}"/>
              </a:ext>
            </a:extLst>
          </p:cNvPr>
          <p:cNvSpPr>
            <a:spLocks noGrp="1"/>
          </p:cNvSpPr>
          <p:nvPr>
            <p:ph idx="1"/>
          </p:nvPr>
        </p:nvSpPr>
        <p:spPr>
          <a:xfrm>
            <a:off x="3302000" y="1825626"/>
            <a:ext cx="3306295" cy="3954072"/>
          </a:xfrm>
        </p:spPr>
        <p:txBody>
          <a:bodyPr rtlCol="0">
            <a:noAutofit/>
          </a:bodyPr>
          <a:lstStyle/>
          <a:p>
            <a:r>
              <a:rPr lang="lv-LV" sz="12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Apsaimniekošanā no 2016. gada 6. maijā;</a:t>
            </a:r>
          </a:p>
          <a:p>
            <a:pPr marL="0" indent="0">
              <a:buNone/>
            </a:pPr>
            <a:r>
              <a:rPr lang="lv-LV" sz="1200" b="1"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Izdevumi ēkas uzturēšanai 2024. gadā 540 EUR: </a:t>
            </a:r>
            <a:endParaRPr lang="lv-LV" sz="1200" b="1" kern="100" dirty="0">
              <a:solidFill>
                <a:srgbClr val="595959"/>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pPr lvl="1"/>
            <a:r>
              <a:rPr lang="lv-LV" sz="1200" dirty="0">
                <a:solidFill>
                  <a:srgbClr val="595959"/>
                </a:solidFill>
                <a:latin typeface="Montserrat" pitchFamily="2" charset="-70"/>
              </a:rPr>
              <a:t>Tiek veikta objekta UGD un tehniskā apsardze, nodrošināti deratizācijas un dezinfekcijas pakalpojumi 540 EUR;</a:t>
            </a:r>
          </a:p>
          <a:p>
            <a:pPr lvl="1"/>
            <a:r>
              <a:rPr lang="lv-LV" sz="1200" dirty="0">
                <a:solidFill>
                  <a:srgbClr val="595959"/>
                </a:solidFill>
                <a:latin typeface="Montserrat" pitchFamily="2" charset="-70"/>
              </a:rPr>
              <a:t>Tiek veikta objekta tehnikās apsekošanas atzinuma izstrāde. </a:t>
            </a:r>
          </a:p>
        </p:txBody>
      </p:sp>
      <p:pic>
        <p:nvPicPr>
          <p:cNvPr id="12" name="Picture 11">
            <a:extLst>
              <a:ext uri="{FF2B5EF4-FFF2-40B4-BE49-F238E27FC236}">
                <a16:creationId xmlns:a16="http://schemas.microsoft.com/office/drawing/2014/main" id="{FB5B3826-3A5E-D820-F23C-CC9D05D25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13" name="Picture 12">
            <a:extLst>
              <a:ext uri="{FF2B5EF4-FFF2-40B4-BE49-F238E27FC236}">
                <a16:creationId xmlns:a16="http://schemas.microsoft.com/office/drawing/2014/main" id="{2D76874A-0D1E-BC32-4CF1-D20783680302}"/>
              </a:ext>
            </a:extLst>
          </p:cNvPr>
          <p:cNvPicPr>
            <a:picLocks noChangeAspect="1"/>
          </p:cNvPicPr>
          <p:nvPr/>
        </p:nvPicPr>
        <p:blipFill>
          <a:blip r:embed="rId4">
            <a:extLst>
              <a:ext uri="{28A0092B-C50C-407E-A947-70E740481C1C}">
                <a14:useLocalDpi xmlns:a14="http://schemas.microsoft.com/office/drawing/2010/main" val="0"/>
              </a:ext>
            </a:extLst>
          </a:blip>
          <a:srcRect t="14935" r="14841" b="13048"/>
          <a:stretch/>
        </p:blipFill>
        <p:spPr>
          <a:xfrm>
            <a:off x="6883881" y="1825626"/>
            <a:ext cx="5158220" cy="2839903"/>
          </a:xfrm>
          <a:prstGeom prst="rect">
            <a:avLst/>
          </a:prstGeom>
        </p:spPr>
      </p:pic>
      <p:sp>
        <p:nvSpPr>
          <p:cNvPr id="2" name="TextBox 2">
            <a:extLst>
              <a:ext uri="{FF2B5EF4-FFF2-40B4-BE49-F238E27FC236}">
                <a16:creationId xmlns:a16="http://schemas.microsoft.com/office/drawing/2014/main" id="{A1A43328-1717-80AE-9920-96975108B1C4}"/>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4163375343"/>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87C37788-82F7-C20B-56E4-432A37745018}"/>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F52F1FFB-D4DC-CE2A-ED0D-3ED5A6B65B8D}"/>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30AEF98D-7016-EDF7-5DFB-11E656456F97}"/>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JOMAS IELA 7</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9B8E6F3E-6C53-B780-AA2F-4582AAD64EE3}"/>
              </a:ext>
            </a:extLst>
          </p:cNvPr>
          <p:cNvSpPr>
            <a:spLocks noGrp="1"/>
          </p:cNvSpPr>
          <p:nvPr>
            <p:ph idx="1"/>
          </p:nvPr>
        </p:nvSpPr>
        <p:spPr>
          <a:xfrm>
            <a:off x="3301999" y="1825626"/>
            <a:ext cx="4039079" cy="3954072"/>
          </a:xfrm>
        </p:spPr>
        <p:txBody>
          <a:bodyPr rtlCol="0">
            <a:noAutofit/>
          </a:bodyPr>
          <a:lstStyle/>
          <a:p>
            <a:r>
              <a:rPr lang="lv-LV" sz="1200" dirty="0">
                <a:solidFill>
                  <a:srgbClr val="595959"/>
                </a:solidFill>
                <a:latin typeface="Montserrat" pitchFamily="2" charset="-70"/>
              </a:rPr>
              <a:t>Atrodas 3 ēkas – </a:t>
            </a:r>
            <a:r>
              <a:rPr lang="lv-LV" sz="12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novadpētniecības centra ēka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2012. gada 21. novembra un laivu nojume, saimniecības ēka no 2020. gada 22. aprīļa;</a:t>
            </a: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 1240 EUR: </a:t>
            </a:r>
            <a:endParaRPr lang="lv-LV" sz="1200" b="1" dirty="0">
              <a:solidFill>
                <a:srgbClr val="595959"/>
              </a:solidFill>
              <a:latin typeface="Montserrat" pitchFamily="2" charset="-70"/>
            </a:endParaRPr>
          </a:p>
          <a:p>
            <a:pPr lvl="1"/>
            <a:r>
              <a:rPr lang="lv-LV" sz="1200" dirty="0">
                <a:solidFill>
                  <a:srgbClr val="595959"/>
                </a:solidFill>
                <a:latin typeface="Montserrat" pitchFamily="2" charset="-70"/>
              </a:rPr>
              <a:t>Tiek veikta objekta UGD un tehniskā apsardze, deratizācija un dezinsekcija – 540 EUR;</a:t>
            </a:r>
          </a:p>
          <a:p>
            <a:pPr lvl="1"/>
            <a:r>
              <a:rPr lang="lv-LV" sz="1200" dirty="0">
                <a:solidFill>
                  <a:srgbClr val="595959"/>
                </a:solidFill>
                <a:latin typeface="Montserrat" pitchFamily="2" charset="-70"/>
              </a:rPr>
              <a:t>2024. gadā izbūvēts jauns ieejas </a:t>
            </a:r>
            <a:r>
              <a:rPr lang="lv-LV" sz="1200" dirty="0" err="1">
                <a:solidFill>
                  <a:srgbClr val="595959"/>
                </a:solidFill>
                <a:latin typeface="Montserrat" pitchFamily="2" charset="-70"/>
              </a:rPr>
              <a:t>pandus</a:t>
            </a:r>
            <a:r>
              <a:rPr lang="lv-LV" sz="1200" dirty="0">
                <a:solidFill>
                  <a:srgbClr val="595959"/>
                </a:solidFill>
                <a:latin typeface="Montserrat" pitchFamily="2" charset="-70"/>
              </a:rPr>
              <a:t>. Veikta mēbeļu restaurācija, uzstādītas dekorācijas un informācijas norādes- 200 EUR;</a:t>
            </a:r>
          </a:p>
          <a:p>
            <a:pPr lvl="1"/>
            <a:r>
              <a:rPr lang="lv-LV" sz="1200" dirty="0">
                <a:solidFill>
                  <a:srgbClr val="595959"/>
                </a:solidFill>
                <a:latin typeface="Montserrat" pitchFamily="2" charset="-70"/>
              </a:rPr>
              <a:t>Laivu nojumē izbūvēta telpa </a:t>
            </a:r>
            <a:r>
              <a:rPr lang="lv-LV" sz="1200" dirty="0" err="1">
                <a:solidFill>
                  <a:srgbClr val="595959"/>
                </a:solidFill>
                <a:latin typeface="Montserrat" pitchFamily="2" charset="-70"/>
              </a:rPr>
              <a:t>ratiņkrēslu</a:t>
            </a:r>
            <a:r>
              <a:rPr lang="lv-LV" sz="1200" dirty="0">
                <a:solidFill>
                  <a:srgbClr val="595959"/>
                </a:solidFill>
                <a:latin typeface="Montserrat" pitchFamily="2" charset="-70"/>
              </a:rPr>
              <a:t> transportēšanas ratiņiem 300 EUR;</a:t>
            </a:r>
          </a:p>
          <a:p>
            <a:pPr lvl="1"/>
            <a:r>
              <a:rPr lang="lv-LV" sz="1200" dirty="0">
                <a:solidFill>
                  <a:srgbClr val="595959"/>
                </a:solidFill>
                <a:latin typeface="Montserrat" pitchFamily="2" charset="-70"/>
              </a:rPr>
              <a:t>Pastāvīgi tiek veikts teritorijas labiekārtojuma elementu remonts un krāsošana - 200 EUR.</a:t>
            </a:r>
          </a:p>
        </p:txBody>
      </p:sp>
      <p:pic>
        <p:nvPicPr>
          <p:cNvPr id="12" name="Picture 11">
            <a:extLst>
              <a:ext uri="{FF2B5EF4-FFF2-40B4-BE49-F238E27FC236}">
                <a16:creationId xmlns:a16="http://schemas.microsoft.com/office/drawing/2014/main" id="{E86FFC19-25C3-9849-B0BA-0D2C06628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6" name="Picture 5">
            <a:extLst>
              <a:ext uri="{FF2B5EF4-FFF2-40B4-BE49-F238E27FC236}">
                <a16:creationId xmlns:a16="http://schemas.microsoft.com/office/drawing/2014/main" id="{AAA7A3EB-6326-28E2-BB7A-5B7AA95129D6}"/>
              </a:ext>
            </a:extLst>
          </p:cNvPr>
          <p:cNvPicPr>
            <a:picLocks noChangeAspect="1"/>
          </p:cNvPicPr>
          <p:nvPr/>
        </p:nvPicPr>
        <p:blipFill>
          <a:blip r:embed="rId4">
            <a:extLst>
              <a:ext uri="{28A0092B-C50C-407E-A947-70E740481C1C}">
                <a14:useLocalDpi xmlns:a14="http://schemas.microsoft.com/office/drawing/2010/main" val="0"/>
              </a:ext>
            </a:extLst>
          </a:blip>
          <a:srcRect l="15620" t="9282"/>
          <a:stretch/>
        </p:blipFill>
        <p:spPr>
          <a:xfrm>
            <a:off x="7539486" y="1825626"/>
            <a:ext cx="4425352" cy="3608929"/>
          </a:xfrm>
          <a:prstGeom prst="rect">
            <a:avLst/>
          </a:prstGeom>
        </p:spPr>
      </p:pic>
      <p:sp>
        <p:nvSpPr>
          <p:cNvPr id="8" name="TextBox 2">
            <a:extLst>
              <a:ext uri="{FF2B5EF4-FFF2-40B4-BE49-F238E27FC236}">
                <a16:creationId xmlns:a16="http://schemas.microsoft.com/office/drawing/2014/main" id="{F174A58C-5F80-9E0D-B300-E63603F048B1}"/>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571292315"/>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CF8D05DF-4949-0BD5-2378-305FC00BF0EB}"/>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30B0841F-FA42-68FF-A939-651F5EE3892D}"/>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29CB8671-62A0-5A6E-F8A7-06ACF4B230AE}"/>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ZVEJNIEKU IELA 23  </a:t>
            </a:r>
            <a:br>
              <a:rPr lang="lv-LV" sz="3200" b="1" dirty="0">
                <a:solidFill>
                  <a:srgbClr val="595959"/>
                </a:solidFill>
                <a:latin typeface="Montserrat" pitchFamily="2" charset="-70"/>
              </a:rPr>
            </a:br>
            <a:r>
              <a:rPr lang="lv-LV" sz="3200" b="1" dirty="0">
                <a:solidFill>
                  <a:srgbClr val="595959"/>
                </a:solidFill>
                <a:latin typeface="Montserrat" pitchFamily="2" charset="-70"/>
              </a:rPr>
              <a:t>NOLIKTAVA</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9060AC89-B079-7CAA-9955-D1C808E63373}"/>
              </a:ext>
            </a:extLst>
          </p:cNvPr>
          <p:cNvSpPr>
            <a:spLocks noGrp="1"/>
          </p:cNvSpPr>
          <p:nvPr>
            <p:ph idx="1"/>
          </p:nvPr>
        </p:nvSpPr>
        <p:spPr>
          <a:xfrm>
            <a:off x="3301999" y="1825626"/>
            <a:ext cx="3108529" cy="3954072"/>
          </a:xfrm>
        </p:spPr>
        <p:txBody>
          <a:bodyPr rtlCol="0">
            <a:noAutofit/>
          </a:bodyPr>
          <a:lstStyle/>
          <a:p>
            <a:r>
              <a:rPr lang="lv-LV" sz="1200" dirty="0">
                <a:solidFill>
                  <a:srgbClr val="595959"/>
                </a:solidFill>
                <a:latin typeface="Montserrat" panose="00000500000000000000" pitchFamily="2" charset="-70"/>
              </a:rPr>
              <a:t>Materiālu un dārza tehnikas noliktava </a:t>
            </a:r>
            <a:r>
              <a:rPr lang="lv-LV" sz="1200" b="1" dirty="0">
                <a:solidFill>
                  <a:srgbClr val="595959"/>
                </a:solidFill>
                <a:latin typeface="Montserrat" panose="00000500000000000000" pitchFamily="2" charset="-70"/>
              </a:rPr>
              <a:t>apsaimniekošanā no  2021. gada 29. septembrī.</a:t>
            </a: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 490 EUR: </a:t>
            </a:r>
            <a:endParaRPr lang="lv-LV" sz="1200" b="1" dirty="0">
              <a:solidFill>
                <a:srgbClr val="595959"/>
              </a:solidFill>
              <a:latin typeface="Montserrat" panose="00000500000000000000" pitchFamily="2" charset="-70"/>
            </a:endParaRPr>
          </a:p>
          <a:p>
            <a:r>
              <a:rPr lang="lv-LV" sz="1200" dirty="0">
                <a:solidFill>
                  <a:srgbClr val="595959"/>
                </a:solidFill>
                <a:latin typeface="Montserrat" panose="00000500000000000000" pitchFamily="2" charset="-70"/>
              </a:rPr>
              <a:t>Tiek veikta objekta tehniskā apsardze, deratizācija un dezinfekcija - 490EUR;</a:t>
            </a:r>
          </a:p>
          <a:p>
            <a:r>
              <a:rPr lang="lv-LV" sz="1200" dirty="0">
                <a:solidFill>
                  <a:srgbClr val="595959"/>
                </a:solidFill>
                <a:latin typeface="Montserrat" panose="00000500000000000000" pitchFamily="2" charset="-70"/>
              </a:rPr>
              <a:t>Ēka apmierinošā tehniskā stāvoklī.</a:t>
            </a:r>
          </a:p>
        </p:txBody>
      </p:sp>
      <p:pic>
        <p:nvPicPr>
          <p:cNvPr id="12" name="Picture 11">
            <a:extLst>
              <a:ext uri="{FF2B5EF4-FFF2-40B4-BE49-F238E27FC236}">
                <a16:creationId xmlns:a16="http://schemas.microsoft.com/office/drawing/2014/main" id="{A787C10C-F3B8-6F94-0719-81134D081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8" name="Content Placeholder 5">
            <a:extLst>
              <a:ext uri="{FF2B5EF4-FFF2-40B4-BE49-F238E27FC236}">
                <a16:creationId xmlns:a16="http://schemas.microsoft.com/office/drawing/2014/main" id="{3B32A5E1-BF33-A97A-3C7C-5BAC120D4C37}"/>
              </a:ext>
            </a:extLst>
          </p:cNvPr>
          <p:cNvPicPr>
            <a:picLocks noChangeAspect="1"/>
          </p:cNvPicPr>
          <p:nvPr/>
        </p:nvPicPr>
        <p:blipFill>
          <a:blip r:embed="rId4"/>
          <a:srcRect b="33462"/>
          <a:stretch/>
        </p:blipFill>
        <p:spPr>
          <a:xfrm>
            <a:off x="7435969" y="1825626"/>
            <a:ext cx="4432361" cy="3118745"/>
          </a:xfrm>
          <a:prstGeom prst="rect">
            <a:avLst/>
          </a:prstGeom>
        </p:spPr>
      </p:pic>
      <p:sp>
        <p:nvSpPr>
          <p:cNvPr id="9" name="TextBox 2">
            <a:extLst>
              <a:ext uri="{FF2B5EF4-FFF2-40B4-BE49-F238E27FC236}">
                <a16:creationId xmlns:a16="http://schemas.microsoft.com/office/drawing/2014/main" id="{775CA6DD-FB20-C5CD-89B6-A204A0106E41}"/>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870201185"/>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F5C1655F-EF94-6F37-FEB6-3D006DFE53B4}"/>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F87D3A36-2FCE-3298-C14E-16B9BE44B475}"/>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DC5001DC-1846-7077-08DF-AF0444E42D08}"/>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CĪRUĻU IELA 8, KALNGALE</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FD5C7673-5F7D-E84D-C7FA-44D3EA68D091}"/>
              </a:ext>
            </a:extLst>
          </p:cNvPr>
          <p:cNvSpPr>
            <a:spLocks noGrp="1"/>
          </p:cNvSpPr>
          <p:nvPr>
            <p:ph idx="1"/>
          </p:nvPr>
        </p:nvSpPr>
        <p:spPr>
          <a:xfrm>
            <a:off x="3302001" y="1825626"/>
            <a:ext cx="4133969" cy="1752843"/>
          </a:xfrm>
        </p:spPr>
        <p:txBody>
          <a:bodyPr rtlCol="0">
            <a:noAutofit/>
          </a:bodyPr>
          <a:lstStyle/>
          <a:p>
            <a:r>
              <a:rPr lang="lv-LV" sz="1200" b="1" dirty="0">
                <a:solidFill>
                  <a:srgbClr val="595959"/>
                </a:solidFill>
                <a:latin typeface="Montserrat" pitchFamily="2" charset="-70"/>
              </a:rPr>
              <a:t>Estrāde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2020. gada 23. decembra.</a:t>
            </a:r>
          </a:p>
          <a:p>
            <a:r>
              <a:rPr lang="lv-LV" sz="1200" dirty="0">
                <a:solidFill>
                  <a:srgbClr val="595959"/>
                </a:solidFill>
                <a:latin typeface="Montserrat" pitchFamily="2" charset="-70"/>
              </a:rPr>
              <a:t>Ēkas platība 20.8m²;</a:t>
            </a: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a:t>
            </a:r>
          </a:p>
          <a:p>
            <a:r>
              <a:rPr lang="lv-LV" sz="1200" dirty="0">
                <a:solidFill>
                  <a:srgbClr val="595959"/>
                </a:solidFill>
                <a:latin typeface="Montserrat" pitchFamily="2" charset="-70"/>
              </a:rPr>
              <a:t>Veikta estrādes krāsošana un nelieli koka konstrukciju remontdarbi.</a:t>
            </a:r>
            <a:endParaRPr lang="lv-LV" sz="1200" dirty="0">
              <a:solidFill>
                <a:srgbClr val="595959"/>
              </a:solidFill>
              <a:highlight>
                <a:srgbClr val="C95B46"/>
              </a:highlight>
              <a:latin typeface="Montserrat" pitchFamily="2" charset="-70"/>
            </a:endParaRPr>
          </a:p>
        </p:txBody>
      </p:sp>
      <p:pic>
        <p:nvPicPr>
          <p:cNvPr id="12" name="Picture 11">
            <a:extLst>
              <a:ext uri="{FF2B5EF4-FFF2-40B4-BE49-F238E27FC236}">
                <a16:creationId xmlns:a16="http://schemas.microsoft.com/office/drawing/2014/main" id="{DE826810-174E-ED56-14E8-E83D21527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2" name="Content Placeholder 5">
            <a:extLst>
              <a:ext uri="{FF2B5EF4-FFF2-40B4-BE49-F238E27FC236}">
                <a16:creationId xmlns:a16="http://schemas.microsoft.com/office/drawing/2014/main" id="{DADC0D11-6518-1B72-F7F2-6BD7CA6E9E63}"/>
              </a:ext>
            </a:extLst>
          </p:cNvPr>
          <p:cNvPicPr>
            <a:picLocks noChangeAspect="1"/>
          </p:cNvPicPr>
          <p:nvPr/>
        </p:nvPicPr>
        <p:blipFill>
          <a:blip r:embed="rId4"/>
          <a:srcRect b="19456"/>
          <a:stretch/>
        </p:blipFill>
        <p:spPr>
          <a:xfrm>
            <a:off x="7550350" y="1825626"/>
            <a:ext cx="4388607" cy="3796519"/>
          </a:xfrm>
          <a:prstGeom prst="rect">
            <a:avLst/>
          </a:prstGeom>
        </p:spPr>
      </p:pic>
      <p:sp>
        <p:nvSpPr>
          <p:cNvPr id="6" name="TextBox 2">
            <a:extLst>
              <a:ext uri="{FF2B5EF4-FFF2-40B4-BE49-F238E27FC236}">
                <a16:creationId xmlns:a16="http://schemas.microsoft.com/office/drawing/2014/main" id="{9D552CB6-F2CE-767D-9EDA-FB76B16FBE7B}"/>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1808450877"/>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1F63DA9C-7FC9-28DB-5209-8BFBFD7A9F9E}"/>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FCEBBD2-F9A6-DD5D-2A47-95EB017DE981}"/>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BE90AE1A-D3B1-C15E-B04F-6A831C04D033}"/>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CĪRUĻU IELA 10, KALNGALE</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ADEAA331-1A81-B6BF-0410-9987C275F3A5}"/>
              </a:ext>
            </a:extLst>
          </p:cNvPr>
          <p:cNvSpPr>
            <a:spLocks noGrp="1"/>
          </p:cNvSpPr>
          <p:nvPr>
            <p:ph idx="1"/>
          </p:nvPr>
        </p:nvSpPr>
        <p:spPr>
          <a:xfrm>
            <a:off x="3302002" y="1825626"/>
            <a:ext cx="3775076" cy="3954072"/>
          </a:xfrm>
        </p:spPr>
        <p:txBody>
          <a:bodyPr rtlCol="0">
            <a:noAutofit/>
          </a:bodyPr>
          <a:lstStyle/>
          <a:p>
            <a:r>
              <a:rPr lang="lv-LV" sz="1200" b="0" i="0" dirty="0">
                <a:solidFill>
                  <a:srgbClr val="595959"/>
                </a:solidFill>
                <a:effectLst/>
                <a:latin typeface="Montserrat" pitchFamily="2" charset="-70"/>
              </a:rPr>
              <a:t>Brīvā laika pavadīšanas centrs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2004.gada 2. februāra</a:t>
            </a:r>
            <a:r>
              <a:rPr lang="lv-LV" sz="1200" b="1" i="0" dirty="0">
                <a:solidFill>
                  <a:srgbClr val="595959"/>
                </a:solidFill>
                <a:effectLst/>
                <a:latin typeface="Montserrat" pitchFamily="2" charset="-70"/>
              </a:rPr>
              <a:t>;</a:t>
            </a:r>
          </a:p>
          <a:p>
            <a:r>
              <a:rPr lang="lv-LV" sz="1200" dirty="0">
                <a:solidFill>
                  <a:srgbClr val="595959"/>
                </a:solidFill>
                <a:latin typeface="Montserrat" pitchFamily="2" charset="-70"/>
              </a:rPr>
              <a:t>Ēkas platība 70m²;</a:t>
            </a: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 </a:t>
            </a:r>
            <a:b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b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1180 EUR: </a:t>
            </a:r>
            <a:endParaRPr lang="lv-LV" sz="1200" dirty="0">
              <a:solidFill>
                <a:srgbClr val="595959"/>
              </a:solidFill>
              <a:latin typeface="Montserrat" pitchFamily="2" charset="-70"/>
            </a:endParaRPr>
          </a:p>
          <a:p>
            <a:r>
              <a:rPr lang="lv-LV" sz="1200" dirty="0">
                <a:solidFill>
                  <a:srgbClr val="595959"/>
                </a:solidFill>
                <a:latin typeface="Montserrat" pitchFamily="2" charset="-70"/>
              </a:rPr>
              <a:t>Veikts ēkas jumta remonts, ventilācijas izvadu hermetizācija - 300 EUR;</a:t>
            </a:r>
          </a:p>
          <a:p>
            <a:r>
              <a:rPr lang="lv-LV" sz="1200" dirty="0">
                <a:solidFill>
                  <a:srgbClr val="595959"/>
                </a:solidFill>
                <a:latin typeface="Montserrat" pitchFamily="2" charset="-70"/>
              </a:rPr>
              <a:t>Veikts apspriežu zāles remonts – 200 EUR;</a:t>
            </a:r>
          </a:p>
          <a:p>
            <a:r>
              <a:rPr lang="lv-LV" sz="1200" dirty="0">
                <a:solidFill>
                  <a:srgbClr val="595959"/>
                </a:solidFill>
                <a:latin typeface="Montserrat" pitchFamily="2" charset="-70"/>
              </a:rPr>
              <a:t>Tiek veikta objekta UGD un  tehniskā apsardze, deratizācija un dezinfekcija – </a:t>
            </a:r>
            <a:br>
              <a:rPr lang="lv-LV" sz="1200" dirty="0">
                <a:solidFill>
                  <a:srgbClr val="595959"/>
                </a:solidFill>
                <a:latin typeface="Montserrat" pitchFamily="2" charset="-70"/>
              </a:rPr>
            </a:br>
            <a:r>
              <a:rPr lang="lv-LV" sz="1200" dirty="0">
                <a:solidFill>
                  <a:srgbClr val="595959"/>
                </a:solidFill>
                <a:latin typeface="Montserrat" pitchFamily="2" charset="-70"/>
              </a:rPr>
              <a:t>680 EUR.</a:t>
            </a:r>
          </a:p>
          <a:p>
            <a:endParaRPr lang="lv-LV" sz="1200" dirty="0">
              <a:solidFill>
                <a:srgbClr val="595959"/>
              </a:solidFill>
              <a:latin typeface="Montserrat" pitchFamily="2" charset="-70"/>
            </a:endParaRPr>
          </a:p>
        </p:txBody>
      </p:sp>
      <p:pic>
        <p:nvPicPr>
          <p:cNvPr id="12" name="Picture 11">
            <a:extLst>
              <a:ext uri="{FF2B5EF4-FFF2-40B4-BE49-F238E27FC236}">
                <a16:creationId xmlns:a16="http://schemas.microsoft.com/office/drawing/2014/main" id="{DC3B4302-89C7-AAE7-ECE5-4673D1570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6" name="Content Placeholder 5">
            <a:extLst>
              <a:ext uri="{FF2B5EF4-FFF2-40B4-BE49-F238E27FC236}">
                <a16:creationId xmlns:a16="http://schemas.microsoft.com/office/drawing/2014/main" id="{81DCFC4F-2926-2EE3-2BDA-E36A68F95487}"/>
              </a:ext>
            </a:extLst>
          </p:cNvPr>
          <p:cNvPicPr>
            <a:picLocks noChangeAspect="1"/>
          </p:cNvPicPr>
          <p:nvPr/>
        </p:nvPicPr>
        <p:blipFill>
          <a:blip r:embed="rId4"/>
          <a:srcRect l="13778" b="33499"/>
          <a:stretch/>
        </p:blipFill>
        <p:spPr>
          <a:xfrm>
            <a:off x="7077078" y="1825626"/>
            <a:ext cx="4679927" cy="2778993"/>
          </a:xfrm>
          <a:prstGeom prst="rect">
            <a:avLst/>
          </a:prstGeom>
        </p:spPr>
      </p:pic>
      <p:sp>
        <p:nvSpPr>
          <p:cNvPr id="7" name="TextBox 2">
            <a:extLst>
              <a:ext uri="{FF2B5EF4-FFF2-40B4-BE49-F238E27FC236}">
                <a16:creationId xmlns:a16="http://schemas.microsoft.com/office/drawing/2014/main" id="{14BE0815-7D32-2C64-C43E-8F84924AB799}"/>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103420704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DC847"/>
        </a:solidFill>
        <a:effectLst/>
      </p:bgPr>
    </p:bg>
    <p:spTree>
      <p:nvGrpSpPr>
        <p:cNvPr id="1" name="">
          <a:extLst>
            <a:ext uri="{FF2B5EF4-FFF2-40B4-BE49-F238E27FC236}">
              <a16:creationId xmlns:a16="http://schemas.microsoft.com/office/drawing/2014/main" id="{C2A8881B-A0BB-7430-43F5-26AB7DDE314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F2B0A08-7F4A-E373-355C-007A1C255250}"/>
              </a:ext>
            </a:extLst>
          </p:cNvPr>
          <p:cNvSpPr txBox="1"/>
          <p:nvPr/>
        </p:nvSpPr>
        <p:spPr>
          <a:xfrm>
            <a:off x="-3177" y="3067050"/>
            <a:ext cx="12198353" cy="2091085"/>
          </a:xfrm>
          <a:prstGeom prst="rect">
            <a:avLst/>
          </a:prstGeom>
        </p:spPr>
        <p:txBody>
          <a:bodyPr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lang="lv-LV" altLang="en-LV" sz="4800" b="1" dirty="0">
                <a:solidFill>
                  <a:srgbClr val="595959"/>
                </a:solidFill>
                <a:latin typeface="Montserrat" pitchFamily="2" charset="-70"/>
              </a:rPr>
              <a:t>APSAIMNIEKOJAMĀS IZLGLĪTĪBAS IESTĀDES</a:t>
            </a:r>
            <a:endParaRPr kumimoji="0" lang="en-US" altLang="en-LV" sz="4800" b="1"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endParaRPr>
          </a:p>
        </p:txBody>
      </p:sp>
      <p:sp>
        <p:nvSpPr>
          <p:cNvPr id="3" name="AutoShape 3">
            <a:extLst>
              <a:ext uri="{FF2B5EF4-FFF2-40B4-BE49-F238E27FC236}">
                <a16:creationId xmlns:a16="http://schemas.microsoft.com/office/drawing/2014/main" id="{2C9D87C2-3859-4DBA-E69F-7E99AACC9562}"/>
              </a:ext>
            </a:extLst>
          </p:cNvPr>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extBox 2">
            <a:extLst>
              <a:ext uri="{FF2B5EF4-FFF2-40B4-BE49-F238E27FC236}">
                <a16:creationId xmlns:a16="http://schemas.microsoft.com/office/drawing/2014/main" id="{C2B0DE07-6963-C356-1F88-659609318EAF}"/>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671647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314EC752-21F3-46A0-D5E5-6C52F3A42CF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70EF090-40CD-07AC-45A8-6A9714E64291}"/>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2F9AC46A-951D-9523-78FB-3FFEEB8974F3}"/>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MEŽCIEMA IELA 26, GARCIEMS</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472FF18B-F3CD-08AB-D198-F96549C33C34}"/>
              </a:ext>
            </a:extLst>
          </p:cNvPr>
          <p:cNvSpPr>
            <a:spLocks noGrp="1"/>
          </p:cNvSpPr>
          <p:nvPr>
            <p:ph idx="1"/>
          </p:nvPr>
        </p:nvSpPr>
        <p:spPr>
          <a:xfrm>
            <a:off x="3302000" y="1825626"/>
            <a:ext cx="3961441" cy="3954072"/>
          </a:xfrm>
        </p:spPr>
        <p:txBody>
          <a:bodyPr rtlCol="0">
            <a:noAutofit/>
          </a:bodyPr>
          <a:lstStyle/>
          <a:p>
            <a:pPr algn="just"/>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2015. gada 19. maija;</a:t>
            </a:r>
          </a:p>
          <a:p>
            <a:pPr algn="just"/>
            <a:r>
              <a:rPr lang="lv-LV" sz="1200" dirty="0">
                <a:solidFill>
                  <a:srgbClr val="595959"/>
                </a:solidFill>
                <a:latin typeface="Montserrat" pitchFamily="2" charset="-70"/>
              </a:rPr>
              <a:t>Vidi degradējošs objekts. Daļā ēkas izvietota TET bāzes stacija. Nepieciešams pieņemt lēmumu par objekta pašvaldībai piederošās daļas tālāku izmantošanu vai tās demontāžu.</a:t>
            </a:r>
          </a:p>
        </p:txBody>
      </p:sp>
      <p:pic>
        <p:nvPicPr>
          <p:cNvPr id="12" name="Picture 11">
            <a:extLst>
              <a:ext uri="{FF2B5EF4-FFF2-40B4-BE49-F238E27FC236}">
                <a16:creationId xmlns:a16="http://schemas.microsoft.com/office/drawing/2014/main" id="{F8602868-9A0F-5789-516B-223439F9F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8" name="Content Placeholder 5">
            <a:extLst>
              <a:ext uri="{FF2B5EF4-FFF2-40B4-BE49-F238E27FC236}">
                <a16:creationId xmlns:a16="http://schemas.microsoft.com/office/drawing/2014/main" id="{CD84895C-608A-FBC1-BC55-BD41250059B9}"/>
              </a:ext>
            </a:extLst>
          </p:cNvPr>
          <p:cNvPicPr>
            <a:picLocks noChangeAspect="1"/>
          </p:cNvPicPr>
          <p:nvPr/>
        </p:nvPicPr>
        <p:blipFill>
          <a:blip r:embed="rId4"/>
          <a:srcRect b="25928"/>
          <a:stretch/>
        </p:blipFill>
        <p:spPr>
          <a:xfrm>
            <a:off x="7619362" y="1825626"/>
            <a:ext cx="4114800" cy="3223103"/>
          </a:xfrm>
          <a:prstGeom prst="rect">
            <a:avLst/>
          </a:prstGeom>
        </p:spPr>
      </p:pic>
      <p:sp>
        <p:nvSpPr>
          <p:cNvPr id="9" name="TextBox 2">
            <a:extLst>
              <a:ext uri="{FF2B5EF4-FFF2-40B4-BE49-F238E27FC236}">
                <a16:creationId xmlns:a16="http://schemas.microsoft.com/office/drawing/2014/main" id="{4435633A-762A-7B52-F783-98177BB27BDE}"/>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9284128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00E8C5AA-FCCC-7FEC-95AC-C1068AC0A4E0}"/>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FFD96A83-E0E9-8CC7-B465-FF45D5F798BE}"/>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95140835-5E57-356C-A5A0-AA1ADAEE7ABD}"/>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KEMPINGS GAUJA</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97861B75-79DA-212D-4D51-04C067B1C60C}"/>
              </a:ext>
            </a:extLst>
          </p:cNvPr>
          <p:cNvSpPr>
            <a:spLocks noGrp="1"/>
          </p:cNvSpPr>
          <p:nvPr>
            <p:ph idx="1"/>
          </p:nvPr>
        </p:nvSpPr>
        <p:spPr>
          <a:xfrm>
            <a:off x="3301999" y="1825626"/>
            <a:ext cx="3663227" cy="3954072"/>
          </a:xfrm>
        </p:spPr>
        <p:txBody>
          <a:bodyPr rtlCol="0">
            <a:noAutofit/>
          </a:bodyPr>
          <a:lstStyle/>
          <a:p>
            <a:pPr algn="just"/>
            <a:r>
              <a:rPr lang="lv-LV" sz="1200" b="1" dirty="0">
                <a:solidFill>
                  <a:srgbClr val="595959"/>
                </a:solidFill>
                <a:latin typeface="Montserrat" panose="00000500000000000000" pitchFamily="2" charset="-70"/>
              </a:rPr>
              <a:t>Apsaimniekošanā no 2015. gada 27. augusta.</a:t>
            </a:r>
          </a:p>
          <a:p>
            <a:pPr algn="just"/>
            <a:r>
              <a:rPr lang="lv-LV" sz="1200" dirty="0">
                <a:solidFill>
                  <a:srgbClr val="595959"/>
                </a:solidFill>
                <a:latin typeface="Montserrat" panose="00000500000000000000" pitchFamily="2" charset="-70"/>
              </a:rPr>
              <a:t>Vidi degradējošs objekts . Jāpieņem lēmums par objekta tālāko izmantošanu vai tā demontāžu.</a:t>
            </a:r>
            <a:endParaRPr lang="lv-LV" sz="1200" kern="100" dirty="0">
              <a:solidFill>
                <a:srgbClr val="595959"/>
              </a:solidFill>
              <a:highlight>
                <a:srgbClr val="FFFF00"/>
              </a:highlight>
              <a:latin typeface="Montserrat" panose="00000500000000000000" pitchFamily="2" charset="-70"/>
              <a:ea typeface="Calibri" panose="020F0502020204030204" pitchFamily="34" charset="0"/>
              <a:cs typeface="Times New Roman" panose="02020603050405020304" pitchFamily="18" charset="0"/>
            </a:endParaRPr>
          </a:p>
          <a:p>
            <a:pPr marL="0" indent="0" algn="just">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a:t>
            </a:r>
          </a:p>
          <a:p>
            <a:pPr algn="just"/>
            <a:r>
              <a:rPr lang="lv-LV" sz="1200" dirty="0">
                <a:solidFill>
                  <a:srgbClr val="595959"/>
                </a:solidFill>
                <a:latin typeface="Montserrat" panose="00000500000000000000" pitchFamily="2" charset="-70"/>
              </a:rPr>
              <a:t>Tiek veikta objekta tehniskā apsardze, deratizācija un </a:t>
            </a:r>
            <a:r>
              <a:rPr lang="lv-LV" sz="1200" dirty="0" err="1">
                <a:solidFill>
                  <a:srgbClr val="595959"/>
                </a:solidFill>
                <a:latin typeface="Montserrat" panose="00000500000000000000" pitchFamily="2" charset="-70"/>
              </a:rPr>
              <a:t>dezinsecija</a:t>
            </a:r>
            <a:r>
              <a:rPr lang="lv-LV" sz="1200" dirty="0">
                <a:solidFill>
                  <a:srgbClr val="595959"/>
                </a:solidFill>
                <a:latin typeface="Montserrat" panose="00000500000000000000" pitchFamily="2" charset="-70"/>
              </a:rPr>
              <a:t> - 560 EUR</a:t>
            </a:r>
          </a:p>
        </p:txBody>
      </p:sp>
      <p:pic>
        <p:nvPicPr>
          <p:cNvPr id="12" name="Picture 11">
            <a:extLst>
              <a:ext uri="{FF2B5EF4-FFF2-40B4-BE49-F238E27FC236}">
                <a16:creationId xmlns:a16="http://schemas.microsoft.com/office/drawing/2014/main" id="{0A96B2BD-D97F-9567-9F26-56CC65940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2" name="Content Placeholder 5">
            <a:extLst>
              <a:ext uri="{FF2B5EF4-FFF2-40B4-BE49-F238E27FC236}">
                <a16:creationId xmlns:a16="http://schemas.microsoft.com/office/drawing/2014/main" id="{BF1313A6-BDB6-E00D-8323-63476AB47D4B}"/>
              </a:ext>
            </a:extLst>
          </p:cNvPr>
          <p:cNvPicPr>
            <a:picLocks noChangeAspect="1"/>
          </p:cNvPicPr>
          <p:nvPr/>
        </p:nvPicPr>
        <p:blipFill>
          <a:blip r:embed="rId4"/>
          <a:stretch>
            <a:fillRect/>
          </a:stretch>
        </p:blipFill>
        <p:spPr>
          <a:xfrm>
            <a:off x="7096664" y="1838326"/>
            <a:ext cx="4911071" cy="4124157"/>
          </a:xfrm>
          <a:prstGeom prst="rect">
            <a:avLst/>
          </a:prstGeom>
        </p:spPr>
      </p:pic>
      <p:sp>
        <p:nvSpPr>
          <p:cNvPr id="6" name="TextBox 2">
            <a:extLst>
              <a:ext uri="{FF2B5EF4-FFF2-40B4-BE49-F238E27FC236}">
                <a16:creationId xmlns:a16="http://schemas.microsoft.com/office/drawing/2014/main" id="{E29736BF-E449-C50E-343F-0DA29E00088B}"/>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128075049"/>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E3E2F8A8-7908-3E3B-7EB2-F793F49ECCE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A026BF4-FC40-EAF8-3771-E368525C2D69}"/>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AFAF8D35-8BA4-3C3C-E618-E870081FC6BE}"/>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dirty="0">
                <a:solidFill>
                  <a:srgbClr val="595959"/>
                </a:solidFill>
                <a:latin typeface="Montserrat" pitchFamily="2" charset="-70"/>
              </a:rPr>
              <a:t>JŪRAS IELA 3</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E38694FE-F9D0-F134-3BB5-BB1CDCCD27A0}"/>
              </a:ext>
            </a:extLst>
          </p:cNvPr>
          <p:cNvSpPr>
            <a:spLocks noGrp="1"/>
          </p:cNvSpPr>
          <p:nvPr>
            <p:ph idx="1"/>
          </p:nvPr>
        </p:nvSpPr>
        <p:spPr>
          <a:xfrm>
            <a:off x="3301999" y="1825626"/>
            <a:ext cx="3663227" cy="3954072"/>
          </a:xfrm>
        </p:spPr>
        <p:txBody>
          <a:bodyPr rtlCol="0">
            <a:noAutofit/>
          </a:bodyPr>
          <a:lstStyle/>
          <a:p>
            <a:r>
              <a:rPr lang="lv-LV" sz="1200" dirty="0">
                <a:solidFill>
                  <a:srgbClr val="595959"/>
                </a:solidFill>
                <a:latin typeface="Montserrat" panose="00000500000000000000" pitchFamily="2" charset="-70"/>
              </a:rPr>
              <a:t>Carnikavas parka tualete/ saimniecības ēka t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2004. gada 2. februārī. </a:t>
            </a:r>
          </a:p>
          <a:p>
            <a:r>
              <a:rPr lang="lv-LV" sz="1200" dirty="0">
                <a:solidFill>
                  <a:srgbClr val="595959"/>
                </a:solidFill>
                <a:latin typeface="Montserrat" panose="00000500000000000000" pitchFamily="2" charset="-70"/>
              </a:rPr>
              <a:t>Ēka ir labā tehniskā stāvoklī;</a:t>
            </a: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a:t>
            </a:r>
            <a:endParaRPr lang="lv-LV" sz="1200" dirty="0">
              <a:solidFill>
                <a:srgbClr val="595959"/>
              </a:solidFill>
              <a:latin typeface="Montserrat" panose="00000500000000000000" pitchFamily="2" charset="-70"/>
            </a:endParaRPr>
          </a:p>
          <a:p>
            <a:r>
              <a:rPr lang="lv-LV" sz="1200" dirty="0">
                <a:solidFill>
                  <a:srgbClr val="595959"/>
                </a:solidFill>
                <a:latin typeface="Montserrat" panose="00000500000000000000" pitchFamily="2" charset="-70"/>
              </a:rPr>
              <a:t>Ēkai nodrošināta pastāvīga sanitārā kopšana </a:t>
            </a:r>
          </a:p>
          <a:p>
            <a:r>
              <a:rPr lang="lv-LV" sz="1200" dirty="0">
                <a:solidFill>
                  <a:srgbClr val="595959"/>
                </a:solidFill>
                <a:latin typeface="Montserrat" panose="00000500000000000000" pitchFamily="2" charset="-70"/>
              </a:rPr>
              <a:t>Regulāri veikti nepieciešamie santehniskie, elektromontāžas un apdares darbi, deratizācija un dezinsekcija - 200 EUR.</a:t>
            </a:r>
          </a:p>
          <a:p>
            <a:endParaRPr lang="lv-LV" sz="1200" dirty="0">
              <a:solidFill>
                <a:srgbClr val="595959"/>
              </a:solidFill>
              <a:latin typeface="Montserrat" panose="00000500000000000000" pitchFamily="2" charset="-70"/>
            </a:endParaRPr>
          </a:p>
        </p:txBody>
      </p:sp>
      <p:pic>
        <p:nvPicPr>
          <p:cNvPr id="12" name="Picture 11">
            <a:extLst>
              <a:ext uri="{FF2B5EF4-FFF2-40B4-BE49-F238E27FC236}">
                <a16:creationId xmlns:a16="http://schemas.microsoft.com/office/drawing/2014/main" id="{57B83597-8ADC-2E6E-CA97-58E2DA1DB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10" name="Picture 9">
            <a:extLst>
              <a:ext uri="{FF2B5EF4-FFF2-40B4-BE49-F238E27FC236}">
                <a16:creationId xmlns:a16="http://schemas.microsoft.com/office/drawing/2014/main" id="{8E312EB9-4731-0A71-9493-0109B84FEE56}"/>
              </a:ext>
            </a:extLst>
          </p:cNvPr>
          <p:cNvPicPr>
            <a:picLocks noChangeAspect="1"/>
          </p:cNvPicPr>
          <p:nvPr/>
        </p:nvPicPr>
        <p:blipFill>
          <a:blip r:embed="rId4">
            <a:extLst>
              <a:ext uri="{28A0092B-C50C-407E-A947-70E740481C1C}">
                <a14:useLocalDpi xmlns:a14="http://schemas.microsoft.com/office/drawing/2010/main" val="0"/>
              </a:ext>
            </a:extLst>
          </a:blip>
          <a:srcRect t="20251" b="19430"/>
          <a:stretch/>
        </p:blipFill>
        <p:spPr>
          <a:xfrm>
            <a:off x="7496825" y="1819526"/>
            <a:ext cx="4047911" cy="4340654"/>
          </a:xfrm>
          <a:prstGeom prst="rect">
            <a:avLst/>
          </a:prstGeom>
        </p:spPr>
      </p:pic>
      <p:sp>
        <p:nvSpPr>
          <p:cNvPr id="13" name="TextBox 2">
            <a:extLst>
              <a:ext uri="{FF2B5EF4-FFF2-40B4-BE49-F238E27FC236}">
                <a16:creationId xmlns:a16="http://schemas.microsoft.com/office/drawing/2014/main" id="{DE345620-F830-5A93-2707-1F24ACA0539B}"/>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42087410"/>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15AC77D2-6934-AAEE-5AD3-F7558E80F70A}"/>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8C0225F-A232-9328-A9F9-DB02F6F944AE}"/>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14F1B3EE-3D6C-3F9D-FDC4-726ACDDA88BA}"/>
              </a:ext>
            </a:extLst>
          </p:cNvPr>
          <p:cNvSpPr>
            <a:spLocks noGrp="1"/>
          </p:cNvSpPr>
          <p:nvPr>
            <p:ph type="title"/>
          </p:nvPr>
        </p:nvSpPr>
        <p:spPr>
          <a:xfrm>
            <a:off x="3302000" y="365126"/>
            <a:ext cx="8051800" cy="1326091"/>
          </a:xfrm>
        </p:spPr>
        <p:txBody>
          <a:bodyPr rtlCol="0">
            <a:normAutofit/>
          </a:bodyPr>
          <a:lstStyle/>
          <a:p>
            <a:pPr algn="ctr">
              <a:spcBef>
                <a:spcPts val="600"/>
              </a:spcBef>
            </a:pPr>
            <a:r>
              <a:rPr lang="lv-LV" sz="3200" b="1" kern="100" cap="all"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Ziemeļu ielas 8  sabiedriskā tualete</a:t>
            </a:r>
          </a:p>
        </p:txBody>
      </p:sp>
      <p:sp>
        <p:nvSpPr>
          <p:cNvPr id="5" name="Content Placeholder 4">
            <a:extLst>
              <a:ext uri="{FF2B5EF4-FFF2-40B4-BE49-F238E27FC236}">
                <a16:creationId xmlns:a16="http://schemas.microsoft.com/office/drawing/2014/main" id="{889837E8-3414-96FB-F177-5C9BD427F3FA}"/>
              </a:ext>
            </a:extLst>
          </p:cNvPr>
          <p:cNvSpPr>
            <a:spLocks noGrp="1"/>
          </p:cNvSpPr>
          <p:nvPr>
            <p:ph idx="1"/>
          </p:nvPr>
        </p:nvSpPr>
        <p:spPr>
          <a:xfrm>
            <a:off x="3302000" y="1825625"/>
            <a:ext cx="3418289" cy="4351867"/>
          </a:xfrm>
        </p:spPr>
        <p:txBody>
          <a:bodyPr rtlCol="0">
            <a:normAutofit/>
          </a:bodyPr>
          <a:lstStyle/>
          <a:p>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2021. gada 19. augustā.</a:t>
            </a:r>
          </a:p>
          <a:p>
            <a:r>
              <a:rPr lang="lv-LV" sz="12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Sabiedriskā tualete</a:t>
            </a:r>
          </a:p>
          <a:p>
            <a:r>
              <a:rPr lang="lv-LV" sz="12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Ēka ir nodota ekspluatācijā 2021.gadā;</a:t>
            </a:r>
          </a:p>
          <a:p>
            <a:pPr marL="0" indent="0">
              <a:buNone/>
            </a:pPr>
            <a:r>
              <a:rPr kumimoji="0" lang="lv-LV" sz="1200" b="0" i="0" u="none" strike="noStrike" kern="1200" cap="none" spc="0" normalizeH="0" baseline="0" noProof="0" dirty="0">
                <a:ln>
                  <a:noFill/>
                </a:ln>
                <a:solidFill>
                  <a:srgbClr val="595959"/>
                </a:solidFill>
                <a:effectLst/>
                <a:uLnTx/>
                <a:uFillTx/>
                <a:latin typeface="Montserrat" pitchFamily="2" charset="-70"/>
                <a:ea typeface="+mn-ea"/>
                <a:cs typeface="+mn-cs"/>
              </a:rPr>
              <a:t>Ēkai nodrošināta pastāvīga sanitārā kopšana. Regulāri veikti nepieciešamie santehniskie darbi, deratizācija un dezinsekcija .</a:t>
            </a:r>
          </a:p>
          <a:p>
            <a:endParaRPr lang="lv-LV" sz="1200" dirty="0">
              <a:solidFill>
                <a:srgbClr val="595959"/>
              </a:solidFill>
            </a:endParaRPr>
          </a:p>
        </p:txBody>
      </p:sp>
      <p:pic>
        <p:nvPicPr>
          <p:cNvPr id="12" name="Picture 11">
            <a:extLst>
              <a:ext uri="{FF2B5EF4-FFF2-40B4-BE49-F238E27FC236}">
                <a16:creationId xmlns:a16="http://schemas.microsoft.com/office/drawing/2014/main" id="{2E6F0655-3753-5F0D-1763-1D869F28E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7" name="Picture 6">
            <a:extLst>
              <a:ext uri="{FF2B5EF4-FFF2-40B4-BE49-F238E27FC236}">
                <a16:creationId xmlns:a16="http://schemas.microsoft.com/office/drawing/2014/main" id="{D95AB8CC-88B3-3062-D329-021E2AB54D88}"/>
              </a:ext>
            </a:extLst>
          </p:cNvPr>
          <p:cNvPicPr>
            <a:picLocks noChangeAspect="1"/>
          </p:cNvPicPr>
          <p:nvPr/>
        </p:nvPicPr>
        <p:blipFill>
          <a:blip r:embed="rId4">
            <a:extLst>
              <a:ext uri="{28A0092B-C50C-407E-A947-70E740481C1C}">
                <a14:useLocalDpi xmlns:a14="http://schemas.microsoft.com/office/drawing/2010/main" val="0"/>
              </a:ext>
            </a:extLst>
          </a:blip>
          <a:srcRect l="6519" r="13674"/>
          <a:stretch/>
        </p:blipFill>
        <p:spPr>
          <a:xfrm>
            <a:off x="7145235" y="1837267"/>
            <a:ext cx="4715342" cy="3553489"/>
          </a:xfrm>
          <a:prstGeom prst="rect">
            <a:avLst/>
          </a:prstGeom>
        </p:spPr>
      </p:pic>
      <p:sp>
        <p:nvSpPr>
          <p:cNvPr id="8" name="TextBox 2">
            <a:extLst>
              <a:ext uri="{FF2B5EF4-FFF2-40B4-BE49-F238E27FC236}">
                <a16:creationId xmlns:a16="http://schemas.microsoft.com/office/drawing/2014/main" id="{45D4F49A-2ADC-FCD9-5F94-CA6D9F691F57}"/>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511933918"/>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2609D5E2-E042-6311-EC8E-C7D68B91A0F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D23B0C30-DCBA-009C-5FCD-D590A2537E3B}"/>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BB8DE5C6-B814-4F02-3679-D7019AE67093}"/>
              </a:ext>
            </a:extLst>
          </p:cNvPr>
          <p:cNvSpPr>
            <a:spLocks noGrp="1"/>
          </p:cNvSpPr>
          <p:nvPr>
            <p:ph type="title"/>
          </p:nvPr>
        </p:nvSpPr>
        <p:spPr>
          <a:xfrm>
            <a:off x="3302000" y="365126"/>
            <a:ext cx="8051800" cy="1326091"/>
          </a:xfrm>
        </p:spPr>
        <p:txBody>
          <a:bodyPr rtlCol="0">
            <a:normAutofit/>
          </a:bodyPr>
          <a:lstStyle/>
          <a:p>
            <a:pPr algn="ctr">
              <a:spcBef>
                <a:spcPts val="600"/>
              </a:spcBef>
            </a:pPr>
            <a:r>
              <a:rPr lang="lv-LV" sz="3200" b="1" cap="all" dirty="0">
                <a:solidFill>
                  <a:srgbClr val="595959"/>
                </a:solidFill>
                <a:latin typeface="Montserrat" pitchFamily="2" charset="-70"/>
              </a:rPr>
              <a:t>Stacijas iela 2B</a:t>
            </a:r>
            <a:endParaRPr lang="lv-LV" sz="3200" kern="100" cap="all"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E37FA294-72FE-9F5C-92E3-5BC22B1FD2D2}"/>
              </a:ext>
            </a:extLst>
          </p:cNvPr>
          <p:cNvSpPr>
            <a:spLocks noGrp="1"/>
          </p:cNvSpPr>
          <p:nvPr>
            <p:ph idx="1"/>
          </p:nvPr>
        </p:nvSpPr>
        <p:spPr>
          <a:xfrm>
            <a:off x="3302000" y="1825625"/>
            <a:ext cx="3594559" cy="4351867"/>
          </a:xfrm>
        </p:spPr>
        <p:txBody>
          <a:bodyPr rtlCol="0">
            <a:normAutofit/>
          </a:bodyPr>
          <a:lstStyle/>
          <a:p>
            <a:r>
              <a:rPr lang="lv-LV" sz="12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Sabiedriskās tualetes ēka </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nodota  2018. gada 7. novembrī;</a:t>
            </a:r>
          </a:p>
          <a:p>
            <a:r>
              <a:rPr lang="lv-LV" sz="1200" dirty="0">
                <a:solidFill>
                  <a:srgbClr val="595959"/>
                </a:solidFill>
                <a:latin typeface="Montserrat" pitchFamily="2" charset="-70"/>
              </a:rPr>
              <a:t>Ēkas platība 14.1m²;</a:t>
            </a:r>
          </a:p>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–780 EUR: </a:t>
            </a:r>
            <a:endParaRPr lang="lv-LV" sz="1200" dirty="0">
              <a:solidFill>
                <a:srgbClr val="595959"/>
              </a:solidFill>
              <a:latin typeface="Montserrat" pitchFamily="2" charset="-70"/>
            </a:endParaRPr>
          </a:p>
          <a:p>
            <a:r>
              <a:rPr lang="lv-LV" sz="1200" dirty="0">
                <a:solidFill>
                  <a:srgbClr val="595959"/>
                </a:solidFill>
                <a:latin typeface="Montserrat" pitchFamily="2" charset="-70"/>
              </a:rPr>
              <a:t>Veikta ārdurvju nomaiņa - 200 EUR;</a:t>
            </a:r>
          </a:p>
          <a:p>
            <a:r>
              <a:rPr lang="lv-LV" sz="1200" dirty="0">
                <a:solidFill>
                  <a:srgbClr val="595959"/>
                </a:solidFill>
                <a:latin typeface="Montserrat" pitchFamily="2" charset="-70"/>
              </a:rPr>
              <a:t>Dabīgās ventilācijas izbūve - 150 EUR;</a:t>
            </a:r>
          </a:p>
          <a:p>
            <a:r>
              <a:rPr lang="lv-LV" sz="1200" dirty="0">
                <a:solidFill>
                  <a:srgbClr val="595959"/>
                </a:solidFill>
                <a:latin typeface="Montserrat" pitchFamily="2" charset="-70"/>
              </a:rPr>
              <a:t>Grīdu un sienu flīzēšana - 180 EUR;</a:t>
            </a:r>
          </a:p>
          <a:p>
            <a:r>
              <a:rPr lang="lv-LV" sz="1200" dirty="0">
                <a:solidFill>
                  <a:srgbClr val="595959"/>
                </a:solidFill>
                <a:latin typeface="Montserrat" pitchFamily="2" charset="-70"/>
              </a:rPr>
              <a:t>Santehnikas iekārtu remonts un nomaiņa - 250 EUR;</a:t>
            </a:r>
          </a:p>
        </p:txBody>
      </p:sp>
      <p:pic>
        <p:nvPicPr>
          <p:cNvPr id="12" name="Picture 11">
            <a:extLst>
              <a:ext uri="{FF2B5EF4-FFF2-40B4-BE49-F238E27FC236}">
                <a16:creationId xmlns:a16="http://schemas.microsoft.com/office/drawing/2014/main" id="{904E1998-0404-8543-BB63-30EE51FB8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pic>
        <p:nvPicPr>
          <p:cNvPr id="2" name="Content Placeholder 5">
            <a:extLst>
              <a:ext uri="{FF2B5EF4-FFF2-40B4-BE49-F238E27FC236}">
                <a16:creationId xmlns:a16="http://schemas.microsoft.com/office/drawing/2014/main" id="{D82EE8AB-22B1-48DB-87AC-819B62D8C1D4}"/>
              </a:ext>
            </a:extLst>
          </p:cNvPr>
          <p:cNvPicPr>
            <a:picLocks noChangeAspect="1"/>
          </p:cNvPicPr>
          <p:nvPr/>
        </p:nvPicPr>
        <p:blipFill>
          <a:blip r:embed="rId4"/>
          <a:srcRect b="41911"/>
          <a:stretch/>
        </p:blipFill>
        <p:spPr>
          <a:xfrm>
            <a:off x="7013357" y="1837266"/>
            <a:ext cx="4999283" cy="3649133"/>
          </a:xfrm>
          <a:prstGeom prst="rect">
            <a:avLst/>
          </a:prstGeom>
        </p:spPr>
      </p:pic>
      <p:sp>
        <p:nvSpPr>
          <p:cNvPr id="6" name="TextBox 2">
            <a:extLst>
              <a:ext uri="{FF2B5EF4-FFF2-40B4-BE49-F238E27FC236}">
                <a16:creationId xmlns:a16="http://schemas.microsoft.com/office/drawing/2014/main" id="{2772318C-27E0-9B7F-4EEB-03ED67F0CADA}"/>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176264279"/>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BB669088-7672-7BBA-0818-EAE41FC0FDEF}"/>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56D4765E-4919-438E-23F8-81EEEE89D9F3}"/>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602951B1-8FD8-9C96-02AE-EFC4D7EFCACE}"/>
              </a:ext>
            </a:extLst>
          </p:cNvPr>
          <p:cNvSpPr>
            <a:spLocks noGrp="1"/>
          </p:cNvSpPr>
          <p:nvPr>
            <p:ph type="title"/>
          </p:nvPr>
        </p:nvSpPr>
        <p:spPr>
          <a:xfrm>
            <a:off x="3302000" y="365126"/>
            <a:ext cx="8051800" cy="1326091"/>
          </a:xfrm>
        </p:spPr>
        <p:txBody>
          <a:bodyPr rtlCol="0">
            <a:normAutofit/>
          </a:bodyPr>
          <a:lstStyle/>
          <a:p>
            <a:pPr algn="ctr">
              <a:spcBef>
                <a:spcPts val="600"/>
              </a:spcBef>
            </a:pPr>
            <a:r>
              <a:rPr lang="lv-LV" sz="3200" b="1" kern="100" cap="all"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DZĪVOKĻI</a:t>
            </a:r>
          </a:p>
        </p:txBody>
      </p:sp>
      <p:sp>
        <p:nvSpPr>
          <p:cNvPr id="5" name="Content Placeholder 4">
            <a:extLst>
              <a:ext uri="{FF2B5EF4-FFF2-40B4-BE49-F238E27FC236}">
                <a16:creationId xmlns:a16="http://schemas.microsoft.com/office/drawing/2014/main" id="{740DE7C7-6973-7E9E-2993-0854ED3A7FAB}"/>
              </a:ext>
            </a:extLst>
          </p:cNvPr>
          <p:cNvSpPr>
            <a:spLocks noGrp="1"/>
          </p:cNvSpPr>
          <p:nvPr>
            <p:ph idx="1"/>
          </p:nvPr>
        </p:nvSpPr>
        <p:spPr>
          <a:xfrm>
            <a:off x="3302000" y="1825625"/>
            <a:ext cx="7741138" cy="2816713"/>
          </a:xfrm>
        </p:spPr>
        <p:txBody>
          <a:bodyPr rtlCol="0">
            <a:normAutofit/>
          </a:bodyPr>
          <a:lstStyle/>
          <a:p>
            <a:pPr marL="342900" indent="-342900">
              <a:spcBef>
                <a:spcPts val="0"/>
              </a:spcBef>
              <a:spcAft>
                <a:spcPts val="600"/>
              </a:spcAft>
              <a:buFont typeface="+mj-lt"/>
              <a:buAutoNum type="arabicPeriod"/>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Rīgas iela 2-13, Carnikava </a:t>
            </a:r>
            <a:r>
              <a:rPr lang="lv-LV" sz="1200" dirty="0">
                <a:solidFill>
                  <a:srgbClr val="595959"/>
                </a:solidFill>
                <a:latin typeface="Montserrat" panose="00000500000000000000" pitchFamily="2" charset="-70"/>
              </a:rPr>
              <a:t>apsaimniekošanā nodots </a:t>
            </a:r>
            <a:r>
              <a:rPr lang="lv-LV" sz="12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2012. gada 19. janvārī;</a:t>
            </a:r>
          </a:p>
          <a:p>
            <a:pPr marL="342900" indent="-342900">
              <a:spcBef>
                <a:spcPts val="0"/>
              </a:spcBef>
              <a:spcAft>
                <a:spcPts val="600"/>
              </a:spcAft>
              <a:buFont typeface="+mj-lt"/>
              <a:buAutoNum type="arabicPeriod"/>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Jūras iela 15-3, Carnikava </a:t>
            </a:r>
            <a:r>
              <a:rPr lang="lv-LV" sz="1200" dirty="0">
                <a:solidFill>
                  <a:srgbClr val="595959"/>
                </a:solidFill>
                <a:latin typeface="Montserrat" panose="00000500000000000000" pitchFamily="2" charset="-70"/>
              </a:rPr>
              <a:t>apsaimniekošanā nodots</a:t>
            </a:r>
            <a:r>
              <a:rPr lang="lv-LV" sz="12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 2013. gada 20. februārī; </a:t>
            </a:r>
          </a:p>
          <a:p>
            <a:pPr marL="342900" indent="-342900">
              <a:spcBef>
                <a:spcPts val="0"/>
              </a:spcBef>
              <a:spcAft>
                <a:spcPts val="600"/>
              </a:spcAft>
              <a:buFont typeface="+mj-lt"/>
              <a:buAutoNum type="arabicPeriod"/>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Ziemeļu iela 17-6, Lilaste </a:t>
            </a:r>
            <a:r>
              <a:rPr lang="lv-LV" sz="1200" dirty="0">
                <a:solidFill>
                  <a:srgbClr val="595959"/>
                </a:solidFill>
                <a:latin typeface="Montserrat" panose="00000500000000000000" pitchFamily="2" charset="-70"/>
              </a:rPr>
              <a:t>apsaimniekošanā nodoti </a:t>
            </a:r>
            <a:r>
              <a:rPr lang="lv-LV" sz="12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2018. gada 25. jūlijā;</a:t>
            </a:r>
            <a:endPar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a:p>
            <a:pPr marL="342900" indent="-342900">
              <a:spcBef>
                <a:spcPts val="0"/>
              </a:spcBef>
              <a:spcAft>
                <a:spcPts val="600"/>
              </a:spcAft>
              <a:buFont typeface="+mj-lt"/>
              <a:buAutoNum type="arabicPeriod"/>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Ziemeļu iela 15-13, Lilaste </a:t>
            </a:r>
            <a:r>
              <a:rPr lang="lv-LV" sz="1200" dirty="0">
                <a:solidFill>
                  <a:srgbClr val="595959"/>
                </a:solidFill>
                <a:latin typeface="Montserrat" panose="00000500000000000000" pitchFamily="2" charset="-70"/>
              </a:rPr>
              <a:t>apsaimniekošanā nodoti </a:t>
            </a:r>
            <a:r>
              <a:rPr lang="lv-LV" sz="12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2018. gada 25. jūlijā;</a:t>
            </a:r>
          </a:p>
          <a:p>
            <a:pPr marL="342900" indent="-342900">
              <a:spcBef>
                <a:spcPts val="0"/>
              </a:spcBef>
              <a:spcAft>
                <a:spcPts val="600"/>
              </a:spcAft>
              <a:buFont typeface="+mj-lt"/>
              <a:buAutoNum type="arabicPeriod"/>
            </a:pPr>
            <a:r>
              <a:rPr lang="lv-LV" sz="1200" b="1" dirty="0" err="1">
                <a:solidFill>
                  <a:srgbClr val="595959"/>
                </a:solidFill>
                <a:latin typeface="Montserrat" panose="00000500000000000000" pitchFamily="2" charset="-70"/>
                <a:ea typeface="Times New Roman" panose="02020603050405020304" pitchFamily="18" charset="0"/>
              </a:rPr>
              <a:t>Mežgarciema</a:t>
            </a:r>
            <a:r>
              <a:rPr lang="lv-LV" sz="1200" b="1" dirty="0">
                <a:solidFill>
                  <a:srgbClr val="595959"/>
                </a:solidFill>
                <a:latin typeface="Montserrat" panose="00000500000000000000" pitchFamily="2" charset="-70"/>
                <a:ea typeface="Times New Roman" panose="02020603050405020304" pitchFamily="18" charset="0"/>
              </a:rPr>
              <a:t> iela 1B</a:t>
            </a:r>
            <a:r>
              <a:rPr lang="lv-LV" sz="1200" dirty="0">
                <a:solidFill>
                  <a:srgbClr val="595959"/>
                </a:solidFill>
                <a:latin typeface="Montserrat" panose="00000500000000000000" pitchFamily="2" charset="-70"/>
                <a:ea typeface="Times New Roman" panose="02020603050405020304" pitchFamily="18" charset="0"/>
              </a:rPr>
              <a:t>, </a:t>
            </a:r>
            <a:r>
              <a:rPr lang="lv-LV" sz="1200" dirty="0" err="1">
                <a:solidFill>
                  <a:srgbClr val="595959"/>
                </a:solidFill>
                <a:latin typeface="Montserrat" panose="00000500000000000000" pitchFamily="2" charset="-70"/>
                <a:ea typeface="Times New Roman" panose="02020603050405020304" pitchFamily="18" charset="0"/>
              </a:rPr>
              <a:t>Mežgarciems</a:t>
            </a:r>
            <a:r>
              <a:rPr lang="lv-LV" sz="1200" dirty="0">
                <a:solidFill>
                  <a:srgbClr val="595959"/>
                </a:solidFill>
                <a:latin typeface="Montserrat" panose="00000500000000000000" pitchFamily="2" charset="-70"/>
                <a:ea typeface="Times New Roman" panose="02020603050405020304" pitchFamily="18" charset="0"/>
              </a:rPr>
              <a:t> </a:t>
            </a:r>
            <a:r>
              <a:rPr lang="lv-LV" sz="1200" dirty="0">
                <a:solidFill>
                  <a:srgbClr val="595959"/>
                </a:solidFill>
                <a:effectLst/>
                <a:latin typeface="Montserrat" panose="00000500000000000000" pitchFamily="2" charset="-70"/>
                <a:ea typeface="Times New Roman" panose="02020603050405020304" pitchFamily="18" charset="0"/>
              </a:rPr>
              <a:t>apsaimniekošanā ar 2018.gada </a:t>
            </a:r>
            <a:r>
              <a:rPr lang="lv-LV" sz="1200" dirty="0">
                <a:solidFill>
                  <a:srgbClr val="595959"/>
                </a:solidFill>
                <a:latin typeface="Montserrat" panose="00000500000000000000" pitchFamily="2" charset="-70"/>
                <a:ea typeface="Times New Roman" panose="02020603050405020304" pitchFamily="18" charset="0"/>
              </a:rPr>
              <a:t>31</a:t>
            </a:r>
            <a:r>
              <a:rPr lang="lv-LV" sz="1200" dirty="0">
                <a:solidFill>
                  <a:srgbClr val="595959"/>
                </a:solidFill>
                <a:effectLst/>
                <a:latin typeface="Montserrat" panose="00000500000000000000" pitchFamily="2" charset="-70"/>
                <a:ea typeface="Times New Roman" panose="02020603050405020304" pitchFamily="18" charset="0"/>
              </a:rPr>
              <a:t>. </a:t>
            </a:r>
            <a:r>
              <a:rPr lang="lv-LV" sz="1200" dirty="0">
                <a:solidFill>
                  <a:srgbClr val="595959"/>
                </a:solidFill>
                <a:latin typeface="Montserrat" panose="00000500000000000000" pitchFamily="2" charset="-70"/>
                <a:ea typeface="Times New Roman" panose="02020603050405020304" pitchFamily="18" charset="0"/>
              </a:rPr>
              <a:t>augustu</a:t>
            </a:r>
            <a:r>
              <a:rPr lang="lv-LV" sz="1200" dirty="0">
                <a:solidFill>
                  <a:srgbClr val="595959"/>
                </a:solidFill>
                <a:effectLst/>
                <a:latin typeface="Montserrat" panose="00000500000000000000" pitchFamily="2" charset="-70"/>
                <a:ea typeface="Times New Roman" panose="02020603050405020304" pitchFamily="18" charset="0"/>
              </a:rPr>
              <a:t>.</a:t>
            </a:r>
            <a:endParaRPr lang="lv-LV" sz="12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a:p>
            <a:pPr marL="342900" indent="-342900">
              <a:spcBef>
                <a:spcPts val="0"/>
              </a:spcBef>
              <a:spcAft>
                <a:spcPts val="600"/>
              </a:spcAft>
              <a:buFont typeface="+mj-lt"/>
              <a:buAutoNum type="arabicPeriod"/>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t>
            </a:r>
            <a:r>
              <a:rPr lang="lv-LV" sz="1200" b="1" kern="100" dirty="0" err="1">
                <a:solidFill>
                  <a:srgbClr val="595959"/>
                </a:solidFill>
                <a:latin typeface="Montserrat" panose="00000500000000000000" pitchFamily="2" charset="-70"/>
                <a:ea typeface="Calibri" panose="020F0502020204030204" pitchFamily="34" charset="0"/>
                <a:cs typeface="Times New Roman" panose="02020603050405020304" pitchFamily="18" charset="0"/>
              </a:rPr>
              <a:t>Kadaga</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 10”-63, </a:t>
            </a:r>
            <a:r>
              <a:rPr lang="lv-LV" sz="1200" b="1" kern="100" dirty="0" err="1">
                <a:solidFill>
                  <a:srgbClr val="595959"/>
                </a:solidFill>
                <a:latin typeface="Montserrat" panose="00000500000000000000" pitchFamily="2" charset="-70"/>
                <a:ea typeface="Calibri" panose="020F0502020204030204" pitchFamily="34" charset="0"/>
                <a:cs typeface="Times New Roman" panose="02020603050405020304" pitchFamily="18" charset="0"/>
              </a:rPr>
              <a:t>Kadaga</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 </a:t>
            </a:r>
            <a:r>
              <a:rPr lang="lv-LV" sz="1200" dirty="0">
                <a:solidFill>
                  <a:srgbClr val="595959"/>
                </a:solidFill>
                <a:effectLst/>
                <a:latin typeface="Montserrat" panose="00000500000000000000" pitchFamily="2" charset="-70"/>
                <a:ea typeface="Times New Roman" panose="02020603050405020304" pitchFamily="18" charset="0"/>
              </a:rPr>
              <a:t>apsaimniekošanā nodoti 2022. gada 27. jūlijā;</a:t>
            </a:r>
            <a:endPar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a:p>
            <a:pPr marL="342900" indent="-342900">
              <a:spcBef>
                <a:spcPts val="0"/>
              </a:spcBef>
              <a:spcAft>
                <a:spcPts val="600"/>
              </a:spcAft>
              <a:buFont typeface="+mj-lt"/>
              <a:buAutoNum type="arabicPeriod"/>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t>
            </a:r>
            <a:r>
              <a:rPr lang="lv-LV" sz="1200" b="1" kern="100" dirty="0" err="1">
                <a:solidFill>
                  <a:srgbClr val="595959"/>
                </a:solidFill>
                <a:latin typeface="Montserrat" panose="00000500000000000000" pitchFamily="2" charset="-70"/>
                <a:ea typeface="Calibri" panose="020F0502020204030204" pitchFamily="34" charset="0"/>
                <a:cs typeface="Times New Roman" panose="02020603050405020304" pitchFamily="18" charset="0"/>
              </a:rPr>
              <a:t>Kadaga</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 5" – 44, </a:t>
            </a:r>
            <a:r>
              <a:rPr lang="lv-LV" sz="1200" b="1" kern="100" dirty="0" err="1">
                <a:solidFill>
                  <a:srgbClr val="595959"/>
                </a:solidFill>
                <a:latin typeface="Montserrat" panose="00000500000000000000" pitchFamily="2" charset="-70"/>
                <a:ea typeface="Calibri" panose="020F0502020204030204" pitchFamily="34" charset="0"/>
                <a:cs typeface="Times New Roman" panose="02020603050405020304" pitchFamily="18" charset="0"/>
              </a:rPr>
              <a:t>Kadaga</a:t>
            </a: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 </a:t>
            </a:r>
            <a:r>
              <a:rPr lang="lv-LV" sz="1200" dirty="0">
                <a:solidFill>
                  <a:srgbClr val="595959"/>
                </a:solidFill>
                <a:effectLst/>
                <a:latin typeface="Montserrat" panose="00000500000000000000" pitchFamily="2" charset="-70"/>
                <a:ea typeface="Times New Roman" panose="02020603050405020304" pitchFamily="18" charset="0"/>
              </a:rPr>
              <a:t>apsaimniekošanā nodoti 2022. gada 27. jūlijā;</a:t>
            </a:r>
          </a:p>
          <a:p>
            <a:pPr marL="342900" indent="-342900">
              <a:spcBef>
                <a:spcPts val="0"/>
              </a:spcBef>
              <a:spcAft>
                <a:spcPts val="600"/>
              </a:spcAft>
              <a:buFont typeface="+mj-lt"/>
              <a:buAutoNum type="arabicPeriod"/>
            </a:pPr>
            <a:r>
              <a:rPr lang="lv-LV" sz="1200" b="1" dirty="0">
                <a:solidFill>
                  <a:srgbClr val="595959"/>
                </a:solidFill>
                <a:effectLst/>
                <a:latin typeface="Montserrat" panose="00000500000000000000" pitchFamily="2" charset="-70"/>
                <a:ea typeface="Times New Roman" panose="02020603050405020304" pitchFamily="18" charset="0"/>
              </a:rPr>
              <a:t>Kanāla iela 66-2, Alderi, </a:t>
            </a:r>
            <a:r>
              <a:rPr lang="lv-LV" sz="1200" dirty="0">
                <a:solidFill>
                  <a:srgbClr val="595959"/>
                </a:solidFill>
                <a:effectLst/>
                <a:latin typeface="Montserrat" panose="00000500000000000000" pitchFamily="2" charset="-70"/>
                <a:ea typeface="Times New Roman" panose="02020603050405020304" pitchFamily="18" charset="0"/>
              </a:rPr>
              <a:t>apsaimniekošanā nodoti 2022. gada 27. jūlijā;</a:t>
            </a:r>
            <a:endParaRPr lang="lv-LV" sz="1200" b="1" dirty="0">
              <a:solidFill>
                <a:srgbClr val="595959"/>
              </a:solidFill>
              <a:effectLst/>
              <a:latin typeface="Montserrat" panose="00000500000000000000" pitchFamily="2" charset="-70"/>
              <a:ea typeface="Times New Roman" panose="02020603050405020304" pitchFamily="18" charset="0"/>
            </a:endParaRPr>
          </a:p>
          <a:p>
            <a:pPr marL="342900" indent="-342900">
              <a:spcBef>
                <a:spcPts val="0"/>
              </a:spcBef>
              <a:spcAft>
                <a:spcPts val="600"/>
              </a:spcAft>
              <a:buFont typeface="+mj-lt"/>
              <a:buAutoNum type="arabicPeriod"/>
            </a:pPr>
            <a:r>
              <a:rPr lang="lv-LV" sz="1200" b="1" dirty="0">
                <a:solidFill>
                  <a:srgbClr val="595959"/>
                </a:solidFill>
                <a:effectLst/>
                <a:latin typeface="Montserrat" panose="00000500000000000000" pitchFamily="2" charset="-70"/>
                <a:ea typeface="Times New Roman" panose="02020603050405020304" pitchFamily="18" charset="0"/>
              </a:rPr>
              <a:t>Muižas iela 8-6, Ādaži,</a:t>
            </a:r>
            <a:r>
              <a:rPr lang="lv-LV" sz="1200" dirty="0">
                <a:solidFill>
                  <a:srgbClr val="595959"/>
                </a:solidFill>
                <a:effectLst/>
                <a:latin typeface="Montserrat" panose="00000500000000000000" pitchFamily="2" charset="-70"/>
                <a:ea typeface="Times New Roman" panose="02020603050405020304" pitchFamily="18" charset="0"/>
              </a:rPr>
              <a:t> apsaimniekošanā nodoti 2022. gada 27. jūlijā;</a:t>
            </a:r>
            <a:endParaRPr lang="lv-LV" sz="1200" b="1" dirty="0">
              <a:solidFill>
                <a:srgbClr val="595959"/>
              </a:solidFill>
              <a:effectLst/>
              <a:latin typeface="Montserrat" panose="00000500000000000000" pitchFamily="2" charset="-70"/>
              <a:ea typeface="Times New Roman" panose="02020603050405020304" pitchFamily="18" charset="0"/>
            </a:endParaRPr>
          </a:p>
          <a:p>
            <a:pPr marL="342900" indent="-342900">
              <a:spcBef>
                <a:spcPts val="0"/>
              </a:spcBef>
              <a:spcAft>
                <a:spcPts val="600"/>
              </a:spcAft>
              <a:buFont typeface="+mj-lt"/>
              <a:buAutoNum type="arabicPeriod"/>
            </a:pPr>
            <a:r>
              <a:rPr lang="lv-LV" sz="1200" b="1" dirty="0">
                <a:solidFill>
                  <a:srgbClr val="595959"/>
                </a:solidFill>
                <a:effectLst/>
                <a:latin typeface="Montserrat" panose="00000500000000000000" pitchFamily="2" charset="-70"/>
                <a:ea typeface="Times New Roman" panose="02020603050405020304" pitchFamily="18" charset="0"/>
              </a:rPr>
              <a:t>Muižas iela 8-9,  Ādaži </a:t>
            </a:r>
            <a:r>
              <a:rPr lang="lv-LV" sz="1200" dirty="0">
                <a:solidFill>
                  <a:srgbClr val="595959"/>
                </a:solidFill>
                <a:effectLst/>
                <a:latin typeface="Montserrat" panose="00000500000000000000" pitchFamily="2" charset="-70"/>
                <a:ea typeface="Times New Roman" panose="02020603050405020304" pitchFamily="18" charset="0"/>
              </a:rPr>
              <a:t>apsaimniekošanā nodoti 2022. gada 27. jūlijā;</a:t>
            </a:r>
            <a:endParaRPr lang="lv-LV" sz="1200" b="1" dirty="0">
              <a:solidFill>
                <a:srgbClr val="595959"/>
              </a:solidFill>
              <a:effectLst/>
              <a:latin typeface="Montserrat" panose="00000500000000000000" pitchFamily="2" charset="-70"/>
              <a:ea typeface="Times New Roman" panose="02020603050405020304" pitchFamily="18" charset="0"/>
            </a:endParaRPr>
          </a:p>
          <a:p>
            <a:pPr marL="342900" indent="-342900">
              <a:spcBef>
                <a:spcPts val="0"/>
              </a:spcBef>
              <a:spcAft>
                <a:spcPts val="600"/>
              </a:spcAft>
              <a:buFont typeface="+mj-lt"/>
              <a:buAutoNum type="arabicPeriod"/>
            </a:pPr>
            <a:r>
              <a:rPr lang="lv-LV" sz="1200" b="1" dirty="0">
                <a:solidFill>
                  <a:srgbClr val="595959"/>
                </a:solidFill>
                <a:effectLst/>
                <a:latin typeface="Montserrat" panose="00000500000000000000" pitchFamily="2" charset="-70"/>
                <a:ea typeface="Times New Roman" panose="02020603050405020304" pitchFamily="18" charset="0"/>
              </a:rPr>
              <a:t>Muižas iela 8-10, Ādaži </a:t>
            </a:r>
            <a:r>
              <a:rPr lang="lv-LV" sz="1200" dirty="0">
                <a:solidFill>
                  <a:srgbClr val="595959"/>
                </a:solidFill>
                <a:effectLst/>
                <a:latin typeface="Montserrat" panose="00000500000000000000" pitchFamily="2" charset="-70"/>
                <a:ea typeface="Times New Roman" panose="02020603050405020304" pitchFamily="18" charset="0"/>
              </a:rPr>
              <a:t>apsaimniekošanā nodoti 2022. gada 27. jūlijā;</a:t>
            </a:r>
          </a:p>
          <a:p>
            <a:pPr>
              <a:spcBef>
                <a:spcPts val="0"/>
              </a:spcBef>
              <a:spcAft>
                <a:spcPts val="600"/>
              </a:spcAft>
            </a:pPr>
            <a:endParaRPr lang="lv-LV" sz="12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a:p>
            <a:pPr>
              <a:spcBef>
                <a:spcPts val="0"/>
              </a:spcBef>
              <a:spcAft>
                <a:spcPts val="600"/>
              </a:spcAft>
            </a:pPr>
            <a:endParaRPr lang="lv-LV" sz="1200" dirty="0">
              <a:solidFill>
                <a:srgbClr val="595959"/>
              </a:solidFill>
              <a:highlight>
                <a:srgbClr val="FFFF00"/>
              </a:highlight>
              <a:latin typeface="Montserrat" panose="00000500000000000000" pitchFamily="2" charset="-70"/>
            </a:endParaRPr>
          </a:p>
        </p:txBody>
      </p:sp>
      <p:pic>
        <p:nvPicPr>
          <p:cNvPr id="12" name="Picture 11">
            <a:extLst>
              <a:ext uri="{FF2B5EF4-FFF2-40B4-BE49-F238E27FC236}">
                <a16:creationId xmlns:a16="http://schemas.microsoft.com/office/drawing/2014/main" id="{7FB1BD71-A894-DE00-244A-5828529F4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6" name="TextBox 2">
            <a:extLst>
              <a:ext uri="{FF2B5EF4-FFF2-40B4-BE49-F238E27FC236}">
                <a16:creationId xmlns:a16="http://schemas.microsoft.com/office/drawing/2014/main" id="{00685099-68EC-5BE5-28AF-21DF711D3064}"/>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84880236"/>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8E60F834-A2C9-E24F-1F2D-CF15C26A2E0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B3FA668-87EF-BB0A-4495-A96DF5140738}"/>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DA229757-4DDD-04BB-18AE-AC4383F42FAE}"/>
              </a:ext>
            </a:extLst>
          </p:cNvPr>
          <p:cNvSpPr>
            <a:spLocks noGrp="1"/>
          </p:cNvSpPr>
          <p:nvPr>
            <p:ph type="title"/>
          </p:nvPr>
        </p:nvSpPr>
        <p:spPr>
          <a:xfrm>
            <a:off x="3302000" y="365126"/>
            <a:ext cx="8051800" cy="1326091"/>
          </a:xfrm>
        </p:spPr>
        <p:txBody>
          <a:bodyPr rtlCol="0">
            <a:normAutofit/>
          </a:bodyPr>
          <a:lstStyle/>
          <a:p>
            <a:pPr algn="ctr">
              <a:spcBef>
                <a:spcPts val="600"/>
              </a:spcBef>
            </a:pPr>
            <a:r>
              <a:rPr lang="lv-LV" sz="3200" b="1" cap="all" dirty="0">
                <a:solidFill>
                  <a:srgbClr val="595959"/>
                </a:solidFill>
                <a:latin typeface="Montserrat" panose="00000500000000000000" pitchFamily="2" charset="-70"/>
              </a:rPr>
              <a:t>Ūdenstorņi</a:t>
            </a:r>
            <a:endParaRPr lang="lv-LV" sz="3200" b="1" kern="100" cap="all"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40AFB5B0-E149-B0DC-615C-1E2792CB475F}"/>
              </a:ext>
            </a:extLst>
          </p:cNvPr>
          <p:cNvSpPr>
            <a:spLocks noGrp="1"/>
          </p:cNvSpPr>
          <p:nvPr>
            <p:ph idx="1"/>
          </p:nvPr>
        </p:nvSpPr>
        <p:spPr>
          <a:xfrm>
            <a:off x="3302000" y="1825625"/>
            <a:ext cx="7741138" cy="4351867"/>
          </a:xfrm>
        </p:spPr>
        <p:txBody>
          <a:bodyPr rtlCol="0">
            <a:normAutofit/>
          </a:bodyPr>
          <a:lstStyle/>
          <a:p>
            <a:pPr marL="0" indent="0">
              <a:buNone/>
            </a:pPr>
            <a:r>
              <a:rPr lang="lv-LV" sz="12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Apsaimniekošanā no 2004. gada 2. februāra.</a:t>
            </a:r>
          </a:p>
          <a:p>
            <a:r>
              <a:rPr lang="lv-LV" sz="1200" dirty="0">
                <a:solidFill>
                  <a:srgbClr val="595959"/>
                </a:solidFill>
                <a:latin typeface="Montserrat" panose="00000500000000000000" pitchFamily="2" charset="-70"/>
              </a:rPr>
              <a:t>Graudu iela 12, Carnikava (līdz 12.01.2026. spēkā esošs nomas līgums  ar SIA ‘’Latvijas Mobilais Telefons’’);</a:t>
            </a:r>
          </a:p>
          <a:p>
            <a:r>
              <a:rPr lang="lv-LV" sz="1200" dirty="0">
                <a:solidFill>
                  <a:srgbClr val="595959"/>
                </a:solidFill>
                <a:latin typeface="Montserrat" panose="00000500000000000000" pitchFamily="2" charset="-70"/>
              </a:rPr>
              <a:t>Dārznieku iela 5, Carnikava (līdz 12.01.2026. spēkā esošs nomas līgums  ar SIA ‘’Latvijas Mobilais Telefons’’);</a:t>
            </a:r>
          </a:p>
          <a:p>
            <a:r>
              <a:rPr lang="lv-LV" sz="1200" dirty="0">
                <a:solidFill>
                  <a:srgbClr val="595959"/>
                </a:solidFill>
                <a:latin typeface="Montserrat" panose="00000500000000000000" pitchFamily="2" charset="-70"/>
              </a:rPr>
              <a:t>Cīruļu iela 18C, </a:t>
            </a:r>
            <a:r>
              <a:rPr lang="lv-LV" sz="1200" dirty="0" err="1">
                <a:solidFill>
                  <a:srgbClr val="595959"/>
                </a:solidFill>
                <a:latin typeface="Montserrat" panose="00000500000000000000" pitchFamily="2" charset="-70"/>
              </a:rPr>
              <a:t>Kalngale</a:t>
            </a:r>
            <a:r>
              <a:rPr lang="lv-LV" sz="1200" dirty="0">
                <a:solidFill>
                  <a:srgbClr val="595959"/>
                </a:solidFill>
                <a:latin typeface="Montserrat" panose="00000500000000000000" pitchFamily="2" charset="-70"/>
              </a:rPr>
              <a:t>.</a:t>
            </a:r>
          </a:p>
          <a:p>
            <a:endParaRPr lang="lv-LV" sz="1200" dirty="0">
              <a:solidFill>
                <a:srgbClr val="595959"/>
              </a:solidFill>
              <a:latin typeface="Montserrat" panose="00000500000000000000" pitchFamily="2" charset="-70"/>
            </a:endParaRPr>
          </a:p>
        </p:txBody>
      </p:sp>
      <p:pic>
        <p:nvPicPr>
          <p:cNvPr id="12" name="Picture 11">
            <a:extLst>
              <a:ext uri="{FF2B5EF4-FFF2-40B4-BE49-F238E27FC236}">
                <a16:creationId xmlns:a16="http://schemas.microsoft.com/office/drawing/2014/main" id="{976E7B87-897E-F3DF-413C-38F555605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6" name="TextBox 2">
            <a:extLst>
              <a:ext uri="{FF2B5EF4-FFF2-40B4-BE49-F238E27FC236}">
                <a16:creationId xmlns:a16="http://schemas.microsoft.com/office/drawing/2014/main" id="{31F25468-C991-67F1-1036-EED3635252EF}"/>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798542898"/>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118B18A3-0491-4DCA-C21A-77E7AEA0441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8017F20-FD91-8F2B-E35A-E7D1B646B9E5}"/>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9349C961-59B9-26A5-63B3-983EFC89A413}"/>
              </a:ext>
            </a:extLst>
          </p:cNvPr>
          <p:cNvSpPr>
            <a:spLocks noGrp="1"/>
          </p:cNvSpPr>
          <p:nvPr>
            <p:ph type="title"/>
          </p:nvPr>
        </p:nvSpPr>
        <p:spPr>
          <a:xfrm>
            <a:off x="3302000" y="365126"/>
            <a:ext cx="8051800" cy="1326091"/>
          </a:xfrm>
        </p:spPr>
        <p:txBody>
          <a:bodyPr rtlCol="0">
            <a:normAutofit/>
          </a:bodyPr>
          <a:lstStyle/>
          <a:p>
            <a:pPr algn="ctr">
              <a:spcBef>
                <a:spcPts val="600"/>
              </a:spcBef>
            </a:pPr>
            <a:r>
              <a:rPr lang="lv-LV" sz="3200" b="1" cap="all" dirty="0">
                <a:solidFill>
                  <a:srgbClr val="595959"/>
                </a:solidFill>
                <a:latin typeface="Montserrat" panose="00000500000000000000" pitchFamily="2" charset="-70"/>
              </a:rPr>
              <a:t>Ūdenstorņi</a:t>
            </a:r>
            <a:endParaRPr lang="lv-LV" sz="3200" b="1" kern="100" cap="all"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69E9D2D5-4711-7F55-B553-82B50BF8FBB4}"/>
              </a:ext>
            </a:extLst>
          </p:cNvPr>
          <p:cNvSpPr>
            <a:spLocks noGrp="1"/>
          </p:cNvSpPr>
          <p:nvPr>
            <p:ph idx="1"/>
          </p:nvPr>
        </p:nvSpPr>
        <p:spPr>
          <a:xfrm>
            <a:off x="3302000" y="1825625"/>
            <a:ext cx="7741138" cy="4351867"/>
          </a:xfrm>
        </p:spPr>
        <p:txBody>
          <a:bodyPr rtlCol="0">
            <a:noAutofit/>
          </a:bodyPr>
          <a:lstStyle/>
          <a:p>
            <a:pPr marL="0" indent="0">
              <a:lnSpc>
                <a:spcPct val="107000"/>
              </a:lnSpc>
              <a:spcAft>
                <a:spcPts val="800"/>
              </a:spcAft>
              <a:buNone/>
            </a:pPr>
            <a:r>
              <a:rPr lang="lv-LV" sz="900" kern="100" dirty="0">
                <a:effectLst/>
                <a:latin typeface="Montserrat" panose="00000500000000000000" pitchFamily="50" charset="-70"/>
                <a:ea typeface="Calibri" panose="020F0502020204030204" pitchFamily="34" charset="0"/>
                <a:cs typeface="Times New Roman" panose="02020603050405020304" pitchFamily="18" charset="0"/>
              </a:rPr>
              <a:t>Atzinuma secinājumi par ūdens torni </a:t>
            </a:r>
            <a:r>
              <a:rPr lang="lv-LV" sz="900" b="1" kern="100" dirty="0">
                <a:effectLst/>
                <a:latin typeface="Montserrat" panose="00000500000000000000" pitchFamily="50" charset="-70"/>
                <a:ea typeface="Calibri" panose="020F0502020204030204" pitchFamily="34" charset="0"/>
                <a:cs typeface="Times New Roman" panose="02020603050405020304" pitchFamily="18" charset="0"/>
              </a:rPr>
              <a:t>Dārznieku ielā 5. </a:t>
            </a:r>
            <a:r>
              <a:rPr lang="lv-LV" sz="900" kern="100" dirty="0">
                <a:effectLst/>
                <a:latin typeface="Montserrat" panose="00000500000000000000" pitchFamily="50" charset="-70"/>
                <a:ea typeface="Calibri" panose="020F0502020204030204" pitchFamily="34" charset="0"/>
                <a:cs typeface="Times New Roman" panose="02020603050405020304" pitchFamily="18" charset="0"/>
              </a:rPr>
              <a:t>Apsekotā būvkonstrukcija ir atbilstoša ekspluatācijas nosacījumiem. Lielākam nolietojumam ir pakļautas mūra sienu konstrukcijas un atsegtās tērauda konstrukcijas. Lai nodrošinātu turpmāko būves ekspluatāciju, ieteicams bojāto daļu remontu:</a:t>
            </a:r>
          </a:p>
          <a:p>
            <a:pPr marL="800123" lvl="1" indent="-342900">
              <a:lnSpc>
                <a:spcPct val="107000"/>
              </a:lnSpc>
              <a:spcBef>
                <a:spcPts val="600"/>
              </a:spcBef>
              <a:spcAft>
                <a:spcPts val="0"/>
              </a:spcAft>
              <a:buFont typeface="+mj-lt"/>
              <a:buAutoNum type="arabicPeriod"/>
            </a:pPr>
            <a:r>
              <a:rPr lang="lv-LV" sz="900" kern="100" dirty="0">
                <a:effectLst/>
                <a:latin typeface="Montserrat" panose="00000500000000000000" pitchFamily="50" charset="-70"/>
                <a:ea typeface="Calibri" panose="020F0502020204030204" pitchFamily="34" charset="0"/>
                <a:cs typeface="Times New Roman" panose="02020603050405020304" pitchFamily="18" charset="0"/>
              </a:rPr>
              <a:t>Ķieģeļu mūra sienu remontu.</a:t>
            </a:r>
          </a:p>
          <a:p>
            <a:pPr marL="800123" lvl="1" indent="-342900">
              <a:lnSpc>
                <a:spcPct val="107000"/>
              </a:lnSpc>
              <a:spcBef>
                <a:spcPts val="600"/>
              </a:spcBef>
              <a:spcAft>
                <a:spcPts val="0"/>
              </a:spcAft>
              <a:buFont typeface="+mj-lt"/>
              <a:buAutoNum type="arabicPeriod"/>
            </a:pPr>
            <a:r>
              <a:rPr lang="lv-LV" sz="900" kern="100" dirty="0">
                <a:effectLst/>
                <a:latin typeface="Montserrat" panose="00000500000000000000" pitchFamily="50" charset="-70"/>
                <a:ea typeface="Calibri" panose="020F0502020204030204" pitchFamily="34" charset="0"/>
                <a:cs typeface="Times New Roman" panose="02020603050405020304" pitchFamily="18" charset="0"/>
              </a:rPr>
              <a:t>Ūdens rezervuāra augšējās plaknes, pamatnes un kolonu atsegtās tērauda virsmas attīrīšanu un apstrādi ar metāla aizsardzības līdzekļiem.</a:t>
            </a:r>
          </a:p>
          <a:p>
            <a:pPr marL="800123" lvl="1" indent="-342900">
              <a:lnSpc>
                <a:spcPct val="107000"/>
              </a:lnSpc>
              <a:spcBef>
                <a:spcPts val="600"/>
              </a:spcBef>
              <a:spcAft>
                <a:spcPts val="0"/>
              </a:spcAft>
              <a:buFont typeface="+mj-lt"/>
              <a:buAutoNum type="arabicPeriod"/>
            </a:pPr>
            <a:r>
              <a:rPr lang="lv-LV" sz="900" kern="100" dirty="0">
                <a:effectLst/>
                <a:latin typeface="Montserrat" panose="00000500000000000000" pitchFamily="50" charset="-70"/>
                <a:ea typeface="Calibri" panose="020F0502020204030204" pitchFamily="34" charset="0"/>
                <a:cs typeface="Times New Roman" panose="02020603050405020304" pitchFamily="18" charset="0"/>
              </a:rPr>
              <a:t>Ūdens rezervuāra augšējās plaknes esošo lūku nostiprināšanu un jaunas lūkas izgatavošanu un montāžu virs kāpņu šahtas.</a:t>
            </a:r>
          </a:p>
          <a:p>
            <a:pPr marL="800123" lvl="1" indent="-342900">
              <a:lnSpc>
                <a:spcPct val="107000"/>
              </a:lnSpc>
              <a:spcBef>
                <a:spcPts val="600"/>
              </a:spcBef>
              <a:spcAft>
                <a:spcPts val="0"/>
              </a:spcAft>
              <a:buFont typeface="+mj-lt"/>
              <a:buAutoNum type="arabicPeriod"/>
            </a:pPr>
            <a:r>
              <a:rPr lang="lv-LV" sz="900" kern="100" dirty="0">
                <a:effectLst/>
                <a:latin typeface="Montserrat" panose="00000500000000000000" pitchFamily="50" charset="-70"/>
                <a:ea typeface="Calibri" panose="020F0502020204030204" pitchFamily="34" charset="0"/>
                <a:cs typeface="Times New Roman" panose="02020603050405020304" pitchFamily="18" charset="0"/>
              </a:rPr>
              <a:t>Esošo logu rāmju demontāžu un jaunu logu izgatavošanu un uzstādīšanu.</a:t>
            </a:r>
          </a:p>
          <a:p>
            <a:pPr marL="800123" lvl="1" indent="-342900">
              <a:lnSpc>
                <a:spcPct val="107000"/>
              </a:lnSpc>
              <a:spcBef>
                <a:spcPts val="600"/>
              </a:spcBef>
              <a:spcAft>
                <a:spcPts val="0"/>
              </a:spcAft>
              <a:buFont typeface="+mj-lt"/>
              <a:buAutoNum type="arabicPeriod"/>
            </a:pPr>
            <a:r>
              <a:rPr lang="lv-LV" sz="900" kern="100" dirty="0">
                <a:effectLst/>
                <a:latin typeface="Montserrat" panose="00000500000000000000" pitchFamily="50" charset="-70"/>
                <a:ea typeface="Calibri" panose="020F0502020204030204" pitchFamily="34" charset="0"/>
                <a:cs typeface="Times New Roman" panose="02020603050405020304" pitchFamily="18" charset="0"/>
              </a:rPr>
              <a:t>Esošo kāpņu un podestu konstrukciju profilaktisko apkopi, kas ietver konstrukciju virsmu attīrīšanu un korozijas aizsargkrāsas pārklājumu.</a:t>
            </a:r>
          </a:p>
          <a:p>
            <a:pPr marL="0" indent="0">
              <a:lnSpc>
                <a:spcPct val="107000"/>
              </a:lnSpc>
              <a:spcAft>
                <a:spcPts val="800"/>
              </a:spcAft>
              <a:buNone/>
            </a:pPr>
            <a:r>
              <a:rPr lang="lv-LV" sz="900" kern="100" dirty="0">
                <a:effectLst/>
                <a:latin typeface="Montserrat" panose="00000500000000000000" pitchFamily="50" charset="-70"/>
                <a:ea typeface="Calibri" panose="020F0502020204030204" pitchFamily="34" charset="0"/>
                <a:cs typeface="Times New Roman" panose="02020603050405020304" pitchFamily="18" charset="0"/>
              </a:rPr>
              <a:t>Atzinuma secinājumi par ūdens torni </a:t>
            </a:r>
            <a:r>
              <a:rPr lang="lv-LV" sz="900" b="1" kern="100" dirty="0">
                <a:effectLst/>
                <a:latin typeface="Montserrat" panose="00000500000000000000" pitchFamily="50" charset="-70"/>
                <a:ea typeface="Calibri" panose="020F0502020204030204" pitchFamily="34" charset="0"/>
                <a:cs typeface="Times New Roman" panose="02020603050405020304" pitchFamily="18" charset="0"/>
              </a:rPr>
              <a:t>Graudu ielā 12. </a:t>
            </a:r>
            <a:r>
              <a:rPr lang="lv-LV" sz="900" kern="100" dirty="0">
                <a:effectLst/>
                <a:latin typeface="Montserrat" panose="00000500000000000000" pitchFamily="50" charset="-70"/>
                <a:ea typeface="Calibri" panose="020F0502020204030204" pitchFamily="34" charset="0"/>
                <a:cs typeface="Times New Roman" panose="02020603050405020304" pitchFamily="18" charset="0"/>
              </a:rPr>
              <a:t>apsekotā būvkonstrukcija kopumā ir daļēji atbilstoša ekspluatācijas nosacījumiem. Kāpņu un podestu konstrukciju tehniskais stāvoklis kopumā vērtējams kā daļēji apmierinošs, tas nozīmē, ka konstrukcijās ir konstatēti bojājumi, kas var ietekmēt drošību un funkcionalitāti, taču šie bojājumi vēl nav tik nopietni, lai būtu nepieciešama tūlītēja būves ekspluatācijas pārtraukšana. Neveicot bojāto konstrukciju remontu, tās ar vien straujāk nolietosies.</a:t>
            </a:r>
          </a:p>
          <a:p>
            <a:pPr marL="800123" lvl="1" indent="-342900">
              <a:lnSpc>
                <a:spcPct val="107000"/>
              </a:lnSpc>
              <a:buFont typeface="+mj-lt"/>
              <a:buAutoNum type="arabicPeriod"/>
            </a:pPr>
            <a:r>
              <a:rPr lang="lv-LV" sz="900" kern="100" dirty="0">
                <a:effectLst/>
                <a:latin typeface="Montserrat" panose="00000500000000000000" pitchFamily="50" charset="-70"/>
                <a:ea typeface="Calibri" panose="020F0502020204030204" pitchFamily="34" charset="0"/>
                <a:cs typeface="Times New Roman" panose="02020603050405020304" pitchFamily="18" charset="0"/>
              </a:rPr>
              <a:t>Torņa dzelzsbetona konstrukciju profilaktisko apkopi.</a:t>
            </a:r>
          </a:p>
          <a:p>
            <a:pPr marL="800123" lvl="1" indent="-342900">
              <a:lnSpc>
                <a:spcPct val="107000"/>
              </a:lnSpc>
              <a:spcAft>
                <a:spcPts val="800"/>
              </a:spcAft>
              <a:buFont typeface="+mj-lt"/>
              <a:buAutoNum type="arabicPeriod"/>
            </a:pPr>
            <a:r>
              <a:rPr lang="lv-LV" sz="900" kern="100" dirty="0">
                <a:effectLst/>
                <a:latin typeface="Montserrat" panose="00000500000000000000" pitchFamily="50" charset="-70"/>
                <a:ea typeface="Calibri" panose="020F0502020204030204" pitchFamily="34" charset="0"/>
                <a:cs typeface="Times New Roman" panose="02020603050405020304" pitchFamily="18" charset="0"/>
              </a:rPr>
              <a:t>Rezervuāra plakņu, pamatnes, stinguma saišu, kāpņu un podestu atsegto tērauda virsmu attīrīšanu no rūsas un apstrādi ar korozijas aizsargkrāsas pārklājumu.</a:t>
            </a:r>
          </a:p>
          <a:p>
            <a:pPr>
              <a:lnSpc>
                <a:spcPct val="107000"/>
              </a:lnSpc>
              <a:spcAft>
                <a:spcPts val="800"/>
              </a:spcAft>
            </a:pPr>
            <a:r>
              <a:rPr lang="lv-LV" sz="1050" b="1" kern="100" dirty="0">
                <a:effectLst/>
                <a:latin typeface="Montserrat" panose="00000500000000000000" pitchFamily="50" charset="-70"/>
                <a:ea typeface="Calibri" panose="020F0502020204030204" pitchFamily="34" charset="0"/>
                <a:cs typeface="Times New Roman" panose="02020603050405020304" pitchFamily="18" charset="0"/>
              </a:rPr>
              <a:t>Darbi, kas jāveic torņu tālākai drošai ekspluatācijai ir laikietilpīgi un ir vajadzīgs speciāls aprīkojums, kā arī atsevišķu elementu izgatavošana. Pašu spēkiem varam veikt, tērauda ārdurvju kosmētiskās apdares atjaunošanu, pārējiem darbiem jāpiesaista ārpakalpojums.</a:t>
            </a:r>
          </a:p>
        </p:txBody>
      </p:sp>
      <p:pic>
        <p:nvPicPr>
          <p:cNvPr id="12" name="Picture 11">
            <a:extLst>
              <a:ext uri="{FF2B5EF4-FFF2-40B4-BE49-F238E27FC236}">
                <a16:creationId xmlns:a16="http://schemas.microsoft.com/office/drawing/2014/main" id="{947D93E5-7E9D-D903-A1A1-5F3D21BA9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6" name="TextBox 2">
            <a:extLst>
              <a:ext uri="{FF2B5EF4-FFF2-40B4-BE49-F238E27FC236}">
                <a16:creationId xmlns:a16="http://schemas.microsoft.com/office/drawing/2014/main" id="{74A49F69-A8CE-65F6-B404-33593F5A51C7}"/>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184549583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CFAF38-B8D8-3623-8039-A316367332EB}"/>
              </a:ext>
            </a:extLst>
          </p:cNvPr>
          <p:cNvPicPr>
            <a:picLocks noChangeAspect="1"/>
          </p:cNvPicPr>
          <p:nvPr/>
        </p:nvPicPr>
        <p:blipFill>
          <a:blip r:embed="rId2">
            <a:extLst>
              <a:ext uri="{28A0092B-C50C-407E-A947-70E740481C1C}">
                <a14:useLocalDpi xmlns:a14="http://schemas.microsoft.com/office/drawing/2010/main" val="0"/>
              </a:ext>
            </a:extLst>
          </a:blip>
          <a:srcRect l="15993" t="3535" r="21464" b="25944"/>
          <a:stretch/>
        </p:blipFill>
        <p:spPr>
          <a:xfrm>
            <a:off x="8308102" y="0"/>
            <a:ext cx="3421190" cy="6858000"/>
          </a:xfrm>
          <a:prstGeom prst="rect">
            <a:avLst/>
          </a:prstGeom>
        </p:spPr>
      </p:pic>
      <p:pic>
        <p:nvPicPr>
          <p:cNvPr id="9" name="Picture 8">
            <a:extLst>
              <a:ext uri="{FF2B5EF4-FFF2-40B4-BE49-F238E27FC236}">
                <a16:creationId xmlns:a16="http://schemas.microsoft.com/office/drawing/2014/main" id="{55CC1647-5508-3674-C20B-843C95133EAF}"/>
              </a:ext>
            </a:extLst>
          </p:cNvPr>
          <p:cNvPicPr>
            <a:picLocks noChangeAspect="1"/>
          </p:cNvPicPr>
          <p:nvPr/>
        </p:nvPicPr>
        <p:blipFill>
          <a:blip r:embed="rId3">
            <a:extLst>
              <a:ext uri="{28A0092B-C50C-407E-A947-70E740481C1C}">
                <a14:useLocalDpi xmlns:a14="http://schemas.microsoft.com/office/drawing/2010/main" val="0"/>
              </a:ext>
            </a:extLst>
          </a:blip>
          <a:srcRect l="7279" t="5623" r="9043"/>
          <a:stretch/>
        </p:blipFill>
        <p:spPr>
          <a:xfrm>
            <a:off x="4432000" y="0"/>
            <a:ext cx="3421190" cy="6859893"/>
          </a:xfrm>
          <a:prstGeom prst="rect">
            <a:avLst/>
          </a:prstGeom>
        </p:spPr>
      </p:pic>
      <p:pic>
        <p:nvPicPr>
          <p:cNvPr id="11" name="Picture 10">
            <a:extLst>
              <a:ext uri="{FF2B5EF4-FFF2-40B4-BE49-F238E27FC236}">
                <a16:creationId xmlns:a16="http://schemas.microsoft.com/office/drawing/2014/main" id="{9229EB7F-DBED-74B1-4C02-F2FC980A6A96}"/>
              </a:ext>
            </a:extLst>
          </p:cNvPr>
          <p:cNvPicPr>
            <a:picLocks noChangeAspect="1"/>
          </p:cNvPicPr>
          <p:nvPr/>
        </p:nvPicPr>
        <p:blipFill>
          <a:blip r:embed="rId4">
            <a:extLst>
              <a:ext uri="{28A0092B-C50C-407E-A947-70E740481C1C}">
                <a14:useLocalDpi xmlns:a14="http://schemas.microsoft.com/office/drawing/2010/main" val="0"/>
              </a:ext>
            </a:extLst>
          </a:blip>
          <a:srcRect l="7067" t="4337" r="11313" b="6024"/>
          <a:stretch/>
        </p:blipFill>
        <p:spPr>
          <a:xfrm>
            <a:off x="462708" y="0"/>
            <a:ext cx="3514381" cy="6861617"/>
          </a:xfrm>
          <a:prstGeom prst="rect">
            <a:avLst/>
          </a:prstGeom>
        </p:spPr>
      </p:pic>
      <p:sp>
        <p:nvSpPr>
          <p:cNvPr id="12" name="TextBox 11">
            <a:extLst>
              <a:ext uri="{FF2B5EF4-FFF2-40B4-BE49-F238E27FC236}">
                <a16:creationId xmlns:a16="http://schemas.microsoft.com/office/drawing/2014/main" id="{04F7F8D9-B859-EB6F-AE28-BE1F493EE0B2}"/>
              </a:ext>
            </a:extLst>
          </p:cNvPr>
          <p:cNvSpPr txBox="1"/>
          <p:nvPr/>
        </p:nvSpPr>
        <p:spPr>
          <a:xfrm>
            <a:off x="793214" y="128538"/>
            <a:ext cx="3183874" cy="646331"/>
          </a:xfrm>
          <a:prstGeom prst="rect">
            <a:avLst/>
          </a:prstGeom>
          <a:noFill/>
        </p:spPr>
        <p:txBody>
          <a:bodyPr wrap="square" rtlCol="0">
            <a:spAutoFit/>
          </a:bodyPr>
          <a:lstStyle/>
          <a:p>
            <a:pPr algn="ctr"/>
            <a:r>
              <a:rPr lang="lv-LV" b="1" dirty="0">
                <a:solidFill>
                  <a:srgbClr val="595959"/>
                </a:solidFill>
                <a:latin typeface="Montserrat" panose="00000500000000000000" pitchFamily="2" charset="-70"/>
              </a:rPr>
              <a:t>Dārznieku iela 5, Carnikava</a:t>
            </a:r>
          </a:p>
        </p:txBody>
      </p:sp>
      <p:sp>
        <p:nvSpPr>
          <p:cNvPr id="13" name="TextBox 12">
            <a:extLst>
              <a:ext uri="{FF2B5EF4-FFF2-40B4-BE49-F238E27FC236}">
                <a16:creationId xmlns:a16="http://schemas.microsoft.com/office/drawing/2014/main" id="{3F1FACCD-7891-0ACF-0884-EAF7B54999F8}"/>
              </a:ext>
            </a:extLst>
          </p:cNvPr>
          <p:cNvSpPr txBox="1"/>
          <p:nvPr/>
        </p:nvSpPr>
        <p:spPr>
          <a:xfrm>
            <a:off x="4550658" y="117533"/>
            <a:ext cx="3183874" cy="369332"/>
          </a:xfrm>
          <a:prstGeom prst="rect">
            <a:avLst/>
          </a:prstGeom>
          <a:noFill/>
        </p:spPr>
        <p:txBody>
          <a:bodyPr wrap="square" rtlCol="0">
            <a:spAutoFit/>
          </a:bodyPr>
          <a:lstStyle/>
          <a:p>
            <a:pPr algn="ctr"/>
            <a:r>
              <a:rPr lang="lv-LV" b="1" dirty="0">
                <a:solidFill>
                  <a:srgbClr val="595959"/>
                </a:solidFill>
                <a:latin typeface="Montserrat" panose="00000500000000000000" pitchFamily="2" charset="-70"/>
              </a:rPr>
              <a:t>Graudu iela, Carnikava</a:t>
            </a:r>
          </a:p>
        </p:txBody>
      </p:sp>
      <p:sp>
        <p:nvSpPr>
          <p:cNvPr id="14" name="TextBox 13">
            <a:extLst>
              <a:ext uri="{FF2B5EF4-FFF2-40B4-BE49-F238E27FC236}">
                <a16:creationId xmlns:a16="http://schemas.microsoft.com/office/drawing/2014/main" id="{74BC22F3-D3FE-1831-3C95-D941023F5C62}"/>
              </a:ext>
            </a:extLst>
          </p:cNvPr>
          <p:cNvSpPr txBox="1"/>
          <p:nvPr/>
        </p:nvSpPr>
        <p:spPr>
          <a:xfrm>
            <a:off x="8426760" y="82941"/>
            <a:ext cx="3183874" cy="369332"/>
          </a:xfrm>
          <a:prstGeom prst="rect">
            <a:avLst/>
          </a:prstGeom>
          <a:noFill/>
        </p:spPr>
        <p:txBody>
          <a:bodyPr wrap="square" rtlCol="0">
            <a:spAutoFit/>
          </a:bodyPr>
          <a:lstStyle/>
          <a:p>
            <a:pPr algn="ctr"/>
            <a:r>
              <a:rPr lang="lv-LV" b="1" i="0" dirty="0">
                <a:solidFill>
                  <a:srgbClr val="595959"/>
                </a:solidFill>
                <a:effectLst/>
                <a:latin typeface="Montserrat" panose="00000500000000000000" pitchFamily="2" charset="-70"/>
              </a:rPr>
              <a:t>Cīruļu iela 18C</a:t>
            </a:r>
            <a:r>
              <a:rPr lang="lv-LV" b="1" dirty="0">
                <a:solidFill>
                  <a:srgbClr val="595959"/>
                </a:solidFill>
                <a:latin typeface="Montserrat" panose="00000500000000000000" pitchFamily="2" charset="-70"/>
              </a:rPr>
              <a:t>, </a:t>
            </a:r>
            <a:r>
              <a:rPr lang="lv-LV" b="1" dirty="0" err="1">
                <a:solidFill>
                  <a:srgbClr val="595959"/>
                </a:solidFill>
                <a:latin typeface="Montserrat" panose="00000500000000000000" pitchFamily="2" charset="-70"/>
              </a:rPr>
              <a:t>Kalngale</a:t>
            </a:r>
            <a:endParaRPr lang="lv-LV" b="1" dirty="0">
              <a:solidFill>
                <a:srgbClr val="595959"/>
              </a:solidFill>
              <a:latin typeface="Montserrat" panose="00000500000000000000" pitchFamily="2" charset="-70"/>
            </a:endParaRPr>
          </a:p>
        </p:txBody>
      </p:sp>
    </p:spTree>
    <p:extLst>
      <p:ext uri="{BB962C8B-B14F-4D97-AF65-F5344CB8AC3E}">
        <p14:creationId xmlns:p14="http://schemas.microsoft.com/office/powerpoint/2010/main" val="756572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EA7C7E95-63B3-2733-2164-D575CBB45E13}"/>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D7FF4CC-9D11-B697-D8A0-BF69317A188C}"/>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629E630E-61DE-FBC2-38C7-9B6C2EAF6288}"/>
              </a:ext>
            </a:extLst>
          </p:cNvPr>
          <p:cNvSpPr>
            <a:spLocks noGrp="1"/>
          </p:cNvSpPr>
          <p:nvPr>
            <p:ph type="title"/>
          </p:nvPr>
        </p:nvSpPr>
        <p:spPr>
          <a:xfrm>
            <a:off x="2840476" y="365126"/>
            <a:ext cx="8513323" cy="1326091"/>
          </a:xfrm>
        </p:spPr>
        <p:txBody>
          <a:bodyPr rtlCol="0">
            <a:normAutofit/>
          </a:bodyPr>
          <a:lstStyle/>
          <a:p>
            <a:pPr algn="ctr" fontAlgn="auto">
              <a:spcBef>
                <a:spcPts val="0"/>
              </a:spcBef>
              <a:spcAft>
                <a:spcPts val="0"/>
              </a:spcAft>
              <a:defRPr/>
            </a:pPr>
            <a:r>
              <a:rPr lang="lv-LV" sz="3200" b="1" kern="0" cap="all" dirty="0">
                <a:solidFill>
                  <a:srgbClr val="595959"/>
                </a:solidFill>
                <a:effectLst/>
                <a:latin typeface="Montserrat" panose="00000500000000000000" pitchFamily="2" charset="-70"/>
                <a:ea typeface="Times New Roman" panose="02020603050405020304" pitchFamily="18" charset="0"/>
              </a:rPr>
              <a:t>izaicinājumi</a:t>
            </a:r>
            <a:endParaRPr lang="en-US" sz="5400" b="1" cap="all" dirty="0">
              <a:solidFill>
                <a:srgbClr val="595959"/>
              </a:solidFill>
              <a:latin typeface="Montserrat" panose="00000500000000000000" pitchFamily="2" charset="-70"/>
            </a:endParaRPr>
          </a:p>
        </p:txBody>
      </p:sp>
      <p:sp>
        <p:nvSpPr>
          <p:cNvPr id="5" name="Content Placeholder 4">
            <a:extLst>
              <a:ext uri="{FF2B5EF4-FFF2-40B4-BE49-F238E27FC236}">
                <a16:creationId xmlns:a16="http://schemas.microsoft.com/office/drawing/2014/main" id="{A4BFC552-3678-A6F2-4904-D8541CEDE69C}"/>
              </a:ext>
            </a:extLst>
          </p:cNvPr>
          <p:cNvSpPr>
            <a:spLocks noGrp="1"/>
          </p:cNvSpPr>
          <p:nvPr>
            <p:ph idx="1"/>
          </p:nvPr>
        </p:nvSpPr>
        <p:spPr>
          <a:xfrm>
            <a:off x="3346315" y="1825625"/>
            <a:ext cx="8007485" cy="4351867"/>
          </a:xfrm>
        </p:spPr>
        <p:txBody>
          <a:bodyPr rtlCol="0">
            <a:noAutofit/>
          </a:bodyPr>
          <a:lstStyle/>
          <a:p>
            <a:r>
              <a:rPr lang="lv-LV" sz="1600" dirty="0">
                <a:solidFill>
                  <a:srgbClr val="595959"/>
                </a:solidFill>
                <a:latin typeface="Montserrat" panose="00000500000000000000" pitchFamily="2" charset="-70"/>
              </a:rPr>
              <a:t>Ēku energoefektivitātes uzlabošana;</a:t>
            </a:r>
          </a:p>
          <a:p>
            <a:r>
              <a:rPr lang="lv-LV" sz="1600" dirty="0">
                <a:solidFill>
                  <a:srgbClr val="595959"/>
                </a:solidFill>
                <a:latin typeface="Montserrat" panose="00000500000000000000" pitchFamily="2" charset="-70"/>
              </a:rPr>
              <a:t>Īpašuma lietu </a:t>
            </a:r>
            <a:r>
              <a:rPr lang="lv-LV" sz="1600" dirty="0" err="1">
                <a:solidFill>
                  <a:srgbClr val="595959"/>
                </a:solidFill>
                <a:latin typeface="Montserrat" panose="00000500000000000000" pitchFamily="2" charset="-70"/>
              </a:rPr>
              <a:t>digitalizēšana</a:t>
            </a:r>
            <a:r>
              <a:rPr lang="lv-LV" sz="1600" dirty="0">
                <a:solidFill>
                  <a:srgbClr val="595959"/>
                </a:solidFill>
                <a:latin typeface="Montserrat" panose="00000500000000000000" pitchFamily="2" charset="-70"/>
              </a:rPr>
              <a:t>;</a:t>
            </a:r>
          </a:p>
          <a:p>
            <a:r>
              <a:rPr lang="lv-LV" sz="1600" dirty="0">
                <a:solidFill>
                  <a:srgbClr val="595959"/>
                </a:solidFill>
                <a:latin typeface="Montserrat" panose="00000500000000000000" pitchFamily="2" charset="-70"/>
              </a:rPr>
              <a:t>Finansējuma sabalansēšana starp vajadzībām un pieejamiem resursiem.</a:t>
            </a:r>
          </a:p>
          <a:p>
            <a:pPr marL="457223" lvl="1" indent="0">
              <a:buNone/>
            </a:pPr>
            <a:endParaRPr lang="lv-LV" sz="1400" dirty="0">
              <a:effectLst/>
              <a:latin typeface="Montserrat" panose="00000500000000000000" pitchFamily="2" charset="-70"/>
              <a:ea typeface="Times New Roman" panose="02020603050405020304" pitchFamily="18" charset="0"/>
            </a:endParaRPr>
          </a:p>
          <a:p>
            <a:endParaRPr lang="lv-LV" sz="1400" dirty="0">
              <a:solidFill>
                <a:srgbClr val="595959"/>
              </a:solidFill>
              <a:latin typeface="Montserrat" panose="00000500000000000000" pitchFamily="2" charset="-70"/>
            </a:endParaRPr>
          </a:p>
        </p:txBody>
      </p:sp>
      <p:pic>
        <p:nvPicPr>
          <p:cNvPr id="8" name="Picture 7">
            <a:extLst>
              <a:ext uri="{FF2B5EF4-FFF2-40B4-BE49-F238E27FC236}">
                <a16:creationId xmlns:a16="http://schemas.microsoft.com/office/drawing/2014/main" id="{4CD5E2D9-6E6B-46DB-A178-97CCBF3D9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6" name="TextBox 2">
            <a:extLst>
              <a:ext uri="{FF2B5EF4-FFF2-40B4-BE49-F238E27FC236}">
                <a16:creationId xmlns:a16="http://schemas.microsoft.com/office/drawing/2014/main" id="{615E7B7C-D836-67B5-C4F3-ABDD38B24F44}"/>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47471038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a:extLst>
            <a:ext uri="{FF2B5EF4-FFF2-40B4-BE49-F238E27FC236}">
              <a16:creationId xmlns:a16="http://schemas.microsoft.com/office/drawing/2014/main" id="{EB378016-9AA4-77D0-F33F-42FC45BB6EBE}"/>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3FED9168-D7F7-CFA4-3AFB-1C580284A8DB}"/>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pic>
        <p:nvPicPr>
          <p:cNvPr id="7" name="Picture 6">
            <a:extLst>
              <a:ext uri="{FF2B5EF4-FFF2-40B4-BE49-F238E27FC236}">
                <a16:creationId xmlns:a16="http://schemas.microsoft.com/office/drawing/2014/main" id="{596970C1-88A4-6388-EDF6-72D091F8B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
        <p:nvSpPr>
          <p:cNvPr id="2" name="Title 3">
            <a:extLst>
              <a:ext uri="{FF2B5EF4-FFF2-40B4-BE49-F238E27FC236}">
                <a16:creationId xmlns:a16="http://schemas.microsoft.com/office/drawing/2014/main" id="{792B1964-3AB3-3CAB-7878-A93FD4A9D875}"/>
              </a:ext>
            </a:extLst>
          </p:cNvPr>
          <p:cNvSpPr>
            <a:spLocks noGrp="1"/>
          </p:cNvSpPr>
          <p:nvPr>
            <p:ph type="title"/>
          </p:nvPr>
        </p:nvSpPr>
        <p:spPr>
          <a:xfrm>
            <a:off x="980440" y="781349"/>
            <a:ext cx="10515600" cy="1326091"/>
          </a:xfrm>
        </p:spPr>
        <p:txBody>
          <a:bodyPr rtlCol="0">
            <a:normAutofit/>
          </a:bodyPr>
          <a:lstStyle/>
          <a:p>
            <a:pPr algn="ctr" fontAlgn="auto">
              <a:spcBef>
                <a:spcPts val="0"/>
              </a:spcBef>
              <a:spcAft>
                <a:spcPts val="0"/>
              </a:spcAft>
              <a:defRPr/>
            </a:pPr>
            <a:r>
              <a:rPr lang="lv-LV" b="1" kern="0" cap="all" dirty="0">
                <a:solidFill>
                  <a:srgbClr val="FFFFFF"/>
                </a:solidFill>
                <a:effectLst/>
                <a:latin typeface="Montserrat" panose="00000500000000000000" pitchFamily="2" charset="-70"/>
                <a:ea typeface="Times New Roman" panose="02020603050405020304" pitchFamily="18" charset="0"/>
                <a:cs typeface="Times New Roman" panose="02020603050405020304" pitchFamily="18" charset="0"/>
              </a:rPr>
              <a:t>Ādažu </a:t>
            </a:r>
            <a:r>
              <a:rPr lang="lv-LV" b="1" kern="0" cap="all" dirty="0">
                <a:solidFill>
                  <a:srgbClr val="FFFFFF"/>
                </a:solidFill>
                <a:latin typeface="Montserrat" panose="00000500000000000000" pitchFamily="2" charset="-70"/>
                <a:ea typeface="Times New Roman" panose="02020603050405020304" pitchFamily="18" charset="0"/>
                <a:cs typeface="Times New Roman" panose="02020603050405020304" pitchFamily="18" charset="0"/>
              </a:rPr>
              <a:t>VIDUSSKOLA</a:t>
            </a:r>
            <a:endParaRPr lang="en-US" sz="7200" cap="all" dirty="0">
              <a:solidFill>
                <a:srgbClr val="FFFFFF"/>
              </a:solidFill>
              <a:latin typeface="Montserrat" panose="00000500000000000000" pitchFamily="2" charset="-70"/>
            </a:endParaRPr>
          </a:p>
        </p:txBody>
      </p:sp>
    </p:spTree>
    <p:extLst>
      <p:ext uri="{BB962C8B-B14F-4D97-AF65-F5344CB8AC3E}">
        <p14:creationId xmlns:p14="http://schemas.microsoft.com/office/powerpoint/2010/main" val="131621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9" name="TextBox 2">
            <a:extLst>
              <a:ext uri="{FF2B5EF4-FFF2-40B4-BE49-F238E27FC236}">
                <a16:creationId xmlns:a16="http://schemas.microsoft.com/office/drawing/2014/main" id="{CFCB85BE-8443-54E6-377B-0D2895F60974}"/>
              </a:ext>
            </a:extLst>
          </p:cNvPr>
          <p:cNvSpPr txBox="1"/>
          <p:nvPr/>
        </p:nvSpPr>
        <p:spPr>
          <a:xfrm>
            <a:off x="1574800" y="2449957"/>
            <a:ext cx="8893177" cy="743473"/>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lv-LV" sz="3600" b="1" i="0" u="none" strike="noStrike" kern="1200" cap="all" spc="0" normalizeH="0" baseline="0" noProof="0" dirty="0">
                <a:ln>
                  <a:noFill/>
                </a:ln>
                <a:solidFill>
                  <a:srgbClr val="595959"/>
                </a:solidFill>
                <a:effectLst/>
                <a:uLnTx/>
                <a:uFillTx/>
                <a:latin typeface="Calibri" panose="020F0502020204030204"/>
                <a:ea typeface="+mn-ea"/>
                <a:cs typeface="+mn-cs"/>
              </a:rPr>
              <a:t>Paldies par uzmanību!</a:t>
            </a:r>
            <a:endParaRPr kumimoji="0" lang="en-US" altLang="x-none" sz="3334" b="1" i="1" u="none" strike="noStrike" kern="1200" cap="all" spc="0" normalizeH="0" baseline="0" noProof="0" dirty="0">
              <a:ln>
                <a:noFill/>
              </a:ln>
              <a:solidFill>
                <a:srgbClr val="595959"/>
              </a:solidFill>
              <a:effectLst/>
              <a:uLnTx/>
              <a:uFillTx/>
              <a:latin typeface="Montserrat Medium" pitchFamily="2" charset="77"/>
              <a:ea typeface="+mn-ea"/>
              <a:cs typeface="+mn-cs"/>
            </a:endParaRPr>
          </a:p>
        </p:txBody>
      </p:sp>
      <p:sp>
        <p:nvSpPr>
          <p:cNvPr id="2" name="TextBox 1">
            <a:extLst>
              <a:ext uri="{FF2B5EF4-FFF2-40B4-BE49-F238E27FC236}">
                <a16:creationId xmlns:a16="http://schemas.microsoft.com/office/drawing/2014/main" id="{68CC2B34-072D-EC58-F50A-01C9280DCCCA}"/>
              </a:ext>
            </a:extLst>
          </p:cNvPr>
          <p:cNvSpPr txBox="1"/>
          <p:nvPr/>
        </p:nvSpPr>
        <p:spPr>
          <a:xfrm>
            <a:off x="2106613" y="4296715"/>
            <a:ext cx="7829550" cy="923330"/>
          </a:xfrm>
          <a:prstGeom prst="rect">
            <a:avLst/>
          </a:prstGeom>
          <a:noFill/>
        </p:spPr>
        <p:txBody>
          <a:bodyPr wrap="square" rtlCol="0">
            <a:spAutoFit/>
          </a:bodyPr>
          <a:lstStyle/>
          <a:p>
            <a:pPr algn="ctr"/>
            <a:r>
              <a:rPr kumimoji="0" lang="lv-LV" altLang="lv-LV" sz="1800" i="0" u="none" strike="noStrike" cap="none" normalizeH="0" baseline="0" dirty="0">
                <a:ln>
                  <a:noFill/>
                </a:ln>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 </a:t>
            </a:r>
            <a:r>
              <a:rPr kumimoji="0" lang="en-US" altLang="lv-LV" sz="1800" i="0" u="none" strike="noStrike" cap="none" normalizeH="0" baseline="0" dirty="0">
                <a:ln>
                  <a:noFill/>
                </a:ln>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PAŠVALDĪBAS AĢENTŪRA</a:t>
            </a:r>
            <a:br>
              <a:rPr kumimoji="0" lang="lv-LV" altLang="lv-LV" sz="1800" i="0" u="none" strike="noStrike" cap="none" normalizeH="0" baseline="0" dirty="0">
                <a:ln>
                  <a:noFill/>
                </a:ln>
                <a:solidFill>
                  <a:srgbClr val="595959"/>
                </a:solidFill>
                <a:effectLst/>
                <a:latin typeface="Montserrat" panose="00000500000000000000" pitchFamily="2" charset="-70"/>
              </a:rPr>
            </a:br>
            <a:r>
              <a:rPr kumimoji="0" lang="en-US" altLang="lv-LV" sz="1800" i="0" u="none" strike="noStrike" cap="none" normalizeH="0" baseline="0" dirty="0">
                <a:ln>
                  <a:noFill/>
                </a:ln>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 </a:t>
            </a:r>
            <a:br>
              <a:rPr kumimoji="0" lang="lv-LV" altLang="lv-LV" sz="1800" i="0" u="none" strike="noStrike" cap="none" normalizeH="0" baseline="0" dirty="0">
                <a:ln>
                  <a:noFill/>
                </a:ln>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br>
            <a:r>
              <a:rPr kumimoji="0" lang="en-US" altLang="lv-LV" sz="1800" i="0" u="none" strike="noStrike" cap="none" normalizeH="0" baseline="0" dirty="0">
                <a:ln>
                  <a:noFill/>
                </a:ln>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“CARNIKAVAS KOMUNĀLSERVISS”</a:t>
            </a:r>
            <a:endParaRPr lang="lv-LV" dirty="0">
              <a:solidFill>
                <a:srgbClr val="595959"/>
              </a:solidFill>
            </a:endParaRPr>
          </a:p>
        </p:txBody>
      </p:sp>
    </p:spTree>
    <p:extLst>
      <p:ext uri="{BB962C8B-B14F-4D97-AF65-F5344CB8AC3E}">
        <p14:creationId xmlns:p14="http://schemas.microsoft.com/office/powerpoint/2010/main" val="384256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a:extLst>
            <a:ext uri="{FF2B5EF4-FFF2-40B4-BE49-F238E27FC236}">
              <a16:creationId xmlns:a16="http://schemas.microsoft.com/office/drawing/2014/main" id="{03BA51F3-033C-8E67-2803-0A2619B19F1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15F8B24-378A-AB66-AFE5-6B8339EA6D63}"/>
              </a:ext>
            </a:extLst>
          </p:cNvPr>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endParaRPr lang="lv-LV"/>
          </a:p>
        </p:txBody>
      </p:sp>
      <p:sp>
        <p:nvSpPr>
          <p:cNvPr id="9" name="TextBox 2">
            <a:extLst>
              <a:ext uri="{FF2B5EF4-FFF2-40B4-BE49-F238E27FC236}">
                <a16:creationId xmlns:a16="http://schemas.microsoft.com/office/drawing/2014/main" id="{B121C68E-C443-5CFB-C15F-66A5AE02AA8C}"/>
              </a:ext>
            </a:extLst>
          </p:cNvPr>
          <p:cNvSpPr txBox="1"/>
          <p:nvPr/>
        </p:nvSpPr>
        <p:spPr>
          <a:xfrm>
            <a:off x="1574800" y="2449957"/>
            <a:ext cx="8893177" cy="650434"/>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lang="lv-LV" sz="3200" b="1" dirty="0">
                <a:solidFill>
                  <a:srgbClr val="595959"/>
                </a:solidFill>
                <a:latin typeface="Montserrat" panose="00000500000000000000" pitchFamily="2" charset="-70"/>
              </a:rPr>
              <a:t>PIEŅEMT INFORMĀCIJU ZINĀŠANAI</a:t>
            </a:r>
            <a:endParaRPr kumimoji="0" lang="en-US" altLang="x-none" sz="3200" b="1" i="1" u="none" strike="noStrike" kern="1200" cap="all" spc="0" normalizeH="0" baseline="0" noProof="0" dirty="0">
              <a:ln>
                <a:noFill/>
              </a:ln>
              <a:solidFill>
                <a:srgbClr val="595959"/>
              </a:solidFill>
              <a:effectLst/>
              <a:highlight>
                <a:srgbClr val="FFFF00"/>
              </a:highlight>
              <a:uLnTx/>
              <a:uFillTx/>
              <a:latin typeface="Montserrat" panose="00000500000000000000" pitchFamily="2" charset="-70"/>
            </a:endParaRPr>
          </a:p>
        </p:txBody>
      </p:sp>
    </p:spTree>
    <p:extLst>
      <p:ext uri="{BB962C8B-B14F-4D97-AF65-F5344CB8AC3E}">
        <p14:creationId xmlns:p14="http://schemas.microsoft.com/office/powerpoint/2010/main" val="16547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D1CFD1F5-6712-9F4D-4940-336DD4FA39C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1E98F11C-2D3A-6307-E7F3-94079E0D0952}"/>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3B0DDAD1-7510-497D-354A-6381BF20E51D}"/>
              </a:ext>
            </a:extLst>
          </p:cNvPr>
          <p:cNvSpPr>
            <a:spLocks noGrp="1"/>
          </p:cNvSpPr>
          <p:nvPr>
            <p:ph type="title"/>
          </p:nvPr>
        </p:nvSpPr>
        <p:spPr>
          <a:xfrm>
            <a:off x="3302000" y="365126"/>
            <a:ext cx="8051800" cy="1326091"/>
          </a:xfrm>
        </p:spPr>
        <p:txBody>
          <a:bodyPr rtlCol="0">
            <a:normAutofit/>
          </a:bodyPr>
          <a:lstStyle/>
          <a:p>
            <a:pPr algn="ctr" fontAlgn="auto">
              <a:spcBef>
                <a:spcPts val="0"/>
              </a:spcBef>
              <a:spcAft>
                <a:spcPts val="0"/>
              </a:spcAft>
              <a:defRPr/>
            </a:pPr>
            <a:r>
              <a:rPr lang="lv-LV" sz="3200" b="1" kern="0" cap="all" dirty="0">
                <a:solidFill>
                  <a:srgbClr val="595959"/>
                </a:solidFill>
                <a:effectLst/>
                <a:latin typeface="Montserrat" panose="00000500000000000000" pitchFamily="2" charset="-70"/>
                <a:ea typeface="Times New Roman" panose="02020603050405020304" pitchFamily="18" charset="0"/>
                <a:cs typeface="Times New Roman" panose="02020603050405020304" pitchFamily="18" charset="0"/>
              </a:rPr>
              <a:t>Ādažu </a:t>
            </a:r>
            <a:r>
              <a:rPr lang="lv-LV" sz="3200" b="1" kern="0" cap="all" dirty="0">
                <a:solidFill>
                  <a:srgbClr val="595959"/>
                </a:solidFill>
                <a:latin typeface="Montserrat" panose="00000500000000000000" pitchFamily="2" charset="-70"/>
                <a:ea typeface="Times New Roman" panose="02020603050405020304" pitchFamily="18" charset="0"/>
                <a:cs typeface="Times New Roman" panose="02020603050405020304" pitchFamily="18" charset="0"/>
              </a:rPr>
              <a:t>VIDUSSKOLA</a:t>
            </a:r>
            <a:endParaRPr lang="en-US" sz="3200" b="1" dirty="0">
              <a:solidFill>
                <a:srgbClr val="595959"/>
              </a:solidFill>
              <a:latin typeface="Montserrat" pitchFamily="2" charset="77"/>
            </a:endParaRPr>
          </a:p>
        </p:txBody>
      </p:sp>
      <p:sp>
        <p:nvSpPr>
          <p:cNvPr id="5" name="Content Placeholder 4">
            <a:extLst>
              <a:ext uri="{FF2B5EF4-FFF2-40B4-BE49-F238E27FC236}">
                <a16:creationId xmlns:a16="http://schemas.microsoft.com/office/drawing/2014/main" id="{D8666E84-6E3E-3863-AE7A-218D198CB375}"/>
              </a:ext>
            </a:extLst>
          </p:cNvPr>
          <p:cNvSpPr>
            <a:spLocks noGrp="1"/>
          </p:cNvSpPr>
          <p:nvPr>
            <p:ph idx="1"/>
          </p:nvPr>
        </p:nvSpPr>
        <p:spPr>
          <a:xfrm>
            <a:off x="3301999" y="1825626"/>
            <a:ext cx="7777805" cy="4429022"/>
          </a:xfrm>
        </p:spPr>
        <p:txBody>
          <a:bodyPr rtlCol="0">
            <a:noAutofit/>
          </a:bodyPr>
          <a:lstStyle/>
          <a:p>
            <a:pPr algn="just">
              <a:lnSpc>
                <a:spcPct val="107000"/>
              </a:lnSpc>
              <a:spcBef>
                <a:spcPts val="0"/>
              </a:spcBef>
              <a:spcAft>
                <a:spcPts val="600"/>
              </a:spcAft>
            </a:pPr>
            <a:r>
              <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Apsaimniekošanā no 2023. gada 28. jūlija.</a:t>
            </a:r>
          </a:p>
          <a:p>
            <a:pPr algn="just">
              <a:lnSpc>
                <a:spcPct val="107000"/>
              </a:lnSpc>
              <a:spcBef>
                <a:spcPts val="0"/>
              </a:spcBef>
              <a:spcAft>
                <a:spcPts val="600"/>
              </a:spcAft>
            </a:pPr>
            <a:r>
              <a:rPr lang="lv-LV" sz="900" kern="100" dirty="0">
                <a:solidFill>
                  <a:srgbClr val="595959"/>
                </a:solidFill>
                <a:highlight>
                  <a:srgbClr val="FFFFFF"/>
                </a:highlight>
                <a:latin typeface="Montserrat" panose="00000500000000000000" pitchFamily="2" charset="-70"/>
                <a:ea typeface="Calibri" panose="020F0502020204030204" pitchFamily="34" charset="0"/>
                <a:cs typeface="Times New Roman" panose="02020603050405020304" pitchFamily="18" charset="0"/>
              </a:rPr>
              <a:t>Ēka ir nodota ekspluatācijā 1986. gadā;</a:t>
            </a:r>
            <a:endParaRPr lang="lv-LV" sz="900" b="1" kern="100" dirty="0">
              <a:solidFill>
                <a:srgbClr val="595959"/>
              </a:solidFill>
              <a:effectLst/>
              <a:highlight>
                <a:srgbClr val="FFFFFF"/>
              </a:highlight>
              <a:latin typeface="Montserrat" panose="00000500000000000000" pitchFamily="2" charset="-70"/>
              <a:ea typeface="Calibri" panose="020F0502020204030204" pitchFamily="34" charset="0"/>
              <a:cs typeface="Times New Roman" panose="02020603050405020304" pitchFamily="18" charset="0"/>
            </a:endParaRPr>
          </a:p>
          <a:p>
            <a:pPr algn="just">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Ēkas kopējā platība (ieskaitot sporta centru) – 16201 m2. Skolas platība ēkā – 12320 m</a:t>
            </a:r>
            <a:r>
              <a:rPr lang="lv-LV" sz="900" kern="100" baseline="300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2</a:t>
            </a: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a:t>
            </a:r>
          </a:p>
          <a:p>
            <a:pPr marL="228611" marR="0" lvl="0" indent="-228611" algn="just" defTabSz="914446" rtl="0" eaLnBrk="1" fontAlgn="base" latinLnBrk="0" hangingPunct="1">
              <a:lnSpc>
                <a:spcPct val="107000"/>
              </a:lnSpc>
              <a:spcBef>
                <a:spcPts val="0"/>
              </a:spcBef>
              <a:spcAft>
                <a:spcPts val="600"/>
              </a:spcAft>
              <a:buClrTx/>
              <a:buSzTx/>
              <a:buFont typeface="Arial" panose="020B0604020202020204" pitchFamily="34" charset="0"/>
              <a:buChar char="•"/>
              <a:tabLst/>
              <a:defRPr/>
            </a:pPr>
            <a:r>
              <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Ēkas ikdienas uzturēšanas darbos ir iesaistītas 19 apkopējas, 4 dežuranti, 4 labiekārtošanas strādnieki un saimniecības pārzinis.</a:t>
            </a:r>
          </a:p>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- 383 712 EUR: </a:t>
            </a: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Turpinās darbi pie skolas ēkas energoefektivitātes paaugstināšanas - fasādes atjaunošana un siltināšana izmaksas  357 764 </a:t>
            </a: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EUR;</a:t>
            </a:r>
          </a:p>
          <a:p>
            <a:pPr lvl="1" algn="just">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Trešā stāva gaitenī, starp A un B korpusiem un “Zaļajā zālē” sienu remonts - </a:t>
            </a:r>
            <a:r>
              <a:rPr lang="lv-LV" sz="9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izmaksas </a:t>
            </a:r>
            <a:r>
              <a:rPr lang="lv-LV" sz="900" dirty="0">
                <a:solidFill>
                  <a:srgbClr val="595959"/>
                </a:solidFill>
                <a:effectLst/>
                <a:latin typeface="Montserrat" panose="00000500000000000000" pitchFamily="2" charset="-70"/>
                <a:ea typeface="Times New Roman" panose="02020603050405020304" pitchFamily="18" charset="0"/>
              </a:rPr>
              <a:t>14 220 EUR;</a:t>
            </a:r>
            <a:endPar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a:p>
            <a:pPr lvl="1" algn="just">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Jaunas tualešu kabīnes, nodalošās sienas un durvis izmaksas 5 559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Citi sīkie remontdarbi – 3 569 EUR.</a:t>
            </a:r>
          </a:p>
          <a:p>
            <a:pPr lvl="1" algn="just">
              <a:lnSpc>
                <a:spcPct val="107000"/>
              </a:lnSpc>
              <a:spcBef>
                <a:spcPts val="0"/>
              </a:spcBef>
              <a:spcAft>
                <a:spcPts val="600"/>
              </a:spcAft>
            </a:pPr>
            <a:r>
              <a:rPr kumimoji="0" lang="lv-LV" sz="900" i="0" u="none" strike="noStrike" kern="1200" cap="none" spc="0" normalizeH="0" baseline="0" noProof="0" dirty="0">
                <a:ln>
                  <a:noFill/>
                </a:ln>
                <a:solidFill>
                  <a:srgbClr val="595959"/>
                </a:solidFill>
                <a:effectLst/>
                <a:uLnTx/>
                <a:uFillTx/>
                <a:latin typeface="Montserrat" panose="00000500000000000000" pitchFamily="2" charset="-70"/>
                <a:ea typeface="+mn-ea"/>
                <a:cs typeface="+mn-cs"/>
              </a:rPr>
              <a:t>Apsardzes un ugunsdrošības sistēmu apkalpošana 2 600 EUR.</a:t>
            </a:r>
          </a:p>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iekārtu uzturēšanā 2024.gadā – 54 841 EUR: </a:t>
            </a:r>
            <a:endParaRPr kumimoji="0" lang="lv-LV" sz="900" b="1" i="0" u="none" strike="noStrike" kern="1200" cap="none" spc="0" normalizeH="0" baseline="0" noProof="0" dirty="0">
              <a:ln>
                <a:noFill/>
              </a:ln>
              <a:solidFill>
                <a:srgbClr val="595959"/>
              </a:solidFill>
              <a:effectLst/>
              <a:uLnTx/>
              <a:uFillTx/>
              <a:latin typeface="Montserrat" panose="00000500000000000000" pitchFamily="2" charset="-70"/>
              <a:ea typeface="+mn-ea"/>
              <a:cs typeface="+mn-cs"/>
            </a:endParaRPr>
          </a:p>
          <a:p>
            <a:pPr lvl="1" algn="just">
              <a:lnSpc>
                <a:spcPct val="107000"/>
              </a:lnSpc>
              <a:spcBef>
                <a:spcPts val="0"/>
              </a:spcBef>
              <a:spcAft>
                <a:spcPts val="600"/>
              </a:spcAft>
            </a:pPr>
            <a:r>
              <a:rPr lang="lv-LV" sz="900" dirty="0">
                <a:solidFill>
                  <a:srgbClr val="595959"/>
                </a:solidFill>
                <a:latin typeface="Montserrat" panose="00000500000000000000" pitchFamily="2" charset="-70"/>
              </a:rPr>
              <a:t>Ventilācijas sistēmas apkalpošana  1 960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Apkures cauruļvadu remonts 3 146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Radiatoru uzstādīšana 5.gb un karstā ūdens </a:t>
            </a:r>
            <a:r>
              <a:rPr lang="lv-LV" sz="900" kern="100" dirty="0" err="1">
                <a:solidFill>
                  <a:srgbClr val="595959"/>
                </a:solidFill>
                <a:latin typeface="Montserrat" panose="00000500000000000000" pitchFamily="2" charset="-70"/>
                <a:ea typeface="Calibri" panose="020F0502020204030204" pitchFamily="34" charset="0"/>
                <a:cs typeface="Times New Roman" panose="02020603050405020304" pitchFamily="18" charset="0"/>
              </a:rPr>
              <a:t>siltummaiņa</a:t>
            </a: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 nomaiņa 3 178 EUR;</a:t>
            </a:r>
          </a:p>
          <a:p>
            <a:pPr lvl="1" algn="just">
              <a:lnSpc>
                <a:spcPct val="107000"/>
              </a:lnSpc>
              <a:spcBef>
                <a:spcPts val="0"/>
              </a:spcBef>
              <a:spcAft>
                <a:spcPts val="600"/>
              </a:spcAft>
            </a:pP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Siltummezgla automātikas nomaiņa uz attālināti vadāmu Danfoss310, apgaismojuma 5 202 EUR;</a:t>
            </a:r>
          </a:p>
          <a:p>
            <a:pPr lvl="1" algn="just">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Uzstādīta jauna siltummezgla automātika izmaksas 3 059 </a:t>
            </a: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EUR;</a:t>
            </a:r>
            <a:endPar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a:p>
            <a:pPr lvl="1" algn="just">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Uzlabota skolas ēkas katlumājas darbība  izmaksas 6 696 </a:t>
            </a: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EUR;</a:t>
            </a:r>
          </a:p>
          <a:p>
            <a:pPr lvl="1" algn="just">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Nomainīti divi vecie āra apgaismes stabi uz jauniem, C korpusa 2.st pārbūvētas tualetes, izlīdzinātas grīdas un ieklāts jauns linoleja klājums, izbūvēta jauna lietus ūdens savākšanas drenāža un iebetonēta iebraukšanas zona, skolas ēkas katlumājas angāram izbūvēta jauna zibens aizsardzība izmaksas 31 600 EUR.</a:t>
            </a:r>
          </a:p>
          <a:p>
            <a:pPr lvl="1" algn="just">
              <a:lnSpc>
                <a:spcPct val="107000"/>
              </a:lnSpc>
              <a:spcBef>
                <a:spcPts val="600"/>
              </a:spcBef>
              <a:spcAft>
                <a:spcPts val="0"/>
              </a:spcAft>
            </a:pPr>
            <a:endParaRPr lang="lv-LV" sz="900" kern="100" dirty="0">
              <a:solidFill>
                <a:srgbClr val="595959"/>
              </a:solidFill>
              <a:highlight>
                <a:srgbClr val="00FF00"/>
              </a:highlight>
              <a:latin typeface="Montserrat" panose="00000500000000000000" pitchFamily="2" charset="-70"/>
              <a:ea typeface="Calibri" panose="020F0502020204030204" pitchFamily="34" charset="0"/>
              <a:cs typeface="Times New Roman" panose="02020603050405020304" pitchFamily="18" charset="0"/>
            </a:endParaRPr>
          </a:p>
          <a:p>
            <a:pPr lvl="1" algn="just">
              <a:lnSpc>
                <a:spcPct val="107000"/>
              </a:lnSpc>
              <a:spcBef>
                <a:spcPts val="600"/>
              </a:spcBef>
              <a:spcAft>
                <a:spcPts val="0"/>
              </a:spcAft>
            </a:pPr>
            <a:endParaRPr lang="lv-LV" sz="900" kern="100" dirty="0">
              <a:solidFill>
                <a:srgbClr val="595959"/>
              </a:solidFill>
              <a:highlight>
                <a:srgbClr val="00FF00"/>
              </a:highlight>
              <a:latin typeface="Montserrat" panose="00000500000000000000" pitchFamily="2" charset="-70"/>
              <a:ea typeface="Calibri" panose="020F0502020204030204" pitchFamily="34" charset="0"/>
              <a:cs typeface="Times New Roman" panose="02020603050405020304" pitchFamily="18" charset="0"/>
            </a:endParaRPr>
          </a:p>
          <a:p>
            <a:pPr lvl="1" algn="just">
              <a:lnSpc>
                <a:spcPct val="107000"/>
              </a:lnSpc>
              <a:spcBef>
                <a:spcPts val="600"/>
              </a:spcBef>
              <a:spcAft>
                <a:spcPts val="0"/>
              </a:spcAft>
            </a:pPr>
            <a:endParaRPr lang="lv-LV" sz="900" kern="100" dirty="0">
              <a:solidFill>
                <a:srgbClr val="595959"/>
              </a:solidFill>
              <a:highlight>
                <a:srgbClr val="00FF00"/>
              </a:highlight>
              <a:latin typeface="Montserrat" panose="00000500000000000000" pitchFamily="2" charset="-70"/>
              <a:ea typeface="Calibri" panose="020F0502020204030204" pitchFamily="34" charset="0"/>
              <a:cs typeface="Times New Roman" panose="02020603050405020304" pitchFamily="18" charset="0"/>
            </a:endParaRPr>
          </a:p>
          <a:p>
            <a:pPr lvl="1" algn="just">
              <a:lnSpc>
                <a:spcPct val="107000"/>
              </a:lnSpc>
              <a:spcBef>
                <a:spcPts val="600"/>
              </a:spcBef>
              <a:spcAft>
                <a:spcPts val="0"/>
              </a:spcAft>
            </a:pPr>
            <a:endParaRPr lang="lv-LV" sz="12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D1269CA-0481-168B-9BCF-A7EBF8F7F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8005" y="-75782"/>
            <a:ext cx="2086934" cy="2128058"/>
          </a:xfrm>
          <a:prstGeom prst="rect">
            <a:avLst/>
          </a:prstGeom>
        </p:spPr>
      </p:pic>
      <p:sp>
        <p:nvSpPr>
          <p:cNvPr id="6" name="TextBox 2">
            <a:extLst>
              <a:ext uri="{FF2B5EF4-FFF2-40B4-BE49-F238E27FC236}">
                <a16:creationId xmlns:a16="http://schemas.microsoft.com/office/drawing/2014/main" id="{5E599803-11CF-3C26-F078-5CB366B808A0}"/>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390706541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F0D583DB-0967-AC31-3EE8-F0F1BD701E9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2F27FB9-2219-2C33-90D1-0149B490611B}"/>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987D741F-5306-D92D-E30C-997B4031CD56}"/>
              </a:ext>
            </a:extLst>
          </p:cNvPr>
          <p:cNvSpPr>
            <a:spLocks noGrp="1"/>
          </p:cNvSpPr>
          <p:nvPr>
            <p:ph type="title"/>
          </p:nvPr>
        </p:nvSpPr>
        <p:spPr>
          <a:xfrm>
            <a:off x="1064515" y="703331"/>
            <a:ext cx="10515600" cy="1326091"/>
          </a:xfrm>
        </p:spPr>
        <p:txBody>
          <a:bodyPr rtlCol="0">
            <a:normAutofit/>
          </a:bodyPr>
          <a:lstStyle/>
          <a:p>
            <a:pPr algn="ctr" fontAlgn="auto">
              <a:spcBef>
                <a:spcPts val="0"/>
              </a:spcBef>
              <a:spcAft>
                <a:spcPts val="0"/>
              </a:spcAft>
              <a:defRPr/>
            </a:pPr>
            <a:r>
              <a:rPr lang="lv-LV" b="1" kern="0" cap="all" dirty="0">
                <a:solidFill>
                  <a:srgbClr val="595959"/>
                </a:solidFill>
                <a:latin typeface="Montserrat" panose="00000500000000000000" pitchFamily="2" charset="-70"/>
                <a:ea typeface="Times New Roman" panose="02020603050405020304" pitchFamily="18" charset="0"/>
                <a:cs typeface="Times New Roman" panose="02020603050405020304" pitchFamily="18" charset="0"/>
              </a:rPr>
              <a:t>Ādažu sporta </a:t>
            </a:r>
            <a:r>
              <a:rPr lang="lv-LV" b="1" kern="0" cap="all" dirty="0" err="1">
                <a:solidFill>
                  <a:srgbClr val="595959"/>
                </a:solidFill>
                <a:latin typeface="Montserrat" panose="00000500000000000000" pitchFamily="2" charset="-70"/>
                <a:ea typeface="Times New Roman" panose="02020603050405020304" pitchFamily="18" charset="0"/>
                <a:cs typeface="Times New Roman" panose="02020603050405020304" pitchFamily="18" charset="0"/>
              </a:rPr>
              <a:t>centRS</a:t>
            </a:r>
            <a:endParaRPr lang="en-US" sz="7200" cap="all" dirty="0">
              <a:solidFill>
                <a:srgbClr val="595959"/>
              </a:solidFill>
              <a:highlight>
                <a:srgbClr val="C95B46"/>
              </a:highlight>
              <a:latin typeface="Montserrat" panose="00000500000000000000" pitchFamily="2" charset="-70"/>
            </a:endParaRPr>
          </a:p>
        </p:txBody>
      </p:sp>
      <p:pic>
        <p:nvPicPr>
          <p:cNvPr id="7" name="Picture 6">
            <a:extLst>
              <a:ext uri="{FF2B5EF4-FFF2-40B4-BE49-F238E27FC236}">
                <a16:creationId xmlns:a16="http://schemas.microsoft.com/office/drawing/2014/main" id="{8303931A-6397-E292-A461-B1E8B2395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
        <p:nvSpPr>
          <p:cNvPr id="8" name="TextBox 2">
            <a:extLst>
              <a:ext uri="{FF2B5EF4-FFF2-40B4-BE49-F238E27FC236}">
                <a16:creationId xmlns:a16="http://schemas.microsoft.com/office/drawing/2014/main" id="{BAC2BE68-785B-6FD3-101A-477D8CB1342D}"/>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
        <p:nvSpPr>
          <p:cNvPr id="2" name="Oval 1">
            <a:extLst>
              <a:ext uri="{FF2B5EF4-FFF2-40B4-BE49-F238E27FC236}">
                <a16:creationId xmlns:a16="http://schemas.microsoft.com/office/drawing/2014/main" id="{4E8B5267-EEDF-ACD3-FA59-5E76EFA4C67F}"/>
              </a:ext>
            </a:extLst>
          </p:cNvPr>
          <p:cNvSpPr/>
          <p:nvPr/>
        </p:nvSpPr>
        <p:spPr>
          <a:xfrm>
            <a:off x="11580115" y="5408538"/>
            <a:ext cx="525137" cy="83085"/>
          </a:xfrm>
          <a:prstGeom prst="ellipse">
            <a:avLst/>
          </a:prstGeom>
          <a:solidFill>
            <a:schemeClr val="accent3">
              <a:lumMod val="60000"/>
              <a:lumOff val="40000"/>
              <a:alpha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52481147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714AC0FB-4D62-4846-D1FB-565D0267C9D4}"/>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1834849A-23BC-F5D1-8653-772383C2BD42}"/>
              </a:ext>
            </a:extLst>
          </p:cNvPr>
          <p:cNvSpPr/>
          <p:nvPr/>
        </p:nvSpPr>
        <p:spPr>
          <a:xfrm rot="1789">
            <a:off x="-3176" y="6326717"/>
            <a:ext cx="12198351" cy="0"/>
          </a:xfrm>
          <a:prstGeom prst="line">
            <a:avLst/>
          </a:prstGeom>
          <a:ln w="9525" cap="rnd">
            <a:solidFill>
              <a:schemeClr val="tx1">
                <a:lumMod val="65000"/>
                <a:lumOff val="35000"/>
              </a:schemeClr>
            </a:solidFill>
            <a:prstDash val="solid"/>
            <a:headEnd type="none" w="sm" len="sm"/>
            <a:tailEnd type="none" w="sm" len="sm"/>
          </a:ln>
        </p:spPr>
      </p:sp>
      <p:sp>
        <p:nvSpPr>
          <p:cNvPr id="4" name="Title 3">
            <a:extLst>
              <a:ext uri="{FF2B5EF4-FFF2-40B4-BE49-F238E27FC236}">
                <a16:creationId xmlns:a16="http://schemas.microsoft.com/office/drawing/2014/main" id="{8CF057BC-D8D2-6DA1-800C-E5C37CCB8F68}"/>
              </a:ext>
            </a:extLst>
          </p:cNvPr>
          <p:cNvSpPr>
            <a:spLocks noGrp="1"/>
          </p:cNvSpPr>
          <p:nvPr>
            <p:ph type="title"/>
          </p:nvPr>
        </p:nvSpPr>
        <p:spPr/>
        <p:txBody>
          <a:bodyPr rtlCol="0">
            <a:normAutofit/>
          </a:bodyPr>
          <a:lstStyle/>
          <a:p>
            <a:pPr algn="ctr" fontAlgn="auto">
              <a:spcBef>
                <a:spcPts val="0"/>
              </a:spcBef>
              <a:spcAft>
                <a:spcPts val="0"/>
              </a:spcAft>
              <a:defRPr/>
            </a:pPr>
            <a:r>
              <a:rPr lang="lv-LV" sz="3200" b="1" kern="0" cap="all" dirty="0">
                <a:solidFill>
                  <a:srgbClr val="595959"/>
                </a:solidFill>
                <a:latin typeface="Montserrat" panose="00000500000000000000" pitchFamily="2" charset="-70"/>
                <a:ea typeface="Times New Roman" panose="02020603050405020304" pitchFamily="18" charset="0"/>
                <a:cs typeface="Times New Roman" panose="02020603050405020304" pitchFamily="18" charset="0"/>
              </a:rPr>
              <a:t>Ādažu sporta </a:t>
            </a:r>
            <a:r>
              <a:rPr lang="lv-LV" sz="3200" b="1" kern="0" cap="all" dirty="0" err="1">
                <a:solidFill>
                  <a:srgbClr val="595959"/>
                </a:solidFill>
                <a:latin typeface="Montserrat" panose="00000500000000000000" pitchFamily="2" charset="-70"/>
                <a:ea typeface="Times New Roman" panose="02020603050405020304" pitchFamily="18" charset="0"/>
                <a:cs typeface="Times New Roman" panose="02020603050405020304" pitchFamily="18" charset="0"/>
              </a:rPr>
              <a:t>centRS</a:t>
            </a:r>
            <a:endParaRPr lang="en-US" sz="5400" cap="all" dirty="0">
              <a:solidFill>
                <a:srgbClr val="595959"/>
              </a:solidFill>
              <a:latin typeface="Montserrat" panose="00000500000000000000" pitchFamily="2" charset="-70"/>
            </a:endParaRPr>
          </a:p>
        </p:txBody>
      </p:sp>
      <p:sp>
        <p:nvSpPr>
          <p:cNvPr id="2" name="Content Placeholder 1">
            <a:extLst>
              <a:ext uri="{FF2B5EF4-FFF2-40B4-BE49-F238E27FC236}">
                <a16:creationId xmlns:a16="http://schemas.microsoft.com/office/drawing/2014/main" id="{51EBA455-35F7-B65D-5D90-B34A3093F54F}"/>
              </a:ext>
            </a:extLst>
          </p:cNvPr>
          <p:cNvSpPr>
            <a:spLocks noGrp="1"/>
          </p:cNvSpPr>
          <p:nvPr>
            <p:ph idx="1"/>
          </p:nvPr>
        </p:nvSpPr>
        <p:spPr>
          <a:xfrm>
            <a:off x="2919046" y="1825625"/>
            <a:ext cx="8434754" cy="4351867"/>
          </a:xfrm>
        </p:spPr>
        <p:txBody>
          <a:bodyPr/>
          <a:lstStyle/>
          <a:p>
            <a:pPr>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A</a:t>
            </a:r>
            <a:r>
              <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psaimniekošanā no 2023. gada 28. jūlija</a:t>
            </a:r>
          </a:p>
          <a:p>
            <a:pPr marL="228611" marR="0" lvl="0" indent="-228611" algn="l" defTabSz="914446" rtl="0" eaLnBrk="1" fontAlgn="base" latinLnBrk="0" hangingPunct="1">
              <a:lnSpc>
                <a:spcPct val="107000"/>
              </a:lnSpc>
              <a:spcBef>
                <a:spcPts val="0"/>
              </a:spcBef>
              <a:spcAft>
                <a:spcPts val="600"/>
              </a:spcAft>
              <a:buClrTx/>
              <a:buSzTx/>
              <a:buFont typeface="Arial" panose="020B0604020202020204" pitchFamily="34" charset="0"/>
              <a:buChar char="•"/>
              <a:tabLst/>
              <a:defRPr/>
            </a:pPr>
            <a:r>
              <a:rPr kumimoji="0" lang="lv-LV" sz="900" b="0" i="0" u="none" strike="noStrike" kern="100" cap="none" spc="0" normalizeH="0" baseline="0" noProof="0" dirty="0">
                <a:ln>
                  <a:noFill/>
                </a:ln>
                <a:solidFill>
                  <a:srgbClr val="595959"/>
                </a:solidFill>
                <a:effectLst/>
                <a:highlight>
                  <a:srgbClr val="FFFFFF"/>
                </a:highlight>
                <a:uLnTx/>
                <a:uFillTx/>
                <a:latin typeface="Montserrat" panose="00000500000000000000" pitchFamily="2" charset="-70"/>
                <a:ea typeface="Calibri" panose="020F0502020204030204" pitchFamily="34" charset="0"/>
                <a:cs typeface="Times New Roman" panose="02020603050405020304" pitchFamily="18" charset="0"/>
              </a:rPr>
              <a:t>Ēka ir nodota ekspluatācijā 2000. gadā;</a:t>
            </a:r>
            <a:endPar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a:p>
            <a:pPr>
              <a:lnSpc>
                <a:spcPct val="107000"/>
              </a:lnSpc>
              <a:spcBef>
                <a:spcPts val="0"/>
              </a:spcBef>
              <a:spcAft>
                <a:spcPts val="600"/>
              </a:spcAft>
            </a:pP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Ēkas kopējā platība: </a:t>
            </a:r>
            <a:r>
              <a:rPr lang="lv-LV" sz="900"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3881 </a:t>
            </a:r>
            <a:r>
              <a:rPr lang="lv-LV" sz="900" kern="1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m</a:t>
            </a:r>
            <a:r>
              <a:rPr lang="lv-LV" sz="900" kern="100" baseline="30000" dirty="0">
                <a:solidFill>
                  <a:srgbClr val="595959"/>
                </a:solidFill>
                <a:effectLst/>
                <a:latin typeface="Montserrat" panose="00000500000000000000" pitchFamily="2" charset="-70"/>
                <a:ea typeface="Aptos" panose="020B0004020202020204" pitchFamily="34" charset="0"/>
                <a:cs typeface="Times New Roman" panose="02020603050405020304" pitchFamily="18" charset="0"/>
              </a:rPr>
              <a:t>2</a:t>
            </a:r>
          </a:p>
          <a:p>
            <a:pPr marL="228611" marR="0" lvl="0" indent="-228611" algn="just" defTabSz="914446" rtl="0" eaLnBrk="1" fontAlgn="base" latinLnBrk="0" hangingPunct="1">
              <a:lnSpc>
                <a:spcPct val="107000"/>
              </a:lnSpc>
              <a:spcBef>
                <a:spcPts val="0"/>
              </a:spcBef>
              <a:spcAft>
                <a:spcPts val="600"/>
              </a:spcAft>
              <a:buClrTx/>
              <a:buSzTx/>
              <a:buFont typeface="Arial" panose="020B0604020202020204" pitchFamily="34" charset="0"/>
              <a:buChar char="•"/>
              <a:tabLst/>
              <a:defRPr/>
            </a:pPr>
            <a:r>
              <a:rPr kumimoji="0" lang="lv-LV" sz="900" b="0" i="0" u="none" strike="noStrike" kern="100" cap="none" spc="0" normalizeH="0" baseline="0" noProof="0" dirty="0">
                <a:ln>
                  <a:noFill/>
                </a:ln>
                <a:solidFill>
                  <a:srgbClr val="595959"/>
                </a:solidFill>
                <a:effectLst/>
                <a:uLnTx/>
                <a:uFillTx/>
                <a:latin typeface="Montserrat" panose="00000500000000000000" pitchFamily="2" charset="-70"/>
                <a:ea typeface="Calibri" panose="020F0502020204030204" pitchFamily="34" charset="0"/>
                <a:cs typeface="Times New Roman" panose="02020603050405020304" pitchFamily="18" charset="0"/>
              </a:rPr>
              <a:t>Ēkas ikdienas uzturēšanas darbos ir iesaistītas 8 apkopējas un saimniecības pārzinis.</a:t>
            </a:r>
          </a:p>
          <a:p>
            <a:pPr algn="just">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uzturēšanai 2024. gadā kopā – 8 000 EUR:</a:t>
            </a:r>
            <a:endParaRPr lang="lv-LV" sz="900" b="1"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endParaRP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Hidroizolācijas atjaunošana peldbaseina pārplūdes rezervuārā - 1 208 EUR;</a:t>
            </a: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Iekārto griestu nomaiņa koridoros pie skolēnu ģērbtuvēm - 2 388 EUR;</a:t>
            </a: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Āra basketbola grozu konstrukciju (metāla savienojuma vietas) papildus nostiprināšana 4 </a:t>
            </a:r>
            <a:r>
              <a:rPr lang="lv-LV" sz="900" kern="100" dirty="0" err="1">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gab</a:t>
            </a: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 - 1 197 EUR;</a:t>
            </a: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Skatītāju ieejas pakāpienu un platformas remonts - 1 203 EUR;</a:t>
            </a:r>
          </a:p>
          <a:p>
            <a:pPr lvl="1">
              <a:lnSpc>
                <a:spcPct val="107000"/>
              </a:lnSpc>
              <a:spcBef>
                <a:spcPts val="0"/>
              </a:spcBef>
              <a:spcAft>
                <a:spcPts val="600"/>
              </a:spcAft>
            </a:pPr>
            <a:r>
              <a:rPr kumimoji="0" lang="lv-LV" sz="900" i="0" u="none" strike="noStrike" kern="1200" cap="none" spc="0" normalizeH="0" baseline="0" noProof="0" dirty="0">
                <a:ln>
                  <a:noFill/>
                </a:ln>
                <a:solidFill>
                  <a:srgbClr val="595959"/>
                </a:solidFill>
                <a:effectLst/>
                <a:uLnTx/>
                <a:uFillTx/>
                <a:latin typeface="Montserrat" panose="00000500000000000000" pitchFamily="2" charset="-70"/>
                <a:ea typeface="+mn-ea"/>
                <a:cs typeface="+mn-cs"/>
              </a:rPr>
              <a:t>Apsardzes un ugunsdrošības sistēmu apkalpošana 2 004 EUR</a:t>
            </a:r>
            <a:r>
              <a:rPr lang="lv-LV" sz="900" dirty="0">
                <a:solidFill>
                  <a:srgbClr val="595959"/>
                </a:solidFill>
                <a:latin typeface="Montserrat" panose="00000500000000000000" pitchFamily="2" charset="-70"/>
              </a:rPr>
              <a:t>.</a:t>
            </a:r>
            <a:endParaRPr kumimoji="0" lang="lv-LV" sz="900" i="0" u="none" strike="noStrike" kern="100" cap="none" spc="0" normalizeH="0" baseline="0" noProof="0" dirty="0">
              <a:ln>
                <a:noFill/>
              </a:ln>
              <a:solidFill>
                <a:srgbClr val="595959"/>
              </a:solidFill>
              <a:uLnTx/>
              <a:uFillTx/>
              <a:latin typeface="Montserrat" panose="00000500000000000000" pitchFamily="2" charset="-70"/>
              <a:ea typeface="Calibri" panose="020F0502020204030204" pitchFamily="34" charset="0"/>
              <a:cs typeface="Times New Roman" panose="02020603050405020304" pitchFamily="18" charset="0"/>
            </a:endParaRPr>
          </a:p>
          <a:p>
            <a:pPr>
              <a:lnSpc>
                <a:spcPct val="107000"/>
              </a:lnSpc>
              <a:spcBef>
                <a:spcPts val="0"/>
              </a:spcBef>
              <a:spcAft>
                <a:spcPts val="600"/>
              </a:spcAft>
            </a:pPr>
            <a:r>
              <a:rPr lang="lv-LV" sz="9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rPr>
              <a:t>Izdevumi ēkas iekārtu uzturēšanā 2024.gadā – 4 174 EUR:</a:t>
            </a: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Peldbaseinā tika nomainīts bojāts pretstraumes sūknis - 1 149 EUR;</a:t>
            </a:r>
          </a:p>
          <a:p>
            <a:pPr lvl="1">
              <a:lnSpc>
                <a:spcPct val="107000"/>
              </a:lnSpc>
              <a:spcBef>
                <a:spcPts val="0"/>
              </a:spcBef>
              <a:spcAft>
                <a:spcPts val="600"/>
              </a:spcAft>
            </a:pPr>
            <a:r>
              <a:rPr lang="lv-LV" sz="900" kern="100" dirty="0">
                <a:solidFill>
                  <a:srgbClr val="595959"/>
                </a:solidFill>
                <a:effectLst/>
                <a:latin typeface="Montserrat" panose="00000500000000000000" pitchFamily="2" charset="-70"/>
                <a:ea typeface="Calibri" panose="020F0502020204030204" pitchFamily="34" charset="0"/>
                <a:cs typeface="Times New Roman" panose="02020603050405020304" pitchFamily="18" charset="0"/>
              </a:rPr>
              <a:t>Lietus ūdens kanalizācijas remonts. Tika uzstādīta pārsūknēšanas stacija, lai pie lieliem lietus nokrišņiem neapplūstu ĀSC cokolstāvs - 3 025 EUR.</a:t>
            </a:r>
          </a:p>
          <a:p>
            <a:pPr>
              <a:lnSpc>
                <a:spcPct val="107000"/>
              </a:lnSpc>
              <a:spcBef>
                <a:spcPts val="800"/>
              </a:spcBef>
              <a:spcAft>
                <a:spcPts val="600"/>
              </a:spcAft>
            </a:pPr>
            <a:endParaRPr lang="lv-LV" sz="1400" b="1" kern="100" dirty="0">
              <a:solidFill>
                <a:srgbClr val="595959"/>
              </a:solidFill>
              <a:latin typeface="Montserrat" panose="00000500000000000000" pitchFamily="2" charset="-70"/>
              <a:ea typeface="Calibri" panose="020F0502020204030204" pitchFamily="34" charset="0"/>
              <a:cs typeface="Times New Roman" panose="02020603050405020304" pitchFamily="18" charset="0"/>
            </a:endParaRPr>
          </a:p>
          <a:p>
            <a:pPr>
              <a:lnSpc>
                <a:spcPct val="107000"/>
              </a:lnSpc>
              <a:spcBef>
                <a:spcPts val="800"/>
              </a:spcBef>
              <a:spcAft>
                <a:spcPts val="600"/>
              </a:spcAft>
            </a:pPr>
            <a:endParaRPr kumimoji="0" lang="lv-LV" sz="1300" b="0" i="0" u="none" strike="noStrike" kern="100" cap="none" spc="0" normalizeH="0" baseline="0" noProof="0" dirty="0">
              <a:ln>
                <a:noFill/>
              </a:ln>
              <a:solidFill>
                <a:srgbClr val="595959"/>
              </a:solidFill>
              <a:uLnTx/>
              <a:uFillTx/>
              <a:latin typeface="Montserrat" panose="00000500000000000000" pitchFamily="2" charset="-7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D1F7036-B1AC-7B58-1C48-927F58C34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6247" y="-35858"/>
            <a:ext cx="2086934" cy="2128058"/>
          </a:xfrm>
          <a:prstGeom prst="rect">
            <a:avLst/>
          </a:prstGeom>
        </p:spPr>
      </p:pic>
      <p:sp>
        <p:nvSpPr>
          <p:cNvPr id="9" name="TextBox 2">
            <a:extLst>
              <a:ext uri="{FF2B5EF4-FFF2-40B4-BE49-F238E27FC236}">
                <a16:creationId xmlns:a16="http://schemas.microsoft.com/office/drawing/2014/main" id="{777E62BC-2F14-0A00-F3E4-D19A0DF32241}"/>
              </a:ext>
            </a:extLst>
          </p:cNvPr>
          <p:cNvSpPr txBox="1"/>
          <p:nvPr/>
        </p:nvSpPr>
        <p:spPr>
          <a:xfrm>
            <a:off x="121920" y="6398786"/>
            <a:ext cx="12070080" cy="153888"/>
          </a:xfrm>
          <a:prstGeom prst="rect">
            <a:avLst/>
          </a:prstGeom>
        </p:spPr>
        <p:txBody>
          <a:bodyPr lIns="0" tIns="0" rIns="0" bIns="0" rtlCol="0" anchor="t">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595959"/>
                </a:solidFill>
                <a:effectLst/>
                <a:uLnTx/>
                <a:uFillTx/>
                <a:latin typeface="Montserrat" pitchFamily="2" charset="77"/>
                <a:ea typeface="+mn-ea"/>
                <a:cs typeface="+mn-cs"/>
              </a:rPr>
              <a:t>P/A CARNIKAVAS KOMUNĀLSERVISS  I </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I   </a:t>
            </a:r>
            <a:r>
              <a:rPr lang="lv-LV" sz="1000" dirty="0">
                <a:solidFill>
                  <a:srgbClr val="595959"/>
                </a:solidFill>
                <a:latin typeface="Montserrat" pitchFamily="2" charset="77"/>
              </a:rPr>
              <a:t>01</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.202</a:t>
            </a:r>
            <a:r>
              <a:rPr lang="lv-LV" sz="1000" dirty="0">
                <a:solidFill>
                  <a:srgbClr val="595959"/>
                </a:solidFill>
                <a:latin typeface="Montserrat" pitchFamily="2" charset="77"/>
              </a:rPr>
              <a:t>5</a:t>
            </a:r>
            <a:r>
              <a:rPr kumimoji="0" lang="en-US" sz="1000" b="0" i="0" u="none" strike="noStrike" kern="1200" cap="none" spc="0" normalizeH="0" baseline="0" noProof="0" dirty="0">
                <a:ln>
                  <a:noFill/>
                </a:ln>
                <a:solidFill>
                  <a:srgbClr val="595959"/>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856184588"/>
      </p:ext>
    </p:extLst>
  </p:cSld>
  <p:clrMapOvr>
    <a:masterClrMapping/>
  </p:clrMapOvr>
  <p:transition spd="slow">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57687</TotalTime>
  <Words>4589</Words>
  <Application>Microsoft Office PowerPoint</Application>
  <PresentationFormat>Widescreen</PresentationFormat>
  <Paragraphs>466</Paragraphs>
  <Slides>61</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61</vt:i4>
      </vt:variant>
    </vt:vector>
  </HeadingPairs>
  <TitlesOfParts>
    <vt:vector size="69" baseType="lpstr">
      <vt:lpstr>Arial</vt:lpstr>
      <vt:lpstr>Calibri</vt:lpstr>
      <vt:lpstr>Calibri Light</vt:lpstr>
      <vt:lpstr>Montserrat</vt:lpstr>
      <vt:lpstr>Montserrat Medium</vt:lpstr>
      <vt:lpstr>1_Office Theme</vt:lpstr>
      <vt:lpstr>2_Office Theme</vt:lpstr>
      <vt:lpstr>Office Theme</vt:lpstr>
      <vt:lpstr>PowerPoint Presentation</vt:lpstr>
      <vt:lpstr>Darba uzdevums</vt:lpstr>
      <vt:lpstr>ESOŠĀ SITUĀCIJA  </vt:lpstr>
      <vt:lpstr>Izdevumi</vt:lpstr>
      <vt:lpstr>PowerPoint Presentation</vt:lpstr>
      <vt:lpstr>Ādažu VIDUSSKOLA</vt:lpstr>
      <vt:lpstr>Ādažu VIDUSSKOLA</vt:lpstr>
      <vt:lpstr>Ādažu sporta centRS</vt:lpstr>
      <vt:lpstr>Ādažu sporta centRS</vt:lpstr>
      <vt:lpstr>PowerPoint Presentation</vt:lpstr>
      <vt:lpstr>CARNIKAVAS VIDUSSKOLA</vt:lpstr>
      <vt:lpstr>Ādažu sākumskola</vt:lpstr>
      <vt:lpstr>Ādažu sākumskola</vt:lpstr>
      <vt:lpstr>pII Strautiņš</vt:lpstr>
      <vt:lpstr>pII Strautiņš</vt:lpstr>
      <vt:lpstr>pII riekstiņš</vt:lpstr>
      <vt:lpstr>pII riekstiņš</vt:lpstr>
      <vt:lpstr>pII piejūra</vt:lpstr>
      <vt:lpstr>pII piejūra</vt:lpstr>
      <vt:lpstr>pII piejūra Bērnu un pieaugušo izaugsmes ĒKA «Ligzda»</vt:lpstr>
      <vt:lpstr>pII piejūra Bērnu un pieaugušo izaugsmes ĒKA «Ligzda» notiekošās darbības</vt:lpstr>
      <vt:lpstr>pII Mežavēji</vt:lpstr>
      <vt:lpstr>pII Mežavēji</vt:lpstr>
      <vt:lpstr>Dienas atbalsta un rehabilitācijas centrs “Ūdensroze”</vt:lpstr>
      <vt:lpstr>Dienas atbalsta un rehabilitācijas centrs “Ūdensroze”</vt:lpstr>
      <vt:lpstr>PowerPoint Presentation</vt:lpstr>
      <vt:lpstr>LAVERU SŪKŅU STACIJA</vt:lpstr>
      <vt:lpstr>SŪKŅU STACIJA EIMURI</vt:lpstr>
      <vt:lpstr>SŪKŅU STACIJA MANGAĻI</vt:lpstr>
      <vt:lpstr>STRAUMES IELAS  SŪKŅU STACIJA</vt:lpstr>
      <vt:lpstr>PowerPoint Presentation</vt:lpstr>
      <vt:lpstr>GAUJAS IELA 16</vt:lpstr>
      <vt:lpstr>GAUJAS IELA 33A</vt:lpstr>
      <vt:lpstr>PIRMĀ IELA 42</vt:lpstr>
      <vt:lpstr>PIRMĀ IELA 42A</vt:lpstr>
      <vt:lpstr>DEPO IELA 2</vt:lpstr>
      <vt:lpstr>TN OZOLAINE</vt:lpstr>
      <vt:lpstr>STACIJAS IELA 5</vt:lpstr>
      <vt:lpstr>STACIJAS IELA 7</vt:lpstr>
      <vt:lpstr>GARĀ IELA 20</vt:lpstr>
      <vt:lpstr>RĪGAS IELA 16</vt:lpstr>
      <vt:lpstr>JŪRAS IELA 4</vt:lpstr>
      <vt:lpstr>ZĀĢERI, JOMAS IELA 5</vt:lpstr>
      <vt:lpstr>ŪDENSBLUSAS - ANGĀRS</vt:lpstr>
      <vt:lpstr>BLUSAS</vt:lpstr>
      <vt:lpstr>JOMAS IELA 7</vt:lpstr>
      <vt:lpstr>ZVEJNIEKU IELA 23   NOLIKTAVA</vt:lpstr>
      <vt:lpstr>CĪRUĻU IELA 8, KALNGALE</vt:lpstr>
      <vt:lpstr>CĪRUĻU IELA 10, KALNGALE</vt:lpstr>
      <vt:lpstr>MEŽCIEMA IELA 26, GARCIEMS</vt:lpstr>
      <vt:lpstr>KEMPINGS GAUJA</vt:lpstr>
      <vt:lpstr>JŪRAS IELA 3</vt:lpstr>
      <vt:lpstr>Ziemeļu ielas 8  sabiedriskā tualete</vt:lpstr>
      <vt:lpstr>Stacijas iela 2B</vt:lpstr>
      <vt:lpstr>DZĪVOKĻI</vt:lpstr>
      <vt:lpstr>Ūdenstorņi</vt:lpstr>
      <vt:lpstr>Ūdenstorņi</vt:lpstr>
      <vt:lpstr>PowerPoint Presentation</vt:lpstr>
      <vt:lpstr>izaicinājumi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Jevgēnija Sviridenkova</cp:lastModifiedBy>
  <cp:revision>401</cp:revision>
  <cp:lastPrinted>2024-01-17T06:47:34Z</cp:lastPrinted>
  <dcterms:created xsi:type="dcterms:W3CDTF">2022-12-08T15:15:20Z</dcterms:created>
  <dcterms:modified xsi:type="dcterms:W3CDTF">2025-02-07T09:05:12Z</dcterms:modified>
</cp:coreProperties>
</file>