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432" r:id="rId2"/>
    <p:sldId id="463" r:id="rId3"/>
    <p:sldId id="442" r:id="rId4"/>
    <p:sldId id="460" r:id="rId5"/>
    <p:sldId id="465" r:id="rId6"/>
    <p:sldId id="464" r:id="rId7"/>
    <p:sldId id="466" r:id="rId8"/>
    <p:sldId id="467" r:id="rId9"/>
    <p:sldId id="470" r:id="rId1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4CF3C2-DC92-4AAA-9B15-0D95BFEE51B7}" type="datetimeFigureOut">
              <a:rPr lang="lv-LV" smtClean="0"/>
              <a:t>07.02.2025</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BE01C-9DD9-43E1-8D9B-CDBFC55C57B1}" type="slidenum">
              <a:rPr lang="lv-LV" smtClean="0"/>
              <a:t>‹#›</a:t>
            </a:fld>
            <a:endParaRPr lang="lv-LV"/>
          </a:p>
        </p:txBody>
      </p:sp>
    </p:spTree>
    <p:extLst>
      <p:ext uri="{BB962C8B-B14F-4D97-AF65-F5344CB8AC3E}">
        <p14:creationId xmlns:p14="http://schemas.microsoft.com/office/powerpoint/2010/main" val="964247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AE27AA-9BC7-E84F-8718-96696ED692D6}" type="slidenum">
              <a:rPr kumimoji="0" lang="en-LV"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LV"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8453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541C8-3AEE-92D0-6BC7-43B9298F41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LV"/>
          </a:p>
        </p:txBody>
      </p:sp>
      <p:sp>
        <p:nvSpPr>
          <p:cNvPr id="3" name="Subtitle 2">
            <a:extLst>
              <a:ext uri="{FF2B5EF4-FFF2-40B4-BE49-F238E27FC236}">
                <a16:creationId xmlns:a16="http://schemas.microsoft.com/office/drawing/2014/main" id="{DDB5853E-7624-0FE6-9FFF-82B092C161CD}"/>
              </a:ext>
            </a:extLst>
          </p:cNvPr>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endParaRPr lang="en-LV"/>
          </a:p>
        </p:txBody>
      </p:sp>
      <p:sp>
        <p:nvSpPr>
          <p:cNvPr id="4" name="Date Placeholder 3">
            <a:extLst>
              <a:ext uri="{FF2B5EF4-FFF2-40B4-BE49-F238E27FC236}">
                <a16:creationId xmlns:a16="http://schemas.microsoft.com/office/drawing/2014/main" id="{CE96A15C-33BA-109B-C718-857CACB9953B}"/>
              </a:ext>
            </a:extLst>
          </p:cNvPr>
          <p:cNvSpPr>
            <a:spLocks noGrp="1"/>
          </p:cNvSpPr>
          <p:nvPr>
            <p:ph type="dt" sz="half" idx="10"/>
          </p:nvPr>
        </p:nvSpPr>
        <p:spPr/>
        <p:txBody>
          <a:bodyPr/>
          <a:lstStyle/>
          <a:p>
            <a:fld id="{E713DBD1-BBC6-144F-BB04-668AE50EEAA2}" type="datetime1">
              <a:rPr lang="en-US" smtClean="0"/>
              <a:t>2/7/2025</a:t>
            </a:fld>
            <a:endParaRPr lang="en-US"/>
          </a:p>
        </p:txBody>
      </p:sp>
      <p:sp>
        <p:nvSpPr>
          <p:cNvPr id="5" name="Footer Placeholder 4">
            <a:extLst>
              <a:ext uri="{FF2B5EF4-FFF2-40B4-BE49-F238E27FC236}">
                <a16:creationId xmlns:a16="http://schemas.microsoft.com/office/drawing/2014/main" id="{14FF34E3-512D-C7E8-C9A1-C78861BE7332}"/>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A727C26C-60F9-7124-6965-208FDD9097E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2981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ECC4-E968-3D5F-03A5-A4E8DD09E750}"/>
              </a:ext>
            </a:extLst>
          </p:cNvPr>
          <p:cNvSpPr>
            <a:spLocks noGrp="1"/>
          </p:cNvSpPr>
          <p:nvPr>
            <p:ph type="title"/>
          </p:nvPr>
        </p:nvSpPr>
        <p:spPr/>
        <p:txBody>
          <a:bodyPr/>
          <a:lstStyle/>
          <a:p>
            <a:r>
              <a:rPr lang="en-GB"/>
              <a:t>Click to edit Master title style</a:t>
            </a:r>
            <a:endParaRPr lang="en-LV"/>
          </a:p>
        </p:txBody>
      </p:sp>
      <p:sp>
        <p:nvSpPr>
          <p:cNvPr id="3" name="Vertical Text Placeholder 2">
            <a:extLst>
              <a:ext uri="{FF2B5EF4-FFF2-40B4-BE49-F238E27FC236}">
                <a16:creationId xmlns:a16="http://schemas.microsoft.com/office/drawing/2014/main" id="{B74C209E-3B70-2EEE-3172-85E0E4BC3A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Date Placeholder 3">
            <a:extLst>
              <a:ext uri="{FF2B5EF4-FFF2-40B4-BE49-F238E27FC236}">
                <a16:creationId xmlns:a16="http://schemas.microsoft.com/office/drawing/2014/main" id="{08E690F4-4792-117B-6615-1DA3855EC3DE}"/>
              </a:ext>
            </a:extLst>
          </p:cNvPr>
          <p:cNvSpPr>
            <a:spLocks noGrp="1"/>
          </p:cNvSpPr>
          <p:nvPr>
            <p:ph type="dt" sz="half" idx="10"/>
          </p:nvPr>
        </p:nvSpPr>
        <p:spPr/>
        <p:txBody>
          <a:bodyPr/>
          <a:lstStyle/>
          <a:p>
            <a:fld id="{4B22B9F0-4552-AC48-AA4F-42211AD280FC}" type="datetime1">
              <a:rPr lang="en-US" smtClean="0"/>
              <a:t>2/7/2025</a:t>
            </a:fld>
            <a:endParaRPr lang="en-US"/>
          </a:p>
        </p:txBody>
      </p:sp>
      <p:sp>
        <p:nvSpPr>
          <p:cNvPr id="5" name="Footer Placeholder 4">
            <a:extLst>
              <a:ext uri="{FF2B5EF4-FFF2-40B4-BE49-F238E27FC236}">
                <a16:creationId xmlns:a16="http://schemas.microsoft.com/office/drawing/2014/main" id="{C7E5E789-7E16-BCEA-D165-29D3EA95E40B}"/>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29CCF779-A07C-29D5-7113-0D73DB7D8E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16578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F72C63-D56C-29F1-9C66-0F53431B77F2}"/>
              </a:ext>
            </a:extLst>
          </p:cNvPr>
          <p:cNvSpPr>
            <a:spLocks noGrp="1"/>
          </p:cNvSpPr>
          <p:nvPr>
            <p:ph type="title" orient="vert"/>
          </p:nvPr>
        </p:nvSpPr>
        <p:spPr>
          <a:xfrm>
            <a:off x="8724900" y="365126"/>
            <a:ext cx="2628900" cy="5811838"/>
          </a:xfrm>
        </p:spPr>
        <p:txBody>
          <a:bodyPr vert="eaVert"/>
          <a:lstStyle/>
          <a:p>
            <a:r>
              <a:rPr lang="en-GB"/>
              <a:t>Click to edit Master title style</a:t>
            </a:r>
            <a:endParaRPr lang="en-LV"/>
          </a:p>
        </p:txBody>
      </p:sp>
      <p:sp>
        <p:nvSpPr>
          <p:cNvPr id="3" name="Vertical Text Placeholder 2">
            <a:extLst>
              <a:ext uri="{FF2B5EF4-FFF2-40B4-BE49-F238E27FC236}">
                <a16:creationId xmlns:a16="http://schemas.microsoft.com/office/drawing/2014/main" id="{33B5D915-09E9-64BF-214D-C4117A112EB7}"/>
              </a:ext>
            </a:extLst>
          </p:cNvPr>
          <p:cNvSpPr>
            <a:spLocks noGrp="1"/>
          </p:cNvSpPr>
          <p:nvPr>
            <p:ph type="body" orient="vert" idx="1"/>
          </p:nvPr>
        </p:nvSpPr>
        <p:spPr>
          <a:xfrm>
            <a:off x="838200" y="365126"/>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Date Placeholder 3">
            <a:extLst>
              <a:ext uri="{FF2B5EF4-FFF2-40B4-BE49-F238E27FC236}">
                <a16:creationId xmlns:a16="http://schemas.microsoft.com/office/drawing/2014/main" id="{94E2A7ED-2898-66C5-8B14-CAF10E38CDF3}"/>
              </a:ext>
            </a:extLst>
          </p:cNvPr>
          <p:cNvSpPr>
            <a:spLocks noGrp="1"/>
          </p:cNvSpPr>
          <p:nvPr>
            <p:ph type="dt" sz="half" idx="10"/>
          </p:nvPr>
        </p:nvSpPr>
        <p:spPr/>
        <p:txBody>
          <a:bodyPr/>
          <a:lstStyle/>
          <a:p>
            <a:fld id="{B77F4B85-EE1C-824B-90CF-74BDD2F38CBA}" type="datetime1">
              <a:rPr lang="en-US" smtClean="0"/>
              <a:t>2/7/2025</a:t>
            </a:fld>
            <a:endParaRPr lang="en-US"/>
          </a:p>
        </p:txBody>
      </p:sp>
      <p:sp>
        <p:nvSpPr>
          <p:cNvPr id="5" name="Footer Placeholder 4">
            <a:extLst>
              <a:ext uri="{FF2B5EF4-FFF2-40B4-BE49-F238E27FC236}">
                <a16:creationId xmlns:a16="http://schemas.microsoft.com/office/drawing/2014/main" id="{D620F789-33AC-09E2-11AD-9629C78860C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95ED5682-811F-8F9D-7DA1-21B71EA85AF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5200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E5D27-CFB8-6153-AFDF-92C8AF72B967}"/>
              </a:ext>
            </a:extLst>
          </p:cNvPr>
          <p:cNvSpPr>
            <a:spLocks noGrp="1"/>
          </p:cNvSpPr>
          <p:nvPr>
            <p:ph type="title"/>
          </p:nvPr>
        </p:nvSpPr>
        <p:spPr/>
        <p:txBody>
          <a:bodyPr/>
          <a:lstStyle/>
          <a:p>
            <a:r>
              <a:rPr lang="en-GB"/>
              <a:t>Click to edit Master title style</a:t>
            </a:r>
            <a:endParaRPr lang="en-LV"/>
          </a:p>
        </p:txBody>
      </p:sp>
      <p:sp>
        <p:nvSpPr>
          <p:cNvPr id="3" name="Content Placeholder 2">
            <a:extLst>
              <a:ext uri="{FF2B5EF4-FFF2-40B4-BE49-F238E27FC236}">
                <a16:creationId xmlns:a16="http://schemas.microsoft.com/office/drawing/2014/main" id="{7A323432-3351-EE92-DC29-797117BD9D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Date Placeholder 3">
            <a:extLst>
              <a:ext uri="{FF2B5EF4-FFF2-40B4-BE49-F238E27FC236}">
                <a16:creationId xmlns:a16="http://schemas.microsoft.com/office/drawing/2014/main" id="{D8366F2B-CBAE-511B-DF3A-726E8FE20A09}"/>
              </a:ext>
            </a:extLst>
          </p:cNvPr>
          <p:cNvSpPr>
            <a:spLocks noGrp="1"/>
          </p:cNvSpPr>
          <p:nvPr>
            <p:ph type="dt" sz="half" idx="10"/>
          </p:nvPr>
        </p:nvSpPr>
        <p:spPr/>
        <p:txBody>
          <a:bodyPr/>
          <a:lstStyle/>
          <a:p>
            <a:fld id="{1AC8FE41-FDFF-8047-B79B-356A78FD3E08}" type="datetime1">
              <a:rPr lang="en-US" smtClean="0"/>
              <a:t>2/7/2025</a:t>
            </a:fld>
            <a:endParaRPr lang="en-US"/>
          </a:p>
        </p:txBody>
      </p:sp>
      <p:sp>
        <p:nvSpPr>
          <p:cNvPr id="5" name="Footer Placeholder 4">
            <a:extLst>
              <a:ext uri="{FF2B5EF4-FFF2-40B4-BE49-F238E27FC236}">
                <a16:creationId xmlns:a16="http://schemas.microsoft.com/office/drawing/2014/main" id="{89F8B86A-7330-3189-51EC-BC8929C5282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83C7A196-DFA2-AAF7-EC91-6BC8AA594F8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50191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A6080-85A1-2BCE-DD4A-744EDE67428A}"/>
              </a:ext>
            </a:extLst>
          </p:cNvPr>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en-LV"/>
          </a:p>
        </p:txBody>
      </p:sp>
      <p:sp>
        <p:nvSpPr>
          <p:cNvPr id="3" name="Text Placeholder 2">
            <a:extLst>
              <a:ext uri="{FF2B5EF4-FFF2-40B4-BE49-F238E27FC236}">
                <a16:creationId xmlns:a16="http://schemas.microsoft.com/office/drawing/2014/main" id="{75DCFDBD-BC6E-47B5-E97C-F392EFE330FA}"/>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97650B6-31BE-D0E5-FBBD-D6C76947F50F}"/>
              </a:ext>
            </a:extLst>
          </p:cNvPr>
          <p:cNvSpPr>
            <a:spLocks noGrp="1"/>
          </p:cNvSpPr>
          <p:nvPr>
            <p:ph type="dt" sz="half" idx="10"/>
          </p:nvPr>
        </p:nvSpPr>
        <p:spPr/>
        <p:txBody>
          <a:bodyPr/>
          <a:lstStyle/>
          <a:p>
            <a:fld id="{B1FB4E0E-0A54-0C4A-A6CD-2D1CE1D43E84}" type="datetime1">
              <a:rPr lang="en-US" smtClean="0"/>
              <a:t>2/7/2025</a:t>
            </a:fld>
            <a:endParaRPr lang="en-US"/>
          </a:p>
        </p:txBody>
      </p:sp>
      <p:sp>
        <p:nvSpPr>
          <p:cNvPr id="5" name="Footer Placeholder 4">
            <a:extLst>
              <a:ext uri="{FF2B5EF4-FFF2-40B4-BE49-F238E27FC236}">
                <a16:creationId xmlns:a16="http://schemas.microsoft.com/office/drawing/2014/main" id="{AE73D1AE-D253-228A-7B9E-C7AC2A94346A}"/>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4EA522A7-AC36-79E5-5420-725C999A144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2829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E326-4237-8C99-A138-C1AD8BB9E38D}"/>
              </a:ext>
            </a:extLst>
          </p:cNvPr>
          <p:cNvSpPr>
            <a:spLocks noGrp="1"/>
          </p:cNvSpPr>
          <p:nvPr>
            <p:ph type="title"/>
          </p:nvPr>
        </p:nvSpPr>
        <p:spPr/>
        <p:txBody>
          <a:bodyPr/>
          <a:lstStyle/>
          <a:p>
            <a:r>
              <a:rPr lang="en-GB"/>
              <a:t>Click to edit Master title style</a:t>
            </a:r>
            <a:endParaRPr lang="en-LV"/>
          </a:p>
        </p:txBody>
      </p:sp>
      <p:sp>
        <p:nvSpPr>
          <p:cNvPr id="3" name="Content Placeholder 2">
            <a:extLst>
              <a:ext uri="{FF2B5EF4-FFF2-40B4-BE49-F238E27FC236}">
                <a16:creationId xmlns:a16="http://schemas.microsoft.com/office/drawing/2014/main" id="{A0963024-7751-26EA-428C-2497E4D11A3C}"/>
              </a:ext>
            </a:extLst>
          </p:cNvPr>
          <p:cNvSpPr>
            <a:spLocks noGrp="1"/>
          </p:cNvSpPr>
          <p:nvPr>
            <p:ph sz="half" idx="1"/>
          </p:nvPr>
        </p:nvSpPr>
        <p:spPr>
          <a:xfrm>
            <a:off x="838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Content Placeholder 3">
            <a:extLst>
              <a:ext uri="{FF2B5EF4-FFF2-40B4-BE49-F238E27FC236}">
                <a16:creationId xmlns:a16="http://schemas.microsoft.com/office/drawing/2014/main" id="{92FAC09D-1B7E-3147-32EF-ED6BCB15D32E}"/>
              </a:ext>
            </a:extLst>
          </p:cNvPr>
          <p:cNvSpPr>
            <a:spLocks noGrp="1"/>
          </p:cNvSpPr>
          <p:nvPr>
            <p:ph sz="half" idx="2"/>
          </p:nvPr>
        </p:nvSpPr>
        <p:spPr>
          <a:xfrm>
            <a:off x="6172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5" name="Date Placeholder 4">
            <a:extLst>
              <a:ext uri="{FF2B5EF4-FFF2-40B4-BE49-F238E27FC236}">
                <a16:creationId xmlns:a16="http://schemas.microsoft.com/office/drawing/2014/main" id="{138949EF-83E8-87AD-CBA1-DAC812DA593A}"/>
              </a:ext>
            </a:extLst>
          </p:cNvPr>
          <p:cNvSpPr>
            <a:spLocks noGrp="1"/>
          </p:cNvSpPr>
          <p:nvPr>
            <p:ph type="dt" sz="half" idx="10"/>
          </p:nvPr>
        </p:nvSpPr>
        <p:spPr/>
        <p:txBody>
          <a:bodyPr/>
          <a:lstStyle/>
          <a:p>
            <a:fld id="{59D80C60-2641-914D-8720-24CB9E1544F8}" type="datetime1">
              <a:rPr lang="en-US" smtClean="0"/>
              <a:t>2/7/2025</a:t>
            </a:fld>
            <a:endParaRPr lang="en-US"/>
          </a:p>
        </p:txBody>
      </p:sp>
      <p:sp>
        <p:nvSpPr>
          <p:cNvPr id="6" name="Footer Placeholder 5">
            <a:extLst>
              <a:ext uri="{FF2B5EF4-FFF2-40B4-BE49-F238E27FC236}">
                <a16:creationId xmlns:a16="http://schemas.microsoft.com/office/drawing/2014/main" id="{B2D8BB95-20DC-906F-19A8-2F37569E0FE5}"/>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1E0908B5-0AAB-EE31-068F-43822183CD6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9574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3844F-BA58-53F9-0B1E-A3AE12488D79}"/>
              </a:ext>
            </a:extLst>
          </p:cNvPr>
          <p:cNvSpPr>
            <a:spLocks noGrp="1"/>
          </p:cNvSpPr>
          <p:nvPr>
            <p:ph type="title"/>
          </p:nvPr>
        </p:nvSpPr>
        <p:spPr>
          <a:xfrm>
            <a:off x="839788" y="365126"/>
            <a:ext cx="10515600" cy="1325563"/>
          </a:xfrm>
        </p:spPr>
        <p:txBody>
          <a:bodyPr/>
          <a:lstStyle/>
          <a:p>
            <a:r>
              <a:rPr lang="en-GB"/>
              <a:t>Click to edit Master title style</a:t>
            </a:r>
            <a:endParaRPr lang="en-LV"/>
          </a:p>
        </p:txBody>
      </p:sp>
      <p:sp>
        <p:nvSpPr>
          <p:cNvPr id="3" name="Text Placeholder 2">
            <a:extLst>
              <a:ext uri="{FF2B5EF4-FFF2-40B4-BE49-F238E27FC236}">
                <a16:creationId xmlns:a16="http://schemas.microsoft.com/office/drawing/2014/main" id="{C65BB852-EB59-4733-F019-52D320C33EEA}"/>
              </a:ext>
            </a:extLst>
          </p:cNvPr>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41A709-738A-0ACA-8E91-C7EAE6E69E1F}"/>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5" name="Text Placeholder 4">
            <a:extLst>
              <a:ext uri="{FF2B5EF4-FFF2-40B4-BE49-F238E27FC236}">
                <a16:creationId xmlns:a16="http://schemas.microsoft.com/office/drawing/2014/main" id="{4DE12C7B-5E80-8DB1-4700-6C29C2D72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01D052-34EE-7525-5892-BA95E22BED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7" name="Date Placeholder 6">
            <a:extLst>
              <a:ext uri="{FF2B5EF4-FFF2-40B4-BE49-F238E27FC236}">
                <a16:creationId xmlns:a16="http://schemas.microsoft.com/office/drawing/2014/main" id="{AB8A356C-9086-F788-A384-04A08B872770}"/>
              </a:ext>
            </a:extLst>
          </p:cNvPr>
          <p:cNvSpPr>
            <a:spLocks noGrp="1"/>
          </p:cNvSpPr>
          <p:nvPr>
            <p:ph type="dt" sz="half" idx="10"/>
          </p:nvPr>
        </p:nvSpPr>
        <p:spPr/>
        <p:txBody>
          <a:bodyPr/>
          <a:lstStyle/>
          <a:p>
            <a:fld id="{CFE1618D-AFDF-4441-B6AC-AB7256007DBD}" type="datetime1">
              <a:rPr lang="en-US" smtClean="0"/>
              <a:t>2/7/2025</a:t>
            </a:fld>
            <a:endParaRPr lang="en-US"/>
          </a:p>
        </p:txBody>
      </p:sp>
      <p:sp>
        <p:nvSpPr>
          <p:cNvPr id="8" name="Footer Placeholder 7">
            <a:extLst>
              <a:ext uri="{FF2B5EF4-FFF2-40B4-BE49-F238E27FC236}">
                <a16:creationId xmlns:a16="http://schemas.microsoft.com/office/drawing/2014/main" id="{345E61E3-D88C-E4D3-B411-2D18686FF5BA}"/>
              </a:ext>
            </a:extLst>
          </p:cNvPr>
          <p:cNvSpPr>
            <a:spLocks noGrp="1"/>
          </p:cNvSpPr>
          <p:nvPr>
            <p:ph type="ftr" sz="quarter" idx="11"/>
          </p:nvPr>
        </p:nvSpPr>
        <p:spPr/>
        <p:txBody>
          <a:bodyPr/>
          <a:lstStyle/>
          <a:p>
            <a:r>
              <a:rPr lang="en-US"/>
              <a:t>Ādažu</a:t>
            </a:r>
          </a:p>
        </p:txBody>
      </p:sp>
      <p:sp>
        <p:nvSpPr>
          <p:cNvPr id="9" name="Slide Number Placeholder 8">
            <a:extLst>
              <a:ext uri="{FF2B5EF4-FFF2-40B4-BE49-F238E27FC236}">
                <a16:creationId xmlns:a16="http://schemas.microsoft.com/office/drawing/2014/main" id="{F3AF31C9-BBD9-6921-93CF-46488A8114D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9954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0E216-8084-B633-9437-CBA62A0AA53D}"/>
              </a:ext>
            </a:extLst>
          </p:cNvPr>
          <p:cNvSpPr>
            <a:spLocks noGrp="1"/>
          </p:cNvSpPr>
          <p:nvPr>
            <p:ph type="title"/>
          </p:nvPr>
        </p:nvSpPr>
        <p:spPr/>
        <p:txBody>
          <a:bodyPr/>
          <a:lstStyle/>
          <a:p>
            <a:r>
              <a:rPr lang="en-GB"/>
              <a:t>Click to edit Master title style</a:t>
            </a:r>
            <a:endParaRPr lang="en-LV"/>
          </a:p>
        </p:txBody>
      </p:sp>
      <p:sp>
        <p:nvSpPr>
          <p:cNvPr id="3" name="Date Placeholder 2">
            <a:extLst>
              <a:ext uri="{FF2B5EF4-FFF2-40B4-BE49-F238E27FC236}">
                <a16:creationId xmlns:a16="http://schemas.microsoft.com/office/drawing/2014/main" id="{A691758F-5162-D689-4336-005E6C00DACB}"/>
              </a:ext>
            </a:extLst>
          </p:cNvPr>
          <p:cNvSpPr>
            <a:spLocks noGrp="1"/>
          </p:cNvSpPr>
          <p:nvPr>
            <p:ph type="dt" sz="half" idx="10"/>
          </p:nvPr>
        </p:nvSpPr>
        <p:spPr/>
        <p:txBody>
          <a:bodyPr/>
          <a:lstStyle/>
          <a:p>
            <a:fld id="{7E6D66EA-52B9-B847-AD9B-694F049B33E6}" type="datetime1">
              <a:rPr lang="en-US" smtClean="0"/>
              <a:t>2/7/2025</a:t>
            </a:fld>
            <a:endParaRPr lang="en-US"/>
          </a:p>
        </p:txBody>
      </p:sp>
      <p:sp>
        <p:nvSpPr>
          <p:cNvPr id="4" name="Footer Placeholder 3">
            <a:extLst>
              <a:ext uri="{FF2B5EF4-FFF2-40B4-BE49-F238E27FC236}">
                <a16:creationId xmlns:a16="http://schemas.microsoft.com/office/drawing/2014/main" id="{780B3810-4CF9-82A3-8E86-847DD431FDDF}"/>
              </a:ext>
            </a:extLst>
          </p:cNvPr>
          <p:cNvSpPr>
            <a:spLocks noGrp="1"/>
          </p:cNvSpPr>
          <p:nvPr>
            <p:ph type="ftr" sz="quarter" idx="11"/>
          </p:nvPr>
        </p:nvSpPr>
        <p:spPr/>
        <p:txBody>
          <a:bodyPr/>
          <a:lstStyle/>
          <a:p>
            <a:r>
              <a:rPr lang="en-US"/>
              <a:t>Ādažu</a:t>
            </a:r>
          </a:p>
        </p:txBody>
      </p:sp>
      <p:sp>
        <p:nvSpPr>
          <p:cNvPr id="5" name="Slide Number Placeholder 4">
            <a:extLst>
              <a:ext uri="{FF2B5EF4-FFF2-40B4-BE49-F238E27FC236}">
                <a16:creationId xmlns:a16="http://schemas.microsoft.com/office/drawing/2014/main" id="{D23C755D-5FC6-111E-7F40-7D492478869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66615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33EF83-3619-4F9B-E568-FE7EED13213C}"/>
              </a:ext>
            </a:extLst>
          </p:cNvPr>
          <p:cNvSpPr>
            <a:spLocks noGrp="1"/>
          </p:cNvSpPr>
          <p:nvPr>
            <p:ph type="dt" sz="half" idx="10"/>
          </p:nvPr>
        </p:nvSpPr>
        <p:spPr/>
        <p:txBody>
          <a:bodyPr/>
          <a:lstStyle/>
          <a:p>
            <a:fld id="{B4A9F490-1998-4A44-A624-42F54DBDC226}" type="datetime1">
              <a:rPr lang="en-US" smtClean="0"/>
              <a:t>2/7/2025</a:t>
            </a:fld>
            <a:endParaRPr lang="en-US"/>
          </a:p>
        </p:txBody>
      </p:sp>
      <p:sp>
        <p:nvSpPr>
          <p:cNvPr id="3" name="Footer Placeholder 2">
            <a:extLst>
              <a:ext uri="{FF2B5EF4-FFF2-40B4-BE49-F238E27FC236}">
                <a16:creationId xmlns:a16="http://schemas.microsoft.com/office/drawing/2014/main" id="{E242AA65-086E-6BC2-BF9E-C82C5EEA62D1}"/>
              </a:ext>
            </a:extLst>
          </p:cNvPr>
          <p:cNvSpPr>
            <a:spLocks noGrp="1"/>
          </p:cNvSpPr>
          <p:nvPr>
            <p:ph type="ftr" sz="quarter" idx="11"/>
          </p:nvPr>
        </p:nvSpPr>
        <p:spPr/>
        <p:txBody>
          <a:bodyPr/>
          <a:lstStyle/>
          <a:p>
            <a:r>
              <a:rPr lang="en-US"/>
              <a:t>Ādažu</a:t>
            </a:r>
          </a:p>
        </p:txBody>
      </p:sp>
      <p:sp>
        <p:nvSpPr>
          <p:cNvPr id="4" name="Slide Number Placeholder 3">
            <a:extLst>
              <a:ext uri="{FF2B5EF4-FFF2-40B4-BE49-F238E27FC236}">
                <a16:creationId xmlns:a16="http://schemas.microsoft.com/office/drawing/2014/main" id="{D4E7080E-3244-9936-7994-24FEB990A30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83151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56D6-553C-1328-806D-78813C4F0AB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en-LV"/>
          </a:p>
        </p:txBody>
      </p:sp>
      <p:sp>
        <p:nvSpPr>
          <p:cNvPr id="3" name="Content Placeholder 2">
            <a:extLst>
              <a:ext uri="{FF2B5EF4-FFF2-40B4-BE49-F238E27FC236}">
                <a16:creationId xmlns:a16="http://schemas.microsoft.com/office/drawing/2014/main" id="{0FBA23D2-74A7-7103-2CEB-12001FA2E5F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Text Placeholder 3">
            <a:extLst>
              <a:ext uri="{FF2B5EF4-FFF2-40B4-BE49-F238E27FC236}">
                <a16:creationId xmlns:a16="http://schemas.microsoft.com/office/drawing/2014/main" id="{02E10250-889D-60F7-4147-A5FED3A2641D}"/>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086620-40C3-9948-9875-F0890D75597D}"/>
              </a:ext>
            </a:extLst>
          </p:cNvPr>
          <p:cNvSpPr>
            <a:spLocks noGrp="1"/>
          </p:cNvSpPr>
          <p:nvPr>
            <p:ph type="dt" sz="half" idx="10"/>
          </p:nvPr>
        </p:nvSpPr>
        <p:spPr/>
        <p:txBody>
          <a:bodyPr/>
          <a:lstStyle/>
          <a:p>
            <a:fld id="{CE4BFAB0-4578-A449-A906-ABE38DB7018B}" type="datetime1">
              <a:rPr lang="en-US" smtClean="0"/>
              <a:t>2/7/2025</a:t>
            </a:fld>
            <a:endParaRPr lang="en-US"/>
          </a:p>
        </p:txBody>
      </p:sp>
      <p:sp>
        <p:nvSpPr>
          <p:cNvPr id="6" name="Footer Placeholder 5">
            <a:extLst>
              <a:ext uri="{FF2B5EF4-FFF2-40B4-BE49-F238E27FC236}">
                <a16:creationId xmlns:a16="http://schemas.microsoft.com/office/drawing/2014/main" id="{B5BE6BF5-E51A-4DAF-8676-D9C8C961F03B}"/>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FBDB26A9-C2C1-690A-C2BC-BF3517804B0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6419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27AA-DC63-A17E-AC4E-58AA75E6EA7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en-LV"/>
          </a:p>
        </p:txBody>
      </p:sp>
      <p:sp>
        <p:nvSpPr>
          <p:cNvPr id="3" name="Picture Placeholder 2">
            <a:extLst>
              <a:ext uri="{FF2B5EF4-FFF2-40B4-BE49-F238E27FC236}">
                <a16:creationId xmlns:a16="http://schemas.microsoft.com/office/drawing/2014/main" id="{B719806E-8F6B-C676-3F01-A45287EFF5EF}"/>
              </a:ext>
            </a:extLst>
          </p:cNvPr>
          <p:cNvSpPr>
            <a:spLocks noGrp="1"/>
          </p:cNvSpPr>
          <p:nvPr>
            <p:ph type="pic" idx="1"/>
          </p:nvPr>
        </p:nvSpPr>
        <p:spPr>
          <a:xfrm>
            <a:off x="5183188" y="987426"/>
            <a:ext cx="6172200" cy="4873625"/>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en-LV"/>
          </a:p>
        </p:txBody>
      </p:sp>
      <p:sp>
        <p:nvSpPr>
          <p:cNvPr id="4" name="Text Placeholder 3">
            <a:extLst>
              <a:ext uri="{FF2B5EF4-FFF2-40B4-BE49-F238E27FC236}">
                <a16:creationId xmlns:a16="http://schemas.microsoft.com/office/drawing/2014/main" id="{B2C2FCF3-9663-C5C5-FA78-B176809D0587}"/>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430C00F-2371-269C-218C-4EB909E1DAE4}"/>
              </a:ext>
            </a:extLst>
          </p:cNvPr>
          <p:cNvSpPr>
            <a:spLocks noGrp="1"/>
          </p:cNvSpPr>
          <p:nvPr>
            <p:ph type="dt" sz="half" idx="10"/>
          </p:nvPr>
        </p:nvSpPr>
        <p:spPr/>
        <p:txBody>
          <a:bodyPr/>
          <a:lstStyle/>
          <a:p>
            <a:fld id="{D50F1D72-1054-794F-87B7-D0056D5203D5}" type="datetime1">
              <a:rPr lang="en-US" smtClean="0"/>
              <a:t>2/7/2025</a:t>
            </a:fld>
            <a:endParaRPr lang="en-US"/>
          </a:p>
        </p:txBody>
      </p:sp>
      <p:sp>
        <p:nvSpPr>
          <p:cNvPr id="6" name="Footer Placeholder 5">
            <a:extLst>
              <a:ext uri="{FF2B5EF4-FFF2-40B4-BE49-F238E27FC236}">
                <a16:creationId xmlns:a16="http://schemas.microsoft.com/office/drawing/2014/main" id="{6F46921E-EAFD-D74A-0F32-ED7C19A8ED80}"/>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9CB1CAB2-07BA-9CE5-EC9C-2236DBE1EC8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31748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916EE-EC74-18A7-E5A4-45042737725D}"/>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GB"/>
              <a:t>Click to edit Master title style</a:t>
            </a:r>
            <a:endParaRPr lang="en-LV"/>
          </a:p>
        </p:txBody>
      </p:sp>
      <p:sp>
        <p:nvSpPr>
          <p:cNvPr id="3" name="Text Placeholder 2">
            <a:extLst>
              <a:ext uri="{FF2B5EF4-FFF2-40B4-BE49-F238E27FC236}">
                <a16:creationId xmlns:a16="http://schemas.microsoft.com/office/drawing/2014/main" id="{5D49A7A5-BDBE-5F10-6794-A795F3BF6612}"/>
              </a:ext>
            </a:extLst>
          </p:cNvPr>
          <p:cNvSpPr>
            <a:spLocks noGrp="1"/>
          </p:cNvSpPr>
          <p:nvPr>
            <p:ph type="body" idx="1"/>
          </p:nvPr>
        </p:nvSpPr>
        <p:spPr>
          <a:xfrm>
            <a:off x="838200" y="1825626"/>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LV"/>
          </a:p>
        </p:txBody>
      </p:sp>
      <p:sp>
        <p:nvSpPr>
          <p:cNvPr id="4" name="Date Placeholder 3">
            <a:extLst>
              <a:ext uri="{FF2B5EF4-FFF2-40B4-BE49-F238E27FC236}">
                <a16:creationId xmlns:a16="http://schemas.microsoft.com/office/drawing/2014/main" id="{15EF1445-A891-5DDD-B88C-909AC5DB637B}"/>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800B1-4C03-4D41-B773-165D95B0D0CA}" type="datetime1">
              <a:rPr lang="en-US" smtClean="0"/>
              <a:t>2/7/2025</a:t>
            </a:fld>
            <a:endParaRPr lang="en-US"/>
          </a:p>
        </p:txBody>
      </p:sp>
      <p:sp>
        <p:nvSpPr>
          <p:cNvPr id="5" name="Footer Placeholder 4">
            <a:extLst>
              <a:ext uri="{FF2B5EF4-FFF2-40B4-BE49-F238E27FC236}">
                <a16:creationId xmlns:a16="http://schemas.microsoft.com/office/drawing/2014/main" id="{809F3E9B-179C-D21C-7EF0-0D4601B54514}"/>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Ādažu</a:t>
            </a:r>
          </a:p>
        </p:txBody>
      </p:sp>
      <p:sp>
        <p:nvSpPr>
          <p:cNvPr id="6" name="Slide Number Placeholder 5">
            <a:extLst>
              <a:ext uri="{FF2B5EF4-FFF2-40B4-BE49-F238E27FC236}">
                <a16:creationId xmlns:a16="http://schemas.microsoft.com/office/drawing/2014/main" id="{166E1A7A-0032-9C2B-8E90-115F829F0D5B}"/>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0738421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46"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V"/>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395AD"/>
        </a:solid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rgbClr val="FFFFFF"/>
            </a:solidFill>
            <a:prstDash val="solid"/>
            <a:headEnd type="none" w="sm" len="sm"/>
            <a:tailEnd type="none" w="sm" len="sm"/>
          </a:ln>
        </p:spPr>
        <p:txBody>
          <a:bodyPr/>
          <a:lstStyle/>
          <a:p>
            <a:pPr defTabSz="609630"/>
            <a:endParaRPr lang="lv-LV" sz="1200">
              <a:solidFill>
                <a:prstClr val="black"/>
              </a:solidFill>
              <a:latin typeface="Calibri" panose="020F0502020204030204"/>
            </a:endParaRPr>
          </a:p>
        </p:txBody>
      </p:sp>
      <p:pic>
        <p:nvPicPr>
          <p:cNvPr id="5" name="Picture 4">
            <a:extLst>
              <a:ext uri="{FF2B5EF4-FFF2-40B4-BE49-F238E27FC236}">
                <a16:creationId xmlns:a16="http://schemas.microsoft.com/office/drawing/2014/main" id="{EA0FD06E-0991-2162-A412-99693045A6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43811" y="205177"/>
            <a:ext cx="4101199" cy="3999935"/>
          </a:xfrm>
          <a:prstGeom prst="rect">
            <a:avLst/>
          </a:prstGeom>
        </p:spPr>
      </p:pic>
      <p:sp>
        <p:nvSpPr>
          <p:cNvPr id="4" name="TextBox 4">
            <a:extLst>
              <a:ext uri="{FF2B5EF4-FFF2-40B4-BE49-F238E27FC236}">
                <a16:creationId xmlns:a16="http://schemas.microsoft.com/office/drawing/2014/main" id="{F0ABA4C5-EB5D-5532-6F5E-3B742DD37B8D}"/>
              </a:ext>
            </a:extLst>
          </p:cNvPr>
          <p:cNvSpPr txBox="1"/>
          <p:nvPr/>
        </p:nvSpPr>
        <p:spPr>
          <a:xfrm>
            <a:off x="-3180" y="4191000"/>
            <a:ext cx="12195180" cy="2136034"/>
          </a:xfrm>
          <a:prstGeom prst="rect">
            <a:avLst/>
          </a:prstGeom>
        </p:spPr>
        <p:txBody>
          <a:bodyPr lIns="0" tIns="0" rIns="0" bIns="0" rtlCol="0" anchor="t">
            <a:spAutoFit/>
          </a:bodyPr>
          <a:lstStyle/>
          <a:p>
            <a:pPr algn="ctr"/>
            <a:r>
              <a:rPr lang="lv-LV" sz="3200" dirty="0">
                <a:latin typeface="Montserrat Semi-Bold Bold"/>
              </a:rPr>
              <a:t>Informatīvs ziņojums par p/a «Carnikavas komunālserviss» iekšējo auditu</a:t>
            </a:r>
            <a:endParaRPr lang="lv-LV" sz="3200" dirty="0">
              <a:effectLst/>
              <a:latin typeface="Times New Roman" panose="02020603050405020304" pitchFamily="18" charset="0"/>
              <a:ea typeface="Times New Roman" panose="02020603050405020304" pitchFamily="18" charset="0"/>
            </a:endParaRPr>
          </a:p>
          <a:p>
            <a:pPr algn="ctr"/>
            <a:r>
              <a:rPr lang="lv-LV" sz="3200" b="1" dirty="0">
                <a:effectLst/>
                <a:latin typeface="Times New Roman" panose="02020603050405020304" pitchFamily="18" charset="0"/>
                <a:ea typeface="Times New Roman" panose="02020603050405020304" pitchFamily="18" charset="0"/>
              </a:rPr>
              <a:t>“Pašvaldības teritorijas, ceļu un nekustamā īpašuma apsaimniekošana”</a:t>
            </a:r>
          </a:p>
          <a:p>
            <a:pPr algn="ctr" defTabSz="609630">
              <a:lnSpc>
                <a:spcPts val="5280"/>
              </a:lnSpc>
            </a:pPr>
            <a:r>
              <a:rPr lang="lv-LV" sz="4400" dirty="0">
                <a:solidFill>
                  <a:srgbClr val="FFFFFF"/>
                </a:solidFill>
                <a:latin typeface="Montserrat Semi-Bold Bold"/>
              </a:rPr>
              <a:t> </a:t>
            </a:r>
            <a:endParaRPr lang="en-US" sz="4400" dirty="0">
              <a:solidFill>
                <a:srgbClr val="FFFFFF"/>
              </a:solidFill>
              <a:latin typeface="Montserrat Semi-Bold Bold"/>
            </a:endParaRPr>
          </a:p>
        </p:txBody>
      </p:sp>
      <p:sp>
        <p:nvSpPr>
          <p:cNvPr id="6" name="TextBox 2">
            <a:extLst>
              <a:ext uri="{FF2B5EF4-FFF2-40B4-BE49-F238E27FC236}">
                <a16:creationId xmlns:a16="http://schemas.microsoft.com/office/drawing/2014/main" id="{186E7448-3FE9-0C41-124B-BF2F778925EA}"/>
              </a:ext>
            </a:extLst>
          </p:cNvPr>
          <p:cNvSpPr txBox="1"/>
          <p:nvPr/>
        </p:nvSpPr>
        <p:spPr>
          <a:xfrm>
            <a:off x="60960" y="6350164"/>
            <a:ext cx="12070080" cy="153888"/>
          </a:xfrm>
          <a:prstGeom prst="rect">
            <a:avLst/>
          </a:prstGeom>
        </p:spPr>
        <p:txBody>
          <a:bodyPr lIns="0" tIns="0" rIns="0" bIns="0" rtlCol="0" anchor="t">
            <a:spAutoFit/>
          </a:bodyPr>
          <a:lstStyle/>
          <a:p>
            <a:pPr algn="ctr" defTabSz="609630">
              <a:lnSpc>
                <a:spcPts val="1200"/>
              </a:lnSpc>
            </a:pPr>
            <a:r>
              <a:rPr lang="en-US" sz="1200" dirty="0">
                <a:solidFill>
                  <a:srgbClr val="FFFFFF"/>
                </a:solidFill>
                <a:latin typeface="Montserrat" pitchFamily="2" charset="77"/>
              </a:rPr>
              <a:t>ĀDAŽU NOVADA PAŠVALDĪBA    </a:t>
            </a:r>
            <a:r>
              <a:rPr lang="lv-LV" sz="1200" dirty="0">
                <a:solidFill>
                  <a:srgbClr val="FFFFFF"/>
                </a:solidFill>
                <a:latin typeface="Montserrat" pitchFamily="2" charset="77"/>
              </a:rPr>
              <a:t>22.01.2025.</a:t>
            </a:r>
            <a:endParaRPr lang="en-US" sz="1200" dirty="0">
              <a:solidFill>
                <a:srgbClr val="FFFFFF"/>
              </a:solidFill>
              <a:latin typeface="Montserrat" pitchFamily="2" charset="77"/>
            </a:endParaRPr>
          </a:p>
        </p:txBody>
      </p:sp>
    </p:spTree>
    <p:extLst>
      <p:ext uri="{BB962C8B-B14F-4D97-AF65-F5344CB8AC3E}">
        <p14:creationId xmlns:p14="http://schemas.microsoft.com/office/powerpoint/2010/main" val="24565046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8CD8C-538C-E05E-0BAE-316C85644227}"/>
              </a:ext>
            </a:extLst>
          </p:cNvPr>
          <p:cNvSpPr>
            <a:spLocks noGrp="1"/>
          </p:cNvSpPr>
          <p:nvPr>
            <p:ph type="title"/>
          </p:nvPr>
        </p:nvSpPr>
        <p:spPr/>
        <p:txBody>
          <a:bodyPr>
            <a:normAutofit/>
          </a:bodyPr>
          <a:lstStyle/>
          <a:p>
            <a:pPr algn="ctr"/>
            <a:r>
              <a:rPr lang="lv-LV" sz="3200" b="1" dirty="0">
                <a:latin typeface="Monserat "/>
              </a:rPr>
              <a:t>Iekšējā audita veicējs</a:t>
            </a:r>
          </a:p>
        </p:txBody>
      </p:sp>
      <p:sp>
        <p:nvSpPr>
          <p:cNvPr id="3" name="Footer Placeholder 2">
            <a:extLst>
              <a:ext uri="{FF2B5EF4-FFF2-40B4-BE49-F238E27FC236}">
                <a16:creationId xmlns:a16="http://schemas.microsoft.com/office/drawing/2014/main" id="{48E110C8-5F64-4218-82B4-5F9F67B74B54}"/>
              </a:ext>
            </a:extLst>
          </p:cNvPr>
          <p:cNvSpPr>
            <a:spLocks noGrp="1"/>
          </p:cNvSpPr>
          <p:nvPr>
            <p:ph type="ftr" sz="quarter" idx="11"/>
          </p:nvPr>
        </p:nvSpPr>
        <p:spPr/>
        <p:txBody>
          <a:bodyPr/>
          <a:lstStyle/>
          <a:p>
            <a:r>
              <a:rPr lang="en-US" dirty="0"/>
              <a:t>Ādažu</a:t>
            </a:r>
            <a:r>
              <a:rPr lang="lv-LV" dirty="0"/>
              <a:t> novada pašvaldība 22.01.2025.</a:t>
            </a:r>
            <a:endParaRPr lang="en-US" dirty="0"/>
          </a:p>
        </p:txBody>
      </p:sp>
      <p:sp>
        <p:nvSpPr>
          <p:cNvPr id="5" name="TextBox 4">
            <a:extLst>
              <a:ext uri="{FF2B5EF4-FFF2-40B4-BE49-F238E27FC236}">
                <a16:creationId xmlns:a16="http://schemas.microsoft.com/office/drawing/2014/main" id="{C077FAE5-68A4-7FC2-BAE2-8D53D81216CE}"/>
              </a:ext>
            </a:extLst>
          </p:cNvPr>
          <p:cNvSpPr txBox="1"/>
          <p:nvPr/>
        </p:nvSpPr>
        <p:spPr>
          <a:xfrm>
            <a:off x="324465" y="1690690"/>
            <a:ext cx="11533238" cy="2554545"/>
          </a:xfrm>
          <a:prstGeom prst="rect">
            <a:avLst/>
          </a:prstGeom>
          <a:noFill/>
        </p:spPr>
        <p:txBody>
          <a:bodyPr wrap="square">
            <a:spAutoFit/>
          </a:bodyPr>
          <a:lstStyle/>
          <a:p>
            <a:pPr marR="53975" lvl="0" algn="just">
              <a:spcBef>
                <a:spcPts val="600"/>
              </a:spcBef>
              <a:spcAft>
                <a:spcPts val="600"/>
              </a:spcAft>
            </a:pPr>
            <a:r>
              <a:rPr lang="lv-LV" sz="2800" dirty="0">
                <a:latin typeface="Monserat "/>
                <a:ea typeface="Times New Roman" panose="02020603050405020304" pitchFamily="18" charset="0"/>
              </a:rPr>
              <a:t>SIA “Audita Akadēmija”: </a:t>
            </a:r>
          </a:p>
          <a:p>
            <a:pPr marL="457200" marR="53975" lvl="0" indent="-457200" algn="just">
              <a:spcBef>
                <a:spcPts val="600"/>
              </a:spcBef>
              <a:spcAft>
                <a:spcPts val="600"/>
              </a:spcAft>
              <a:buFont typeface="Wingdings" panose="05000000000000000000" pitchFamily="2" charset="2"/>
              <a:buChar char="ü"/>
            </a:pPr>
            <a:r>
              <a:rPr lang="lv-LV" sz="2800" dirty="0">
                <a:effectLst/>
                <a:latin typeface="Monserat "/>
                <a:ea typeface="Times New Roman" panose="02020603050405020304" pitchFamily="18" charset="0"/>
              </a:rPr>
              <a:t>23.10.2024. noslēgts līgums Nr. JUR 2024-10/1075 par PA “Carnikavas komunālserviss” (turpmāk – CKS) iekšējo auditu sistēmā “Pašvaldības teritorijas, ceļu un nekustamā īpašuma apsaimniekošana”.</a:t>
            </a:r>
          </a:p>
          <a:p>
            <a:pPr marL="457200" marR="53975" lvl="0" indent="-457200" algn="just">
              <a:spcBef>
                <a:spcPts val="600"/>
              </a:spcBef>
              <a:spcAft>
                <a:spcPts val="600"/>
              </a:spcAft>
              <a:buFont typeface="Wingdings" panose="05000000000000000000" pitchFamily="2" charset="2"/>
              <a:buChar char="ü"/>
            </a:pPr>
            <a:r>
              <a:rPr lang="lv-LV" sz="2800" dirty="0">
                <a:latin typeface="Monserat "/>
                <a:ea typeface="Times New Roman" panose="02020603050405020304" pitchFamily="18" charset="0"/>
              </a:rPr>
              <a:t>Līgums izpildīts termiņā.</a:t>
            </a:r>
            <a:endParaRPr lang="lv-LV" sz="2800" dirty="0">
              <a:effectLst/>
              <a:latin typeface="Monserat "/>
              <a:ea typeface="Times New Roman" panose="02020603050405020304" pitchFamily="18" charset="0"/>
            </a:endParaRPr>
          </a:p>
        </p:txBody>
      </p:sp>
    </p:spTree>
    <p:extLst>
      <p:ext uri="{BB962C8B-B14F-4D97-AF65-F5344CB8AC3E}">
        <p14:creationId xmlns:p14="http://schemas.microsoft.com/office/powerpoint/2010/main" val="321412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pPr defTabSz="609630"/>
            <a:endParaRPr lang="lv-LV" sz="1200">
              <a:solidFill>
                <a:prstClr val="black"/>
              </a:solidFill>
              <a:latin typeface="Calibri" panose="020F0502020204030204"/>
            </a:endParaRPr>
          </a:p>
        </p:txBody>
      </p:sp>
      <p:sp>
        <p:nvSpPr>
          <p:cNvPr id="6" name="TextBox 2">
            <a:extLst>
              <a:ext uri="{FF2B5EF4-FFF2-40B4-BE49-F238E27FC236}">
                <a16:creationId xmlns:a16="http://schemas.microsoft.com/office/drawing/2014/main" id="{4F177E85-A46D-305B-C2D3-32C54BFE7947}"/>
              </a:ext>
            </a:extLst>
          </p:cNvPr>
          <p:cNvSpPr txBox="1"/>
          <p:nvPr/>
        </p:nvSpPr>
        <p:spPr>
          <a:xfrm>
            <a:off x="798380" y="6323330"/>
            <a:ext cx="12070080" cy="184666"/>
          </a:xfrm>
          <a:prstGeom prst="rect">
            <a:avLst/>
          </a:prstGeom>
        </p:spPr>
        <p:txBody>
          <a:bodyPr lIns="0" tIns="0" rIns="0" bIns="0" rtlCol="0" anchor="t">
            <a:spAutoFit/>
          </a:bodyPr>
          <a:lstStyle/>
          <a:p>
            <a:pPr algn="ctr"/>
            <a:r>
              <a:rPr lang="en-US" sz="1200" dirty="0"/>
              <a:t>Ādažu</a:t>
            </a:r>
            <a:r>
              <a:rPr lang="lv-LV" sz="1200" dirty="0"/>
              <a:t> novada pašvaldība 22.01.2025.</a:t>
            </a:r>
            <a:endParaRPr lang="en-US" sz="1200" dirty="0"/>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3307347" y="-134462"/>
            <a:ext cx="8051800" cy="1325563"/>
          </a:xfrm>
        </p:spPr>
        <p:txBody>
          <a:bodyPr>
            <a:normAutofit/>
          </a:bodyPr>
          <a:lstStyle/>
          <a:p>
            <a:pPr algn="ctr">
              <a:spcBef>
                <a:spcPts val="0"/>
              </a:spcBef>
              <a:defRPr/>
            </a:pPr>
            <a:br>
              <a:rPr lang="lv-LV" sz="2133" b="1" dirty="0">
                <a:solidFill>
                  <a:schemeClr val="tx1">
                    <a:lumMod val="65000"/>
                    <a:lumOff val="35000"/>
                  </a:schemeClr>
                </a:solidFill>
                <a:latin typeface="Montserrat" pitchFamily="2" charset="77"/>
              </a:rPr>
            </a:br>
            <a:br>
              <a:rPr lang="lv-LV" sz="2133" b="1" dirty="0">
                <a:solidFill>
                  <a:schemeClr val="tx1">
                    <a:lumMod val="65000"/>
                    <a:lumOff val="35000"/>
                  </a:schemeClr>
                </a:solidFill>
                <a:latin typeface="Montserrat" pitchFamily="2" charset="77"/>
              </a:rPr>
            </a:br>
            <a:endParaRPr lang="en-US" sz="2133" b="1" dirty="0">
              <a:solidFill>
                <a:schemeClr val="tx1">
                  <a:lumMod val="65000"/>
                  <a:lumOff val="35000"/>
                </a:schemeClr>
              </a:solidFill>
              <a:latin typeface="Montserrat" pitchFamily="2" charset="77"/>
            </a:endParaRPr>
          </a:p>
        </p:txBody>
      </p:sp>
      <p:sp>
        <p:nvSpPr>
          <p:cNvPr id="7" name="Satura vietturis 6">
            <a:extLst>
              <a:ext uri="{FF2B5EF4-FFF2-40B4-BE49-F238E27FC236}">
                <a16:creationId xmlns:a16="http://schemas.microsoft.com/office/drawing/2014/main" id="{72E13CC2-A388-E704-E91F-21A18B01D97C}"/>
              </a:ext>
            </a:extLst>
          </p:cNvPr>
          <p:cNvSpPr>
            <a:spLocks noGrp="1"/>
          </p:cNvSpPr>
          <p:nvPr>
            <p:ph idx="1"/>
          </p:nvPr>
        </p:nvSpPr>
        <p:spPr>
          <a:xfrm>
            <a:off x="334297" y="1042193"/>
            <a:ext cx="11393150" cy="4799810"/>
          </a:xfrm>
        </p:spPr>
        <p:txBody>
          <a:bodyPr>
            <a:noAutofit/>
          </a:bodyPr>
          <a:lstStyle/>
          <a:p>
            <a:pPr marL="0" indent="0" algn="ctr">
              <a:buNone/>
            </a:pPr>
            <a:r>
              <a:rPr lang="lv-LV" sz="3200" b="1" dirty="0">
                <a:latin typeface="Monserat "/>
                <a:ea typeface="Times New Roman" panose="02020603050405020304" pitchFamily="18" charset="0"/>
              </a:rPr>
              <a:t>Iekšējā a</a:t>
            </a:r>
            <a:r>
              <a:rPr lang="lv-LV" sz="3200" b="1" dirty="0">
                <a:effectLst/>
                <a:latin typeface="Monserat "/>
                <a:ea typeface="Times New Roman" panose="02020603050405020304" pitchFamily="18" charset="0"/>
              </a:rPr>
              <a:t>udita mērķis</a:t>
            </a:r>
          </a:p>
          <a:p>
            <a:pPr marL="0" indent="0" algn="just">
              <a:buNone/>
            </a:pPr>
            <a:endParaRPr lang="lv-LV" sz="1800" dirty="0">
              <a:latin typeface="Monserat "/>
              <a:ea typeface="Times New Roman" panose="02020603050405020304" pitchFamily="18" charset="0"/>
            </a:endParaRPr>
          </a:p>
          <a:p>
            <a:pPr marL="0" indent="0" algn="just">
              <a:buNone/>
            </a:pPr>
            <a:r>
              <a:rPr lang="lv-LV" dirty="0">
                <a:latin typeface="Monserat "/>
                <a:ea typeface="Times New Roman" panose="02020603050405020304" pitchFamily="18" charset="0"/>
              </a:rPr>
              <a:t>S</a:t>
            </a:r>
            <a:r>
              <a:rPr lang="lv-LV" dirty="0">
                <a:effectLst/>
                <a:latin typeface="Monserat "/>
                <a:ea typeface="Times New Roman" panose="02020603050405020304" pitchFamily="18" charset="0"/>
              </a:rPr>
              <a:t>niegt Pašvaldībai pārliecību par:</a:t>
            </a:r>
          </a:p>
          <a:p>
            <a:pPr algn="just">
              <a:buFont typeface="Wingdings" panose="05000000000000000000" pitchFamily="2" charset="2"/>
              <a:buChar char="ü"/>
            </a:pPr>
            <a:r>
              <a:rPr lang="lv-LV" dirty="0">
                <a:effectLst/>
                <a:latin typeface="Monserat "/>
                <a:ea typeface="Times New Roman" panose="02020603050405020304" pitchFamily="18" charset="0"/>
              </a:rPr>
              <a:t> iekšējās kontroles sistēmas darbību un efektivitāti.</a:t>
            </a:r>
          </a:p>
          <a:p>
            <a:pPr algn="just">
              <a:buFont typeface="Wingdings" panose="05000000000000000000" pitchFamily="2" charset="2"/>
              <a:buChar char="ü"/>
            </a:pPr>
            <a:r>
              <a:rPr lang="lv-LV" dirty="0">
                <a:effectLst/>
                <a:latin typeface="Monserat "/>
                <a:ea typeface="Times New Roman" panose="02020603050405020304" pitchFamily="18" charset="0"/>
              </a:rPr>
              <a:t> konkrētiem ieteikumiem iekšējās kontroles sistēmas uzlabošanai auditējamā sistēmā “Pašvaldības teritorijas, ceļu un nekustamā īpašuma apsaimniekošana”.</a:t>
            </a:r>
          </a:p>
          <a:p>
            <a:pPr marL="0" indent="0" algn="just">
              <a:buNone/>
            </a:pPr>
            <a:endParaRPr lang="lv-LV" sz="2400" dirty="0">
              <a:latin typeface="Montserrat Light" panose="00000400000000000000" pitchFamily="2" charset="-7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49132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A99C1-9B4E-03C5-9A91-9F1285F71DDF}"/>
              </a:ext>
            </a:extLst>
          </p:cNvPr>
          <p:cNvSpPr>
            <a:spLocks noGrp="1"/>
          </p:cNvSpPr>
          <p:nvPr>
            <p:ph type="title"/>
          </p:nvPr>
        </p:nvSpPr>
        <p:spPr/>
        <p:txBody>
          <a:bodyPr>
            <a:normAutofit/>
          </a:bodyPr>
          <a:lstStyle/>
          <a:p>
            <a:pPr algn="ctr"/>
            <a:r>
              <a:rPr lang="lv-LV" sz="3200" b="1" dirty="0">
                <a:latin typeface="Monserat "/>
              </a:rPr>
              <a:t>Iekšējā audita saturs un apjoms</a:t>
            </a:r>
          </a:p>
        </p:txBody>
      </p:sp>
      <p:sp>
        <p:nvSpPr>
          <p:cNvPr id="3" name="Content Placeholder 2">
            <a:extLst>
              <a:ext uri="{FF2B5EF4-FFF2-40B4-BE49-F238E27FC236}">
                <a16:creationId xmlns:a16="http://schemas.microsoft.com/office/drawing/2014/main" id="{2A5169BD-CC89-6C08-9342-BB6AD4645E6D}"/>
              </a:ext>
            </a:extLst>
          </p:cNvPr>
          <p:cNvSpPr>
            <a:spLocks noGrp="1"/>
          </p:cNvSpPr>
          <p:nvPr>
            <p:ph idx="1"/>
          </p:nvPr>
        </p:nvSpPr>
        <p:spPr>
          <a:xfrm>
            <a:off x="108155" y="1337187"/>
            <a:ext cx="11245645" cy="5019164"/>
          </a:xfrm>
        </p:spPr>
        <p:txBody>
          <a:bodyPr>
            <a:noAutofit/>
          </a:bodyPr>
          <a:lstStyle/>
          <a:p>
            <a:pPr marL="0" marR="53975" indent="-23" algn="just">
              <a:spcBef>
                <a:spcPts val="600"/>
              </a:spcBef>
              <a:spcAft>
                <a:spcPts val="600"/>
              </a:spcAft>
              <a:buNone/>
            </a:pPr>
            <a:r>
              <a:rPr lang="lv-LV" sz="2200" dirty="0">
                <a:latin typeface="Monserat "/>
              </a:rPr>
              <a:t>Saturs: </a:t>
            </a:r>
          </a:p>
          <a:p>
            <a:pPr marL="800100" marR="53975" lvl="1" indent="-342900" algn="just">
              <a:lnSpc>
                <a:spcPct val="100000"/>
              </a:lnSpc>
              <a:spcBef>
                <a:spcPts val="600"/>
              </a:spcBef>
              <a:spcAft>
                <a:spcPts val="600"/>
              </a:spcAft>
            </a:pPr>
            <a:r>
              <a:rPr lang="lv-LV" sz="1800" b="1" u="sng" dirty="0">
                <a:solidFill>
                  <a:srgbClr val="000000"/>
                </a:solidFill>
                <a:latin typeface="Monserat "/>
                <a:ea typeface="Times New Roman" panose="02020603050405020304" pitchFamily="18" charset="0"/>
              </a:rPr>
              <a:t>darba organizācija,</a:t>
            </a:r>
            <a:r>
              <a:rPr lang="lv-LV" sz="1800" dirty="0">
                <a:solidFill>
                  <a:srgbClr val="000000"/>
                </a:solidFill>
                <a:latin typeface="Monserat "/>
                <a:ea typeface="Times New Roman" panose="02020603050405020304" pitchFamily="18" charset="0"/>
              </a:rPr>
              <a:t> t.sk., objektu uzskaite, apsekošana, tehniskā stāvokļa novērtēšana; </a:t>
            </a:r>
          </a:p>
          <a:p>
            <a:pPr marL="800100" marR="53975" lvl="1" indent="-342900" algn="just">
              <a:lnSpc>
                <a:spcPct val="100000"/>
              </a:lnSpc>
              <a:spcBef>
                <a:spcPts val="600"/>
              </a:spcBef>
              <a:spcAft>
                <a:spcPts val="600"/>
              </a:spcAft>
            </a:pPr>
            <a:r>
              <a:rPr lang="lv-LV" sz="1800" b="1" u="sng" dirty="0">
                <a:latin typeface="Monserat "/>
                <a:ea typeface="Times New Roman" panose="02020603050405020304" pitchFamily="18" charset="0"/>
              </a:rPr>
              <a:t>veicamo darbu plānošana</a:t>
            </a:r>
            <a:r>
              <a:rPr lang="lv-LV" sz="1800" dirty="0">
                <a:solidFill>
                  <a:srgbClr val="000000"/>
                </a:solidFill>
                <a:latin typeface="Monserat "/>
                <a:ea typeface="Times New Roman" panose="02020603050405020304" pitchFamily="18" charset="0"/>
              </a:rPr>
              <a:t>, attīstības plānošana, t.sk. investīciju un prioritāšu noteikšana;</a:t>
            </a:r>
          </a:p>
          <a:p>
            <a:pPr marL="800100" marR="53975" lvl="1" indent="-342900" algn="just">
              <a:lnSpc>
                <a:spcPct val="100000"/>
              </a:lnSpc>
              <a:spcBef>
                <a:spcPts val="600"/>
              </a:spcBef>
              <a:spcAft>
                <a:spcPts val="600"/>
              </a:spcAft>
            </a:pPr>
            <a:r>
              <a:rPr lang="lv-LV" sz="1800" dirty="0">
                <a:solidFill>
                  <a:srgbClr val="000000"/>
                </a:solidFill>
                <a:latin typeface="Monserat "/>
                <a:ea typeface="Times New Roman" panose="02020603050405020304" pitchFamily="18" charset="0"/>
              </a:rPr>
              <a:t> </a:t>
            </a:r>
            <a:r>
              <a:rPr lang="lv-LV" sz="1800" b="1" u="sng" dirty="0">
                <a:solidFill>
                  <a:srgbClr val="000000"/>
                </a:solidFill>
                <a:latin typeface="Monserat "/>
                <a:ea typeface="Times New Roman" panose="02020603050405020304" pitchFamily="18" charset="0"/>
              </a:rPr>
              <a:t>izpildes kontrole</a:t>
            </a:r>
            <a:r>
              <a:rPr lang="lv-LV" sz="1800" dirty="0">
                <a:solidFill>
                  <a:srgbClr val="000000"/>
                </a:solidFill>
                <a:latin typeface="Monserat "/>
                <a:ea typeface="Times New Roman" panose="02020603050405020304" pitchFamily="18" charset="0"/>
              </a:rPr>
              <a:t>, t.sk. pašvaldības informēšanu par apsaimniekojamo īpašumu pārvaldības nodrošināšanu. </a:t>
            </a:r>
            <a:endParaRPr lang="lv-LV" sz="1800" dirty="0">
              <a:latin typeface="Monserat "/>
              <a:ea typeface="Times New Roman" panose="02020603050405020304" pitchFamily="18" charset="0"/>
            </a:endParaRPr>
          </a:p>
          <a:p>
            <a:pPr marL="0" marR="53975" indent="-23" algn="just">
              <a:spcBef>
                <a:spcPts val="600"/>
              </a:spcBef>
              <a:spcAft>
                <a:spcPts val="600"/>
              </a:spcAft>
              <a:buNone/>
            </a:pPr>
            <a:r>
              <a:rPr lang="lv-LV" sz="2200" dirty="0">
                <a:solidFill>
                  <a:srgbClr val="000000"/>
                </a:solidFill>
                <a:latin typeface="Monserat "/>
                <a:ea typeface="Times New Roman" panose="02020603050405020304" pitchFamily="18" charset="0"/>
              </a:rPr>
              <a:t>Apjoms:</a:t>
            </a:r>
          </a:p>
          <a:p>
            <a:pPr marL="742950" marR="53975" lvl="1" indent="-285750" algn="just">
              <a:spcBef>
                <a:spcPts val="600"/>
              </a:spcBef>
              <a:spcAft>
                <a:spcPts val="600"/>
              </a:spcAft>
              <a:buFont typeface="Wingdings" panose="05000000000000000000" pitchFamily="2" charset="2"/>
              <a:buChar char="ü"/>
            </a:pPr>
            <a:r>
              <a:rPr lang="lv-LV" sz="1800" dirty="0">
                <a:solidFill>
                  <a:srgbClr val="000000"/>
                </a:solidFill>
                <a:effectLst/>
                <a:latin typeface="Monserat "/>
                <a:ea typeface="Times New Roman" panose="02020603050405020304" pitchFamily="18" charset="0"/>
              </a:rPr>
              <a:t>pašvaldības elektroapgādes objektu sistēma (ielu apgaismojuma elektrolīniju, pašvaldības ēku elektroinstalācijas, u.c.)</a:t>
            </a:r>
          </a:p>
          <a:p>
            <a:pPr marL="742950" marR="53975" lvl="1" indent="-285750" algn="just">
              <a:spcBef>
                <a:spcPts val="600"/>
              </a:spcBef>
              <a:spcAft>
                <a:spcPts val="600"/>
              </a:spcAft>
              <a:buFont typeface="Wingdings" panose="05000000000000000000" pitchFamily="2" charset="2"/>
              <a:buChar char="ü"/>
            </a:pPr>
            <a:r>
              <a:rPr lang="lv-LV" sz="1800" dirty="0">
                <a:solidFill>
                  <a:srgbClr val="000000"/>
                </a:solidFill>
                <a:effectLst/>
                <a:latin typeface="Monserat "/>
                <a:ea typeface="Times New Roman" panose="02020603050405020304" pitchFamily="18" charset="0"/>
              </a:rPr>
              <a:t>pašvaldības īpašumā vai lietojumā esošo parku, skvēru un citu zaļo zonu apsaimniekošana</a:t>
            </a:r>
          </a:p>
          <a:p>
            <a:pPr marL="742950" marR="53975" lvl="1" indent="-285750" algn="just">
              <a:spcBef>
                <a:spcPts val="600"/>
              </a:spcBef>
              <a:spcAft>
                <a:spcPts val="600"/>
              </a:spcAft>
              <a:buFont typeface="Wingdings" panose="05000000000000000000" pitchFamily="2" charset="2"/>
              <a:buChar char="ü"/>
            </a:pPr>
            <a:r>
              <a:rPr lang="lv-LV" sz="1800" dirty="0">
                <a:solidFill>
                  <a:srgbClr val="000000"/>
                </a:solidFill>
                <a:effectLst/>
                <a:latin typeface="Monserat "/>
                <a:ea typeface="Times New Roman" panose="02020603050405020304" pitchFamily="18" charset="0"/>
              </a:rPr>
              <a:t>ielu, ceļu, laukumu, ietvju un gājēju celiņu, kā arī tiltu remontdarbu un rekonstrukcijas plānošana, remonti un rekonstrukciju veikšana, ikdienas uzturēšana, zāliena pļaušana, sniega tīrīšana u.c.; </a:t>
            </a:r>
          </a:p>
          <a:p>
            <a:pPr marL="742950" marR="53975" lvl="1" indent="-285750" algn="just">
              <a:spcBef>
                <a:spcPts val="600"/>
              </a:spcBef>
              <a:spcAft>
                <a:spcPts val="600"/>
              </a:spcAft>
              <a:buFont typeface="Wingdings" panose="05000000000000000000" pitchFamily="2" charset="2"/>
              <a:buChar char="ü"/>
            </a:pPr>
            <a:r>
              <a:rPr lang="lv-LV" sz="1800" dirty="0">
                <a:solidFill>
                  <a:srgbClr val="000000"/>
                </a:solidFill>
                <a:effectLst/>
                <a:latin typeface="Monserat "/>
                <a:ea typeface="Times New Roman" panose="02020603050405020304" pitchFamily="18" charset="0"/>
              </a:rPr>
              <a:t>pašvaldības ēku un telpu renovācijas un remontdarbu plānošana un izpilde, kā arī ikdienas uzturēšana; </a:t>
            </a:r>
          </a:p>
          <a:p>
            <a:pPr marL="742950" marR="53975" lvl="1" indent="-285750" algn="just">
              <a:spcBef>
                <a:spcPts val="600"/>
              </a:spcBef>
              <a:spcAft>
                <a:spcPts val="600"/>
              </a:spcAft>
              <a:buFont typeface="Wingdings" panose="05000000000000000000" pitchFamily="2" charset="2"/>
              <a:buChar char="ü"/>
            </a:pPr>
            <a:r>
              <a:rPr lang="lv-LV" sz="1800" dirty="0">
                <a:solidFill>
                  <a:srgbClr val="000000"/>
                </a:solidFill>
                <a:effectLst/>
                <a:latin typeface="Monserat "/>
                <a:ea typeface="Times New Roman" panose="02020603050405020304" pitchFamily="18" charset="0"/>
              </a:rPr>
              <a:t>pašvaldības meliorācijas un pašvaldības meliorācijas sistēmu attīstības plānošana, izbūve, rekonstrukcija un ikdienas uzturēšana. </a:t>
            </a:r>
            <a:endParaRPr lang="lv-LV" sz="1800" dirty="0">
              <a:effectLst/>
              <a:latin typeface="Monserat "/>
              <a:ea typeface="Times New Roman" panose="02020603050405020304" pitchFamily="18" charset="0"/>
            </a:endParaRPr>
          </a:p>
          <a:p>
            <a:endParaRPr lang="lv-LV" sz="2000" dirty="0"/>
          </a:p>
        </p:txBody>
      </p:sp>
      <p:sp>
        <p:nvSpPr>
          <p:cNvPr id="4" name="Footer Placeholder 3">
            <a:extLst>
              <a:ext uri="{FF2B5EF4-FFF2-40B4-BE49-F238E27FC236}">
                <a16:creationId xmlns:a16="http://schemas.microsoft.com/office/drawing/2014/main" id="{DD8F22AF-3C63-B680-9778-EC36C091C9BC}"/>
              </a:ext>
            </a:extLst>
          </p:cNvPr>
          <p:cNvSpPr>
            <a:spLocks noGrp="1"/>
          </p:cNvSpPr>
          <p:nvPr>
            <p:ph type="ftr" sz="quarter" idx="11"/>
          </p:nvPr>
        </p:nvSpPr>
        <p:spPr/>
        <p:txBody>
          <a:bodyPr/>
          <a:lstStyle/>
          <a:p>
            <a:r>
              <a:rPr lang="en-US" dirty="0"/>
              <a:t>Ādažu</a:t>
            </a:r>
            <a:r>
              <a:rPr lang="lv-LV" dirty="0"/>
              <a:t> novada pašvaldība 22.01.2025.</a:t>
            </a:r>
            <a:endParaRPr lang="en-US" dirty="0"/>
          </a:p>
        </p:txBody>
      </p:sp>
    </p:spTree>
    <p:extLst>
      <p:ext uri="{BB962C8B-B14F-4D97-AF65-F5344CB8AC3E}">
        <p14:creationId xmlns:p14="http://schemas.microsoft.com/office/powerpoint/2010/main" val="3773995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041E1-9B2B-002D-C218-181A566D119D}"/>
              </a:ext>
            </a:extLst>
          </p:cNvPr>
          <p:cNvSpPr>
            <a:spLocks noGrp="1"/>
          </p:cNvSpPr>
          <p:nvPr>
            <p:ph type="title"/>
          </p:nvPr>
        </p:nvSpPr>
        <p:spPr>
          <a:xfrm>
            <a:off x="839788" y="365127"/>
            <a:ext cx="10515600" cy="823912"/>
          </a:xfrm>
        </p:spPr>
        <p:txBody>
          <a:bodyPr/>
          <a:lstStyle/>
          <a:p>
            <a:pPr algn="ctr"/>
            <a:r>
              <a:rPr kumimoji="0" lang="lv-LV" sz="2400" b="1" i="0" u="none" strike="noStrike" kern="1200" cap="none" spc="0" normalizeH="0" baseline="0" noProof="0" dirty="0">
                <a:ln>
                  <a:noFill/>
                </a:ln>
                <a:solidFill>
                  <a:prstClr val="black"/>
                </a:solidFill>
                <a:effectLst/>
                <a:uLnTx/>
                <a:uFillTx/>
                <a:latin typeface="Montserrat" panose="00000500000000000000" pitchFamily="50" charset="-70"/>
                <a:ea typeface="+mj-ea"/>
                <a:cs typeface="+mj-cs"/>
              </a:rPr>
              <a:t>Iekšējās kontroles sistēmu novērtējums</a:t>
            </a:r>
            <a:endParaRPr lang="lv-LV" b="1" dirty="0"/>
          </a:p>
        </p:txBody>
      </p:sp>
      <p:sp>
        <p:nvSpPr>
          <p:cNvPr id="3" name="Text Placeholder 2">
            <a:extLst>
              <a:ext uri="{FF2B5EF4-FFF2-40B4-BE49-F238E27FC236}">
                <a16:creationId xmlns:a16="http://schemas.microsoft.com/office/drawing/2014/main" id="{A1E05471-D4C8-7C18-7BFF-4088CEE6266C}"/>
              </a:ext>
            </a:extLst>
          </p:cNvPr>
          <p:cNvSpPr>
            <a:spLocks noGrp="1"/>
          </p:cNvSpPr>
          <p:nvPr>
            <p:ph type="body" idx="1"/>
          </p:nvPr>
        </p:nvSpPr>
        <p:spPr>
          <a:xfrm>
            <a:off x="836613" y="1080885"/>
            <a:ext cx="5157787" cy="482445"/>
          </a:xfrm>
        </p:spPr>
        <p:txBody>
          <a:bodyPr/>
          <a:lstStyle/>
          <a:p>
            <a:pPr algn="ctr"/>
            <a:r>
              <a:rPr lang="lv-LV" dirty="0"/>
              <a:t>Pārbaudāmās jomas</a:t>
            </a:r>
          </a:p>
        </p:txBody>
      </p:sp>
      <p:sp>
        <p:nvSpPr>
          <p:cNvPr id="4" name="Content Placeholder 3">
            <a:extLst>
              <a:ext uri="{FF2B5EF4-FFF2-40B4-BE49-F238E27FC236}">
                <a16:creationId xmlns:a16="http://schemas.microsoft.com/office/drawing/2014/main" id="{1143C4AB-6050-3601-34A2-34D027787785}"/>
              </a:ext>
            </a:extLst>
          </p:cNvPr>
          <p:cNvSpPr>
            <a:spLocks noGrp="1"/>
          </p:cNvSpPr>
          <p:nvPr>
            <p:ph sz="half" idx="2"/>
          </p:nvPr>
        </p:nvSpPr>
        <p:spPr>
          <a:xfrm>
            <a:off x="95148" y="1653946"/>
            <a:ext cx="6204154" cy="4518179"/>
          </a:xfrm>
        </p:spPr>
        <p:txBody>
          <a:bodyPr>
            <a:normAutofit/>
          </a:bodyPr>
          <a:lstStyle/>
          <a:p>
            <a:pPr marL="742950" marR="53975" lvl="1" indent="-285750" algn="just" defTabSz="914446" rtl="0" eaLnBrk="1" fontAlgn="auto" latinLnBrk="0" hangingPunct="1">
              <a:lnSpc>
                <a:spcPct val="90000"/>
              </a:lnSpc>
              <a:spcBef>
                <a:spcPts val="600"/>
              </a:spcBef>
              <a:spcAft>
                <a:spcPts val="600"/>
              </a:spcAft>
              <a:buClrTx/>
              <a:buSzTx/>
              <a:buFont typeface="Wingdings" panose="05000000000000000000" pitchFamily="2" charset="2"/>
              <a:buChar char="ü"/>
              <a:tabLst/>
              <a:defRPr/>
            </a:pPr>
            <a:r>
              <a:rPr kumimoji="0" lang="lv-LV" sz="1800" b="0" i="0" u="none" strike="noStrike" kern="1200" cap="none" spc="0" normalizeH="0" baseline="0" noProof="0" dirty="0">
                <a:ln>
                  <a:noFill/>
                </a:ln>
                <a:solidFill>
                  <a:srgbClr val="000000"/>
                </a:solidFill>
                <a:effectLst/>
                <a:uLnTx/>
                <a:uFillTx/>
                <a:latin typeface="Monserat "/>
                <a:ea typeface="Times New Roman" panose="02020603050405020304" pitchFamily="18" charset="0"/>
                <a:cs typeface="+mn-cs"/>
              </a:rPr>
              <a:t>elektroapgādes objektu sistēma;</a:t>
            </a:r>
          </a:p>
          <a:p>
            <a:pPr marL="742950" marR="53975" lvl="1" indent="-285750" algn="just" defTabSz="914446" rtl="0" eaLnBrk="1" fontAlgn="auto" latinLnBrk="0" hangingPunct="1">
              <a:lnSpc>
                <a:spcPct val="90000"/>
              </a:lnSpc>
              <a:spcBef>
                <a:spcPts val="600"/>
              </a:spcBef>
              <a:spcAft>
                <a:spcPts val="600"/>
              </a:spcAft>
              <a:buClrTx/>
              <a:buSzTx/>
              <a:buFont typeface="Wingdings" panose="05000000000000000000" pitchFamily="2" charset="2"/>
              <a:buChar char="ü"/>
              <a:tabLst/>
              <a:defRPr/>
            </a:pPr>
            <a:r>
              <a:rPr kumimoji="0" lang="lv-LV" sz="1800" b="0" i="0" u="none" strike="noStrike" kern="1200" cap="none" spc="0" normalizeH="0" baseline="0" noProof="0" dirty="0">
                <a:ln>
                  <a:noFill/>
                </a:ln>
                <a:solidFill>
                  <a:srgbClr val="000000"/>
                </a:solidFill>
                <a:effectLst/>
                <a:uLnTx/>
                <a:uFillTx/>
                <a:latin typeface="Monserat "/>
                <a:ea typeface="Times New Roman" panose="02020603050405020304" pitchFamily="18" charset="0"/>
                <a:cs typeface="+mn-cs"/>
              </a:rPr>
              <a:t>parku, skvēru un citu zaļo zonu apsaimniekošana;</a:t>
            </a:r>
          </a:p>
          <a:p>
            <a:pPr marL="742950" marR="53975" lvl="1" indent="-285750" algn="just" defTabSz="914446" rtl="0" eaLnBrk="1" fontAlgn="auto" latinLnBrk="0" hangingPunct="1">
              <a:lnSpc>
                <a:spcPct val="90000"/>
              </a:lnSpc>
              <a:spcBef>
                <a:spcPts val="600"/>
              </a:spcBef>
              <a:spcAft>
                <a:spcPts val="600"/>
              </a:spcAft>
              <a:buClrTx/>
              <a:buSzTx/>
              <a:buFont typeface="Wingdings" panose="05000000000000000000" pitchFamily="2" charset="2"/>
              <a:buChar char="ü"/>
              <a:tabLst/>
              <a:defRPr/>
            </a:pPr>
            <a:r>
              <a:rPr kumimoji="0" lang="lv-LV" sz="1800" b="0" i="0" u="none" strike="noStrike" kern="1200" cap="none" spc="0" normalizeH="0" baseline="0" noProof="0" dirty="0">
                <a:ln>
                  <a:noFill/>
                </a:ln>
                <a:solidFill>
                  <a:srgbClr val="000000"/>
                </a:solidFill>
                <a:effectLst/>
                <a:uLnTx/>
                <a:uFillTx/>
                <a:latin typeface="Monserat "/>
                <a:ea typeface="Times New Roman" panose="02020603050405020304" pitchFamily="18" charset="0"/>
                <a:cs typeface="+mn-cs"/>
              </a:rPr>
              <a:t>ielu, ceļu, laukumu, ietvju un gājēju celiņu, kā arī tiltu remontdarbu un rekonstrukcijas plānošana, remonti un rekonstrukciju veikšana, ikdienas uzturēšana, zāliena pļaušana, sniega tīrīšana u.c.; </a:t>
            </a:r>
          </a:p>
          <a:p>
            <a:pPr marL="742950" marR="53975" lvl="1" indent="-285750" algn="just">
              <a:spcBef>
                <a:spcPts val="600"/>
              </a:spcBef>
              <a:spcAft>
                <a:spcPts val="600"/>
              </a:spcAft>
              <a:buFont typeface="Wingdings" panose="05000000000000000000" pitchFamily="2" charset="2"/>
              <a:buChar char="ü"/>
              <a:defRPr/>
            </a:pPr>
            <a:r>
              <a:rPr kumimoji="0" lang="lv-LV" sz="1800" b="0" i="0" u="none" strike="noStrike" kern="1200" cap="none" spc="0" normalizeH="0" baseline="0" noProof="0" dirty="0">
                <a:ln>
                  <a:noFill/>
                </a:ln>
                <a:solidFill>
                  <a:srgbClr val="000000"/>
                </a:solidFill>
                <a:effectLst/>
                <a:uLnTx/>
                <a:uFillTx/>
                <a:latin typeface="Monserat "/>
                <a:ea typeface="Times New Roman" panose="02020603050405020304" pitchFamily="18" charset="0"/>
                <a:cs typeface="+mn-cs"/>
              </a:rPr>
              <a:t>pašvaldības meliorācijas sistēmu attīstības plānošana, izbūve, rekonstrukcija un ikdienas uzturēšana;</a:t>
            </a:r>
            <a:r>
              <a:rPr lang="lv-LV" sz="1800" dirty="0">
                <a:solidFill>
                  <a:srgbClr val="000000"/>
                </a:solidFill>
                <a:latin typeface="Monserat "/>
                <a:ea typeface="Times New Roman" panose="02020603050405020304" pitchFamily="18" charset="0"/>
              </a:rPr>
              <a:t> </a:t>
            </a:r>
          </a:p>
          <a:p>
            <a:pPr marL="742950" marR="53975" lvl="1" indent="-285750" algn="just">
              <a:spcBef>
                <a:spcPts val="600"/>
              </a:spcBef>
              <a:spcAft>
                <a:spcPts val="600"/>
              </a:spcAft>
              <a:buFont typeface="Wingdings" panose="05000000000000000000" pitchFamily="2" charset="2"/>
              <a:buChar char="ü"/>
              <a:defRPr/>
            </a:pPr>
            <a:endParaRPr lang="lv-LV" sz="1800" dirty="0">
              <a:solidFill>
                <a:srgbClr val="000000"/>
              </a:solidFill>
              <a:latin typeface="Monserat "/>
              <a:ea typeface="Times New Roman" panose="02020603050405020304" pitchFamily="18" charset="0"/>
            </a:endParaRPr>
          </a:p>
          <a:p>
            <a:pPr marL="742950" marR="53975" lvl="1" indent="-285750" algn="just">
              <a:spcBef>
                <a:spcPts val="600"/>
              </a:spcBef>
              <a:spcAft>
                <a:spcPts val="600"/>
              </a:spcAft>
              <a:buFont typeface="Wingdings" panose="05000000000000000000" pitchFamily="2" charset="2"/>
              <a:buChar char="ü"/>
              <a:defRPr/>
            </a:pPr>
            <a:endParaRPr lang="lv-LV" sz="1800" dirty="0">
              <a:solidFill>
                <a:srgbClr val="000000"/>
              </a:solidFill>
              <a:latin typeface="Monserat "/>
              <a:ea typeface="Times New Roman" panose="02020603050405020304" pitchFamily="18" charset="0"/>
            </a:endParaRPr>
          </a:p>
          <a:p>
            <a:pPr marL="742950" marR="53975" lvl="1" indent="-285750" algn="just">
              <a:spcBef>
                <a:spcPts val="600"/>
              </a:spcBef>
              <a:spcAft>
                <a:spcPts val="600"/>
              </a:spcAft>
              <a:buFont typeface="Wingdings" panose="05000000000000000000" pitchFamily="2" charset="2"/>
              <a:buChar char="ü"/>
              <a:defRPr/>
            </a:pPr>
            <a:r>
              <a:rPr lang="lv-LV" sz="1800" dirty="0">
                <a:solidFill>
                  <a:srgbClr val="000000"/>
                </a:solidFill>
                <a:latin typeface="Monserat "/>
                <a:ea typeface="Times New Roman" panose="02020603050405020304" pitchFamily="18" charset="0"/>
              </a:rPr>
              <a:t>pašvaldības ēku un telpu renovācijas un remontdarbu plānošana un izpilde, kā arī ikdienas uzturēšana </a:t>
            </a:r>
          </a:p>
          <a:p>
            <a:pPr marL="742950" marR="53975" lvl="1" indent="-285750" algn="just" defTabSz="914446" rtl="0" eaLnBrk="1" fontAlgn="auto" latinLnBrk="0" hangingPunct="1">
              <a:lnSpc>
                <a:spcPct val="90000"/>
              </a:lnSpc>
              <a:spcBef>
                <a:spcPts val="600"/>
              </a:spcBef>
              <a:spcAft>
                <a:spcPts val="600"/>
              </a:spcAft>
              <a:buClrTx/>
              <a:buSzTx/>
              <a:buFont typeface="Wingdings" panose="05000000000000000000" pitchFamily="2" charset="2"/>
              <a:buChar char="ü"/>
              <a:tabLst/>
              <a:defRPr/>
            </a:pPr>
            <a:endParaRPr kumimoji="0" lang="lv-LV" sz="1800" b="0" i="0" u="none" strike="noStrike" kern="1200" cap="none" spc="0" normalizeH="0" baseline="0" noProof="0" dirty="0">
              <a:ln>
                <a:noFill/>
              </a:ln>
              <a:solidFill>
                <a:prstClr val="black"/>
              </a:solidFill>
              <a:effectLst/>
              <a:uLnTx/>
              <a:uFillTx/>
              <a:latin typeface="Monserat "/>
              <a:ea typeface="Times New Roman" panose="02020603050405020304" pitchFamily="18" charset="0"/>
              <a:cs typeface="+mn-cs"/>
            </a:endParaRPr>
          </a:p>
        </p:txBody>
      </p:sp>
      <p:sp>
        <p:nvSpPr>
          <p:cNvPr id="5" name="Text Placeholder 4">
            <a:extLst>
              <a:ext uri="{FF2B5EF4-FFF2-40B4-BE49-F238E27FC236}">
                <a16:creationId xmlns:a16="http://schemas.microsoft.com/office/drawing/2014/main" id="{6EF31C2E-B5D3-6ED7-BBC4-4468A287AC2B}"/>
              </a:ext>
            </a:extLst>
          </p:cNvPr>
          <p:cNvSpPr>
            <a:spLocks noGrp="1"/>
          </p:cNvSpPr>
          <p:nvPr>
            <p:ph type="body" sz="quarter" idx="3"/>
          </p:nvPr>
        </p:nvSpPr>
        <p:spPr>
          <a:xfrm>
            <a:off x="6169024" y="1080885"/>
            <a:ext cx="5183188" cy="482445"/>
          </a:xfrm>
        </p:spPr>
        <p:txBody>
          <a:bodyPr/>
          <a:lstStyle/>
          <a:p>
            <a:pPr algn="ctr"/>
            <a:r>
              <a:rPr lang="lv-LV" dirty="0"/>
              <a:t>Vērtējums</a:t>
            </a:r>
          </a:p>
        </p:txBody>
      </p:sp>
      <p:sp>
        <p:nvSpPr>
          <p:cNvPr id="6" name="Content Placeholder 5">
            <a:extLst>
              <a:ext uri="{FF2B5EF4-FFF2-40B4-BE49-F238E27FC236}">
                <a16:creationId xmlns:a16="http://schemas.microsoft.com/office/drawing/2014/main" id="{C08954F8-EEBC-76FE-7A72-BCF283693BBD}"/>
              </a:ext>
            </a:extLst>
          </p:cNvPr>
          <p:cNvSpPr>
            <a:spLocks noGrp="1"/>
          </p:cNvSpPr>
          <p:nvPr>
            <p:ph sz="quarter" idx="4"/>
          </p:nvPr>
        </p:nvSpPr>
        <p:spPr>
          <a:xfrm>
            <a:off x="6773606" y="1641988"/>
            <a:ext cx="4578605" cy="1956619"/>
          </a:xfrm>
        </p:spPr>
        <p:txBody>
          <a:bodyPr>
            <a:normAutofit/>
          </a:bodyPr>
          <a:lstStyle/>
          <a:p>
            <a:endParaRPr lang="lv-LV" sz="1800" dirty="0">
              <a:effectLst/>
              <a:latin typeface="Arial" panose="020B0604020202020204" pitchFamily="34" charset="0"/>
              <a:ea typeface="Times New Roman" panose="02020603050405020304" pitchFamily="18" charset="0"/>
              <a:cs typeface="Arial" panose="020B0604020202020204" pitchFamily="34" charset="0"/>
            </a:endParaRPr>
          </a:p>
          <a:p>
            <a:endParaRPr lang="lv-LV" sz="1800" dirty="0">
              <a:latin typeface="Arial" panose="020B0604020202020204" pitchFamily="34" charset="0"/>
              <a:ea typeface="Times New Roman" panose="02020603050405020304" pitchFamily="18" charset="0"/>
              <a:cs typeface="Arial" panose="020B0604020202020204" pitchFamily="34" charset="0"/>
            </a:endParaRPr>
          </a:p>
          <a:p>
            <a:endParaRPr lang="lv-LV" sz="1800" dirty="0">
              <a:effectLst/>
              <a:latin typeface="Arial" panose="020B0604020202020204" pitchFamily="34" charset="0"/>
              <a:ea typeface="Times New Roman" panose="02020603050405020304" pitchFamily="18" charset="0"/>
              <a:cs typeface="Arial" panose="020B0604020202020204" pitchFamily="34" charset="0"/>
            </a:endParaRPr>
          </a:p>
          <a:p>
            <a:endParaRPr lang="lv-LV" sz="18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lv-LV" sz="1800" dirty="0">
                <a:effectLst/>
                <a:latin typeface="Arial" panose="020B0604020202020204" pitchFamily="34" charset="0"/>
                <a:ea typeface="Times New Roman" panose="02020603050405020304" pitchFamily="18" charset="0"/>
                <a:cs typeface="Arial" panose="020B0604020202020204" pitchFamily="34" charset="0"/>
              </a:rPr>
              <a:t>   </a:t>
            </a:r>
            <a:endParaRPr lang="lv-LV" sz="1800" dirty="0">
              <a:effectLst/>
              <a:latin typeface="Times New Roman" panose="02020603050405020304" pitchFamily="18" charset="0"/>
              <a:ea typeface="Times New Roman" panose="02020603050405020304" pitchFamily="18" charset="0"/>
            </a:endParaRPr>
          </a:p>
          <a:p>
            <a:endParaRPr lang="lv-LV" dirty="0"/>
          </a:p>
        </p:txBody>
      </p:sp>
      <p:sp>
        <p:nvSpPr>
          <p:cNvPr id="7" name="Footer Placeholder 6">
            <a:extLst>
              <a:ext uri="{FF2B5EF4-FFF2-40B4-BE49-F238E27FC236}">
                <a16:creationId xmlns:a16="http://schemas.microsoft.com/office/drawing/2014/main" id="{99E5000F-1485-D54B-9029-DDF285DF2C5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Ādažu</a:t>
            </a:r>
            <a:r>
              <a:rPr kumimoji="0" lang="lv-LV" sz="1200" b="0" i="0" u="none" strike="noStrike" kern="1200" cap="none" spc="0" normalizeH="0" baseline="0" noProof="0" dirty="0">
                <a:ln>
                  <a:noFill/>
                </a:ln>
                <a:solidFill>
                  <a:prstClr val="black"/>
                </a:solidFill>
                <a:effectLst/>
                <a:uLnTx/>
                <a:uFillTx/>
                <a:latin typeface="Calibri" panose="020F0502020204030204"/>
                <a:ea typeface="+mn-ea"/>
                <a:cs typeface="+mn-cs"/>
              </a:rPr>
              <a:t> novada pašvaldība 22.01.2025.</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ight Brace 7">
            <a:extLst>
              <a:ext uri="{FF2B5EF4-FFF2-40B4-BE49-F238E27FC236}">
                <a16:creationId xmlns:a16="http://schemas.microsoft.com/office/drawing/2014/main" id="{3407B9A9-7DD0-11EB-DA2B-5C313A321412}"/>
              </a:ext>
            </a:extLst>
          </p:cNvPr>
          <p:cNvSpPr/>
          <p:nvPr/>
        </p:nvSpPr>
        <p:spPr>
          <a:xfrm>
            <a:off x="6299301" y="1809136"/>
            <a:ext cx="403123" cy="231552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1" name="TextBox 10">
            <a:extLst>
              <a:ext uri="{FF2B5EF4-FFF2-40B4-BE49-F238E27FC236}">
                <a16:creationId xmlns:a16="http://schemas.microsoft.com/office/drawing/2014/main" id="{64343174-65E6-9F2B-14ED-1D4E942C984B}"/>
              </a:ext>
            </a:extLst>
          </p:cNvPr>
          <p:cNvSpPr txBox="1"/>
          <p:nvPr/>
        </p:nvSpPr>
        <p:spPr>
          <a:xfrm>
            <a:off x="6894869" y="2228236"/>
            <a:ext cx="4878285" cy="1477328"/>
          </a:xfrm>
          <a:prstGeom prst="rect">
            <a:avLst/>
          </a:prstGeom>
          <a:noFill/>
        </p:spPr>
        <p:txBody>
          <a:bodyPr wrap="square" rtlCol="0">
            <a:spAutoFit/>
          </a:bodyPr>
          <a:lstStyle/>
          <a:p>
            <a:r>
              <a:rPr lang="lv-LV" sz="1800" dirty="0">
                <a:effectLst/>
                <a:latin typeface="Monserat "/>
                <a:ea typeface="Times New Roman" panose="02020603050405020304" pitchFamily="18" charset="0"/>
                <a:cs typeface="Arial" panose="020B0604020202020204" pitchFamily="34" charset="0"/>
              </a:rPr>
              <a:t>K</a:t>
            </a:r>
            <a:r>
              <a:rPr lang="lv-LV" sz="1800" dirty="0">
                <a:effectLst/>
                <a:latin typeface="Monserat "/>
                <a:ea typeface="Times New Roman" panose="02020603050405020304" pitchFamily="18" charset="0"/>
              </a:rPr>
              <a:t>onstatēti atsevišķu kontroļu trūkumi - nepieciešami      uzlabojumi, pilnveidojot esošos risku mazinošos pasākumus, ņemot vērā ieguvumus un izmaksas, kas sabalansētas ar negatīvo efektu.</a:t>
            </a:r>
            <a:endParaRPr lang="lv-LV" dirty="0">
              <a:latin typeface="Monserat "/>
            </a:endParaRPr>
          </a:p>
        </p:txBody>
      </p:sp>
      <p:sp>
        <p:nvSpPr>
          <p:cNvPr id="14" name="Right Brace 13">
            <a:extLst>
              <a:ext uri="{FF2B5EF4-FFF2-40B4-BE49-F238E27FC236}">
                <a16:creationId xmlns:a16="http://schemas.microsoft.com/office/drawing/2014/main" id="{340ED6A7-3B16-A539-32C3-97B1C4AB9F29}"/>
              </a:ext>
            </a:extLst>
          </p:cNvPr>
          <p:cNvSpPr/>
          <p:nvPr/>
        </p:nvSpPr>
        <p:spPr>
          <a:xfrm>
            <a:off x="6427121" y="5002901"/>
            <a:ext cx="275303" cy="77421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5" name="TextBox 14">
            <a:extLst>
              <a:ext uri="{FF2B5EF4-FFF2-40B4-BE49-F238E27FC236}">
                <a16:creationId xmlns:a16="http://schemas.microsoft.com/office/drawing/2014/main" id="{73A96ACE-BE51-798C-46B0-8835507BE62A}"/>
              </a:ext>
            </a:extLst>
          </p:cNvPr>
          <p:cNvSpPr txBox="1"/>
          <p:nvPr/>
        </p:nvSpPr>
        <p:spPr>
          <a:xfrm>
            <a:off x="6894869" y="4781731"/>
            <a:ext cx="5243770" cy="1200329"/>
          </a:xfrm>
          <a:prstGeom prst="rect">
            <a:avLst/>
          </a:prstGeom>
          <a:noFill/>
        </p:spPr>
        <p:txBody>
          <a:bodyPr wrap="square" rtlCol="0">
            <a:spAutoFit/>
          </a:bodyPr>
          <a:lstStyle/>
          <a:p>
            <a:r>
              <a:rPr lang="lv-LV" dirty="0">
                <a:effectLst/>
                <a:latin typeface="Monserat "/>
                <a:ea typeface="Times New Roman" panose="02020603050405020304" pitchFamily="18" charset="0"/>
                <a:cs typeface="Arial" panose="020B0604020202020204" pitchFamily="34" charset="0"/>
              </a:rPr>
              <a:t>Uz</a:t>
            </a:r>
            <a:r>
              <a:rPr lang="lv-LV" dirty="0">
                <a:effectLst/>
                <a:latin typeface="Monserat "/>
                <a:ea typeface="Times New Roman" panose="02020603050405020304" pitchFamily="18" charset="0"/>
              </a:rPr>
              <a:t> esošajām kontrolēm nevar pilnībā paļauties - nepieciešami uzlabojumi, ieviešot jaunus risku mazinošos pasākumus, ņemot vērā ieguvumus un izmaksas, kas sabalansētas ar negatīvo efektu. </a:t>
            </a:r>
            <a:endParaRPr lang="lv-LV" dirty="0">
              <a:latin typeface="Monserat "/>
            </a:endParaRPr>
          </a:p>
        </p:txBody>
      </p:sp>
    </p:spTree>
    <p:extLst>
      <p:ext uri="{BB962C8B-B14F-4D97-AF65-F5344CB8AC3E}">
        <p14:creationId xmlns:p14="http://schemas.microsoft.com/office/powerpoint/2010/main" val="2724577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F5A69-804C-74A5-A871-776E5BA7997B}"/>
              </a:ext>
            </a:extLst>
          </p:cNvPr>
          <p:cNvSpPr>
            <a:spLocks noGrp="1"/>
          </p:cNvSpPr>
          <p:nvPr>
            <p:ph type="title"/>
          </p:nvPr>
        </p:nvSpPr>
        <p:spPr/>
        <p:txBody>
          <a:bodyPr>
            <a:normAutofit/>
          </a:bodyPr>
          <a:lstStyle/>
          <a:p>
            <a:pPr algn="ctr"/>
            <a:r>
              <a:rPr lang="lv-LV" sz="3200" b="1" dirty="0"/>
              <a:t>Ieteikumi (1-3)</a:t>
            </a:r>
          </a:p>
        </p:txBody>
      </p:sp>
      <p:sp>
        <p:nvSpPr>
          <p:cNvPr id="3" name="Content Placeholder 2">
            <a:extLst>
              <a:ext uri="{FF2B5EF4-FFF2-40B4-BE49-F238E27FC236}">
                <a16:creationId xmlns:a16="http://schemas.microsoft.com/office/drawing/2014/main" id="{D0F87841-0FCD-D887-5BA2-15D84DDF502D}"/>
              </a:ext>
            </a:extLst>
          </p:cNvPr>
          <p:cNvSpPr>
            <a:spLocks noGrp="1"/>
          </p:cNvSpPr>
          <p:nvPr>
            <p:ph idx="1"/>
          </p:nvPr>
        </p:nvSpPr>
        <p:spPr>
          <a:xfrm>
            <a:off x="117987" y="1825626"/>
            <a:ext cx="11975690" cy="4351338"/>
          </a:xfrm>
        </p:spPr>
        <p:txBody>
          <a:bodyPr>
            <a:normAutofit/>
          </a:bodyPr>
          <a:lstStyle/>
          <a:p>
            <a:pPr marL="514350" indent="-514350">
              <a:buAutoNum type="arabicPeriod"/>
            </a:pPr>
            <a:r>
              <a:rPr lang="lv-LV" sz="2400" dirty="0">
                <a:effectLst/>
                <a:latin typeface="Monserat "/>
                <a:ea typeface="Times New Roman" panose="02020603050405020304" pitchFamily="18" charset="0"/>
              </a:rPr>
              <a:t>CKS pilnveidot vidēja termiņa plānošanas dokumentu “Ādažu novada ceļu un ielu programma”, papildus iekļaujot  informāciju par apsaimniekotajiem tiltiem un laukumiem (auto stāvvietas u.c. </a:t>
            </a:r>
            <a:r>
              <a:rPr lang="lv-LV" sz="2400" dirty="0">
                <a:solidFill>
                  <a:srgbClr val="000000"/>
                </a:solidFill>
                <a:effectLst/>
                <a:latin typeface="Monserat "/>
                <a:ea typeface="Times New Roman" panose="02020603050405020304" pitchFamily="18" charset="0"/>
              </a:rPr>
              <a:t>apsaimniekoto īpašumu teritorijā esošie laukumi)</a:t>
            </a:r>
            <a:r>
              <a:rPr lang="lv-LV" sz="2400" dirty="0">
                <a:effectLst/>
                <a:latin typeface="Monserat "/>
                <a:ea typeface="Times New Roman" panose="02020603050405020304" pitchFamily="18" charset="0"/>
              </a:rPr>
              <a:t>, to tehnisko stāvokli, plānotajām uzturēšanas izmaksām un nepieciešamajām investīcijām vidējā termiņā.</a:t>
            </a:r>
          </a:p>
          <a:p>
            <a:pPr marL="514350" indent="-514350">
              <a:buAutoNum type="arabicPeriod"/>
            </a:pPr>
            <a:r>
              <a:rPr lang="lv-LV" sz="2400" dirty="0">
                <a:effectLst/>
                <a:latin typeface="Monserat "/>
                <a:ea typeface="Times New Roman" panose="02020603050405020304" pitchFamily="18" charset="0"/>
              </a:rPr>
              <a:t>Pašvaldībai sadarbībā ar CKS pārskatīt investīciju plānošanas procesu, t.sk. jautājumā par prioritāšu noteikšanu un </a:t>
            </a:r>
            <a:r>
              <a:rPr lang="lv-LV" sz="2400" dirty="0">
                <a:solidFill>
                  <a:srgbClr val="000000"/>
                </a:solidFill>
                <a:effectLst/>
                <a:latin typeface="Monserat "/>
                <a:ea typeface="Times New Roman" panose="02020603050405020304" pitchFamily="18" charset="0"/>
              </a:rPr>
              <a:t>investīciju budžeta plānošanu vidējā termiņā (vismaz 3 gadu periodā).</a:t>
            </a:r>
          </a:p>
          <a:p>
            <a:pPr marL="514350" indent="-514350">
              <a:buAutoNum type="arabicPeriod"/>
            </a:pPr>
            <a:r>
              <a:rPr lang="lv-LV" sz="2400" dirty="0">
                <a:solidFill>
                  <a:srgbClr val="000000"/>
                </a:solidFill>
                <a:effectLst/>
                <a:latin typeface="Monserat "/>
                <a:ea typeface="Times New Roman" panose="02020603050405020304" pitchFamily="18" charset="0"/>
              </a:rPr>
              <a:t>Aktualizēt </a:t>
            </a:r>
            <a:r>
              <a:rPr lang="lv-LV" sz="2400" dirty="0" err="1">
                <a:solidFill>
                  <a:srgbClr val="000000"/>
                </a:solidFill>
                <a:effectLst/>
                <a:latin typeface="Monserat "/>
                <a:ea typeface="Times New Roman" panose="02020603050405020304" pitchFamily="18" charset="0"/>
              </a:rPr>
              <a:t>IuCUN</a:t>
            </a:r>
            <a:r>
              <a:rPr lang="lv-LV" sz="2400" dirty="0">
                <a:solidFill>
                  <a:srgbClr val="000000"/>
                </a:solidFill>
                <a:effectLst/>
                <a:latin typeface="Monserat "/>
                <a:ea typeface="Times New Roman" panose="02020603050405020304" pitchFamily="18" charset="0"/>
              </a:rPr>
              <a:t> vadītāja amata aprakstu, precizējot pienākumus attiecību uz ceļu un ielu apsekošanu atbilstoši faktiskajai situācijai, t.sk. nosakot pienākumu informāciju par ceļu un ielu aktuālo stāvokli (gradācijas) uzturēt Ceļu un ielu programmā.</a:t>
            </a:r>
            <a:endParaRPr lang="lv-LV" sz="2400" dirty="0">
              <a:latin typeface="Monserat "/>
            </a:endParaRPr>
          </a:p>
        </p:txBody>
      </p:sp>
      <p:sp>
        <p:nvSpPr>
          <p:cNvPr id="4" name="Footer Placeholder 3">
            <a:extLst>
              <a:ext uri="{FF2B5EF4-FFF2-40B4-BE49-F238E27FC236}">
                <a16:creationId xmlns:a16="http://schemas.microsoft.com/office/drawing/2014/main" id="{94D3CE07-9B77-7D43-B3B7-5122F8E3746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Ādažu</a:t>
            </a:r>
            <a:r>
              <a:rPr kumimoji="0" lang="lv-LV" sz="1200" b="0" i="0" u="none" strike="noStrike" kern="1200" cap="none" spc="0" normalizeH="0" baseline="0" noProof="0" dirty="0">
                <a:ln>
                  <a:noFill/>
                </a:ln>
                <a:solidFill>
                  <a:prstClr val="black"/>
                </a:solidFill>
                <a:effectLst/>
                <a:uLnTx/>
                <a:uFillTx/>
                <a:latin typeface="Calibri" panose="020F0502020204030204"/>
                <a:ea typeface="+mn-ea"/>
                <a:cs typeface="+mn-cs"/>
              </a:rPr>
              <a:t> novada pašvaldība 22.01.2025.</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3927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2D0A8-5F1D-4586-77FC-112A250D0E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72BFCA-C31C-F320-5867-232466327C52}"/>
              </a:ext>
            </a:extLst>
          </p:cNvPr>
          <p:cNvSpPr>
            <a:spLocks noGrp="1"/>
          </p:cNvSpPr>
          <p:nvPr>
            <p:ph type="title"/>
          </p:nvPr>
        </p:nvSpPr>
        <p:spPr>
          <a:xfrm>
            <a:off x="838200" y="365126"/>
            <a:ext cx="10515600" cy="736087"/>
          </a:xfrm>
        </p:spPr>
        <p:txBody>
          <a:bodyPr>
            <a:normAutofit/>
          </a:bodyPr>
          <a:lstStyle/>
          <a:p>
            <a:pPr algn="ctr"/>
            <a:r>
              <a:rPr lang="lv-LV" sz="3200" b="1" dirty="0"/>
              <a:t>Ieteikumi (4-6)</a:t>
            </a:r>
          </a:p>
        </p:txBody>
      </p:sp>
      <p:sp>
        <p:nvSpPr>
          <p:cNvPr id="3" name="Content Placeholder 2">
            <a:extLst>
              <a:ext uri="{FF2B5EF4-FFF2-40B4-BE49-F238E27FC236}">
                <a16:creationId xmlns:a16="http://schemas.microsoft.com/office/drawing/2014/main" id="{719A1797-8E7E-052D-8F57-B693CDCC8CA4}"/>
              </a:ext>
            </a:extLst>
          </p:cNvPr>
          <p:cNvSpPr>
            <a:spLocks noGrp="1"/>
          </p:cNvSpPr>
          <p:nvPr>
            <p:ph idx="1"/>
          </p:nvPr>
        </p:nvSpPr>
        <p:spPr>
          <a:xfrm>
            <a:off x="137651" y="1032387"/>
            <a:ext cx="11877367" cy="5323964"/>
          </a:xfrm>
        </p:spPr>
        <p:txBody>
          <a:bodyPr>
            <a:noAutofit/>
          </a:bodyPr>
          <a:lstStyle/>
          <a:p>
            <a:pPr marL="0" indent="0">
              <a:buNone/>
            </a:pPr>
            <a:r>
              <a:rPr lang="lv-LV" sz="2000" dirty="0">
                <a:solidFill>
                  <a:srgbClr val="000000"/>
                </a:solidFill>
                <a:effectLst/>
                <a:latin typeface="Monserat "/>
                <a:ea typeface="Times New Roman" panose="02020603050405020304" pitchFamily="18" charset="0"/>
              </a:rPr>
              <a:t>4. Lai nodrošinātu apsaimniekojamo ēku  izsekojamu pārvaldību (t.sk. informāciju par defektiem, veicamajiem darbiem, izpildes termiņiem u.c.) pilnveidot esošo reģistru  vai iegādāties atbilstošu ēku pārvaldības IT risinājumu.</a:t>
            </a:r>
          </a:p>
          <a:p>
            <a:pPr marL="0" indent="0">
              <a:buNone/>
            </a:pPr>
            <a:r>
              <a:rPr lang="lv-LV" sz="2000" dirty="0">
                <a:solidFill>
                  <a:srgbClr val="000000"/>
                </a:solidFill>
                <a:latin typeface="Monserat "/>
              </a:rPr>
              <a:t>5. </a:t>
            </a:r>
            <a:r>
              <a:rPr lang="lv-LV" sz="2000" dirty="0">
                <a:effectLst/>
                <a:latin typeface="Monserat "/>
                <a:ea typeface="Times New Roman" panose="02020603050405020304" pitchFamily="18" charset="0"/>
              </a:rPr>
              <a:t>Pašvaldībai sadarbībā ar CKS pārskatīt domes 28.12.2022. noteikumus Nr.45 “Pašvaldības ēku un būvju pārvaldīšanas noteikumi”, aktualizējot CKS atbildības jomas (izslēdzot ūdensapgādi un siltumapgādi), kā arī izvērtēt iespēju apvienot Remontdarbu plānu un Ziņojumu par īpašumu pārvaldīšanu vienā jaunā vidēja termiņa plānošanas dokumentā “Ēku un būvju programma”. Dokumentā ietvert būtiskāko informāciju apsaimniekojamo īpašumu  pārvaldības nodrošināšanai, t.sk. visu īpašumu sarakstu, tehniskā stāvokļa novērtējumu par visām būtiskākajām pārvaldības darbībām, plānotās uzturēšanas izmaksas un investīcijas vidējā termiņā (3 gadiem), veicamo darbu prioritātes, kā arī </a:t>
            </a:r>
            <a:r>
              <a:rPr lang="lv-LV" sz="2000" dirty="0">
                <a:effectLst/>
                <a:latin typeface="Monserat "/>
                <a:ea typeface="Calibri" panose="020F0502020204030204" pitchFamily="34" charset="0"/>
              </a:rPr>
              <a:t>analīzi, secinājumus un īpašumu izmantošanas perspektīvas (t.sk. nosakot</a:t>
            </a:r>
            <a:r>
              <a:rPr lang="lv-LV" sz="2000" dirty="0">
                <a:effectLst/>
                <a:latin typeface="Monserat "/>
                <a:ea typeface="Times New Roman" panose="02020603050405020304" pitchFamily="18" charset="0"/>
              </a:rPr>
              <a:t> dokumenta pastāvīgu aktualizēšanas nepieciešamību - ieteicams līdz kārtējā gada budžeta projekta izstrādei). </a:t>
            </a:r>
          </a:p>
          <a:p>
            <a:pPr marL="0" marR="53975" indent="0" algn="just">
              <a:spcBef>
                <a:spcPts val="600"/>
              </a:spcBef>
              <a:spcAft>
                <a:spcPts val="600"/>
              </a:spcAft>
              <a:buNone/>
            </a:pPr>
            <a:r>
              <a:rPr lang="lv-LV" sz="2000" dirty="0">
                <a:effectLst/>
                <a:latin typeface="Monserat "/>
                <a:ea typeface="Times New Roman" panose="02020603050405020304" pitchFamily="18" charset="0"/>
              </a:rPr>
              <a:t>6.</a:t>
            </a:r>
            <a:r>
              <a:rPr lang="lv-LV" sz="2000" dirty="0">
                <a:solidFill>
                  <a:srgbClr val="000000"/>
                </a:solidFill>
                <a:effectLst/>
                <a:latin typeface="Monserat "/>
                <a:ea typeface="Times New Roman" panose="02020603050405020304" pitchFamily="18" charset="0"/>
                <a:cs typeface="Arial" panose="020B0604020202020204" pitchFamily="34" charset="0"/>
              </a:rPr>
              <a:t> Lai nodrošinātu pietiekami efektīvu ēku un būvju apsaimniekošanas izmaksu plānošanu, nodalīt:</a:t>
            </a:r>
            <a:endParaRPr lang="lv-LV" sz="2000" dirty="0">
              <a:effectLst/>
              <a:latin typeface="Monserat "/>
              <a:ea typeface="Times New Roman" panose="02020603050405020304" pitchFamily="18" charset="0"/>
            </a:endParaRPr>
          </a:p>
          <a:p>
            <a:pPr marL="342900" marR="53975" lvl="0" indent="-342900" algn="just">
              <a:spcBef>
                <a:spcPts val="600"/>
              </a:spcBef>
              <a:spcAft>
                <a:spcPts val="600"/>
              </a:spcAft>
              <a:buFont typeface="Wingdings" panose="05000000000000000000" pitchFamily="2" charset="2"/>
              <a:buChar char=""/>
            </a:pPr>
            <a:r>
              <a:rPr lang="lv-LV" sz="2000" dirty="0">
                <a:solidFill>
                  <a:srgbClr val="000000"/>
                </a:solidFill>
                <a:effectLst/>
                <a:latin typeface="Monserat "/>
                <a:ea typeface="Times New Roman" panose="02020603050405020304" pitchFamily="18" charset="0"/>
                <a:cs typeface="Arial" panose="020B0604020202020204" pitchFamily="34" charset="0"/>
              </a:rPr>
              <a:t>ēku, būvju ikdienas uzturēšanas t.sk. neplānotu/avārijas remontdarbu plānošanu – sagatavojot ikgadējo remontdarbu plānu </a:t>
            </a:r>
            <a:r>
              <a:rPr lang="lv-LV" sz="2000" u="sng" dirty="0">
                <a:solidFill>
                  <a:srgbClr val="000000"/>
                </a:solidFill>
                <a:effectLst/>
                <a:latin typeface="Monserat "/>
                <a:ea typeface="Times New Roman" panose="02020603050405020304" pitchFamily="18" charset="0"/>
                <a:cs typeface="Arial" panose="020B0604020202020204" pitchFamily="34" charset="0"/>
              </a:rPr>
              <a:t>(pamatbudžeta daļa);</a:t>
            </a:r>
            <a:endParaRPr lang="lv-LV" sz="2000" u="sng" dirty="0">
              <a:latin typeface="Monserat "/>
              <a:ea typeface="Times New Roman" panose="02020603050405020304" pitchFamily="18" charset="0"/>
            </a:endParaRPr>
          </a:p>
          <a:p>
            <a:pPr marL="342900" marR="53975" lvl="0" indent="-342900" algn="just">
              <a:spcBef>
                <a:spcPts val="600"/>
              </a:spcBef>
              <a:spcAft>
                <a:spcPts val="600"/>
              </a:spcAft>
              <a:buFont typeface="Wingdings" panose="05000000000000000000" pitchFamily="2" charset="2"/>
              <a:buChar char=""/>
            </a:pPr>
            <a:r>
              <a:rPr lang="lv-LV" sz="2000" dirty="0">
                <a:solidFill>
                  <a:srgbClr val="000000"/>
                </a:solidFill>
                <a:effectLst/>
                <a:latin typeface="Monserat "/>
                <a:ea typeface="Times New Roman" panose="02020603050405020304" pitchFamily="18" charset="0"/>
                <a:cs typeface="Arial" panose="020B0604020202020204" pitchFamily="34" charset="0"/>
              </a:rPr>
              <a:t>investīciju (pārbūves, rekonstrukcijas) plānošanu – investīcijas iekļaujot CKS kopējā investīciju plānā saskaņā ar 2.ieteikumā norādīto </a:t>
            </a:r>
            <a:r>
              <a:rPr lang="lv-LV" sz="2000" u="sng" dirty="0">
                <a:solidFill>
                  <a:srgbClr val="000000"/>
                </a:solidFill>
                <a:effectLst/>
                <a:latin typeface="Monserat "/>
                <a:ea typeface="Times New Roman" panose="02020603050405020304" pitchFamily="18" charset="0"/>
                <a:cs typeface="Arial" panose="020B0604020202020204" pitchFamily="34" charset="0"/>
              </a:rPr>
              <a:t>(investīciju budžeta daļa).</a:t>
            </a:r>
            <a:endParaRPr lang="lv-LV" sz="2000" dirty="0">
              <a:latin typeface="Monserat "/>
            </a:endParaRPr>
          </a:p>
        </p:txBody>
      </p:sp>
      <p:sp>
        <p:nvSpPr>
          <p:cNvPr id="4" name="Footer Placeholder 3">
            <a:extLst>
              <a:ext uri="{FF2B5EF4-FFF2-40B4-BE49-F238E27FC236}">
                <a16:creationId xmlns:a16="http://schemas.microsoft.com/office/drawing/2014/main" id="{39A84792-3F8B-2EF5-34BE-D4516C17235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Ādažu</a:t>
            </a:r>
            <a:r>
              <a:rPr kumimoji="0" lang="lv-LV" sz="1200" b="0" i="0" u="none" strike="noStrike" kern="1200" cap="none" spc="0" normalizeH="0" baseline="0" noProof="0" dirty="0">
                <a:ln>
                  <a:noFill/>
                </a:ln>
                <a:solidFill>
                  <a:prstClr val="black"/>
                </a:solidFill>
                <a:effectLst/>
                <a:uLnTx/>
                <a:uFillTx/>
                <a:latin typeface="Calibri" panose="020F0502020204030204"/>
                <a:ea typeface="+mn-ea"/>
                <a:cs typeface="+mn-cs"/>
              </a:rPr>
              <a:t> novada pašvaldība 22.01.2025.</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4116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1A46B-B7C9-9DA1-3EE0-2785694066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391767-A736-EA18-02DA-12E1BB466D5D}"/>
              </a:ext>
            </a:extLst>
          </p:cNvPr>
          <p:cNvSpPr>
            <a:spLocks noGrp="1"/>
          </p:cNvSpPr>
          <p:nvPr>
            <p:ph type="title"/>
          </p:nvPr>
        </p:nvSpPr>
        <p:spPr>
          <a:xfrm>
            <a:off x="838200" y="365127"/>
            <a:ext cx="10515600" cy="795080"/>
          </a:xfrm>
        </p:spPr>
        <p:txBody>
          <a:bodyPr>
            <a:normAutofit/>
          </a:bodyPr>
          <a:lstStyle/>
          <a:p>
            <a:pPr algn="ctr"/>
            <a:r>
              <a:rPr lang="lv-LV" sz="3200" b="1" dirty="0"/>
              <a:t>Ieteikumi (7-11)</a:t>
            </a:r>
          </a:p>
        </p:txBody>
      </p:sp>
      <p:sp>
        <p:nvSpPr>
          <p:cNvPr id="3" name="Content Placeholder 2">
            <a:extLst>
              <a:ext uri="{FF2B5EF4-FFF2-40B4-BE49-F238E27FC236}">
                <a16:creationId xmlns:a16="http://schemas.microsoft.com/office/drawing/2014/main" id="{F8981D58-0AD8-ADB0-D27E-5E760D00279F}"/>
              </a:ext>
            </a:extLst>
          </p:cNvPr>
          <p:cNvSpPr>
            <a:spLocks noGrp="1"/>
          </p:cNvSpPr>
          <p:nvPr>
            <p:ph idx="1"/>
          </p:nvPr>
        </p:nvSpPr>
        <p:spPr>
          <a:xfrm>
            <a:off x="147483" y="1061884"/>
            <a:ext cx="11779045" cy="5115080"/>
          </a:xfrm>
        </p:spPr>
        <p:txBody>
          <a:bodyPr>
            <a:noAutofit/>
          </a:bodyPr>
          <a:lstStyle/>
          <a:p>
            <a:pPr marL="0" indent="0">
              <a:buNone/>
            </a:pPr>
            <a:r>
              <a:rPr lang="lv-LV" sz="2000" dirty="0">
                <a:latin typeface="Monserat "/>
              </a:rPr>
              <a:t>7.</a:t>
            </a:r>
            <a:r>
              <a:rPr lang="lv-LV" sz="2000" dirty="0">
                <a:solidFill>
                  <a:srgbClr val="000000"/>
                </a:solidFill>
                <a:effectLst/>
                <a:latin typeface="Monserat "/>
                <a:ea typeface="Times New Roman" panose="02020603050405020304" pitchFamily="18" charset="0"/>
              </a:rPr>
              <a:t> Iekšējā reģistrā “</a:t>
            </a:r>
            <a:r>
              <a:rPr lang="lv-LV" sz="2000" dirty="0" err="1">
                <a:solidFill>
                  <a:srgbClr val="000000"/>
                </a:solidFill>
                <a:effectLst/>
                <a:latin typeface="Monserat "/>
                <a:ea typeface="Times New Roman" panose="02020603050405020304" pitchFamily="18" charset="0"/>
              </a:rPr>
              <a:t>Melioracijas_sistemas_gravju_apsaimniekosanas_plans</a:t>
            </a:r>
            <a:r>
              <a:rPr lang="lv-LV" sz="2000" dirty="0">
                <a:solidFill>
                  <a:srgbClr val="000000"/>
                </a:solidFill>
                <a:effectLst/>
                <a:latin typeface="Monserat "/>
                <a:ea typeface="Times New Roman" panose="02020603050405020304" pitchFamily="18" charset="0"/>
              </a:rPr>
              <a:t>” ietvert informāciju par Meliorācijas sistēmu tehniskā stāvokļa novērtējumu.</a:t>
            </a:r>
          </a:p>
          <a:p>
            <a:pPr marL="0" indent="0">
              <a:buNone/>
            </a:pPr>
            <a:r>
              <a:rPr lang="lv-LV" sz="2000" dirty="0">
                <a:solidFill>
                  <a:srgbClr val="000000"/>
                </a:solidFill>
                <a:latin typeface="Monserat "/>
              </a:rPr>
              <a:t>8.</a:t>
            </a:r>
            <a:r>
              <a:rPr lang="lv-LV" sz="2000" dirty="0">
                <a:solidFill>
                  <a:srgbClr val="000000"/>
                </a:solidFill>
                <a:effectLst/>
                <a:latin typeface="Monserat "/>
                <a:ea typeface="Times New Roman" panose="02020603050405020304" pitchFamily="18" charset="0"/>
              </a:rPr>
              <a:t> Izvērtēt iespēju pārskatīt funkciju sadalījumu CLN un TNN, nepieciešamības gadījumā optimizējot, nodrošinot vienādu pieeju abu labiekārtošanas nodaļu darbu organizēšanā.</a:t>
            </a:r>
          </a:p>
          <a:p>
            <a:pPr marL="0" indent="0">
              <a:buNone/>
            </a:pPr>
            <a:r>
              <a:rPr lang="lv-LV" sz="2000" dirty="0">
                <a:solidFill>
                  <a:srgbClr val="000000"/>
                </a:solidFill>
                <a:latin typeface="Monserat "/>
              </a:rPr>
              <a:t>9.</a:t>
            </a:r>
            <a:r>
              <a:rPr lang="lv-LV" sz="2000" dirty="0">
                <a:solidFill>
                  <a:srgbClr val="000000"/>
                </a:solidFill>
                <a:effectLst/>
                <a:latin typeface="Monserat "/>
                <a:ea typeface="Times New Roman" panose="02020603050405020304" pitchFamily="18" charset="0"/>
              </a:rPr>
              <a:t> CKS sagatavot un regulāri uzturēt labiekārtošanas, t.sk. uzturēšanas darbu veikšanai nepieciešamās lielās un mazās tehnikas  uzturēšanas un nomaiņas plānu vidējam termiņam – vismaz 3 gadiem, ietverot arī operatīvajā nomā plānotās tehnikas izmantošanas iespējas.</a:t>
            </a:r>
          </a:p>
          <a:p>
            <a:pPr marL="0" indent="0">
              <a:buNone/>
            </a:pPr>
            <a:r>
              <a:rPr lang="lv-LV" sz="2000" dirty="0">
                <a:solidFill>
                  <a:srgbClr val="000000"/>
                </a:solidFill>
                <a:latin typeface="Monserat "/>
              </a:rPr>
              <a:t>10.</a:t>
            </a:r>
            <a:r>
              <a:rPr lang="lv-LV" sz="2000" dirty="0">
                <a:solidFill>
                  <a:srgbClr val="000000"/>
                </a:solidFill>
                <a:effectLst/>
                <a:latin typeface="Monserat "/>
                <a:ea typeface="Times New Roman" panose="02020603050405020304" pitchFamily="18" charset="0"/>
              </a:rPr>
              <a:t> CKS vidēja termiņa stratēģijā 2026.-2028.gadam iekļaut informāciju par būtiskākajiem īpašumu pārvaldības rezultatīvajiem rādītājiem nozīmīgākajās jomās, kā arī informāciju par klientu apmierinātību CKS darbības jomās.</a:t>
            </a:r>
          </a:p>
          <a:p>
            <a:pPr marL="0" marR="53975" indent="0" algn="just">
              <a:lnSpc>
                <a:spcPct val="115000"/>
              </a:lnSpc>
              <a:spcAft>
                <a:spcPts val="600"/>
              </a:spcAft>
              <a:buNone/>
            </a:pPr>
            <a:r>
              <a:rPr lang="lv-LV" sz="2000" dirty="0">
                <a:solidFill>
                  <a:srgbClr val="000000"/>
                </a:solidFill>
                <a:latin typeface="Monserat "/>
                <a:ea typeface="Times New Roman" panose="02020603050405020304" pitchFamily="18" charset="0"/>
              </a:rPr>
              <a:t>11. </a:t>
            </a:r>
            <a:r>
              <a:rPr lang="lv-LV" sz="2000" dirty="0">
                <a:solidFill>
                  <a:srgbClr val="000000"/>
                </a:solidFill>
                <a:effectLst/>
                <a:latin typeface="Monserat "/>
                <a:ea typeface="Times New Roman" panose="02020603050405020304" pitchFamily="18" charset="0"/>
              </a:rPr>
              <a:t>Izvērtēt iespēju CKS Vidēja termiņa stratēģijā vai ikgadējā budžeta izstrādes dokumentācijā iekļaut ārpakalpojumu izmantošanas ekonomiskā pamatojuma izvērtējumu ārpakalpojumiem:</a:t>
            </a:r>
            <a:endParaRPr lang="lv-LV" sz="2000" dirty="0">
              <a:effectLst/>
              <a:latin typeface="Monserat "/>
              <a:ea typeface="Times New Roman" panose="02020603050405020304" pitchFamily="18" charset="0"/>
            </a:endParaRPr>
          </a:p>
          <a:p>
            <a:pPr marL="800123" marR="53975" lvl="1" indent="-342900" algn="just">
              <a:spcBef>
                <a:spcPts val="600"/>
              </a:spcBef>
              <a:spcAft>
                <a:spcPts val="600"/>
              </a:spcAft>
              <a:buFont typeface="Wingdings" panose="05000000000000000000" pitchFamily="2" charset="2"/>
              <a:buChar char=""/>
            </a:pPr>
            <a:r>
              <a:rPr lang="lv-LV" sz="2000" dirty="0">
                <a:solidFill>
                  <a:srgbClr val="000000"/>
                </a:solidFill>
                <a:effectLst/>
                <a:latin typeface="Monserat "/>
                <a:ea typeface="Times New Roman" panose="02020603050405020304" pitchFamily="18" charset="0"/>
                <a:cs typeface="Arial" panose="020B0604020202020204" pitchFamily="34" charset="0"/>
              </a:rPr>
              <a:t>ceļu un ielu ziemas uzturēšanu;</a:t>
            </a:r>
            <a:endParaRPr lang="lv-LV" sz="2000" dirty="0">
              <a:effectLst/>
              <a:latin typeface="Monserat "/>
              <a:ea typeface="Times New Roman" panose="02020603050405020304" pitchFamily="18" charset="0"/>
            </a:endParaRPr>
          </a:p>
          <a:p>
            <a:pPr marL="800123" marR="53975" lvl="1" indent="-342900" algn="just">
              <a:spcBef>
                <a:spcPts val="600"/>
              </a:spcBef>
              <a:spcAft>
                <a:spcPts val="600"/>
              </a:spcAft>
              <a:buFont typeface="Wingdings" panose="05000000000000000000" pitchFamily="2" charset="2"/>
              <a:buChar char=""/>
            </a:pPr>
            <a:r>
              <a:rPr lang="lv-LV" sz="2000" dirty="0">
                <a:solidFill>
                  <a:srgbClr val="000000"/>
                </a:solidFill>
                <a:effectLst/>
                <a:latin typeface="Monserat "/>
                <a:ea typeface="Times New Roman" panose="02020603050405020304" pitchFamily="18" charset="0"/>
                <a:cs typeface="Arial" panose="020B0604020202020204" pitchFamily="34" charset="0"/>
              </a:rPr>
              <a:t>telpu uzkopšanu (Ādažu novada dome, Carnikavas vidusskola);</a:t>
            </a:r>
            <a:endParaRPr lang="lv-LV" sz="2000" dirty="0">
              <a:effectLst/>
              <a:latin typeface="Monserat "/>
              <a:ea typeface="Times New Roman" panose="02020603050405020304" pitchFamily="18" charset="0"/>
            </a:endParaRPr>
          </a:p>
          <a:p>
            <a:pPr marL="800123" marR="53975" lvl="1" indent="-342900" algn="just">
              <a:spcBef>
                <a:spcPts val="600"/>
              </a:spcBef>
              <a:spcAft>
                <a:spcPts val="600"/>
              </a:spcAft>
              <a:buFont typeface="Wingdings" panose="05000000000000000000" pitchFamily="2" charset="2"/>
              <a:buChar char=""/>
            </a:pPr>
            <a:r>
              <a:rPr lang="lv-LV" sz="2000" dirty="0">
                <a:solidFill>
                  <a:srgbClr val="000000"/>
                </a:solidFill>
                <a:effectLst/>
                <a:latin typeface="Monserat "/>
                <a:ea typeface="Times New Roman" panose="02020603050405020304" pitchFamily="18" charset="0"/>
                <a:cs typeface="Arial" panose="020B0604020202020204" pitchFamily="34" charset="0"/>
              </a:rPr>
              <a:t>telpu apsaimniekošanu (Ādažu novada dome);</a:t>
            </a:r>
            <a:endParaRPr lang="lv-LV" sz="2000" dirty="0">
              <a:effectLst/>
              <a:latin typeface="Monserat "/>
              <a:ea typeface="Times New Roman" panose="02020603050405020304" pitchFamily="18" charset="0"/>
            </a:endParaRPr>
          </a:p>
          <a:p>
            <a:pPr marL="800123" marR="53975" lvl="1" indent="-342900" algn="just">
              <a:spcBef>
                <a:spcPts val="600"/>
              </a:spcBef>
              <a:spcAft>
                <a:spcPts val="600"/>
              </a:spcAft>
              <a:buFont typeface="Wingdings" panose="05000000000000000000" pitchFamily="2" charset="2"/>
              <a:buChar char=""/>
            </a:pPr>
            <a:r>
              <a:rPr lang="lv-LV" sz="2000" dirty="0">
                <a:solidFill>
                  <a:srgbClr val="000000"/>
                </a:solidFill>
                <a:effectLst/>
                <a:latin typeface="Monserat "/>
                <a:ea typeface="Times New Roman" panose="02020603050405020304" pitchFamily="18" charset="0"/>
                <a:cs typeface="Arial" panose="020B0604020202020204" pitchFamily="34" charset="0"/>
              </a:rPr>
              <a:t>ēku elektroapgāde un ielu apgaismojums.</a:t>
            </a:r>
            <a:endParaRPr lang="lv-LV" sz="2000" dirty="0">
              <a:solidFill>
                <a:srgbClr val="000000"/>
              </a:solidFill>
              <a:effectLst/>
              <a:latin typeface="Monserat "/>
              <a:ea typeface="Times New Roman" panose="02020603050405020304" pitchFamily="18" charset="0"/>
            </a:endParaRPr>
          </a:p>
          <a:p>
            <a:pPr marL="0" indent="0">
              <a:buNone/>
            </a:pPr>
            <a:endParaRPr lang="lv-LV" sz="2000" dirty="0">
              <a:latin typeface="Monserat "/>
            </a:endParaRPr>
          </a:p>
        </p:txBody>
      </p:sp>
      <p:sp>
        <p:nvSpPr>
          <p:cNvPr id="4" name="Footer Placeholder 3">
            <a:extLst>
              <a:ext uri="{FF2B5EF4-FFF2-40B4-BE49-F238E27FC236}">
                <a16:creationId xmlns:a16="http://schemas.microsoft.com/office/drawing/2014/main" id="{B3B24B0A-E0DC-F5FA-A6BA-A147627B3EE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Ādažu</a:t>
            </a:r>
            <a:r>
              <a:rPr kumimoji="0" lang="lv-LV" sz="1200" b="0" i="0" u="none" strike="noStrike" kern="1200" cap="none" spc="0" normalizeH="0" baseline="0" noProof="0" dirty="0">
                <a:ln>
                  <a:noFill/>
                </a:ln>
                <a:solidFill>
                  <a:prstClr val="black"/>
                </a:solidFill>
                <a:effectLst/>
                <a:uLnTx/>
                <a:uFillTx/>
                <a:latin typeface="Calibri" panose="020F0502020204030204"/>
                <a:ea typeface="+mn-ea"/>
                <a:cs typeface="+mn-cs"/>
              </a:rPr>
              <a:t> novada pašvaldība 22.01.2025.</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7625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55167-A006-5728-48A8-CF30CE4CF77B}"/>
              </a:ext>
            </a:extLst>
          </p:cNvPr>
          <p:cNvSpPr>
            <a:spLocks noGrp="1"/>
          </p:cNvSpPr>
          <p:nvPr>
            <p:ph type="ctrTitle"/>
          </p:nvPr>
        </p:nvSpPr>
        <p:spPr/>
        <p:txBody>
          <a:bodyPr>
            <a:normAutofit/>
          </a:bodyPr>
          <a:lstStyle/>
          <a:p>
            <a:r>
              <a:rPr lang="lv-LV" sz="3200" dirty="0">
                <a:latin typeface="Monserat "/>
              </a:rPr>
              <a:t>Paldies par uzmanību!</a:t>
            </a:r>
          </a:p>
        </p:txBody>
      </p:sp>
      <p:sp>
        <p:nvSpPr>
          <p:cNvPr id="4" name="Footer Placeholder 3">
            <a:extLst>
              <a:ext uri="{FF2B5EF4-FFF2-40B4-BE49-F238E27FC236}">
                <a16:creationId xmlns:a16="http://schemas.microsoft.com/office/drawing/2014/main" id="{0061EC02-2808-1BCB-F01F-729113D968C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Ādažu</a:t>
            </a:r>
            <a:r>
              <a:rPr kumimoji="0" lang="lv-LV" sz="1200" b="0" i="0" u="none" strike="noStrike" kern="1200" cap="none" spc="0" normalizeH="0" baseline="0" noProof="0" dirty="0">
                <a:ln>
                  <a:noFill/>
                </a:ln>
                <a:solidFill>
                  <a:prstClr val="black"/>
                </a:solidFill>
                <a:effectLst/>
                <a:uLnTx/>
                <a:uFillTx/>
                <a:latin typeface="Calibri" panose="020F0502020204030204"/>
                <a:ea typeface="+mn-ea"/>
                <a:cs typeface="+mn-cs"/>
              </a:rPr>
              <a:t> novada pašvaldība 22.01.2025.</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622278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TotalTime>
  <Words>973</Words>
  <Application>Microsoft Office PowerPoint</Application>
  <PresentationFormat>Widescreen</PresentationFormat>
  <Paragraphs>72</Paragraphs>
  <Slides>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Arial</vt:lpstr>
      <vt:lpstr>Calibri</vt:lpstr>
      <vt:lpstr>Calibri Light</vt:lpstr>
      <vt:lpstr>Monserat </vt:lpstr>
      <vt:lpstr>Montserrat</vt:lpstr>
      <vt:lpstr>Montserrat Light</vt:lpstr>
      <vt:lpstr>Montserrat Semi-Bold Bold</vt:lpstr>
      <vt:lpstr>Times New Roman</vt:lpstr>
      <vt:lpstr>Wingdings</vt:lpstr>
      <vt:lpstr>1_Office Theme</vt:lpstr>
      <vt:lpstr>PowerPoint Presentation</vt:lpstr>
      <vt:lpstr>Iekšējā audita veicējs</vt:lpstr>
      <vt:lpstr>  </vt:lpstr>
      <vt:lpstr>Iekšējā audita saturs un apjoms</vt:lpstr>
      <vt:lpstr>Iekšējās kontroles sistēmu novērtējums</vt:lpstr>
      <vt:lpstr>Ieteikumi (1-3)</vt:lpstr>
      <vt:lpstr>Ieteikumi (4-6)</vt:lpstr>
      <vt:lpstr>Ieteikumi (7-11)</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Inga Reke</dc:creator>
  <cp:lastModifiedBy>Jevgēnija Sviridenkova</cp:lastModifiedBy>
  <cp:revision>19</cp:revision>
  <dcterms:created xsi:type="dcterms:W3CDTF">2024-11-11T19:43:25Z</dcterms:created>
  <dcterms:modified xsi:type="dcterms:W3CDTF">2025-02-07T09:02:33Z</dcterms:modified>
</cp:coreProperties>
</file>