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slides/slide53.xml" ContentType="application/vnd.openxmlformats-officedocument.presentationml.slide+xml"/>
  <Override PartName="/ppt/slides/slide54.xml" ContentType="application/vnd.openxmlformats-officedocument.presentationml.slide+xml"/>
  <Override PartName="/ppt/slides/slide55.xml" ContentType="application/vnd.openxmlformats-officedocument.presentationml.slide+xml"/>
  <Override PartName="/ppt/slides/slide56.xml" ContentType="application/vnd.openxmlformats-officedocument.presentationml.slide+xml"/>
  <Override PartName="/ppt/slides/slide57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8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charts/chart9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charts/chart10.xml" ContentType="application/vnd.openxmlformats-officedocument.drawingml.chart+xml"/>
  <Override PartName="/ppt/charts/style10.xml" ContentType="application/vnd.ms-office.chartstyle+xml"/>
  <Override PartName="/ppt/charts/colors10.xml" ContentType="application/vnd.ms-office.chartcolorstyle+xml"/>
  <Override PartName="/ppt/charts/chart11.xml" ContentType="application/vnd.openxmlformats-officedocument.drawingml.chart+xml"/>
  <Override PartName="/ppt/charts/style11.xml" ContentType="application/vnd.ms-office.chartstyle+xml"/>
  <Override PartName="/ppt/charts/colors11.xml" ContentType="application/vnd.ms-office.chartcolorstyl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708" r:id="rId1"/>
  </p:sldMasterIdLst>
  <p:notesMasterIdLst>
    <p:notesMasterId r:id="rId59"/>
  </p:notesMasterIdLst>
  <p:sldIdLst>
    <p:sldId id="432" r:id="rId2"/>
    <p:sldId id="434" r:id="rId3"/>
    <p:sldId id="479" r:id="rId4"/>
    <p:sldId id="480" r:id="rId5"/>
    <p:sldId id="481" r:id="rId6"/>
    <p:sldId id="482" r:id="rId7"/>
    <p:sldId id="483" r:id="rId8"/>
    <p:sldId id="485" r:id="rId9"/>
    <p:sldId id="486" r:id="rId10"/>
    <p:sldId id="478" r:id="rId11"/>
    <p:sldId id="457" r:id="rId12"/>
    <p:sldId id="467" r:id="rId13"/>
    <p:sldId id="489" r:id="rId14"/>
    <p:sldId id="488" r:id="rId15"/>
    <p:sldId id="468" r:id="rId16"/>
    <p:sldId id="458" r:id="rId17"/>
    <p:sldId id="460" r:id="rId18"/>
    <p:sldId id="491" r:id="rId19"/>
    <p:sldId id="461" r:id="rId20"/>
    <p:sldId id="490" r:id="rId21"/>
    <p:sldId id="459" r:id="rId22"/>
    <p:sldId id="477" r:id="rId23"/>
    <p:sldId id="494" r:id="rId24"/>
    <p:sldId id="495" r:id="rId25"/>
    <p:sldId id="493" r:id="rId26"/>
    <p:sldId id="453" r:id="rId27"/>
    <p:sldId id="462" r:id="rId28"/>
    <p:sldId id="455" r:id="rId29"/>
    <p:sldId id="454" r:id="rId30"/>
    <p:sldId id="474" r:id="rId31"/>
    <p:sldId id="475" r:id="rId32"/>
    <p:sldId id="496" r:id="rId33"/>
    <p:sldId id="492" r:id="rId34"/>
    <p:sldId id="473" r:id="rId35"/>
    <p:sldId id="464" r:id="rId36"/>
    <p:sldId id="472" r:id="rId37"/>
    <p:sldId id="450" r:id="rId38"/>
    <p:sldId id="451" r:id="rId39"/>
    <p:sldId id="498" r:id="rId40"/>
    <p:sldId id="445" r:id="rId41"/>
    <p:sldId id="499" r:id="rId42"/>
    <p:sldId id="500" r:id="rId43"/>
    <p:sldId id="501" r:id="rId44"/>
    <p:sldId id="505" r:id="rId45"/>
    <p:sldId id="507" r:id="rId46"/>
    <p:sldId id="506" r:id="rId47"/>
    <p:sldId id="509" r:id="rId48"/>
    <p:sldId id="508" r:id="rId49"/>
    <p:sldId id="512" r:id="rId50"/>
    <p:sldId id="510" r:id="rId51"/>
    <p:sldId id="511" r:id="rId52"/>
    <p:sldId id="502" r:id="rId53"/>
    <p:sldId id="513" r:id="rId54"/>
    <p:sldId id="443" r:id="rId55"/>
    <p:sldId id="444" r:id="rId56"/>
    <p:sldId id="514" r:id="rId57"/>
    <p:sldId id="441" r:id="rId58"/>
  </p:sldIdLst>
  <p:sldSz cx="18288000" cy="10287000"/>
  <p:notesSz cx="6858000" cy="9144000"/>
  <p:embeddedFontLst>
    <p:embeddedFont>
      <p:font typeface="Calibri" panose="020F0502020204030204" pitchFamily="34" charset="0"/>
      <p:regular r:id="rId60"/>
      <p:bold r:id="rId61"/>
      <p:italic r:id="rId62"/>
      <p:boldItalic r:id="rId63"/>
    </p:embeddedFont>
    <p:embeddedFont>
      <p:font typeface="Calibri Light" panose="020F0302020204030204" pitchFamily="34" charset="0"/>
      <p:regular r:id="rId64"/>
      <p:italic r:id="rId65"/>
    </p:embeddedFont>
    <p:embeddedFont>
      <p:font typeface="Montserrat" panose="00000500000000000000" pitchFamily="50" charset="-70"/>
      <p:regular r:id="rId66"/>
      <p:bold r:id="rId67"/>
      <p:italic r:id="rId68"/>
      <p:boldItalic r:id="rId69"/>
    </p:embeddedFont>
    <p:embeddedFont>
      <p:font typeface="Montserrat Light" panose="00000400000000000000" pitchFamily="50" charset="-70"/>
      <p:regular r:id="rId70"/>
      <p:italic r:id="rId71"/>
    </p:embeddedFont>
    <p:embeddedFont>
      <p:font typeface="Montserrat Medium" panose="00000600000000000000" pitchFamily="50" charset="-70"/>
      <p:regular r:id="rId72"/>
      <p:italic r:id="rId73"/>
    </p:embeddedFont>
  </p:embeddedFontLst>
  <p:defaultTextStyle>
    <a:defPPr>
      <a:defRPr lang="lv-LV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anose="020F0502020204030204" pitchFamily="34" charset="0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9208" autoAdjust="0"/>
    <p:restoredTop sz="94674" autoAdjust="0"/>
  </p:normalViewPr>
  <p:slideViewPr>
    <p:cSldViewPr>
      <p:cViewPr varScale="1">
        <p:scale>
          <a:sx n="70" d="100"/>
          <a:sy n="70" d="100"/>
        </p:scale>
        <p:origin x="1146" y="84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26" Type="http://schemas.openxmlformats.org/officeDocument/2006/relationships/slide" Target="slides/slide25.xml"/><Relationship Id="rId21" Type="http://schemas.openxmlformats.org/officeDocument/2006/relationships/slide" Target="slides/slide20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63" Type="http://schemas.openxmlformats.org/officeDocument/2006/relationships/font" Target="fonts/font4.fntdata"/><Relationship Id="rId68" Type="http://schemas.openxmlformats.org/officeDocument/2006/relationships/font" Target="fonts/font9.fntdata"/><Relationship Id="rId16" Type="http://schemas.openxmlformats.org/officeDocument/2006/relationships/slide" Target="slides/slide15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slide" Target="slides/slide57.xml"/><Relationship Id="rId66" Type="http://schemas.openxmlformats.org/officeDocument/2006/relationships/font" Target="fonts/font7.fntdata"/><Relationship Id="rId74" Type="http://schemas.openxmlformats.org/officeDocument/2006/relationships/presProps" Target="presProps.xml"/><Relationship Id="rId5" Type="http://schemas.openxmlformats.org/officeDocument/2006/relationships/slide" Target="slides/slide4.xml"/><Relationship Id="rId61" Type="http://schemas.openxmlformats.org/officeDocument/2006/relationships/font" Target="fonts/font2.fntdata"/><Relationship Id="rId19" Type="http://schemas.openxmlformats.org/officeDocument/2006/relationships/slide" Target="slides/slide1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slide" Target="slides/slide55.xml"/><Relationship Id="rId64" Type="http://schemas.openxmlformats.org/officeDocument/2006/relationships/font" Target="fonts/font5.fntdata"/><Relationship Id="rId69" Type="http://schemas.openxmlformats.org/officeDocument/2006/relationships/font" Target="fonts/font10.fntdata"/><Relationship Id="rId77" Type="http://schemas.openxmlformats.org/officeDocument/2006/relationships/tableStyles" Target="tableStyle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72" Type="http://schemas.openxmlformats.org/officeDocument/2006/relationships/font" Target="fonts/font13.fntdata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59" Type="http://schemas.openxmlformats.org/officeDocument/2006/relationships/notesMaster" Target="notesMasters/notesMaster1.xml"/><Relationship Id="rId67" Type="http://schemas.openxmlformats.org/officeDocument/2006/relationships/font" Target="fonts/font8.fntdata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slide" Target="slides/slide53.xml"/><Relationship Id="rId62" Type="http://schemas.openxmlformats.org/officeDocument/2006/relationships/font" Target="fonts/font3.fntdata"/><Relationship Id="rId70" Type="http://schemas.openxmlformats.org/officeDocument/2006/relationships/font" Target="fonts/font11.fntdata"/><Relationship Id="rId75" Type="http://schemas.openxmlformats.org/officeDocument/2006/relationships/viewProps" Target="view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slide" Target="slides/slide56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Relationship Id="rId60" Type="http://schemas.openxmlformats.org/officeDocument/2006/relationships/font" Target="fonts/font1.fntdata"/><Relationship Id="rId65" Type="http://schemas.openxmlformats.org/officeDocument/2006/relationships/font" Target="fonts/font6.fntdata"/><Relationship Id="rId73" Type="http://schemas.openxmlformats.org/officeDocument/2006/relationships/font" Target="fonts/font14.fntdata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9" Type="http://schemas.openxmlformats.org/officeDocument/2006/relationships/slide" Target="slides/slide38.xml"/><Relationship Id="rId34" Type="http://schemas.openxmlformats.org/officeDocument/2006/relationships/slide" Target="slides/slide33.xml"/><Relationship Id="rId50" Type="http://schemas.openxmlformats.org/officeDocument/2006/relationships/slide" Target="slides/slide49.xml"/><Relationship Id="rId55" Type="http://schemas.openxmlformats.org/officeDocument/2006/relationships/slide" Target="slides/slide54.xml"/><Relationship Id="rId76" Type="http://schemas.openxmlformats.org/officeDocument/2006/relationships/theme" Target="theme/theme1.xml"/><Relationship Id="rId7" Type="http://schemas.openxmlformats.org/officeDocument/2006/relationships/slide" Target="slides/slide6.xml"/><Relationship Id="rId71" Type="http://schemas.openxmlformats.org/officeDocument/2006/relationships/font" Target="fonts/font12.fntdata"/><Relationship Id="rId2" Type="http://schemas.openxmlformats.org/officeDocument/2006/relationships/slide" Target="slides/slide1.xml"/><Relationship Id="rId29" Type="http://schemas.openxmlformats.org/officeDocument/2006/relationships/slide" Target="slides/slide28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Book6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Book6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Book6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Book6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Book6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omunalserviss\Downloads\export%20(17)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omunalserviss\Downloads\export%20(17)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omunalserviss\Downloads\export%20(17)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9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omunalserviss\Downloads\export%20(17)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omunalserviss\Downloads\consumption-export-20241218.xlsx" TargetMode="External"/><Relationship Id="rId2" Type="http://schemas.microsoft.com/office/2011/relationships/chartColorStyle" Target="colors10.xml"/><Relationship Id="rId1" Type="http://schemas.microsoft.com/office/2011/relationships/chartStyle" Target="style10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Komunalserviss\Downloads\consumption-export-20241218.xlsx" TargetMode="External"/><Relationship Id="rId2" Type="http://schemas.microsoft.com/office/2011/relationships/chartColorStyle" Target="colors11.xml"/><Relationship Id="rId1" Type="http://schemas.microsoft.com/office/2011/relationships/chartStyle" Target="style11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72CE-4913-AE7C-43A8AA5913D0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72CE-4913-AE7C-43A8AA5913D0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8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Sheet1!$P$24:$P$25</c:f>
              <c:strCache>
                <c:ptCount val="2"/>
                <c:pt idx="0">
                  <c:v>Elektroenerģija</c:v>
                </c:pt>
                <c:pt idx="1">
                  <c:v>Siltumenerģija</c:v>
                </c:pt>
              </c:strCache>
            </c:strRef>
          </c:cat>
          <c:val>
            <c:numRef>
              <c:f>Sheet1!$Q$24:$Q$25</c:f>
              <c:numCache>
                <c:formatCode>General</c:formatCode>
                <c:ptCount val="2"/>
                <c:pt idx="0" formatCode="0.00">
                  <c:v>2929.6192300000007</c:v>
                </c:pt>
                <c:pt idx="1">
                  <c:v>5215.34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72CE-4913-AE7C-43A8AA5913D0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v-LV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v-LV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2B22-41EC-9F03-D4CED8BC65E7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2B22-41EC-9F03-D4CED8BC65E7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2B22-41EC-9F03-D4CED8BC65E7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2B22-41EC-9F03-D4CED8BC65E7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2B22-41EC-9F03-D4CED8BC65E7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Sheet1!$N$55:$N$59</c:f>
              <c:strCache>
                <c:ptCount val="5"/>
                <c:pt idx="0">
                  <c:v>IZGLĪTĪBA</c:v>
                </c:pt>
                <c:pt idx="1">
                  <c:v>IELU APGAISMOJUMS</c:v>
                </c:pt>
                <c:pt idx="2">
                  <c:v>ĒKAS</c:v>
                </c:pt>
                <c:pt idx="3">
                  <c:v>SŪKŅU STACIJA</c:v>
                </c:pt>
                <c:pt idx="4">
                  <c:v>CITS</c:v>
                </c:pt>
              </c:strCache>
            </c:strRef>
          </c:cat>
          <c:val>
            <c:numRef>
              <c:f>Sheet1!$O$55:$O$59</c:f>
              <c:numCache>
                <c:formatCode>General</c:formatCode>
                <c:ptCount val="5"/>
                <c:pt idx="0">
                  <c:v>1354.1661299999998</c:v>
                </c:pt>
                <c:pt idx="1">
                  <c:v>644.21171000000038</c:v>
                </c:pt>
                <c:pt idx="2">
                  <c:v>499.08333999999996</c:v>
                </c:pt>
                <c:pt idx="3">
                  <c:v>285.26826000000011</c:v>
                </c:pt>
                <c:pt idx="4">
                  <c:v>146.88979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A-2B22-41EC-9F03-D4CED8BC65E7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v-LV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v-LV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explosion val="1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61F3-4D4B-9E49-290EE425EB2A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61F3-4D4B-9E49-290EE425EB2A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61F3-4D4B-9E49-290EE425EB2A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61F3-4D4B-9E49-290EE425EB2A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61F3-4D4B-9E49-290EE425EB2A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61F3-4D4B-9E49-290EE425EB2A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61F3-4D4B-9E49-290EE425EB2A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Sheet1!$N$79:$N$85</c:f>
              <c:strCache>
                <c:ptCount val="7"/>
                <c:pt idx="0">
                  <c:v>ĀDAŽU VIDUSSKOLA</c:v>
                </c:pt>
                <c:pt idx="1">
                  <c:v>ĀDAŽU PAMATSKOLA</c:v>
                </c:pt>
                <c:pt idx="2">
                  <c:v>CARNIKAVAS PAMATSKOLA</c:v>
                </c:pt>
                <c:pt idx="3">
                  <c:v>PII STRAUTIŅŠ</c:v>
                </c:pt>
                <c:pt idx="4">
                  <c:v>PII PIEJŪRA</c:v>
                </c:pt>
                <c:pt idx="5">
                  <c:v>PII MEŽAVĒJI</c:v>
                </c:pt>
                <c:pt idx="6">
                  <c:v>PII RIEKSTIŅŠ</c:v>
                </c:pt>
              </c:strCache>
            </c:strRef>
          </c:cat>
          <c:val>
            <c:numRef>
              <c:f>Sheet1!$O$79:$O$85</c:f>
              <c:numCache>
                <c:formatCode>0.00</c:formatCode>
                <c:ptCount val="7"/>
                <c:pt idx="0">
                  <c:v>480.55774000000002</c:v>
                </c:pt>
                <c:pt idx="1">
                  <c:v>284.65938999999997</c:v>
                </c:pt>
                <c:pt idx="2">
                  <c:v>199.66085000000004</c:v>
                </c:pt>
                <c:pt idx="3">
                  <c:v>107.65250000000002</c:v>
                </c:pt>
                <c:pt idx="4">
                  <c:v>105.74957999999998</c:v>
                </c:pt>
                <c:pt idx="5">
                  <c:v>91.763619999999989</c:v>
                </c:pt>
                <c:pt idx="6">
                  <c:v>84.122449999999986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61F3-4D4B-9E49-290EE425EB2A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v-LV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v-LV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0903-4E38-A7E4-D48C0266CD5F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0903-4E38-A7E4-D48C0266CD5F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0903-4E38-A7E4-D48C0266CD5F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0903-4E38-A7E4-D48C0266CD5F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0903-4E38-A7E4-D48C0266CD5F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0903-4E38-A7E4-D48C0266CD5F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0903-4E38-A7E4-D48C0266CD5F}"/>
              </c:ext>
            </c:extLst>
          </c:dPt>
          <c:dPt>
            <c:idx val="7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0903-4E38-A7E4-D48C0266CD5F}"/>
              </c:ext>
            </c:extLst>
          </c:dPt>
          <c:dPt>
            <c:idx val="8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0903-4E38-A7E4-D48C0266CD5F}"/>
              </c:ext>
            </c:extLst>
          </c:dPt>
          <c:dPt>
            <c:idx val="9"/>
            <c:bubble3D val="0"/>
            <c:spPr>
              <a:gradFill rotWithShape="1">
                <a:gsLst>
                  <a:gs pos="0">
                    <a:schemeClr val="accent4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0903-4E38-A7E4-D48C0266CD5F}"/>
              </c:ext>
            </c:extLst>
          </c:dPt>
          <c:dPt>
            <c:idx val="10"/>
            <c:bubble3D val="0"/>
            <c:spPr>
              <a:gradFill rotWithShape="1">
                <a:gsLst>
                  <a:gs pos="0">
                    <a:schemeClr val="accent5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5-0903-4E38-A7E4-D48C0266CD5F}"/>
              </c:ext>
            </c:extLst>
          </c:dPt>
          <c:dPt>
            <c:idx val="11"/>
            <c:bubble3D val="0"/>
            <c:spPr>
              <a:gradFill rotWithShape="1">
                <a:gsLst>
                  <a:gs pos="0">
                    <a:schemeClr val="accent6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7-0903-4E38-A7E4-D48C0266CD5F}"/>
              </c:ext>
            </c:extLst>
          </c:dPt>
          <c:dPt>
            <c:idx val="12"/>
            <c:bubble3D val="0"/>
            <c:spPr>
              <a:gradFill rotWithShape="1">
                <a:gsLst>
                  <a:gs pos="0">
                    <a:schemeClr val="accent1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9-0903-4E38-A7E4-D48C0266CD5F}"/>
              </c:ext>
            </c:extLst>
          </c:dPt>
          <c:dPt>
            <c:idx val="13"/>
            <c:bubble3D val="0"/>
            <c:spPr>
              <a:gradFill rotWithShape="1">
                <a:gsLst>
                  <a:gs pos="0">
                    <a:schemeClr val="accent2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B-0903-4E38-A7E4-D48C0266CD5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Sheet1!$N$90:$N$103</c:f>
              <c:strCache>
                <c:ptCount val="14"/>
                <c:pt idx="0">
                  <c:v>ĒKA GAUJAS IELA 33A</c:v>
                </c:pt>
                <c:pt idx="1">
                  <c:v>ĒKA JOMAS IELA 7</c:v>
                </c:pt>
                <c:pt idx="2">
                  <c:v>ĒKA PIRMĀ IELA 42</c:v>
                </c:pt>
                <c:pt idx="3">
                  <c:v>ĒKA STACIJAS IELA 5</c:v>
                </c:pt>
                <c:pt idx="4">
                  <c:v>ĒKA STACIJAS IELA 7</c:v>
                </c:pt>
                <c:pt idx="5">
                  <c:v>ĒKA GARĀ IELA 20</c:v>
                </c:pt>
                <c:pt idx="6">
                  <c:v>MUZEJS</c:v>
                </c:pt>
                <c:pt idx="7">
                  <c:v>KULTŪRAS NAMS</c:v>
                </c:pt>
                <c:pt idx="8">
                  <c:v>ĒKA GAUJAS IELA 16</c:v>
                </c:pt>
                <c:pt idx="9">
                  <c:v>UGUNSDZĒSĒJU DEPO</c:v>
                </c:pt>
                <c:pt idx="10">
                  <c:v>ŪDENSROZE</c:v>
                </c:pt>
                <c:pt idx="11">
                  <c:v>KADIĶIS</c:v>
                </c:pt>
                <c:pt idx="12">
                  <c:v>ĒKA BLUSAS</c:v>
                </c:pt>
                <c:pt idx="13">
                  <c:v>ĒKA JŪRAS IELA 4</c:v>
                </c:pt>
              </c:strCache>
            </c:strRef>
          </c:cat>
          <c:val>
            <c:numRef>
              <c:f>Sheet1!$O$90:$O$103</c:f>
              <c:numCache>
                <c:formatCode>0.00</c:formatCode>
                <c:ptCount val="14"/>
                <c:pt idx="0">
                  <c:v>247.52367000000001</c:v>
                </c:pt>
                <c:pt idx="1">
                  <c:v>46.38154999999999</c:v>
                </c:pt>
                <c:pt idx="2">
                  <c:v>48.538930000000008</c:v>
                </c:pt>
                <c:pt idx="3">
                  <c:v>45.543549999999996</c:v>
                </c:pt>
                <c:pt idx="4">
                  <c:v>42.956000000000003</c:v>
                </c:pt>
                <c:pt idx="5">
                  <c:v>28.998440000000002</c:v>
                </c:pt>
                <c:pt idx="6">
                  <c:v>20.107830000000003</c:v>
                </c:pt>
                <c:pt idx="7">
                  <c:v>15.59047</c:v>
                </c:pt>
                <c:pt idx="8">
                  <c:v>16.283439999999999</c:v>
                </c:pt>
                <c:pt idx="9">
                  <c:v>14.458680000000001</c:v>
                </c:pt>
                <c:pt idx="10">
                  <c:v>12.42446</c:v>
                </c:pt>
                <c:pt idx="11">
                  <c:v>2.5973300000000004</c:v>
                </c:pt>
                <c:pt idx="12">
                  <c:v>0.45932000000000001</c:v>
                </c:pt>
                <c:pt idx="13">
                  <c:v>0.17566999999999999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C-0903-4E38-A7E4-D48C0266CD5F}"/>
            </c:ext>
          </c:extLst>
        </c:ser>
        <c:ser>
          <c:idx val="1"/>
          <c:order val="1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E-0903-4E38-A7E4-D48C0266CD5F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0-0903-4E38-A7E4-D48C0266CD5F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2-0903-4E38-A7E4-D48C0266CD5F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4-0903-4E38-A7E4-D48C0266CD5F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6-0903-4E38-A7E4-D48C0266CD5F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8-0903-4E38-A7E4-D48C0266CD5F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A-0903-4E38-A7E4-D48C0266CD5F}"/>
              </c:ext>
            </c:extLst>
          </c:dPt>
          <c:dPt>
            <c:idx val="7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C-0903-4E38-A7E4-D48C0266CD5F}"/>
              </c:ext>
            </c:extLst>
          </c:dPt>
          <c:dPt>
            <c:idx val="8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2E-0903-4E38-A7E4-D48C0266CD5F}"/>
              </c:ext>
            </c:extLst>
          </c:dPt>
          <c:dPt>
            <c:idx val="9"/>
            <c:bubble3D val="0"/>
            <c:spPr>
              <a:gradFill rotWithShape="1">
                <a:gsLst>
                  <a:gs pos="0">
                    <a:schemeClr val="accent4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30-0903-4E38-A7E4-D48C0266CD5F}"/>
              </c:ext>
            </c:extLst>
          </c:dPt>
          <c:dPt>
            <c:idx val="10"/>
            <c:bubble3D val="0"/>
            <c:spPr>
              <a:gradFill rotWithShape="1">
                <a:gsLst>
                  <a:gs pos="0">
                    <a:schemeClr val="accent5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32-0903-4E38-A7E4-D48C0266CD5F}"/>
              </c:ext>
            </c:extLst>
          </c:dPt>
          <c:dPt>
            <c:idx val="11"/>
            <c:bubble3D val="0"/>
            <c:spPr>
              <a:gradFill rotWithShape="1">
                <a:gsLst>
                  <a:gs pos="0">
                    <a:schemeClr val="accent6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34-0903-4E38-A7E4-D48C0266CD5F}"/>
              </c:ext>
            </c:extLst>
          </c:dPt>
          <c:dPt>
            <c:idx val="12"/>
            <c:bubble3D val="0"/>
            <c:spPr>
              <a:gradFill rotWithShape="1">
                <a:gsLst>
                  <a:gs pos="0">
                    <a:schemeClr val="accent1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36-0903-4E38-A7E4-D48C0266CD5F}"/>
              </c:ext>
            </c:extLst>
          </c:dPt>
          <c:dPt>
            <c:idx val="13"/>
            <c:bubble3D val="0"/>
            <c:spPr>
              <a:gradFill rotWithShape="1">
                <a:gsLst>
                  <a:gs pos="0">
                    <a:schemeClr val="accent2">
                      <a:lumMod val="80000"/>
                      <a:lumOff val="2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lumMod val="80000"/>
                      <a:lumOff val="2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80000"/>
                      <a:lumOff val="2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38-0903-4E38-A7E4-D48C0266CD5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dLblPos val="in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Sheet1!$N$90:$N$103</c:f>
              <c:strCache>
                <c:ptCount val="14"/>
                <c:pt idx="0">
                  <c:v>ĒKA GAUJAS IELA 33A</c:v>
                </c:pt>
                <c:pt idx="1">
                  <c:v>ĒKA JOMAS IELA 7</c:v>
                </c:pt>
                <c:pt idx="2">
                  <c:v>ĒKA PIRMĀ IELA 42</c:v>
                </c:pt>
                <c:pt idx="3">
                  <c:v>ĒKA STACIJAS IELA 5</c:v>
                </c:pt>
                <c:pt idx="4">
                  <c:v>ĒKA STACIJAS IELA 7</c:v>
                </c:pt>
                <c:pt idx="5">
                  <c:v>ĒKA GARĀ IELA 20</c:v>
                </c:pt>
                <c:pt idx="6">
                  <c:v>MUZEJS</c:v>
                </c:pt>
                <c:pt idx="7">
                  <c:v>KULTŪRAS NAMS</c:v>
                </c:pt>
                <c:pt idx="8">
                  <c:v>ĒKA GAUJAS IELA 16</c:v>
                </c:pt>
                <c:pt idx="9">
                  <c:v>UGUNSDZĒSĒJU DEPO</c:v>
                </c:pt>
                <c:pt idx="10">
                  <c:v>ŪDENSROZE</c:v>
                </c:pt>
                <c:pt idx="11">
                  <c:v>KADIĶIS</c:v>
                </c:pt>
                <c:pt idx="12">
                  <c:v>ĒKA BLUSAS</c:v>
                </c:pt>
                <c:pt idx="13">
                  <c:v>ĒKA JŪRAS IELA 4</c:v>
                </c:pt>
              </c:strCache>
            </c:strRef>
          </c:cat>
          <c:val>
            <c:numRef>
              <c:f>Sheet1!$P$90:$P$103</c:f>
              <c:numCache>
                <c:formatCode>0%</c:formatCode>
                <c:ptCount val="14"/>
                <c:pt idx="0">
                  <c:v>0.4566525927804429</c:v>
                </c:pt>
                <c:pt idx="1">
                  <c:v>8.5568604669911966E-2</c:v>
                </c:pt>
                <c:pt idx="2">
                  <c:v>8.9548721685034915E-2</c:v>
                </c:pt>
                <c:pt idx="3">
                  <c:v>8.40225914229768E-2</c:v>
                </c:pt>
                <c:pt idx="4">
                  <c:v>7.9248860424042306E-2</c:v>
                </c:pt>
                <c:pt idx="5">
                  <c:v>5.3498773723693202E-2</c:v>
                </c:pt>
                <c:pt idx="6">
                  <c:v>3.7096624757900425E-2</c:v>
                </c:pt>
                <c:pt idx="7">
                  <c:v>2.876261711926666E-2</c:v>
                </c:pt>
                <c:pt idx="8">
                  <c:v>3.0041066760947647E-2</c:v>
                </c:pt>
                <c:pt idx="9">
                  <c:v>2.6674595242478161E-2</c:v>
                </c:pt>
                <c:pt idx="10">
                  <c:v>2.2921694207656593E-2</c:v>
                </c:pt>
                <c:pt idx="11">
                  <c:v>4.7917739697638934E-3</c:v>
                </c:pt>
                <c:pt idx="12">
                  <c:v>8.4739236823659343E-4</c:v>
                </c:pt>
                <c:pt idx="13">
                  <c:v>3.2409086764809364E-4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39-0903-4E38-A7E4-D48C0266CD5F}"/>
            </c:ext>
          </c:extLst>
        </c:ser>
        <c:dLbls>
          <c:dLblPos val="inEnd"/>
          <c:showLegendKey val="0"/>
          <c:showVal val="0"/>
          <c:showCatName val="1"/>
          <c:showSerName val="0"/>
          <c:showPercent val="0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v-LV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C41A-445E-A326-108BD5F59099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C41A-445E-A326-108BD5F59099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C41A-445E-A326-108BD5F59099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C41A-445E-A326-108BD5F59099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C41A-445E-A326-108BD5F59099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C41A-445E-A326-108BD5F59099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C41A-445E-A326-108BD5F59099}"/>
              </c:ext>
            </c:extLst>
          </c:dPt>
          <c:dPt>
            <c:idx val="7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C41A-445E-A326-108BD5F59099}"/>
              </c:ext>
            </c:extLst>
          </c:dPt>
          <c:dPt>
            <c:idx val="8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1-C41A-445E-A326-108BD5F59099}"/>
              </c:ext>
            </c:extLst>
          </c:dPt>
          <c:dPt>
            <c:idx val="9"/>
            <c:bubble3D val="0"/>
            <c:spPr>
              <a:gradFill rotWithShape="1">
                <a:gsLst>
                  <a:gs pos="0">
                    <a:schemeClr val="accent4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13-C41A-445E-A326-108BD5F59099}"/>
              </c:ext>
            </c:extLst>
          </c:dPt>
          <c:dLbls>
            <c:dLbl>
              <c:idx val="3"/>
              <c:layout>
                <c:manualLayout>
                  <c:x val="-2.0467836257309944E-2"/>
                  <c:y val="6.461210179579064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7-C41A-445E-A326-108BD5F59099}"/>
                </c:ext>
              </c:extLst>
            </c:dLbl>
            <c:dLbl>
              <c:idx val="4"/>
              <c:layout>
                <c:manualLayout>
                  <c:x val="-3.3625730994152073E-2"/>
                  <c:y val="3.9107324771136452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9-C41A-445E-A326-108BD5F59099}"/>
                </c:ext>
              </c:extLst>
            </c:dLbl>
            <c:dLbl>
              <c:idx val="5"/>
              <c:layout>
                <c:manualLayout>
                  <c:x val="-0.19005847953216373"/>
                  <c:y val="-1.7003184683102831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B-C41A-445E-A326-108BD5F59099}"/>
                </c:ext>
              </c:extLst>
            </c:dLbl>
            <c:dLbl>
              <c:idx val="6"/>
              <c:layout>
                <c:manualLayout>
                  <c:x val="6.4327485380116955E-2"/>
                  <c:y val="6.8012738732411244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>
                  <c15:layout>
                    <c:manualLayout>
                      <c:w val="0.13141812865497077"/>
                      <c:h val="6.3217840651776255E-2"/>
                    </c:manualLayout>
                  </c15:layout>
                </c:ext>
                <c:ext xmlns:c16="http://schemas.microsoft.com/office/drawing/2014/chart" uri="{C3380CC4-5D6E-409C-BE32-E72D297353CC}">
                  <c16:uniqueId val="{0000000D-C41A-445E-A326-108BD5F59099}"/>
                </c:ext>
              </c:extLst>
            </c:dLbl>
            <c:dLbl>
              <c:idx val="7"/>
              <c:layout>
                <c:manualLayout>
                  <c:x val="-0.10087719298245613"/>
                  <c:y val="1.3602547746482247E-2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0F-C41A-445E-A326-108BD5F59099}"/>
                </c:ext>
              </c:extLst>
            </c:dLbl>
            <c:dLbl>
              <c:idx val="8"/>
              <c:layout>
                <c:manualLayout>
                  <c:x val="0.15058479532163743"/>
                  <c:y val="3.4006369366205613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1-C41A-445E-A326-108BD5F59099}"/>
                </c:ext>
              </c:extLst>
            </c:dLbl>
            <c:dLbl>
              <c:idx val="9"/>
              <c:layout>
                <c:manualLayout>
                  <c:x val="0.29678362573099415"/>
                  <c:y val="3.4006369366205622E-3"/>
                </c:manualLayout>
              </c:layout>
              <c:dLblPos val="bestFit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5="http://schemas.microsoft.com/office/drawing/2012/chart" uri="{CE6537A1-D6FC-4f65-9D91-7224C49458BB}"/>
                <c:ext xmlns:c16="http://schemas.microsoft.com/office/drawing/2014/chart" uri="{C3380CC4-5D6E-409C-BE32-E72D297353CC}">
                  <c16:uniqueId val="{00000013-C41A-445E-A326-108BD5F59099}"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0"/>
            <c:extLst>
              <c:ext xmlns:c15="http://schemas.microsoft.com/office/drawing/2012/chart" uri="{CE6537A1-D6FC-4f65-9D91-7224C49458BB}"/>
            </c:extLst>
          </c:dLbls>
          <c:cat>
            <c:strRef>
              <c:f>Sheet1!$N$107:$N$116</c:f>
              <c:strCache>
                <c:ptCount val="10"/>
                <c:pt idx="0">
                  <c:v>Laveri</c:v>
                </c:pt>
                <c:pt idx="1">
                  <c:v>Kalngale Mangaļi</c:v>
                </c:pt>
                <c:pt idx="2">
                  <c:v>Garciems, Kalnu iela </c:v>
                </c:pt>
                <c:pt idx="3">
                  <c:v>Carnikava, Dambja iela</c:v>
                </c:pt>
                <c:pt idx="4">
                  <c:v>Ādaži, Kārklu iela</c:v>
                </c:pt>
                <c:pt idx="5">
                  <c:v>Gauja, Dzērveņu iela</c:v>
                </c:pt>
                <c:pt idx="6">
                  <c:v>Carnikava, Vēju iela</c:v>
                </c:pt>
                <c:pt idx="7">
                  <c:v>Carnikava DS Līdums 2</c:v>
                </c:pt>
                <c:pt idx="8">
                  <c:v>Slūžas "Kārklēni"</c:v>
                </c:pt>
                <c:pt idx="9">
                  <c:v>Carnikava, Ziedu iela</c:v>
                </c:pt>
              </c:strCache>
            </c:strRef>
          </c:cat>
          <c:val>
            <c:numRef>
              <c:f>Sheet1!$O$107:$O$116</c:f>
              <c:numCache>
                <c:formatCode>0.00</c:formatCode>
                <c:ptCount val="10"/>
                <c:pt idx="0">
                  <c:v>126.07066</c:v>
                </c:pt>
                <c:pt idx="1">
                  <c:v>73.483770000000007</c:v>
                </c:pt>
                <c:pt idx="2">
                  <c:v>44.828340000000011</c:v>
                </c:pt>
                <c:pt idx="3">
                  <c:v>15.34559</c:v>
                </c:pt>
                <c:pt idx="4">
                  <c:v>12.29435</c:v>
                </c:pt>
                <c:pt idx="5">
                  <c:v>5.6938099999999991</c:v>
                </c:pt>
                <c:pt idx="6">
                  <c:v>2.8848400000000001</c:v>
                </c:pt>
                <c:pt idx="7">
                  <c:v>1.6238899999999998</c:v>
                </c:pt>
                <c:pt idx="8">
                  <c:v>2.1658400000000002</c:v>
                </c:pt>
                <c:pt idx="9">
                  <c:v>0.84709999999999996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C41A-445E-A326-108BD5F59099}"/>
            </c:ext>
          </c:extLst>
        </c:ser>
        <c:dLbls>
          <c:dLblPos val="outEnd"/>
          <c:showLegendKey val="0"/>
          <c:showVal val="0"/>
          <c:showCatName val="1"/>
          <c:showSerName val="0"/>
          <c:showPercent val="0"/>
          <c:showBubbleSize val="0"/>
          <c:showLeaderLines val="0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v-LV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135E-441F-9F13-406EAFEACED4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>
                <a:outerShdw blurRad="57150" dist="19050" dir="5400000" algn="ctr" rotWithShape="0">
                  <a:srgbClr val="000000">
                    <a:alpha val="63000"/>
                  </a:srgb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135E-441F-9F13-406EAFEACED4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Siltumenerģija!$I$96:$I$97</c:f>
              <c:strCache>
                <c:ptCount val="2"/>
                <c:pt idx="0">
                  <c:v>IZGLĪTĪBA</c:v>
                </c:pt>
                <c:pt idx="1">
                  <c:v>ĒKAS</c:v>
                </c:pt>
              </c:strCache>
            </c:strRef>
          </c:cat>
          <c:val>
            <c:numRef>
              <c:f>Siltumenerģija!$J$96:$J$97</c:f>
              <c:numCache>
                <c:formatCode>General</c:formatCode>
                <c:ptCount val="2"/>
                <c:pt idx="0">
                  <c:v>3999.9700000000003</c:v>
                </c:pt>
                <c:pt idx="1">
                  <c:v>1215.3700000000001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4-135E-441F-9F13-406EAFEACED4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v-LV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v-LV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D0F1-4162-B89A-5D7C7B526792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D0F1-4162-B89A-5D7C7B526792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D0F1-4162-B89A-5D7C7B526792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D0F1-4162-B89A-5D7C7B526792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D0F1-4162-B89A-5D7C7B526792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D0F1-4162-B89A-5D7C7B526792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D0F1-4162-B89A-5D7C7B526792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Siltumenerģija!$C$91:$C$97</c:f>
              <c:strCache>
                <c:ptCount val="7"/>
                <c:pt idx="0">
                  <c:v>ĀDAŽU VIDUSSKOLA</c:v>
                </c:pt>
                <c:pt idx="1">
                  <c:v>PII STRAUTIŅŠ</c:v>
                </c:pt>
                <c:pt idx="2">
                  <c:v>PII RIEKSTIŅŠ</c:v>
                </c:pt>
                <c:pt idx="3">
                  <c:v>ĀDAŽU PAMATSKOLA</c:v>
                </c:pt>
                <c:pt idx="4">
                  <c:v>CARNIKAVAS VIDUSSKOLA</c:v>
                </c:pt>
                <c:pt idx="5">
                  <c:v>PII MEŽAVĒJI</c:v>
                </c:pt>
                <c:pt idx="6">
                  <c:v>PII PIEJŪRA</c:v>
                </c:pt>
              </c:strCache>
            </c:strRef>
          </c:cat>
          <c:val>
            <c:numRef>
              <c:f>Siltumenerģija!$D$91:$D$97</c:f>
              <c:numCache>
                <c:formatCode>General</c:formatCode>
                <c:ptCount val="7"/>
                <c:pt idx="0">
                  <c:v>1478.54</c:v>
                </c:pt>
                <c:pt idx="1">
                  <c:v>760.55000000000007</c:v>
                </c:pt>
                <c:pt idx="2">
                  <c:v>429.62000000000006</c:v>
                </c:pt>
                <c:pt idx="3">
                  <c:v>367</c:v>
                </c:pt>
                <c:pt idx="4">
                  <c:v>384.72</c:v>
                </c:pt>
                <c:pt idx="5">
                  <c:v>384.44999999999987</c:v>
                </c:pt>
                <c:pt idx="6">
                  <c:v>195.09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E-D0F1-4162-B89A-5D7C7B526792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lv-LV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v-LV"/>
    </a:p>
  </c:txPr>
  <c:externalData r:id="rId3">
    <c:autoUpdate val="0"/>
  </c:externalData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gradFill rotWithShape="1">
                <a:gsLst>
                  <a:gs pos="0">
                    <a:schemeClr val="accent1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1-FF02-4FCA-9829-9CFA6DDBF2EF}"/>
              </c:ext>
            </c:extLst>
          </c:dPt>
          <c:dPt>
            <c:idx val="1"/>
            <c:bubble3D val="0"/>
            <c:spPr>
              <a:gradFill rotWithShape="1">
                <a:gsLst>
                  <a:gs pos="0">
                    <a:schemeClr val="accent2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3-FF02-4FCA-9829-9CFA6DDBF2EF}"/>
              </c:ext>
            </c:extLst>
          </c:dPt>
          <c:dPt>
            <c:idx val="2"/>
            <c:bubble3D val="0"/>
            <c:spPr>
              <a:gradFill rotWithShape="1">
                <a:gsLst>
                  <a:gs pos="0">
                    <a:schemeClr val="accent3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5-FF02-4FCA-9829-9CFA6DDBF2EF}"/>
              </c:ext>
            </c:extLst>
          </c:dPt>
          <c:dPt>
            <c:idx val="3"/>
            <c:bubble3D val="0"/>
            <c:spPr>
              <a:gradFill rotWithShape="1">
                <a:gsLst>
                  <a:gs pos="0">
                    <a:schemeClr val="accent4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7-FF02-4FCA-9829-9CFA6DDBF2EF}"/>
              </c:ext>
            </c:extLst>
          </c:dPt>
          <c:dPt>
            <c:idx val="4"/>
            <c:bubble3D val="0"/>
            <c:spPr>
              <a:gradFill rotWithShape="1">
                <a:gsLst>
                  <a:gs pos="0">
                    <a:schemeClr val="accent5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5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5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9-FF02-4FCA-9829-9CFA6DDBF2EF}"/>
              </c:ext>
            </c:extLst>
          </c:dPt>
          <c:dPt>
            <c:idx val="5"/>
            <c:bubble3D val="0"/>
            <c:spPr>
              <a:gradFill rotWithShape="1">
                <a:gsLst>
                  <a:gs pos="0">
                    <a:schemeClr val="accent6"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6"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6"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B-FF02-4FCA-9829-9CFA6DDBF2EF}"/>
              </c:ext>
            </c:extLst>
          </c:dPt>
          <c:dPt>
            <c:idx val="6"/>
            <c:bubble3D val="0"/>
            <c:spPr>
              <a:gradFill rotWithShape="1">
                <a:gsLst>
                  <a:gs pos="0">
                    <a:schemeClr val="accent1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1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1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D-FF02-4FCA-9829-9CFA6DDBF2EF}"/>
              </c:ext>
            </c:extLst>
          </c:dPt>
          <c:dPt>
            <c:idx val="7"/>
            <c:bubble3D val="0"/>
            <c:spPr>
              <a:gradFill rotWithShape="1">
                <a:gsLst>
                  <a:gs pos="0">
                    <a:schemeClr val="accent2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2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2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0F-FF02-4FCA-9829-9CFA6DDBF2EF}"/>
              </c:ext>
            </c:extLst>
          </c:dPt>
          <c:dPt>
            <c:idx val="8"/>
            <c:bubble3D val="0"/>
            <c:spPr>
              <a:gradFill rotWithShape="1">
                <a:gsLst>
                  <a:gs pos="0">
                    <a:schemeClr val="accent3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3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3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1-FF02-4FCA-9829-9CFA6DDBF2EF}"/>
              </c:ext>
            </c:extLst>
          </c:dPt>
          <c:dPt>
            <c:idx val="9"/>
            <c:bubble3D val="0"/>
            <c:spPr>
              <a:gradFill rotWithShape="1">
                <a:gsLst>
                  <a:gs pos="0">
                    <a:schemeClr val="accent4">
                      <a:lumMod val="60000"/>
                      <a:satMod val="103000"/>
                      <a:lumMod val="102000"/>
                      <a:tint val="94000"/>
                    </a:schemeClr>
                  </a:gs>
                  <a:gs pos="50000">
                    <a:schemeClr val="accent4">
                      <a:lumMod val="60000"/>
                      <a:satMod val="110000"/>
                      <a:lumMod val="100000"/>
                      <a:shade val="100000"/>
                    </a:schemeClr>
                  </a:gs>
                  <a:gs pos="100000">
                    <a:schemeClr val="accent4">
                      <a:lumMod val="60000"/>
                      <a:lumMod val="99000"/>
                      <a:satMod val="120000"/>
                      <a:shade val="78000"/>
                    </a:schemeClr>
                  </a:gs>
                </a:gsLst>
                <a:lin ang="5400000" scaled="0"/>
              </a:gradFill>
              <a:ln>
                <a:noFill/>
              </a:ln>
              <a:effectLst/>
            </c:spPr>
            <c:extLst>
              <c:ext xmlns:c16="http://schemas.microsoft.com/office/drawing/2014/chart" uri="{C3380CC4-5D6E-409C-BE32-E72D297353CC}">
                <c16:uniqueId val="{00000013-FF02-4FCA-9829-9CFA6DDBF2EF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2"/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>
                  <a:solidFill>
                    <a:schemeClr val="tx2">
                      <a:lumMod val="35000"/>
                      <a:lumOff val="65000"/>
                    </a:schemeClr>
                  </a:solidFill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Siltumenerģija!$C$100:$C$109</c:f>
              <c:strCache>
                <c:ptCount val="10"/>
                <c:pt idx="0">
                  <c:v>ĒKA GAUJAS IELA 33A</c:v>
                </c:pt>
                <c:pt idx="1">
                  <c:v>ĒKA PIRMĀ IELA 42</c:v>
                </c:pt>
                <c:pt idx="2">
                  <c:v>ĒKA GARĀ IELA 20</c:v>
                </c:pt>
                <c:pt idx="3">
                  <c:v>KULTŪRAS NAMS</c:v>
                </c:pt>
                <c:pt idx="4">
                  <c:v>ĒKA GAUJAS IELA 16</c:v>
                </c:pt>
                <c:pt idx="5">
                  <c:v>ĒKA STACIJAS IELA 5</c:v>
                </c:pt>
                <c:pt idx="6">
                  <c:v>ĒKA STACIJAS IELA 7</c:v>
                </c:pt>
                <c:pt idx="7">
                  <c:v>UGUNSDZĒSĒJU DEPO</c:v>
                </c:pt>
                <c:pt idx="8">
                  <c:v>ŪDENSROZE</c:v>
                </c:pt>
                <c:pt idx="9">
                  <c:v>KADIĶIS</c:v>
                </c:pt>
              </c:strCache>
            </c:strRef>
          </c:cat>
          <c:val>
            <c:numRef>
              <c:f>Siltumenerģija!$D$100:$D$109</c:f>
              <c:numCache>
                <c:formatCode>General</c:formatCode>
                <c:ptCount val="10"/>
                <c:pt idx="0">
                  <c:v>466.49</c:v>
                </c:pt>
                <c:pt idx="1">
                  <c:v>196.11</c:v>
                </c:pt>
                <c:pt idx="2">
                  <c:v>152.95000000000002</c:v>
                </c:pt>
                <c:pt idx="3">
                  <c:v>112.06</c:v>
                </c:pt>
                <c:pt idx="4">
                  <c:v>105.61</c:v>
                </c:pt>
                <c:pt idx="5">
                  <c:v>60.140000000000008</c:v>
                </c:pt>
                <c:pt idx="6">
                  <c:v>43.599999999999994</c:v>
                </c:pt>
                <c:pt idx="7">
                  <c:v>42.059999999999995</c:v>
                </c:pt>
                <c:pt idx="8">
                  <c:v>25.14</c:v>
                </c:pt>
                <c:pt idx="9">
                  <c:v>11.209999999999999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4-FF02-4FCA-9829-9CFA6DDBF2EF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2"/>
              </a:solidFill>
              <a:latin typeface="+mn-lt"/>
              <a:ea typeface="+mn-ea"/>
              <a:cs typeface="+mn-cs"/>
            </a:defRPr>
          </a:pPr>
          <a:endParaRPr lang="lv-LV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v-LV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1-ADB8-495F-90A4-F8F079209C0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3-ADB8-495F-90A4-F8F079209C0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5-ADB8-495F-90A4-F8F079209C0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7-ADB8-495F-90A4-F8F079209C0E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9-ADB8-495F-90A4-F8F079209C0E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B-ADB8-495F-90A4-F8F079209C0E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D-ADB8-495F-90A4-F8F079209C0E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0F-ADB8-495F-90A4-F8F079209C0E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1-ADB8-495F-90A4-F8F079209C0E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3-ADB8-495F-90A4-F8F079209C0E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5-ADB8-495F-90A4-F8F079209C0E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7-ADB8-495F-90A4-F8F079209C0E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9-ADB8-495F-90A4-F8F079209C0E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B-ADB8-495F-90A4-F8F079209C0E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D-ADB8-495F-90A4-F8F079209C0E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1F-ADB8-495F-90A4-F8F079209C0E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1-ADB8-495F-90A4-F8F079209C0E}"/>
              </c:ext>
            </c:extLst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3-ADB8-495F-90A4-F8F079209C0E}"/>
              </c:ext>
            </c:extLst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5-ADB8-495F-90A4-F8F079209C0E}"/>
              </c:ext>
            </c:extLst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7-ADB8-495F-90A4-F8F079209C0E}"/>
              </c:ext>
            </c:extLst>
          </c:dPt>
          <c:dPt>
            <c:idx val="20"/>
            <c:bubble3D val="0"/>
            <c:spPr>
              <a:solidFill>
                <a:schemeClr val="accent3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9-ADB8-495F-90A4-F8F079209C0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20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Siltumenerģija!$C$165:$C$185</c:f>
              <c:strCache>
                <c:ptCount val="21"/>
                <c:pt idx="0">
                  <c:v>ĀDAŽU VIDUSSKOLA</c:v>
                </c:pt>
                <c:pt idx="1">
                  <c:v>PII STRAUTIŅŠ</c:v>
                </c:pt>
                <c:pt idx="2">
                  <c:v>PII RIEKSTIŅŠ</c:v>
                </c:pt>
                <c:pt idx="3">
                  <c:v>ĀDAŽU PAMATSKOLA</c:v>
                </c:pt>
                <c:pt idx="4">
                  <c:v>CARNIKAVAS VIDUSSKOLA</c:v>
                </c:pt>
                <c:pt idx="5">
                  <c:v>PII MEŽAVĒJI</c:v>
                </c:pt>
                <c:pt idx="6">
                  <c:v>PII PIEJŪRA</c:v>
                </c:pt>
                <c:pt idx="7">
                  <c:v>ĒKA GAUJAS IELA 33A</c:v>
                </c:pt>
                <c:pt idx="8">
                  <c:v>ĒKA PIRMĀ IELA 42</c:v>
                </c:pt>
                <c:pt idx="9">
                  <c:v>ĒKA GARĀ IELA 20</c:v>
                </c:pt>
                <c:pt idx="10">
                  <c:v>KULTŪRAS NAMS</c:v>
                </c:pt>
                <c:pt idx="11">
                  <c:v>ĒKA GAUJAS IELA 16</c:v>
                </c:pt>
                <c:pt idx="12">
                  <c:v>ĒKA STACIJAS IELA 5</c:v>
                </c:pt>
                <c:pt idx="13">
                  <c:v>ĒKA STACIJAS IELA 7</c:v>
                </c:pt>
                <c:pt idx="14">
                  <c:v>UGUNSDZĒSĒJU DEPO</c:v>
                </c:pt>
                <c:pt idx="15">
                  <c:v>ŪDENSROZE</c:v>
                </c:pt>
                <c:pt idx="16">
                  <c:v>KADIĶIS</c:v>
                </c:pt>
                <c:pt idx="17">
                  <c:v>ĒKA JOMAS IELA 7</c:v>
                </c:pt>
                <c:pt idx="18">
                  <c:v>MUZEJS</c:v>
                </c:pt>
                <c:pt idx="19">
                  <c:v>ĒKA BLUSAS</c:v>
                </c:pt>
                <c:pt idx="20">
                  <c:v>ĒKA JŪRAS IELA 4</c:v>
                </c:pt>
              </c:strCache>
            </c:strRef>
          </c:cat>
          <c:val>
            <c:numRef>
              <c:f>Siltumenerģija!$D$165:$D$185</c:f>
              <c:numCache>
                <c:formatCode>0.00</c:formatCode>
                <c:ptCount val="21"/>
                <c:pt idx="0">
                  <c:v>1959.0977399999999</c:v>
                </c:pt>
                <c:pt idx="1">
                  <c:v>868.2025000000001</c:v>
                </c:pt>
                <c:pt idx="2">
                  <c:v>513.74245000000008</c:v>
                </c:pt>
                <c:pt idx="3">
                  <c:v>651.65939000000003</c:v>
                </c:pt>
                <c:pt idx="4">
                  <c:v>584.38085000000001</c:v>
                </c:pt>
                <c:pt idx="5">
                  <c:v>476.21361999999988</c:v>
                </c:pt>
                <c:pt idx="6">
                  <c:v>300.83957999999996</c:v>
                </c:pt>
                <c:pt idx="7">
                  <c:v>714.01367000000005</c:v>
                </c:pt>
                <c:pt idx="8">
                  <c:v>244.64893000000001</c:v>
                </c:pt>
                <c:pt idx="9">
                  <c:v>181.94844000000001</c:v>
                </c:pt>
                <c:pt idx="10">
                  <c:v>127.65047</c:v>
                </c:pt>
                <c:pt idx="11">
                  <c:v>121.89344</c:v>
                </c:pt>
                <c:pt idx="12">
                  <c:v>105.68355</c:v>
                </c:pt>
                <c:pt idx="13">
                  <c:v>86.555999999999997</c:v>
                </c:pt>
                <c:pt idx="14">
                  <c:v>56.518679999999996</c:v>
                </c:pt>
                <c:pt idx="15">
                  <c:v>37.564459999999997</c:v>
                </c:pt>
                <c:pt idx="16">
                  <c:v>13.80733</c:v>
                </c:pt>
                <c:pt idx="17">
                  <c:v>46.38154999999999</c:v>
                </c:pt>
                <c:pt idx="18">
                  <c:v>20.107830000000003</c:v>
                </c:pt>
                <c:pt idx="19">
                  <c:v>0.45932000000000001</c:v>
                </c:pt>
                <c:pt idx="20">
                  <c:v>0.17566999999999999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2A-ADB8-495F-90A4-F8F079209C0E}"/>
            </c:ext>
          </c:extLst>
        </c:ser>
        <c:ser>
          <c:idx val="1"/>
          <c:order val="1"/>
          <c:dPt>
            <c:idx val="0"/>
            <c:bubble3D val="0"/>
            <c:spPr>
              <a:solidFill>
                <a:schemeClr val="accent1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C-ADB8-495F-90A4-F8F079209C0E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2E-ADB8-495F-90A4-F8F079209C0E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0-ADB8-495F-90A4-F8F079209C0E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2-ADB8-495F-90A4-F8F079209C0E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4-ADB8-495F-90A4-F8F079209C0E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6-ADB8-495F-90A4-F8F079209C0E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8-ADB8-495F-90A4-F8F079209C0E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A-ADB8-495F-90A4-F8F079209C0E}"/>
              </c:ext>
            </c:extLst>
          </c:dPt>
          <c:dPt>
            <c:idx val="8"/>
            <c:bubble3D val="0"/>
            <c:spPr>
              <a:solidFill>
                <a:schemeClr val="accent3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C-ADB8-495F-90A4-F8F079209C0E}"/>
              </c:ext>
            </c:extLst>
          </c:dPt>
          <c:dPt>
            <c:idx val="9"/>
            <c:bubble3D val="0"/>
            <c:spPr>
              <a:solidFill>
                <a:schemeClr val="accent4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3E-ADB8-495F-90A4-F8F079209C0E}"/>
              </c:ext>
            </c:extLst>
          </c:dPt>
          <c:dPt>
            <c:idx val="10"/>
            <c:bubble3D val="0"/>
            <c:spPr>
              <a:solidFill>
                <a:schemeClr val="accent5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0-ADB8-495F-90A4-F8F079209C0E}"/>
              </c:ext>
            </c:extLst>
          </c:dPt>
          <c:dPt>
            <c:idx val="11"/>
            <c:bubble3D val="0"/>
            <c:spPr>
              <a:solidFill>
                <a:schemeClr val="accent6">
                  <a:lumMod val="6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2-ADB8-495F-90A4-F8F079209C0E}"/>
              </c:ext>
            </c:extLst>
          </c:dPt>
          <c:dPt>
            <c:idx val="12"/>
            <c:bubble3D val="0"/>
            <c:spPr>
              <a:solidFill>
                <a:schemeClr val="accent1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4-ADB8-495F-90A4-F8F079209C0E}"/>
              </c:ext>
            </c:extLst>
          </c:dPt>
          <c:dPt>
            <c:idx val="13"/>
            <c:bubble3D val="0"/>
            <c:spPr>
              <a:solidFill>
                <a:schemeClr val="accent2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6-ADB8-495F-90A4-F8F079209C0E}"/>
              </c:ext>
            </c:extLst>
          </c:dPt>
          <c:dPt>
            <c:idx val="14"/>
            <c:bubble3D val="0"/>
            <c:spPr>
              <a:solidFill>
                <a:schemeClr val="accent3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8-ADB8-495F-90A4-F8F079209C0E}"/>
              </c:ext>
            </c:extLst>
          </c:dPt>
          <c:dPt>
            <c:idx val="15"/>
            <c:bubble3D val="0"/>
            <c:spPr>
              <a:solidFill>
                <a:schemeClr val="accent4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A-ADB8-495F-90A4-F8F079209C0E}"/>
              </c:ext>
            </c:extLst>
          </c:dPt>
          <c:dPt>
            <c:idx val="16"/>
            <c:bubble3D val="0"/>
            <c:spPr>
              <a:solidFill>
                <a:schemeClr val="accent5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C-ADB8-495F-90A4-F8F079209C0E}"/>
              </c:ext>
            </c:extLst>
          </c:dPt>
          <c:dPt>
            <c:idx val="17"/>
            <c:bubble3D val="0"/>
            <c:spPr>
              <a:solidFill>
                <a:schemeClr val="accent6">
                  <a:lumMod val="80000"/>
                  <a:lumOff val="2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4E-ADB8-495F-90A4-F8F079209C0E}"/>
              </c:ext>
            </c:extLst>
          </c:dPt>
          <c:dPt>
            <c:idx val="18"/>
            <c:bubble3D val="0"/>
            <c:spPr>
              <a:solidFill>
                <a:schemeClr val="accent1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50-ADB8-495F-90A4-F8F079209C0E}"/>
              </c:ext>
            </c:extLst>
          </c:dPt>
          <c:dPt>
            <c:idx val="19"/>
            <c:bubble3D val="0"/>
            <c:spPr>
              <a:solidFill>
                <a:schemeClr val="accent2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52-ADB8-495F-90A4-F8F079209C0E}"/>
              </c:ext>
            </c:extLst>
          </c:dPt>
          <c:dPt>
            <c:idx val="20"/>
            <c:bubble3D val="0"/>
            <c:spPr>
              <a:solidFill>
                <a:schemeClr val="accent3">
                  <a:lumMod val="80000"/>
                </a:schemeClr>
              </a:solidFill>
              <a:ln w="19050">
                <a:solidFill>
                  <a:schemeClr val="lt1"/>
                </a:solidFill>
              </a:ln>
              <a:effectLst/>
            </c:spPr>
            <c:extLst>
              <c:ext xmlns:c16="http://schemas.microsoft.com/office/drawing/2014/chart" uri="{C3380CC4-5D6E-409C-BE32-E72D297353CC}">
                <c16:uniqueId val="{00000054-ADB8-495F-90A4-F8F079209C0E}"/>
              </c:ext>
            </c:extLst>
          </c:dPt>
          <c:dLbls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197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lv-LV"/>
              </a:p>
            </c:txPr>
            <c:dLblPos val="inEnd"/>
            <c:showLegendKey val="0"/>
            <c:showVal val="0"/>
            <c:showCatName val="0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Siltumenerģija!$C$165:$C$185</c:f>
              <c:strCache>
                <c:ptCount val="21"/>
                <c:pt idx="0">
                  <c:v>ĀDAŽU VIDUSSKOLA</c:v>
                </c:pt>
                <c:pt idx="1">
                  <c:v>PII STRAUTIŅŠ</c:v>
                </c:pt>
                <c:pt idx="2">
                  <c:v>PII RIEKSTIŅŠ</c:v>
                </c:pt>
                <c:pt idx="3">
                  <c:v>ĀDAŽU PAMATSKOLA</c:v>
                </c:pt>
                <c:pt idx="4">
                  <c:v>CARNIKAVAS VIDUSSKOLA</c:v>
                </c:pt>
                <c:pt idx="5">
                  <c:v>PII MEŽAVĒJI</c:v>
                </c:pt>
                <c:pt idx="6">
                  <c:v>PII PIEJŪRA</c:v>
                </c:pt>
                <c:pt idx="7">
                  <c:v>ĒKA GAUJAS IELA 33A</c:v>
                </c:pt>
                <c:pt idx="8">
                  <c:v>ĒKA PIRMĀ IELA 42</c:v>
                </c:pt>
                <c:pt idx="9">
                  <c:v>ĒKA GARĀ IELA 20</c:v>
                </c:pt>
                <c:pt idx="10">
                  <c:v>KULTŪRAS NAMS</c:v>
                </c:pt>
                <c:pt idx="11">
                  <c:v>ĒKA GAUJAS IELA 16</c:v>
                </c:pt>
                <c:pt idx="12">
                  <c:v>ĒKA STACIJAS IELA 5</c:v>
                </c:pt>
                <c:pt idx="13">
                  <c:v>ĒKA STACIJAS IELA 7</c:v>
                </c:pt>
                <c:pt idx="14">
                  <c:v>UGUNSDZĒSĒJU DEPO</c:v>
                </c:pt>
                <c:pt idx="15">
                  <c:v>ŪDENSROZE</c:v>
                </c:pt>
                <c:pt idx="16">
                  <c:v>KADIĶIS</c:v>
                </c:pt>
                <c:pt idx="17">
                  <c:v>ĒKA JOMAS IELA 7</c:v>
                </c:pt>
                <c:pt idx="18">
                  <c:v>MUZEJS</c:v>
                </c:pt>
                <c:pt idx="19">
                  <c:v>ĒKA BLUSAS</c:v>
                </c:pt>
                <c:pt idx="20">
                  <c:v>ĒKA JŪRAS IELA 4</c:v>
                </c:pt>
              </c:strCache>
            </c:strRef>
          </c:cat>
          <c:val>
            <c:numRef>
              <c:f>Siltumenerģija!$E$165:$E$185</c:f>
              <c:numCache>
                <c:formatCode>0%</c:formatCode>
                <c:ptCount val="21"/>
                <c:pt idx="0">
                  <c:v>0.27548129281665135</c:v>
                </c:pt>
                <c:pt idx="1">
                  <c:v>0.12208351949129846</c:v>
                </c:pt>
                <c:pt idx="2">
                  <c:v>7.2240619450050461E-2</c:v>
                </c:pt>
                <c:pt idx="3">
                  <c:v>9.1634004556255783E-2</c:v>
                </c:pt>
                <c:pt idx="4">
                  <c:v>8.217353773032969E-2</c:v>
                </c:pt>
                <c:pt idx="5">
                  <c:v>6.6963450069876307E-2</c:v>
                </c:pt>
                <c:pt idx="6">
                  <c:v>4.2302981998651276E-2</c:v>
                </c:pt>
                <c:pt idx="7">
                  <c:v>0.10040203961460437</c:v>
                </c:pt>
                <c:pt idx="8">
                  <c:v>3.4401654469067199E-2</c:v>
                </c:pt>
                <c:pt idx="9">
                  <c:v>2.5584936603098182E-2</c:v>
                </c:pt>
                <c:pt idx="10">
                  <c:v>1.7949750942111327E-2</c:v>
                </c:pt>
                <c:pt idx="11">
                  <c:v>1.7140218046022004E-2</c:v>
                </c:pt>
                <c:pt idx="12">
                  <c:v>1.4860841493009539E-2</c:v>
                </c:pt>
                <c:pt idx="13">
                  <c:v>1.2171194062547422E-2</c:v>
                </c:pt>
                <c:pt idx="14">
                  <c:v>7.9474539308542185E-3</c:v>
                </c:pt>
                <c:pt idx="15">
                  <c:v>5.2821795428947748E-3</c:v>
                </c:pt>
                <c:pt idx="16">
                  <c:v>1.9415371888214903E-3</c:v>
                </c:pt>
                <c:pt idx="17">
                  <c:v>6.5220070933470391E-3</c:v>
                </c:pt>
                <c:pt idx="18">
                  <c:v>2.82749088574695E-3</c:v>
                </c:pt>
                <c:pt idx="19">
                  <c:v>6.458792985823377E-5</c:v>
                </c:pt>
                <c:pt idx="20">
                  <c:v>2.4702084904197349E-5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55-ADB8-495F-90A4-F8F079209C0E}"/>
            </c:ext>
          </c:extLst>
        </c:ser>
        <c:dLbls>
          <c:dLblPos val="in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197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v-LV"/>
        </a:p>
      </c:txPr>
    </c:legend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v-LV"/>
    </a:p>
  </c:txPr>
  <c:externalData r:id="rId3">
    <c:autoUpdate val="0"/>
  </c:externalData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/>
      <c:pieChart>
        <c:varyColors val="1"/>
        <c:ser>
          <c:idx val="0"/>
          <c:order val="0"/>
          <c:dPt>
            <c:idx val="0"/>
            <c:bubble3D val="0"/>
            <c:spPr>
              <a:solidFill>
                <a:schemeClr val="accent1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1-E828-404A-8FF5-B730F8A78197}"/>
              </c:ext>
            </c:extLst>
          </c:dPt>
          <c:dPt>
            <c:idx val="1"/>
            <c:bubble3D val="0"/>
            <c:spPr>
              <a:solidFill>
                <a:schemeClr val="accent2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3-E828-404A-8FF5-B730F8A78197}"/>
              </c:ext>
            </c:extLst>
          </c:dPt>
          <c:dPt>
            <c:idx val="2"/>
            <c:bubble3D val="0"/>
            <c:spPr>
              <a:solidFill>
                <a:schemeClr val="accent3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5-E828-404A-8FF5-B730F8A78197}"/>
              </c:ext>
            </c:extLst>
          </c:dPt>
          <c:dPt>
            <c:idx val="3"/>
            <c:bubble3D val="0"/>
            <c:spPr>
              <a:solidFill>
                <a:schemeClr val="accent4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7-E828-404A-8FF5-B730F8A78197}"/>
              </c:ext>
            </c:extLst>
          </c:dPt>
          <c:dPt>
            <c:idx val="4"/>
            <c:bubble3D val="0"/>
            <c:spPr>
              <a:solidFill>
                <a:schemeClr val="accent5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9-E828-404A-8FF5-B730F8A78197}"/>
              </c:ext>
            </c:extLst>
          </c:dPt>
          <c:dPt>
            <c:idx val="5"/>
            <c:bubble3D val="0"/>
            <c:spPr>
              <a:solidFill>
                <a:schemeClr val="accent6"/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B-E828-404A-8FF5-B730F8A78197}"/>
              </c:ext>
            </c:extLst>
          </c:dPt>
          <c:dPt>
            <c:idx val="6"/>
            <c:bubble3D val="0"/>
            <c:spPr>
              <a:solidFill>
                <a:schemeClr val="accent1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D-E828-404A-8FF5-B730F8A78197}"/>
              </c:ext>
            </c:extLst>
          </c:dPt>
          <c:dPt>
            <c:idx val="7"/>
            <c:bubble3D val="0"/>
            <c:spPr>
              <a:solidFill>
                <a:schemeClr val="accent2">
                  <a:lumMod val="60000"/>
                </a:schemeClr>
              </a:solidFill>
              <a:ln>
                <a:noFill/>
              </a:ln>
              <a:effectLst>
                <a:outerShdw blurRad="63500" sx="102000" sy="102000" algn="ctr" rotWithShape="0">
                  <a:prstClr val="black">
                    <a:alpha val="20000"/>
                  </a:prstClr>
                </a:outerShdw>
              </a:effectLst>
            </c:spPr>
            <c:extLst>
              <c:ext xmlns:c16="http://schemas.microsoft.com/office/drawing/2014/chart" uri="{C3380CC4-5D6E-409C-BE32-E72D297353CC}">
                <c16:uniqueId val="{0000000F-E828-404A-8FF5-B730F8A78197}"/>
              </c:ext>
            </c:extLst>
          </c:dPt>
          <c:dLbls>
            <c:dLbl>
              <c:idx val="0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lv-LV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1-E828-404A-8FF5-B730F8A78197}"/>
                </c:ext>
              </c:extLst>
            </c:dLbl>
            <c:dLbl>
              <c:idx val="1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2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lv-LV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3-E828-404A-8FF5-B730F8A78197}"/>
                </c:ext>
              </c:extLst>
            </c:dLbl>
            <c:dLbl>
              <c:idx val="2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3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lv-LV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5-E828-404A-8FF5-B730F8A78197}"/>
                </c:ext>
              </c:extLst>
            </c:dLbl>
            <c:dLbl>
              <c:idx val="3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4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lv-LV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7-E828-404A-8FF5-B730F8A78197}"/>
                </c:ext>
              </c:extLst>
            </c:dLbl>
            <c:dLbl>
              <c:idx val="4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5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lv-LV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9-E828-404A-8FF5-B730F8A78197}"/>
                </c:ext>
              </c:extLst>
            </c:dLbl>
            <c:dLbl>
              <c:idx val="5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6"/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lv-LV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B-E828-404A-8FF5-B730F8A78197}"/>
                </c:ext>
              </c:extLst>
            </c:dLbl>
            <c:dLbl>
              <c:idx val="6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1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lv-LV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D-E828-404A-8FF5-B730F8A78197}"/>
                </c:ext>
              </c:extLst>
            </c:dLbl>
            <c:dLbl>
              <c:idx val="7"/>
              <c:spPr>
                <a:noFill/>
                <a:ln>
                  <a:noFill/>
                </a:ln>
                <a:effectLst/>
              </c:spPr>
              <c:txPr>
                <a:bodyPr rot="0" spcFirstLastPara="1" vertOverflow="ellipsis" vert="horz" wrap="square" lIns="38100" tIns="19050" rIns="38100" bIns="19050" anchor="ctr" anchorCtr="1">
                  <a:spAutoFit/>
                </a:bodyPr>
                <a:lstStyle/>
                <a:p>
                  <a:pPr>
                    <a:defRPr sz="1330" b="1" i="0" u="none" strike="noStrike" kern="1200" spc="0" baseline="0">
                      <a:solidFill>
                        <a:schemeClr val="accent2">
                          <a:lumMod val="60000"/>
                        </a:schemeClr>
                      </a:solidFill>
                      <a:latin typeface="+mn-lt"/>
                      <a:ea typeface="+mn-ea"/>
                      <a:cs typeface="+mn-cs"/>
                    </a:defRPr>
                  </a:pPr>
                  <a:endParaRPr lang="lv-LV"/>
                </a:p>
              </c:txPr>
              <c:dLblPos val="outEnd"/>
              <c:showLegendKey val="0"/>
              <c:showVal val="0"/>
              <c:showCatName val="1"/>
              <c:showSerName val="0"/>
              <c:showPercent val="1"/>
              <c:showBubbleSize val="0"/>
              <c:extLst>
                <c:ext xmlns:c16="http://schemas.microsoft.com/office/drawing/2014/chart" uri="{C3380CC4-5D6E-409C-BE32-E72D297353CC}">
                  <c16:uniqueId val="{0000000F-E828-404A-8FF5-B730F8A78197}"/>
                </c:ext>
              </c:extLst>
            </c:dLbl>
            <c:spPr>
              <a:noFill/>
              <a:ln>
                <a:noFill/>
              </a:ln>
              <a:effectLst/>
            </c:spPr>
            <c:dLblPos val="outEnd"/>
            <c:showLegendKey val="0"/>
            <c:showVal val="0"/>
            <c:showCatName val="1"/>
            <c:showSerName val="0"/>
            <c:showPercent val="1"/>
            <c:showBubbleSize val="0"/>
            <c:showLeaderLines val="1"/>
            <c:leaderLines>
              <c:spPr>
                <a:ln w="9525" cap="flat" cmpd="sng" algn="ctr">
                  <a:solidFill>
                    <a:schemeClr val="tx1">
                      <a:lumMod val="35000"/>
                      <a:lumOff val="65000"/>
                    </a:schemeClr>
                  </a:solidFill>
                  <a:round/>
                </a:ln>
                <a:effectLst/>
              </c:spPr>
            </c:leaderLines>
            <c:extLst>
              <c:ext xmlns:c15="http://schemas.microsoft.com/office/drawing/2012/chart" uri="{CE6537A1-D6FC-4f65-9D91-7224C49458BB}"/>
            </c:extLst>
          </c:dLbls>
          <c:cat>
            <c:strRef>
              <c:f>Sheet2!$D$84:$D$91</c:f>
              <c:strCache>
                <c:ptCount val="8"/>
                <c:pt idx="0">
                  <c:v>Ādaži</c:v>
                </c:pt>
                <c:pt idx="1">
                  <c:v>Carnikava </c:v>
                </c:pt>
                <c:pt idx="2">
                  <c:v>Kalngale</c:v>
                </c:pt>
                <c:pt idx="3">
                  <c:v>Garciems</c:v>
                </c:pt>
                <c:pt idx="4">
                  <c:v>Garupe</c:v>
                </c:pt>
                <c:pt idx="5">
                  <c:v>Gauja un Siguļi</c:v>
                </c:pt>
                <c:pt idx="6">
                  <c:v>Kadaga</c:v>
                </c:pt>
                <c:pt idx="7">
                  <c:v>Pārējie</c:v>
                </c:pt>
              </c:strCache>
            </c:strRef>
          </c:cat>
          <c:val>
            <c:numRef>
              <c:f>Sheet2!$E$84:$E$91</c:f>
              <c:numCache>
                <c:formatCode>0.00</c:formatCode>
                <c:ptCount val="8"/>
                <c:pt idx="0">
                  <c:v>142.81240000000003</c:v>
                </c:pt>
                <c:pt idx="1">
                  <c:v>162.28889000000001</c:v>
                </c:pt>
                <c:pt idx="2">
                  <c:v>44.044690000000003</c:v>
                </c:pt>
                <c:pt idx="3">
                  <c:v>70.80489</c:v>
                </c:pt>
                <c:pt idx="4">
                  <c:v>17.073690000000003</c:v>
                </c:pt>
                <c:pt idx="5">
                  <c:v>69.990440000000007</c:v>
                </c:pt>
                <c:pt idx="6">
                  <c:v>89.332340000000002</c:v>
                </c:pt>
                <c:pt idx="7">
                  <c:v>47.864370000000001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10-E828-404A-8FF5-B730F8A78197}"/>
            </c:ext>
          </c:extLst>
        </c:ser>
        <c:dLbls>
          <c:dLblPos val="outEnd"/>
          <c:showLegendKey val="0"/>
          <c:showVal val="0"/>
          <c:showCatName val="0"/>
          <c:showSerName val="0"/>
          <c:showPercent val="1"/>
          <c:showBubbleSize val="0"/>
          <c:showLeaderLines val="1"/>
        </c:dLbls>
        <c:firstSliceAng val="0"/>
      </c:pieChart>
      <c:spPr>
        <a:noFill/>
        <a:ln>
          <a:noFill/>
        </a:ln>
        <a:effectLst/>
      </c:spPr>
    </c:plotArea>
    <c:plotVisOnly val="1"/>
    <c:dispBlanksAs val="gap"/>
    <c:extLst>
      <c:ext xmlns:c16r3="http://schemas.microsoft.com/office/drawing/2017/03/chart" uri="{56B9EC1D-385E-4148-901F-78D8002777C0}">
        <c16r3:dataDisplayOptions16>
          <c16r3:dispNaAsBlank val="1"/>
        </c16r3:dataDisplayOptions16>
      </c:ext>
    </c:extLst>
    <c:showDLblsOverMax val="0"/>
  </c:chart>
  <c:spPr>
    <a:noFill/>
    <a:ln>
      <a:noFill/>
    </a:ln>
    <a:effectLst/>
  </c:spPr>
  <c:txPr>
    <a:bodyPr/>
    <a:lstStyle/>
    <a:p>
      <a:pPr>
        <a:defRPr/>
      </a:pPr>
      <a:endParaRPr lang="lv-LV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 xmlns:c16r2="http://schemas.microsoft.com/office/drawing/2015/06/chart">
  <c:date1904 val="0"/>
  <c:lang val="en-US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lv-LV" dirty="0"/>
              <a:t>Patēriņa salīdzinājums (</a:t>
            </a:r>
            <a:r>
              <a:rPr lang="lv-LV" dirty="0" err="1"/>
              <a:t>MWh</a:t>
            </a:r>
            <a:r>
              <a:rPr lang="lv-LV" dirty="0"/>
              <a:t>)</a:t>
            </a:r>
          </a:p>
        </c:rich>
      </c:tx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v-LV"/>
        </a:p>
      </c:txPr>
    </c:title>
    <c:autoTitleDeleted val="0"/>
    <c:plotArea>
      <c:layout/>
      <c:barChart>
        <c:barDir val="col"/>
        <c:grouping val="clustered"/>
        <c:varyColors val="0"/>
        <c:ser>
          <c:idx val="0"/>
          <c:order val="0"/>
          <c:tx>
            <c:strRef>
              <c:f>Sheet2!$E$125</c:f>
              <c:strCache>
                <c:ptCount val="1"/>
                <c:pt idx="0">
                  <c:v>2023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cat>
            <c:strRef>
              <c:f>Sheet2!$D$126:$D$137</c:f>
              <c:strCache>
                <c:ptCount val="12"/>
                <c:pt idx="0">
                  <c:v>Janv</c:v>
                </c:pt>
                <c:pt idx="1">
                  <c:v>Febr</c:v>
                </c:pt>
                <c:pt idx="2">
                  <c:v>Marts</c:v>
                </c:pt>
                <c:pt idx="3">
                  <c:v>Apr</c:v>
                </c:pt>
                <c:pt idx="4">
                  <c:v>Maijs</c:v>
                </c:pt>
                <c:pt idx="5">
                  <c:v>Jūn</c:v>
                </c:pt>
                <c:pt idx="6">
                  <c:v>Jūl</c:v>
                </c:pt>
                <c:pt idx="7">
                  <c:v>Aug</c:v>
                </c:pt>
                <c:pt idx="8">
                  <c:v>Sept</c:v>
                </c:pt>
                <c:pt idx="9">
                  <c:v>Okt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Sheet2!$E$126:$E$137</c:f>
              <c:numCache>
                <c:formatCode>General</c:formatCode>
                <c:ptCount val="12"/>
                <c:pt idx="0">
                  <c:v>76.424499999999966</c:v>
                </c:pt>
                <c:pt idx="1">
                  <c:v>58.078899999999997</c:v>
                </c:pt>
                <c:pt idx="2">
                  <c:v>50.210460000000026</c:v>
                </c:pt>
                <c:pt idx="3">
                  <c:v>39.164000000000009</c:v>
                </c:pt>
                <c:pt idx="4">
                  <c:v>38.517559999999996</c:v>
                </c:pt>
                <c:pt idx="5">
                  <c:v>40.079529999999998</c:v>
                </c:pt>
                <c:pt idx="6">
                  <c:v>42.197110000000031</c:v>
                </c:pt>
                <c:pt idx="7">
                  <c:v>50.718280000000014</c:v>
                </c:pt>
                <c:pt idx="8">
                  <c:v>66.744330000000033</c:v>
                </c:pt>
                <c:pt idx="9">
                  <c:v>90.622579999999999</c:v>
                </c:pt>
                <c:pt idx="10">
                  <c:v>104.14570000000005</c:v>
                </c:pt>
                <c:pt idx="11">
                  <c:v>121.73401000000003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0-0E04-42D2-8124-FFB049F26D67}"/>
            </c:ext>
          </c:extLst>
        </c:ser>
        <c:ser>
          <c:idx val="1"/>
          <c:order val="1"/>
          <c:tx>
            <c:strRef>
              <c:f>Sheet2!$F$125</c:f>
              <c:strCache>
                <c:ptCount val="1"/>
                <c:pt idx="0">
                  <c:v>2024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invertIfNegative val="0"/>
          <c:cat>
            <c:strRef>
              <c:f>Sheet2!$D$126:$D$137</c:f>
              <c:strCache>
                <c:ptCount val="12"/>
                <c:pt idx="0">
                  <c:v>Janv</c:v>
                </c:pt>
                <c:pt idx="1">
                  <c:v>Febr</c:v>
                </c:pt>
                <c:pt idx="2">
                  <c:v>Marts</c:v>
                </c:pt>
                <c:pt idx="3">
                  <c:v>Apr</c:v>
                </c:pt>
                <c:pt idx="4">
                  <c:v>Maijs</c:v>
                </c:pt>
                <c:pt idx="5">
                  <c:v>Jūn</c:v>
                </c:pt>
                <c:pt idx="6">
                  <c:v>Jūl</c:v>
                </c:pt>
                <c:pt idx="7">
                  <c:v>Aug</c:v>
                </c:pt>
                <c:pt idx="8">
                  <c:v>Sept</c:v>
                </c:pt>
                <c:pt idx="9">
                  <c:v>Okt</c:v>
                </c:pt>
                <c:pt idx="10">
                  <c:v>Nov</c:v>
                </c:pt>
                <c:pt idx="11">
                  <c:v>Dec</c:v>
                </c:pt>
              </c:strCache>
            </c:strRef>
          </c:cat>
          <c:val>
            <c:numRef>
              <c:f>Sheet2!$F$126:$F$137</c:f>
              <c:numCache>
                <c:formatCode>General</c:formatCode>
                <c:ptCount val="12"/>
                <c:pt idx="0">
                  <c:v>109.87526999999999</c:v>
                </c:pt>
                <c:pt idx="1">
                  <c:v>90.195630000000008</c:v>
                </c:pt>
                <c:pt idx="2">
                  <c:v>79.01039999999999</c:v>
                </c:pt>
                <c:pt idx="3">
                  <c:v>60.06313999999999</c:v>
                </c:pt>
                <c:pt idx="4">
                  <c:v>44.549990000000001</c:v>
                </c:pt>
                <c:pt idx="5">
                  <c:v>34.672110000000018</c:v>
                </c:pt>
                <c:pt idx="6">
                  <c:v>40.315719999999999</c:v>
                </c:pt>
                <c:pt idx="7">
                  <c:v>43.657010000000014</c:v>
                </c:pt>
                <c:pt idx="8">
                  <c:v>38.27854</c:v>
                </c:pt>
                <c:pt idx="9">
                  <c:v>48.228130000000029</c:v>
                </c:pt>
                <c:pt idx="10">
                  <c:v>55.365769999999998</c:v>
                </c:pt>
              </c:numCache>
            </c:numRef>
          </c:val>
          <c:extLst>
            <c:ext xmlns:c16="http://schemas.microsoft.com/office/drawing/2014/chart" uri="{C3380CC4-5D6E-409C-BE32-E72D297353CC}">
              <c16:uniqueId val="{00000001-0E04-42D2-8124-FFB049F26D67}"/>
            </c:ext>
          </c:extLst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219"/>
        <c:overlap val="-27"/>
        <c:axId val="1032217840"/>
        <c:axId val="1032208720"/>
      </c:barChart>
      <c:catAx>
        <c:axId val="103221784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v-LV"/>
          </a:p>
        </c:txPr>
        <c:crossAx val="1032208720"/>
        <c:crosses val="autoZero"/>
        <c:auto val="1"/>
        <c:lblAlgn val="ctr"/>
        <c:lblOffset val="100"/>
        <c:noMultiLvlLbl val="0"/>
      </c:catAx>
      <c:valAx>
        <c:axId val="103220872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General" sourceLinked="1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ln>
                  <a:noFill/>
                </a:ln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lv-LV"/>
          </a:p>
        </c:txPr>
        <c:crossAx val="103221784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lv-LV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lv-LV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1">
  <a:schemeClr val="accent1"/>
  <a:schemeClr val="accent3"/>
  <a:schemeClr val="accent5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0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1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2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3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4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5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6.xml><?xml version="1.0" encoding="utf-8"?>
<cs:chartStyle xmlns:cs="http://schemas.microsoft.com/office/drawing/2012/chartStyle" xmlns:a="http://schemas.openxmlformats.org/drawingml/2006/main" id="344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3"/>
    <cs:fontRef idx="minor">
      <a:schemeClr val="tx1"/>
    </cs:fontRef>
  </cs:dataPoint>
  <cs:dataPoint3D>
    <cs:lnRef idx="0"/>
    <cs:fillRef idx="3">
      <cs:styleClr val="auto"/>
    </cs:fillRef>
    <cs:effectRef idx="3"/>
    <cs:fontRef idx="minor">
      <a:schemeClr val="tx1"/>
    </cs:fontRef>
  </cs:dataPoint3D>
  <cs:dataPointLine>
    <cs:lnRef idx="0">
      <cs:styleClr val="auto"/>
    </cs:lnRef>
    <cs:fillRef idx="3"/>
    <cs:effectRef idx="3"/>
    <cs:fontRef idx="minor">
      <a:schemeClr val="tx1"/>
    </cs:fontRef>
    <cs:spPr>
      <a:ln w="349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3">
      <cs:styleClr val="auto"/>
    </cs:fillRef>
    <cs:effectRef idx="3"/>
    <cs:fontRef idx="minor">
      <a:schemeClr val="tx1"/>
    </cs:fontRef>
    <cs:spPr>
      <a:ln w="9525">
        <a:solidFill>
          <a:schemeClr val="phClr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3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lt1"/>
    </cs:fontRef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>
    <cs:lnRef idx="0"/>
    <cs:fillRef idx="0"/>
    <cs:effectRef idx="0"/>
    <cs:fontRef idx="minor">
      <a:schemeClr val="lt1"/>
    </cs:fontRef>
  </cs:plotArea>
  <cs:plotArea3D>
    <cs:lnRef idx="0"/>
    <cs:fillRef idx="0"/>
    <cs:effectRef idx="0"/>
    <cs:fontRef idx="minor">
      <a:schemeClr val="lt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12700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baseline="0"/>
  </cs:title>
  <cs:trendline>
    <cs:lnRef idx="0">
      <cs:styleClr val="auto"/>
    </cs:lnRef>
    <cs:fillRef idx="0"/>
    <cs:effectRef idx="0"/>
    <cs:fontRef idx="minor">
      <a:schemeClr val="lt1"/>
    </cs:fontRef>
    <cs:spPr>
      <a:ln w="19050" cap="rnd">
        <a:solidFill>
          <a:schemeClr val="phClr"/>
        </a:solidFill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lt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255">
  <cs:axisTitle>
    <cs:lnRef idx="0"/>
    <cs:fillRef idx="0"/>
    <cs:effectRef idx="0"/>
    <cs:fontRef idx="minor">
      <a:schemeClr val="tx2"/>
    </cs:fontRef>
    <cs:defRPr sz="1197" b="1" kern="1200"/>
  </cs:axisTitle>
  <cs:category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2"/>
    </cs:fontRef>
    <cs:spPr>
      <a:solidFill>
        <a:schemeClr val="bg1"/>
      </a:solidFill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2"/>
    </cs:fontRef>
    <cs:defRPr sz="1197" kern="1200"/>
  </cs:dataLabel>
  <cs:dataLabelCallout>
    <cs:lnRef idx="0"/>
    <cs:fillRef idx="0"/>
    <cs:effectRef idx="0"/>
    <cs:fontRef idx="minor">
      <a:schemeClr val="dk2">
        <a:lumMod val="7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3">
      <cs:styleClr val="auto"/>
    </cs:fillRef>
    <cs:effectRef idx="2"/>
    <cs:fontRef idx="minor">
      <a:schemeClr val="tx2"/>
    </cs:fontRef>
  </cs:dataPoint>
  <cs:dataPoint3D>
    <cs:lnRef idx="0"/>
    <cs:fillRef idx="3">
      <cs:styleClr val="auto"/>
    </cs:fillRef>
    <cs:effectRef idx="2"/>
    <cs:fontRef idx="minor">
      <a:schemeClr val="tx2"/>
    </cs:fontRef>
  </cs:dataPoint3D>
  <cs:dataPointLine>
    <cs:lnRef idx="0">
      <cs:styleClr val="auto"/>
    </cs:lnRef>
    <cs:fillRef idx="3"/>
    <cs:effectRef idx="2"/>
    <cs:fontRef idx="minor">
      <a:schemeClr val="tx2"/>
    </cs:fontRef>
    <cs:spPr>
      <a:ln w="31750" cap="rnd">
        <a:solidFill>
          <a:schemeClr val="phClr"/>
        </a:solidFill>
        <a:round/>
      </a:ln>
    </cs:spPr>
  </cs:dataPointLine>
  <cs:dataPointMarker>
    <cs:lnRef idx="0"/>
    <cs:fillRef idx="3">
      <cs:styleClr val="auto"/>
    </cs:fillRef>
    <cs:effectRef idx="2"/>
    <cs:fontRef idx="minor">
      <a:schemeClr val="tx2"/>
    </cs:fontRef>
    <cs:spPr>
      <a:ln w="12700">
        <a:solidFill>
          <a:schemeClr val="lt2"/>
        </a:solidFill>
        <a:round/>
      </a:ln>
    </cs:spPr>
  </cs:dataPointMarker>
  <cs:dataPointMarkerLayout symbol="circle" size="6"/>
  <cs:dataPointWireframe>
    <cs:lnRef idx="0">
      <cs:styleClr val="auto"/>
    </cs:lnRef>
    <cs:fillRef idx="3"/>
    <cs:effectRef idx="2"/>
    <cs:fontRef idx="minor">
      <a:schemeClr val="tx2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2"/>
    </cs:fontRef>
    <cs:spPr>
      <a:ln w="9525">
        <a:solidFill>
          <a:schemeClr val="tx2">
            <a:lumMod val="15000"/>
            <a:lumOff val="85000"/>
          </a:schemeClr>
        </a:solidFill>
      </a:ln>
    </cs:spPr>
    <cs:defRPr sz="1197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dropLine>
  <cs:errorBar>
    <cs:lnRef idx="0"/>
    <cs:fillRef idx="0"/>
    <cs:effectRef idx="0"/>
    <cs:fontRef idx="minor">
      <a:schemeClr val="tx2"/>
    </cs:fontRef>
    <cs:spPr>
      <a:ln w="9525">
        <a:solidFill>
          <a:schemeClr val="tx2">
            <a:lumMod val="75000"/>
          </a:schemeClr>
        </a:solidFill>
        <a:round/>
      </a:ln>
    </cs:spPr>
  </cs:errorBar>
  <cs:floor>
    <cs:lnRef idx="0"/>
    <cs:fillRef idx="0"/>
    <cs:effectRef idx="0"/>
    <cs:fontRef idx="minor">
      <a:schemeClr val="tx2"/>
    </cs:fontRef>
  </cs:floor>
  <cs:gridlineMajor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2"/>
    </cs:fontRef>
    <cs:spPr>
      <a:ln>
        <a:solidFill>
          <a:schemeClr val="tx2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hiLoLine>
  <cs:leader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2"/>
    </cs:fontRef>
    <cs:defRPr sz="1197" kern="1200"/>
  </cs:legend>
  <cs:plotArea>
    <cs:lnRef idx="0"/>
    <cs:fillRef idx="0"/>
    <cs:effectRef idx="0"/>
    <cs:fontRef idx="minor">
      <a:schemeClr val="tx2"/>
    </cs:fontRef>
  </cs:plotArea>
  <cs:plotArea3D>
    <cs:lnRef idx="0"/>
    <cs:fillRef idx="0"/>
    <cs:effectRef idx="0"/>
    <cs:fontRef idx="minor">
      <a:schemeClr val="tx2"/>
    </cs:fontRef>
  </cs:plotArea3D>
  <cs:seriesAxis>
    <cs:lnRef idx="0"/>
    <cs:fillRef idx="0"/>
    <cs:effectRef idx="0"/>
    <cs:fontRef idx="minor">
      <a:schemeClr val="tx2"/>
    </cs:fontRef>
    <cs:spPr>
      <a:ln w="9525" cap="flat" cmpd="sng" algn="ctr">
        <a:solidFill>
          <a:schemeClr val="tx2">
            <a:lumMod val="15000"/>
            <a:lumOff val="85000"/>
          </a:schemeClr>
        </a:solidFill>
        <a:round/>
      </a:ln>
    </cs:spPr>
    <cs:defRPr sz="1197" kern="1200"/>
  </cs:seriesAxis>
  <cs:seriesLine>
    <cs:lnRef idx="0"/>
    <cs:fillRef idx="0"/>
    <cs:effectRef idx="0"/>
    <cs:fontRef idx="minor">
      <a:schemeClr val="tx2"/>
    </cs:fontRef>
    <cs:spPr>
      <a:ln w="9525">
        <a:solidFill>
          <a:schemeClr val="tx2">
            <a:lumMod val="60000"/>
            <a:lumOff val="40000"/>
          </a:schemeClr>
        </a:solidFill>
        <a:prstDash val="dash"/>
      </a:ln>
    </cs:spPr>
  </cs:seriesLine>
  <cs:title>
    <cs:lnRef idx="0"/>
    <cs:fillRef idx="0"/>
    <cs:effectRef idx="0"/>
    <cs:fontRef idx="minor">
      <a:schemeClr val="tx2"/>
    </cs:fontRef>
    <cs:defRPr sz="2128" b="1" kern="1200"/>
  </cs:title>
  <cs:trendline>
    <cs:lnRef idx="0">
      <cs:styleClr val="auto"/>
    </cs:lnRef>
    <cs:fillRef idx="0"/>
    <cs:effectRef idx="0"/>
    <cs:fontRef idx="minor">
      <a:schemeClr val="tx2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2"/>
    </cs:fontRef>
    <cs:defRPr sz="1197" kern="1200"/>
  </cs:trendlineLabel>
  <cs:upBar>
    <cs:lnRef idx="0"/>
    <cs:fillRef idx="0"/>
    <cs:effectRef idx="0"/>
    <cs:fontRef idx="minor">
      <a:schemeClr val="tx2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2"/>
    </cs:fontRef>
    <cs:defRPr sz="1197" kern="1200"/>
  </cs:valueAxis>
  <cs:wall>
    <cs:lnRef idx="0"/>
    <cs:fillRef idx="0"/>
    <cs:effectRef idx="0"/>
    <cs:fontRef idx="minor">
      <a:schemeClr val="tx2"/>
    </cs:fontRef>
  </cs:wall>
</cs:chartStyle>
</file>

<file path=ppt/charts/style9.xml><?xml version="1.0" encoding="utf-8"?>
<cs:chartStyle xmlns:cs="http://schemas.microsoft.com/office/drawing/2012/chartStyle" xmlns:a="http://schemas.openxmlformats.org/drawingml/2006/main" id="25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33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1197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1197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  <cs:spPr>
      <a:ln w="19050">
        <a:solidFill>
          <a:schemeClr val="lt1"/>
        </a:solidFill>
      </a:ln>
    </cs:spPr>
  </cs:dataPoint>
  <cs:dataPoint3D>
    <cs:lnRef idx="0"/>
    <cs:fillRef idx="1">
      <cs:styleClr val="auto"/>
    </cs:fillRef>
    <cs:effectRef idx="0"/>
    <cs:fontRef idx="minor">
      <a:schemeClr val="tx1"/>
    </cs:fontRef>
    <cs:spPr>
      <a:ln w="25400">
        <a:solidFill>
          <a:schemeClr val="lt1"/>
        </a:solidFill>
      </a:ln>
    </cs:spPr>
  </cs:dataPoint3D>
  <cs:dataPointLine>
    <cs:lnRef idx="0">
      <cs:styleClr val="auto"/>
    </cs:lnRef>
    <cs:fillRef idx="0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0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862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0.xml><?xml version="1.0" encoding="utf-8"?>
<cs:chartStyle xmlns:cs="http://schemas.microsoft.com/office/drawing/2012/chartStyle" xmlns:a="http://schemas.openxmlformats.org/drawingml/2006/main" id="259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197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330" kern="1200"/>
  </cs:chartArea>
  <cs:dataLabel>
    <cs:lnRef idx="0"/>
    <cs:fillRef idx="0"/>
    <cs:effectRef idx="0"/>
    <cs:fontRef idx="minor">
      <cs:styleClr val="auto"/>
    </cs:fontRef>
    <cs:defRPr sz="1330" b="1" i="0" u="none" strike="noStrike" kern="1200" spc="0" baseline="0"/>
  </cs:dataLabel>
  <cs:dataLabelCallout>
    <cs:lnRef idx="0">
      <cs:styleClr val="auto"/>
    </cs:lnRef>
    <cs:fillRef idx="0"/>
    <cs:effectRef idx="0"/>
    <cs:fontRef idx="minor">
      <cs:styleClr val="auto"/>
    </cs:fontRef>
    <cs:spPr>
      <a:solidFill>
        <a:schemeClr val="lt1"/>
      </a:solidFill>
      <a:ln>
        <a:solidFill>
          <a:schemeClr val="phClr"/>
        </a:solidFill>
      </a:ln>
    </cs:spPr>
    <cs:defRPr sz="1330" b="1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63500" sx="102000" sy="102000" algn="ctr" rotWithShape="0">
          <a:prstClr val="black">
            <a:alpha val="20000"/>
          </a:prstClr>
        </a:outerShdw>
      </a:effectLst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effectLst>
        <a:outerShdw blurRad="88900" sx="102000" sy="102000" algn="ctr" rotWithShape="0">
          <a:prstClr val="black">
            <a:alpha val="10000"/>
          </a:prstClr>
        </a:outerShdw>
      </a:effectLst>
      <a:scene3d>
        <a:camera prst="orthographicFront"/>
        <a:lightRig rig="threePt" dir="t"/>
      </a:scene3d>
      <a:sp3d>
        <a:bevelT w="127000" h="127000"/>
        <a:bevelB w="127000" h="127000"/>
      </a:sp3d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8575" cap="rnd">
        <a:solidFill>
          <a:schemeClr val="phClr"/>
        </a:solidFill>
        <a:round/>
      </a:ln>
    </cs:spPr>
  </cs:dataPointLine>
  <cs:dataPointMarker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lt1"/>
        </a:solidFill>
      </a:ln>
    </cs:spPr>
  </cs:dataPointMarker>
  <cs:dataPointMarkerLayout symbol="circle"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197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2128" b="1" kern="1200" cap="all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1197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11.xml><?xml version="1.0" encoding="utf-8"?>
<cs:chartStyle xmlns:cs="http://schemas.microsoft.com/office/drawing/2012/chartStyle" xmlns:a="http://schemas.openxmlformats.org/drawingml/2006/main" id="201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65000"/>
          <a:lumOff val="35000"/>
        </a:schemeClr>
      </a:solidFill>
      <a:ln w="9525">
        <a:solidFill>
          <a:schemeClr val="tx1">
            <a:lumMod val="65000"/>
            <a:lumOff val="35000"/>
          </a:schemeClr>
        </a:solidFill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15000"/>
            <a:lumOff val="8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>
            <a:extLst>
              <a:ext uri="{FF2B5EF4-FFF2-40B4-BE49-F238E27FC236}">
                <a16:creationId xmlns:a16="http://schemas.microsoft.com/office/drawing/2014/main" id="{6D6EBF05-FC7E-95AF-FBB8-D2F26F08E8AE}"/>
              </a:ext>
            </a:extLst>
          </p:cNvPr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LV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76E978CD-2D0C-49D1-A615-99F343B1C2AC}"/>
              </a:ext>
            </a:extLst>
          </p:cNvPr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49041958-95EB-4F73-88C7-BBB9BE973F58}" type="datetimeFigureOut">
              <a:rPr lang="LID4096"/>
              <a:pPr>
                <a:defRPr/>
              </a:pPr>
              <a:t>02/07/2025</a:t>
            </a:fld>
            <a:endParaRPr lang="en-LV"/>
          </a:p>
        </p:txBody>
      </p:sp>
      <p:sp>
        <p:nvSpPr>
          <p:cNvPr id="4" name="Slide Image Placeholder 3">
            <a:extLst>
              <a:ext uri="{FF2B5EF4-FFF2-40B4-BE49-F238E27FC236}">
                <a16:creationId xmlns:a16="http://schemas.microsoft.com/office/drawing/2014/main" id="{5A7AC65E-16CB-A3D4-25AB-E7C23C7341A5}"/>
              </a:ext>
            </a:extLst>
          </p:cNvPr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en-LV" noProof="0"/>
          </a:p>
        </p:txBody>
      </p:sp>
      <p:sp>
        <p:nvSpPr>
          <p:cNvPr id="5" name="Notes Placeholder 4">
            <a:extLst>
              <a:ext uri="{FF2B5EF4-FFF2-40B4-BE49-F238E27FC236}">
                <a16:creationId xmlns:a16="http://schemas.microsoft.com/office/drawing/2014/main" id="{F701DCDA-64EA-C824-903E-66A275813E58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GB" noProof="0"/>
              <a:t>Click to edit Master text styles</a:t>
            </a:r>
          </a:p>
          <a:p>
            <a:pPr lvl="1"/>
            <a:r>
              <a:rPr lang="en-GB" noProof="0"/>
              <a:t>Second level</a:t>
            </a:r>
          </a:p>
          <a:p>
            <a:pPr lvl="2"/>
            <a:r>
              <a:rPr lang="en-GB" noProof="0"/>
              <a:t>Third level</a:t>
            </a:r>
          </a:p>
          <a:p>
            <a:pPr lvl="3"/>
            <a:r>
              <a:rPr lang="en-GB" noProof="0"/>
              <a:t>Fourth level</a:t>
            </a:r>
          </a:p>
          <a:p>
            <a:pPr lvl="4"/>
            <a:r>
              <a:rPr lang="en-GB" noProof="0"/>
              <a:t>Fifth level</a:t>
            </a:r>
            <a:endParaRPr lang="en-LV" noProof="0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11C11953-A9F6-721F-D3E2-8A23A021AB13}"/>
              </a:ext>
            </a:extLst>
          </p:cNvPr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</a:defRPr>
            </a:lvl1pPr>
          </a:lstStyle>
          <a:p>
            <a:pPr>
              <a:defRPr/>
            </a:pPr>
            <a:endParaRPr lang="en-LV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F2E3A1E8-E18F-6D7B-D549-ABC5CF887CE9}"/>
              </a:ext>
            </a:extLst>
          </p:cNvPr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 smtClean="0">
                <a:latin typeface="+mn-lt"/>
              </a:defRPr>
            </a:lvl1pPr>
          </a:lstStyle>
          <a:p>
            <a:pPr>
              <a:defRPr/>
            </a:pPr>
            <a:fld id="{56BFC078-BDA2-4781-8F98-5ABF566F8A8E}" type="slidenum">
              <a:rPr lang="en-LV"/>
              <a:pPr>
                <a:defRPr/>
              </a:pPr>
              <a:t>‹#›</a:t>
            </a:fld>
            <a:endParaRPr lang="en-LV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fontAlgn="base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286000" y="1683545"/>
            <a:ext cx="13716000" cy="3581400"/>
          </a:xfrm>
        </p:spPr>
        <p:txBody>
          <a:bodyPr anchor="b"/>
          <a:lstStyle>
            <a:lvl1pPr algn="ctr">
              <a:defRPr sz="9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286000" y="5403057"/>
            <a:ext cx="13716000" cy="2483643"/>
          </a:xfrm>
        </p:spPr>
        <p:txBody>
          <a:bodyPr/>
          <a:lstStyle>
            <a:lvl1pPr marL="0" indent="0" algn="ctr">
              <a:buNone/>
              <a:defRPr sz="3600"/>
            </a:lvl1pPr>
            <a:lvl2pPr marL="685800" indent="0" algn="ctr">
              <a:buNone/>
              <a:defRPr sz="3000"/>
            </a:lvl2pPr>
            <a:lvl3pPr marL="1371600" indent="0" algn="ctr">
              <a:buNone/>
              <a:defRPr sz="2700"/>
            </a:lvl3pPr>
            <a:lvl4pPr marL="2057400" indent="0" algn="ctr">
              <a:buNone/>
              <a:defRPr sz="2400"/>
            </a:lvl4pPr>
            <a:lvl5pPr marL="2743200" indent="0" algn="ctr">
              <a:buNone/>
              <a:defRPr sz="2400"/>
            </a:lvl5pPr>
            <a:lvl6pPr marL="3429000" indent="0" algn="ctr">
              <a:buNone/>
              <a:defRPr sz="2400"/>
            </a:lvl6pPr>
            <a:lvl7pPr marL="4114800" indent="0" algn="ctr">
              <a:buNone/>
              <a:defRPr sz="2400"/>
            </a:lvl7pPr>
            <a:lvl8pPr marL="4800600" indent="0" algn="ctr">
              <a:buNone/>
              <a:defRPr sz="2400"/>
            </a:lvl8pPr>
            <a:lvl9pPr marL="5486400" indent="0" algn="ctr">
              <a:buNone/>
              <a:defRPr sz="2400"/>
            </a:lvl9pPr>
          </a:lstStyle>
          <a:p>
            <a:r>
              <a:rPr lang="en-GB"/>
              <a:t>Click to edit Master subtitle style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4402EA3-F45C-56DA-6057-051C9473F08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4C6F076-7D89-4006-840A-959DF99BF7D3}" type="datetime1">
              <a:rPr lang="lv-LV" smtClean="0"/>
              <a:t>07.02.2025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B3507C8D-A924-9453-9C48-123584631C1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ĀDAŽU NOVADA CARNIKAVAS KOMUNĀLSERVISS   I  IVARS JANKOVSKIS 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0ED4F8A-B11E-F1AE-DDA2-37D01EE8353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1FD9F6A-72BA-4A56-B2D4-1517FBF5EDF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9114186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A6997D4-F416-ABC9-6349-59724A3B6F9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36547CF-7EB4-4C97-8637-0059EB3B837A}" type="datetime1">
              <a:rPr lang="lv-LV" smtClean="0"/>
              <a:t>07.02.2025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C33FC2CD-0882-0C5C-55D1-090CE077DC2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ĀDAŽU NOVADA CARNIKAVAS KOMUNĀLSERVISS   I  IVARS JANKOVSKIS 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9A03AD22-68BA-F702-A82B-EE551706368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C4DBF32-3845-4A24-80FA-14C0F2DF328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340928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47775" y="2564608"/>
            <a:ext cx="15773400" cy="4279106"/>
          </a:xfrm>
        </p:spPr>
        <p:txBody>
          <a:bodyPr anchor="b"/>
          <a:lstStyle>
            <a:lvl1pPr>
              <a:defRPr sz="90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47775" y="6884195"/>
            <a:ext cx="15773400" cy="2250281"/>
          </a:xfrm>
        </p:spPr>
        <p:txBody>
          <a:bodyPr/>
          <a:lstStyle>
            <a:lvl1pPr marL="0" indent="0">
              <a:buNone/>
              <a:defRPr sz="3600">
                <a:solidFill>
                  <a:schemeClr val="tx1">
                    <a:tint val="75000"/>
                  </a:schemeClr>
                </a:solidFill>
              </a:defRPr>
            </a:lvl1pPr>
            <a:lvl2pPr marL="685800" indent="0">
              <a:buNone/>
              <a:defRPr sz="3000">
                <a:solidFill>
                  <a:schemeClr val="tx1">
                    <a:tint val="75000"/>
                  </a:schemeClr>
                </a:solidFill>
              </a:defRPr>
            </a:lvl2pPr>
            <a:lvl3pPr marL="1371600" indent="0">
              <a:buNone/>
              <a:defRPr sz="2700">
                <a:solidFill>
                  <a:schemeClr val="tx1">
                    <a:tint val="75000"/>
                  </a:schemeClr>
                </a:solidFill>
              </a:defRPr>
            </a:lvl3pPr>
            <a:lvl4pPr marL="2057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4pPr>
            <a:lvl5pPr marL="27432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5pPr>
            <a:lvl6pPr marL="34290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6pPr>
            <a:lvl7pPr marL="41148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7pPr>
            <a:lvl8pPr marL="48006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8pPr>
            <a:lvl9pPr marL="548640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CFE0A13D-192F-579E-5085-94471C2B0B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CDA54C-DB70-48D4-96AE-772AD85E2F79}" type="datetime1">
              <a:rPr lang="lv-LV" smtClean="0"/>
              <a:t>07.02.2025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72D99A4-43CB-69DA-86CE-A2855043E92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ĀDAŽU NOVADA CARNIKAVAS KOMUNĀLSERVISS   I  IVARS JANKOVSKIS 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2765972-8E70-E50C-80E8-CA60EE986EE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05D602-97C8-4021-9E99-1D08C3D9104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03645383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257300" y="2738438"/>
            <a:ext cx="7772400" cy="652700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258300" y="2738438"/>
            <a:ext cx="7772400" cy="6527007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1C366A8F-E017-E8A2-2768-6C75FB3020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49EDE38A-95F9-4CBB-8681-4F428A11A901}" type="datetime1">
              <a:rPr lang="lv-LV" smtClean="0"/>
              <a:t>07.02.2025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E6D95C2-41B1-2E58-B966-F7E64D4770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ĀDAŽU NOVADA CARNIKAVAS KOMUNĀLSERVISS   I  IVARS JANKOVSKIS I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507A3C5E-8420-2605-2F43-21D3D5E4A2E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7AD484E-24A6-4115-A8BF-D1C18C2806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07065225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2" y="547688"/>
            <a:ext cx="15773400" cy="1988345"/>
          </a:xfrm>
        </p:spPr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59683" y="2521745"/>
            <a:ext cx="7736681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259683" y="3757613"/>
            <a:ext cx="7736681" cy="55268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9258300" y="2521745"/>
            <a:ext cx="7774782" cy="1235868"/>
          </a:xfrm>
        </p:spPr>
        <p:txBody>
          <a:bodyPr anchor="b"/>
          <a:lstStyle>
            <a:lvl1pPr marL="0" indent="0">
              <a:buNone/>
              <a:defRPr sz="3600" b="1"/>
            </a:lvl1pPr>
            <a:lvl2pPr marL="685800" indent="0">
              <a:buNone/>
              <a:defRPr sz="3000" b="1"/>
            </a:lvl2pPr>
            <a:lvl3pPr marL="1371600" indent="0">
              <a:buNone/>
              <a:defRPr sz="2700" b="1"/>
            </a:lvl3pPr>
            <a:lvl4pPr marL="2057400" indent="0">
              <a:buNone/>
              <a:defRPr sz="2400" b="1"/>
            </a:lvl4pPr>
            <a:lvl5pPr marL="2743200" indent="0">
              <a:buNone/>
              <a:defRPr sz="2400" b="1"/>
            </a:lvl5pPr>
            <a:lvl6pPr marL="3429000" indent="0">
              <a:buNone/>
              <a:defRPr sz="2400" b="1"/>
            </a:lvl6pPr>
            <a:lvl7pPr marL="4114800" indent="0">
              <a:buNone/>
              <a:defRPr sz="2400" b="1"/>
            </a:lvl7pPr>
            <a:lvl8pPr marL="4800600" indent="0">
              <a:buNone/>
              <a:defRPr sz="2400" b="1"/>
            </a:lvl8pPr>
            <a:lvl9pPr marL="5486400" indent="0">
              <a:buNone/>
              <a:defRPr sz="2400" b="1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9258300" y="3757613"/>
            <a:ext cx="7774782" cy="5526882"/>
          </a:xfrm>
        </p:spPr>
        <p:txBody>
          <a:bodyPr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7" name="Date Placeholder 3">
            <a:extLst>
              <a:ext uri="{FF2B5EF4-FFF2-40B4-BE49-F238E27FC236}">
                <a16:creationId xmlns:a16="http://schemas.microsoft.com/office/drawing/2014/main" id="{6B024F56-9829-1FC5-552D-178BB71163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826BB063-B0F2-4326-BA47-25753FE4740D}" type="datetime1">
              <a:rPr lang="lv-LV" smtClean="0"/>
              <a:t>07.02.2025</a:t>
            </a:fld>
            <a:endParaRPr lang="en-US"/>
          </a:p>
        </p:txBody>
      </p:sp>
      <p:sp>
        <p:nvSpPr>
          <p:cNvPr id="8" name="Footer Placeholder 4">
            <a:extLst>
              <a:ext uri="{FF2B5EF4-FFF2-40B4-BE49-F238E27FC236}">
                <a16:creationId xmlns:a16="http://schemas.microsoft.com/office/drawing/2014/main" id="{46DBF658-3A2F-E28F-B3F4-2768A3A51C4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ĀDAŽU NOVADA CARNIKAVAS KOMUNĀLSERVISS   I  IVARS JANKOVSKIS I</a:t>
            </a:r>
          </a:p>
        </p:txBody>
      </p:sp>
      <p:sp>
        <p:nvSpPr>
          <p:cNvPr id="9" name="Slide Number Placeholder 5">
            <a:extLst>
              <a:ext uri="{FF2B5EF4-FFF2-40B4-BE49-F238E27FC236}">
                <a16:creationId xmlns:a16="http://schemas.microsoft.com/office/drawing/2014/main" id="{53000804-F516-CBDC-EFF5-9AD38E8B679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E6725B5C-559C-4E11-A1A0-CD8379D8BF63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7636829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Date Placeholder 3">
            <a:extLst>
              <a:ext uri="{FF2B5EF4-FFF2-40B4-BE49-F238E27FC236}">
                <a16:creationId xmlns:a16="http://schemas.microsoft.com/office/drawing/2014/main" id="{CE065C83-AE6B-2389-FFA7-20765C1757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1952889-746E-4ABD-91F2-D29A0A88D112}" type="datetime1">
              <a:rPr lang="lv-LV" smtClean="0"/>
              <a:t>07.02.2025</a:t>
            </a:fld>
            <a:endParaRPr lang="en-US"/>
          </a:p>
        </p:txBody>
      </p:sp>
      <p:sp>
        <p:nvSpPr>
          <p:cNvPr id="4" name="Footer Placeholder 4">
            <a:extLst>
              <a:ext uri="{FF2B5EF4-FFF2-40B4-BE49-F238E27FC236}">
                <a16:creationId xmlns:a16="http://schemas.microsoft.com/office/drawing/2014/main" id="{BDD71CB4-5923-D288-E2CC-E6FA9D600CA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ĀDAŽU NOVADA CARNIKAVAS KOMUNĀLSERVISS   I  IVARS JANKOVSKIS I</a:t>
            </a:r>
          </a:p>
        </p:txBody>
      </p:sp>
      <p:sp>
        <p:nvSpPr>
          <p:cNvPr id="5" name="Slide Number Placeholder 5">
            <a:extLst>
              <a:ext uri="{FF2B5EF4-FFF2-40B4-BE49-F238E27FC236}">
                <a16:creationId xmlns:a16="http://schemas.microsoft.com/office/drawing/2014/main" id="{1A8B5AB4-D7EE-003F-7940-CE61CFE62BC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80A84C0-6E2A-4FBF-BC18-10746B84B5C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50770728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3">
            <a:extLst>
              <a:ext uri="{FF2B5EF4-FFF2-40B4-BE49-F238E27FC236}">
                <a16:creationId xmlns:a16="http://schemas.microsoft.com/office/drawing/2014/main" id="{8FF8F3EB-F3AF-F532-1999-60849F981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387CE6A1-8BD4-41A9-82C0-ECD3530D4D18}" type="datetime1">
              <a:rPr lang="lv-LV" smtClean="0"/>
              <a:t>07.02.2025</a:t>
            </a:fld>
            <a:endParaRPr lang="en-US"/>
          </a:p>
        </p:txBody>
      </p:sp>
      <p:sp>
        <p:nvSpPr>
          <p:cNvPr id="3" name="Footer Placeholder 4">
            <a:extLst>
              <a:ext uri="{FF2B5EF4-FFF2-40B4-BE49-F238E27FC236}">
                <a16:creationId xmlns:a16="http://schemas.microsoft.com/office/drawing/2014/main" id="{EF7E308E-04EB-20BF-22B3-145EEA294BF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ĀDAŽU NOVADA CARNIKAVAS KOMUNĀLSERVISS   I  IVARS JANKOVSKIS I</a:t>
            </a:r>
          </a:p>
        </p:txBody>
      </p:sp>
      <p:sp>
        <p:nvSpPr>
          <p:cNvPr id="4" name="Slide Number Placeholder 5">
            <a:extLst>
              <a:ext uri="{FF2B5EF4-FFF2-40B4-BE49-F238E27FC236}">
                <a16:creationId xmlns:a16="http://schemas.microsoft.com/office/drawing/2014/main" id="{DF4345A0-C7A5-05BE-7F9F-CADE90841EE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A5B1E81-66B2-4B87-B30C-1A3377E08CC8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9841563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7774782" y="1481138"/>
            <a:ext cx="9258300" cy="7310438"/>
          </a:xfrm>
        </p:spPr>
        <p:txBody>
          <a:bodyPr/>
          <a:lstStyle>
            <a:lvl1pPr>
              <a:defRPr sz="4800"/>
            </a:lvl1pPr>
            <a:lvl2pPr>
              <a:defRPr sz="4200"/>
            </a:lvl2pPr>
            <a:lvl3pPr>
              <a:defRPr sz="3600"/>
            </a:lvl3pPr>
            <a:lvl4pPr>
              <a:defRPr sz="3000"/>
            </a:lvl4pPr>
            <a:lvl5pPr>
              <a:defRPr sz="3000"/>
            </a:lvl5pPr>
            <a:lvl6pPr>
              <a:defRPr sz="3000"/>
            </a:lvl6pPr>
            <a:lvl7pPr>
              <a:defRPr sz="3000"/>
            </a:lvl7pPr>
            <a:lvl8pPr>
              <a:defRPr sz="3000"/>
            </a:lvl8pPr>
            <a:lvl9pPr>
              <a:defRPr sz="3000"/>
            </a:lvl9pPr>
          </a:lstStyle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EC59D88B-08B2-FE8F-7719-2F54C560FCE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617C171-7658-40DB-8218-A3240D52A327}" type="datetime1">
              <a:rPr lang="lv-LV" smtClean="0"/>
              <a:t>07.02.2025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7780F938-7974-7B8E-5F7C-65507E7FB2FA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ĀDAŽU NOVADA CARNIKAVAS KOMUNĀLSERVISS   I  IVARS JANKOVSKIS I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7D3186E8-BF33-9F50-5471-3F6392C4FC0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787FA1F7-F677-4E41-8F2E-513EDDB4BC3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03497424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59683" y="685800"/>
            <a:ext cx="5898356" cy="2400300"/>
          </a:xfrm>
        </p:spPr>
        <p:txBody>
          <a:bodyPr anchor="b"/>
          <a:lstStyle>
            <a:lvl1pPr>
              <a:defRPr sz="4800"/>
            </a:lvl1pPr>
          </a:lstStyle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7774782" y="1481138"/>
            <a:ext cx="9258300" cy="7310438"/>
          </a:xfrm>
        </p:spPr>
        <p:txBody>
          <a:bodyPr rtlCol="0">
            <a:normAutofit/>
          </a:bodyPr>
          <a:lstStyle>
            <a:lvl1pPr marL="0" indent="0">
              <a:buNone/>
              <a:defRPr sz="4800"/>
            </a:lvl1pPr>
            <a:lvl2pPr marL="685800" indent="0">
              <a:buNone/>
              <a:defRPr sz="4200"/>
            </a:lvl2pPr>
            <a:lvl3pPr marL="1371600" indent="0">
              <a:buNone/>
              <a:defRPr sz="3600"/>
            </a:lvl3pPr>
            <a:lvl4pPr marL="2057400" indent="0">
              <a:buNone/>
              <a:defRPr sz="3000"/>
            </a:lvl4pPr>
            <a:lvl5pPr marL="2743200" indent="0">
              <a:buNone/>
              <a:defRPr sz="3000"/>
            </a:lvl5pPr>
            <a:lvl6pPr marL="3429000" indent="0">
              <a:buNone/>
              <a:defRPr sz="3000"/>
            </a:lvl6pPr>
            <a:lvl7pPr marL="4114800" indent="0">
              <a:buNone/>
              <a:defRPr sz="3000"/>
            </a:lvl7pPr>
            <a:lvl8pPr marL="4800600" indent="0">
              <a:buNone/>
              <a:defRPr sz="3000"/>
            </a:lvl8pPr>
            <a:lvl9pPr marL="5486400" indent="0">
              <a:buNone/>
              <a:defRPr sz="3000"/>
            </a:lvl9pPr>
          </a:lstStyle>
          <a:p>
            <a:pPr lvl="0"/>
            <a:endParaRPr lang="en-LV" noProof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259683" y="3086100"/>
            <a:ext cx="5898356" cy="5717382"/>
          </a:xfrm>
        </p:spPr>
        <p:txBody>
          <a:bodyPr/>
          <a:lstStyle>
            <a:lvl1pPr marL="0" indent="0">
              <a:buNone/>
              <a:defRPr sz="2400"/>
            </a:lvl1pPr>
            <a:lvl2pPr marL="685800" indent="0">
              <a:buNone/>
              <a:defRPr sz="2100"/>
            </a:lvl2pPr>
            <a:lvl3pPr marL="1371600" indent="0">
              <a:buNone/>
              <a:defRPr sz="1800"/>
            </a:lvl3pPr>
            <a:lvl4pPr marL="2057400" indent="0">
              <a:buNone/>
              <a:defRPr sz="1500"/>
            </a:lvl4pPr>
            <a:lvl5pPr marL="2743200" indent="0">
              <a:buNone/>
              <a:defRPr sz="1500"/>
            </a:lvl5pPr>
            <a:lvl6pPr marL="3429000" indent="0">
              <a:buNone/>
              <a:defRPr sz="1500"/>
            </a:lvl6pPr>
            <a:lvl7pPr marL="4114800" indent="0">
              <a:buNone/>
              <a:defRPr sz="1500"/>
            </a:lvl7pPr>
            <a:lvl8pPr marL="4800600" indent="0">
              <a:buNone/>
              <a:defRPr sz="1500"/>
            </a:lvl8pPr>
            <a:lvl9pPr marL="5486400" indent="0">
              <a:buNone/>
              <a:defRPr sz="1500"/>
            </a:lvl9pPr>
          </a:lstStyle>
          <a:p>
            <a:pPr lvl="0"/>
            <a:r>
              <a:rPr lang="en-GB"/>
              <a:t>Click to edit Master text styles</a:t>
            </a:r>
          </a:p>
        </p:txBody>
      </p:sp>
      <p:sp>
        <p:nvSpPr>
          <p:cNvPr id="5" name="Date Placeholder 3">
            <a:extLst>
              <a:ext uri="{FF2B5EF4-FFF2-40B4-BE49-F238E27FC236}">
                <a16:creationId xmlns:a16="http://schemas.microsoft.com/office/drawing/2014/main" id="{5693A7DD-44D5-4C60-3AF8-1317A1A3C0F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2E14E64-42C3-4B99-A55D-32F54A041012}" type="datetime1">
              <a:rPr lang="lv-LV" smtClean="0"/>
              <a:t>07.02.2025</a:t>
            </a:fld>
            <a:endParaRPr lang="en-US"/>
          </a:p>
        </p:txBody>
      </p:sp>
      <p:sp>
        <p:nvSpPr>
          <p:cNvPr id="6" name="Footer Placeholder 4">
            <a:extLst>
              <a:ext uri="{FF2B5EF4-FFF2-40B4-BE49-F238E27FC236}">
                <a16:creationId xmlns:a16="http://schemas.microsoft.com/office/drawing/2014/main" id="{D81CF018-A273-0D31-A681-7AB902DF681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ĀDAŽU NOVADA CARNIKAVAS KOMUNĀLSERVISS   I  IVARS JANKOVSKIS I</a:t>
            </a:r>
          </a:p>
        </p:txBody>
      </p:sp>
      <p:sp>
        <p:nvSpPr>
          <p:cNvPr id="7" name="Slide Number Placeholder 5">
            <a:extLst>
              <a:ext uri="{FF2B5EF4-FFF2-40B4-BE49-F238E27FC236}">
                <a16:creationId xmlns:a16="http://schemas.microsoft.com/office/drawing/2014/main" id="{110ADA00-E7EB-5B44-37FA-8E7B089FEB07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D36DB512-957F-48C5-AC91-87812404A37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849780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BB286396-A1BD-28C2-F1ED-01CB9981C81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BD3973F-5BEA-4D6D-9647-19456C3F2C3D}" type="datetime1">
              <a:rPr lang="lv-LV" smtClean="0"/>
              <a:t>07.02.2025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B510639-9E82-8DFC-8214-EA225F0498C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ĀDAŽU NOVADA CARNIKAVAS KOMUNĀLSERVISS   I  IVARS JANKOVSKIS 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13576890-B502-30CD-20B3-9191C5BE9EF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00DDE90-B87C-4A2B-ACA4-FBB6E98BC3B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10522220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13087350" y="547688"/>
            <a:ext cx="3943350" cy="8717757"/>
          </a:xfrm>
        </p:spPr>
        <p:txBody>
          <a:bodyPr vert="eaVert"/>
          <a:lstStyle/>
          <a:p>
            <a:r>
              <a:rPr lang="en-GB"/>
              <a:t>Click to edit Master title style</a:t>
            </a:r>
            <a:endParaRPr lang="en-LV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1257300" y="547688"/>
            <a:ext cx="11601450" cy="8717757"/>
          </a:xfrm>
        </p:spPr>
        <p:txBody>
          <a:bodyPr vert="eaVert"/>
          <a:lstStyle/>
          <a:p>
            <a:pPr lvl="0"/>
            <a:r>
              <a:rPr lang="en-GB"/>
              <a:t>Click to edit Master text styles</a:t>
            </a:r>
          </a:p>
          <a:p>
            <a:pPr lvl="1"/>
            <a:r>
              <a:rPr lang="en-GB"/>
              <a:t>Second level</a:t>
            </a:r>
          </a:p>
          <a:p>
            <a:pPr lvl="2"/>
            <a:r>
              <a:rPr lang="en-GB"/>
              <a:t>Third level</a:t>
            </a:r>
          </a:p>
          <a:p>
            <a:pPr lvl="3"/>
            <a:r>
              <a:rPr lang="en-GB"/>
              <a:t>Fourth level</a:t>
            </a:r>
          </a:p>
          <a:p>
            <a:pPr lvl="4"/>
            <a:r>
              <a:rPr lang="en-GB"/>
              <a:t>Fifth level</a:t>
            </a:r>
            <a:endParaRPr lang="en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4BDAED68-8EFE-944B-1051-76320C82DE9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FFE11551-5CC2-42EC-8236-11BC04714D97}" type="datetime1">
              <a:rPr lang="lv-LV" smtClean="0"/>
              <a:t>07.02.2025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40A51C71-CF7A-DB99-60A0-65EE9EE3C87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r>
              <a:rPr lang="en-US"/>
              <a:t>ĀDAŽU NOVADA CARNIKAVAS KOMUNĀLSERVISS   I  IVARS JANKOVSKIS 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B9117BD-DD30-D1BC-1A01-56CF16A5C19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1983D1EB-9D7B-4692-829B-A2DFAA25F2AA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42803651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50" name="Title Placeholder 1">
            <a:extLst>
              <a:ext uri="{FF2B5EF4-FFF2-40B4-BE49-F238E27FC236}">
                <a16:creationId xmlns:a16="http://schemas.microsoft.com/office/drawing/2014/main" id="{FF6A3880-0A04-5F76-B600-252111C2BD5B}"/>
              </a:ext>
            </a:extLst>
          </p:cNvPr>
          <p:cNvSpPr>
            <a:spLocks noGrp="1" noChangeArrowheads="1"/>
          </p:cNvSpPr>
          <p:nvPr>
            <p:ph type="title"/>
          </p:nvPr>
        </p:nvSpPr>
        <p:spPr bwMode="auto">
          <a:xfrm>
            <a:off x="1257300" y="547688"/>
            <a:ext cx="15773400" cy="198913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lv-LV"/>
              <a:t>Click to edit Master title style</a:t>
            </a:r>
            <a:endParaRPr lang="lv-LV" altLang="lv-LV"/>
          </a:p>
        </p:txBody>
      </p:sp>
      <p:sp>
        <p:nvSpPr>
          <p:cNvPr id="2051" name="Text Placeholder 2">
            <a:extLst>
              <a:ext uri="{FF2B5EF4-FFF2-40B4-BE49-F238E27FC236}">
                <a16:creationId xmlns:a16="http://schemas.microsoft.com/office/drawing/2014/main" id="{2FCD8601-F723-689E-3E28-C9541A443F97}"/>
              </a:ext>
            </a:extLst>
          </p:cNvPr>
          <p:cNvSpPr>
            <a:spLocks noGrp="1" noChangeArrowheads="1"/>
          </p:cNvSpPr>
          <p:nvPr>
            <p:ph type="body" idx="1"/>
          </p:nvPr>
        </p:nvSpPr>
        <p:spPr bwMode="auto">
          <a:xfrm>
            <a:off x="1257300" y="2738438"/>
            <a:ext cx="15773400" cy="6527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en-GB" altLang="lv-LV"/>
              <a:t>Click to edit Master text styles</a:t>
            </a:r>
          </a:p>
          <a:p>
            <a:pPr lvl="1"/>
            <a:r>
              <a:rPr lang="en-GB" altLang="lv-LV"/>
              <a:t>Second level</a:t>
            </a:r>
          </a:p>
          <a:p>
            <a:pPr lvl="2"/>
            <a:r>
              <a:rPr lang="en-GB" altLang="lv-LV"/>
              <a:t>Third level</a:t>
            </a:r>
          </a:p>
          <a:p>
            <a:pPr lvl="3"/>
            <a:r>
              <a:rPr lang="en-GB" altLang="lv-LV"/>
              <a:t>Fourth level</a:t>
            </a:r>
          </a:p>
          <a:p>
            <a:pPr lvl="4"/>
            <a:r>
              <a:rPr lang="en-GB" altLang="lv-LV"/>
              <a:t>Fifth level</a:t>
            </a:r>
            <a:endParaRPr lang="lv-LV" altLang="lv-LV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32B5336-1B17-FD4D-5E8F-4941045BBF98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12573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8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C0461BC3-3A9C-4A3D-A808-7B543280E25E}" type="datetime1">
              <a:rPr lang="lv-LV" smtClean="0"/>
              <a:t>07.02.2025</a:t>
            </a:fld>
            <a:endParaRPr lang="en-US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7F8898F5-F856-8A8B-2160-56F9382FBDDF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6057900" y="9534525"/>
            <a:ext cx="61722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 eaLnBrk="1" fontAlgn="auto" hangingPunct="1">
              <a:spcBef>
                <a:spcPts val="0"/>
              </a:spcBef>
              <a:spcAft>
                <a:spcPts val="0"/>
              </a:spcAft>
              <a:defRPr sz="1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r>
              <a:rPr lang="en-US"/>
              <a:t>ĀDAŽU NOVADA CARNIKAVAS KOMUNĀLSERVISS   I  IVARS JANKOVSKIS I</a:t>
            </a:r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6EB8F5D-B320-A005-DC87-2E448B615064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12915900" y="9534525"/>
            <a:ext cx="4114800" cy="547688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800" smtClean="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pPr>
              <a:defRPr/>
            </a:pPr>
            <a:fld id="{B68EAA75-4CA2-4CEA-862A-F2F2137488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09" r:id="rId1"/>
    <p:sldLayoutId id="2147483710" r:id="rId2"/>
    <p:sldLayoutId id="2147483711" r:id="rId3"/>
    <p:sldLayoutId id="2147483712" r:id="rId4"/>
    <p:sldLayoutId id="2147483713" r:id="rId5"/>
    <p:sldLayoutId id="2147483714" r:id="rId6"/>
    <p:sldLayoutId id="2147483715" r:id="rId7"/>
    <p:sldLayoutId id="2147483716" r:id="rId8"/>
    <p:sldLayoutId id="2147483717" r:id="rId9"/>
    <p:sldLayoutId id="2147483718" r:id="rId10"/>
    <p:sldLayoutId id="2147483719" r:id="rId11"/>
  </p:sldLayoutIdLst>
  <p:hf sldNum="0" hdr="0"/>
  <p:txStyles>
    <p:titleStyle>
      <a:lvl1pPr algn="l" defTabSz="1371600" rtl="0" fontAlgn="base">
        <a:lnSpc>
          <a:spcPct val="90000"/>
        </a:lnSpc>
        <a:spcBef>
          <a:spcPct val="0"/>
        </a:spcBef>
        <a:spcAft>
          <a:spcPct val="0"/>
        </a:spcAft>
        <a:defRPr sz="66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1371600" rtl="0" fontAlgn="base">
        <a:lnSpc>
          <a:spcPct val="90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 Light" panose="020F0302020204030204" pitchFamily="34" charset="0"/>
        </a:defRPr>
      </a:lvl2pPr>
      <a:lvl3pPr algn="l" defTabSz="1371600" rtl="0" fontAlgn="base">
        <a:lnSpc>
          <a:spcPct val="90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 Light" panose="020F0302020204030204" pitchFamily="34" charset="0"/>
        </a:defRPr>
      </a:lvl3pPr>
      <a:lvl4pPr algn="l" defTabSz="1371600" rtl="0" fontAlgn="base">
        <a:lnSpc>
          <a:spcPct val="90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 Light" panose="020F0302020204030204" pitchFamily="34" charset="0"/>
        </a:defRPr>
      </a:lvl4pPr>
      <a:lvl5pPr algn="l" defTabSz="1371600" rtl="0" fontAlgn="base">
        <a:lnSpc>
          <a:spcPct val="90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 Light" panose="020F0302020204030204" pitchFamily="34" charset="0"/>
        </a:defRPr>
      </a:lvl5pPr>
      <a:lvl6pPr marL="457200" algn="l" defTabSz="1371600" rtl="0" fontAlgn="base">
        <a:lnSpc>
          <a:spcPct val="90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 Light" panose="020F0302020204030204" pitchFamily="34" charset="0"/>
        </a:defRPr>
      </a:lvl6pPr>
      <a:lvl7pPr marL="914400" algn="l" defTabSz="1371600" rtl="0" fontAlgn="base">
        <a:lnSpc>
          <a:spcPct val="90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 Light" panose="020F0302020204030204" pitchFamily="34" charset="0"/>
        </a:defRPr>
      </a:lvl7pPr>
      <a:lvl8pPr marL="1371600" algn="l" defTabSz="1371600" rtl="0" fontAlgn="base">
        <a:lnSpc>
          <a:spcPct val="90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 Light" panose="020F0302020204030204" pitchFamily="34" charset="0"/>
        </a:defRPr>
      </a:lvl8pPr>
      <a:lvl9pPr marL="1828800" algn="l" defTabSz="1371600" rtl="0" fontAlgn="base">
        <a:lnSpc>
          <a:spcPct val="90000"/>
        </a:lnSpc>
        <a:spcBef>
          <a:spcPct val="0"/>
        </a:spcBef>
        <a:spcAft>
          <a:spcPct val="0"/>
        </a:spcAft>
        <a:defRPr sz="6600">
          <a:solidFill>
            <a:schemeClr val="tx1"/>
          </a:solidFill>
          <a:latin typeface="Calibri Light" panose="020F0302020204030204" pitchFamily="34" charset="0"/>
        </a:defRPr>
      </a:lvl9pPr>
    </p:titleStyle>
    <p:bodyStyle>
      <a:lvl1pPr marL="342900" indent="-342900" algn="l" defTabSz="1371600" rtl="0" fontAlgn="base">
        <a:lnSpc>
          <a:spcPct val="90000"/>
        </a:lnSpc>
        <a:spcBef>
          <a:spcPts val="1500"/>
        </a:spcBef>
        <a:spcAft>
          <a:spcPct val="0"/>
        </a:spcAft>
        <a:buFont typeface="Arial" panose="020B0604020202020204" pitchFamily="34" charset="0"/>
        <a:buChar char="•"/>
        <a:defRPr sz="4200" kern="1200">
          <a:solidFill>
            <a:schemeClr val="tx1"/>
          </a:solidFill>
          <a:latin typeface="+mn-lt"/>
          <a:ea typeface="+mn-ea"/>
          <a:cs typeface="+mn-cs"/>
        </a:defRPr>
      </a:lvl1pPr>
      <a:lvl2pPr marL="1028700" indent="-342900" algn="l" defTabSz="1371600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3600" kern="1200">
          <a:solidFill>
            <a:schemeClr val="tx1"/>
          </a:solidFill>
          <a:latin typeface="+mn-lt"/>
          <a:ea typeface="+mn-ea"/>
          <a:cs typeface="+mn-cs"/>
        </a:defRPr>
      </a:lvl2pPr>
      <a:lvl3pPr marL="1714500" indent="-342900" algn="l" defTabSz="1371600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3000" kern="1200">
          <a:solidFill>
            <a:schemeClr val="tx1"/>
          </a:solidFill>
          <a:latin typeface="+mn-lt"/>
          <a:ea typeface="+mn-ea"/>
          <a:cs typeface="+mn-cs"/>
        </a:defRPr>
      </a:lvl3pPr>
      <a:lvl4pPr marL="2400300" indent="-342900" algn="l" defTabSz="1371600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3086100" indent="-342900" algn="l" defTabSz="1371600" rtl="0" fontAlgn="base">
        <a:lnSpc>
          <a:spcPct val="90000"/>
        </a:lnSpc>
        <a:spcBef>
          <a:spcPts val="750"/>
        </a:spcBef>
        <a:spcAft>
          <a:spcPct val="0"/>
        </a:spcAft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7719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4577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51435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829300" indent="-342900" algn="l" defTabSz="1371600" rtl="0" eaLnBrk="1" latinLnBrk="0" hangingPunct="1">
        <a:lnSpc>
          <a:spcPct val="90000"/>
        </a:lnSpc>
        <a:spcBef>
          <a:spcPts val="750"/>
        </a:spcBef>
        <a:buFont typeface="Arial" panose="020B0604020202020204" pitchFamily="34" charset="0"/>
        <a:buChar char="•"/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LV"/>
      </a:defPPr>
      <a:lvl1pPr marL="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2pPr>
      <a:lvl3pPr marL="1371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3pPr>
      <a:lvl4pPr marL="2057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5pPr>
      <a:lvl6pPr marL="34290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6pPr>
      <a:lvl7pPr marL="41148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7pPr>
      <a:lvl8pPr marL="48006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8pPr>
      <a:lvl9pPr marL="5486400" algn="l" defTabSz="1371600" rtl="0" eaLnBrk="1" latinLnBrk="0" hangingPunct="1">
        <a:defRPr sz="27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7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2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3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chart" Target="../charts/chart7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9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.png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8" Type="http://schemas.openxmlformats.org/officeDocument/2006/relationships/image" Target="../media/image11.png"/><Relationship Id="rId3" Type="http://schemas.openxmlformats.org/officeDocument/2006/relationships/image" Target="../media/image6.png"/><Relationship Id="rId7" Type="http://schemas.openxmlformats.org/officeDocument/2006/relationships/image" Target="../media/image1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.png"/><Relationship Id="rId5" Type="http://schemas.openxmlformats.org/officeDocument/2006/relationships/image" Target="../media/image8.png"/><Relationship Id="rId4" Type="http://schemas.openxmlformats.org/officeDocument/2006/relationships/image" Target="../media/image7.png"/><Relationship Id="rId9" Type="http://schemas.openxmlformats.org/officeDocument/2006/relationships/image" Target="../media/image12.jpeg"/></Relationships>
</file>

<file path=ppt/slides/_rels/slide1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8.jpeg"/><Relationship Id="rId3" Type="http://schemas.openxmlformats.org/officeDocument/2006/relationships/image" Target="../media/image13.png"/><Relationship Id="rId7" Type="http://schemas.openxmlformats.org/officeDocument/2006/relationships/image" Target="../media/image1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6.jpeg"/><Relationship Id="rId5" Type="http://schemas.openxmlformats.org/officeDocument/2006/relationships/image" Target="../media/image15.jpeg"/><Relationship Id="rId4" Type="http://schemas.openxmlformats.org/officeDocument/2006/relationships/image" Target="../media/image14.png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20.png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21.jpeg"/><Relationship Id="rId7" Type="http://schemas.openxmlformats.org/officeDocument/2006/relationships/image" Target="../media/image2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4.jpeg"/><Relationship Id="rId5" Type="http://schemas.openxmlformats.org/officeDocument/2006/relationships/image" Target="../media/image23.png"/><Relationship Id="rId4" Type="http://schemas.openxmlformats.org/officeDocument/2006/relationships/image" Target="../media/image22.png"/></Relationships>
</file>

<file path=ppt/slides/_rels/slide18.xml.rels><?xml version="1.0" encoding="UTF-8" standalone="yes"?>
<Relationships xmlns="http://schemas.openxmlformats.org/package/2006/relationships"><Relationship Id="rId8" Type="http://schemas.openxmlformats.org/officeDocument/2006/relationships/image" Target="../media/image31.png"/><Relationship Id="rId3" Type="http://schemas.openxmlformats.org/officeDocument/2006/relationships/image" Target="../media/image26.png"/><Relationship Id="rId7" Type="http://schemas.openxmlformats.org/officeDocument/2006/relationships/image" Target="../media/image3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29.png"/><Relationship Id="rId5" Type="http://schemas.openxmlformats.org/officeDocument/2006/relationships/image" Target="../media/image28.png"/><Relationship Id="rId4" Type="http://schemas.openxmlformats.org/officeDocument/2006/relationships/image" Target="../media/image27.png"/><Relationship Id="rId9" Type="http://schemas.openxmlformats.org/officeDocument/2006/relationships/image" Target="../media/image32.png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33.png"/><Relationship Id="rId7" Type="http://schemas.openxmlformats.org/officeDocument/2006/relationships/image" Target="../media/image3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36.jpeg"/><Relationship Id="rId5" Type="http://schemas.openxmlformats.org/officeDocument/2006/relationships/image" Target="../media/image35.png"/><Relationship Id="rId4" Type="http://schemas.openxmlformats.org/officeDocument/2006/relationships/image" Target="../media/image34.jpeg"/></Relationships>
</file>

<file path=ppt/slides/_rels/slide20.xml.rels><?xml version="1.0" encoding="UTF-8" standalone="yes"?>
<Relationships xmlns="http://schemas.openxmlformats.org/package/2006/relationships"><Relationship Id="rId3" Type="http://schemas.openxmlformats.org/officeDocument/2006/relationships/image" Target="../media/image38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40.jpeg"/><Relationship Id="rId4" Type="http://schemas.openxmlformats.org/officeDocument/2006/relationships/image" Target="../media/image39.jpeg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3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3.jpeg"/><Relationship Id="rId7" Type="http://schemas.openxmlformats.org/officeDocument/2006/relationships/image" Target="../media/image47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46.jpeg"/><Relationship Id="rId5" Type="http://schemas.openxmlformats.org/officeDocument/2006/relationships/image" Target="../media/image45.png"/><Relationship Id="rId4" Type="http://schemas.openxmlformats.org/officeDocument/2006/relationships/image" Target="../media/image44.jpeg"/></Relationships>
</file>

<file path=ppt/slides/_rels/slide2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2.png"/></Relationships>
</file>

<file path=ppt/slides/_rels/slide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4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49.png"/></Relationships>
</file>

<file path=ppt/slides/_rels/slide27.xml.rels><?xml version="1.0" encoding="UTF-8" standalone="yes"?>
<Relationships xmlns="http://schemas.openxmlformats.org/package/2006/relationships"><Relationship Id="rId8" Type="http://schemas.openxmlformats.org/officeDocument/2006/relationships/image" Target="../media/image55.jpg"/><Relationship Id="rId3" Type="http://schemas.openxmlformats.org/officeDocument/2006/relationships/image" Target="../media/image50.png"/><Relationship Id="rId7" Type="http://schemas.openxmlformats.org/officeDocument/2006/relationships/image" Target="../media/image54.jp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53.jpg"/><Relationship Id="rId5" Type="http://schemas.openxmlformats.org/officeDocument/2006/relationships/image" Target="../media/image52.png"/><Relationship Id="rId4" Type="http://schemas.openxmlformats.org/officeDocument/2006/relationships/image" Target="../media/image51.png"/><Relationship Id="rId9" Type="http://schemas.openxmlformats.org/officeDocument/2006/relationships/image" Target="../media/image56.jpeg"/></Relationships>
</file>

<file path=ppt/slides/_rels/slide2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7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58.png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5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61.png"/><Relationship Id="rId4" Type="http://schemas.openxmlformats.org/officeDocument/2006/relationships/image" Target="../media/image60.png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6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3.png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6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5.png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67.png"/></Relationships>
</file>

<file path=ppt/slides/_rels/slide34.xml.rels><?xml version="1.0" encoding="UTF-8" standalone="yes"?>
<Relationships xmlns="http://schemas.openxmlformats.org/package/2006/relationships"><Relationship Id="rId3" Type="http://schemas.openxmlformats.org/officeDocument/2006/relationships/image" Target="../media/image6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0.jpeg"/><Relationship Id="rId4" Type="http://schemas.openxmlformats.org/officeDocument/2006/relationships/image" Target="../media/image69.png"/></Relationships>
</file>

<file path=ppt/slides/_rels/slide35.xml.rels><?xml version="1.0" encoding="UTF-8" standalone="yes"?>
<Relationships xmlns="http://schemas.openxmlformats.org/package/2006/relationships"><Relationship Id="rId3" Type="http://schemas.openxmlformats.org/officeDocument/2006/relationships/image" Target="../media/image7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2.png"/></Relationships>
</file>

<file path=ppt/slides/_rels/slide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75.jpeg"/><Relationship Id="rId4" Type="http://schemas.openxmlformats.org/officeDocument/2006/relationships/image" Target="../media/image74.jpeg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7.png"/></Relationships>
</file>

<file path=ppt/slides/_rels/slide38.xml.rels><?xml version="1.0" encoding="UTF-8" standalone="yes"?>
<Relationships xmlns="http://schemas.openxmlformats.org/package/2006/relationships"><Relationship Id="rId3" Type="http://schemas.openxmlformats.org/officeDocument/2006/relationships/image" Target="../media/image7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79.png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80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81.png"/></Relationships>
</file>

<file path=ppt/slides/_rels/slide4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11.xml"/></Relationships>
</file>

<file path=ppt/slides/_rels/slide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2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43.xml.rels><?xml version="1.0" encoding="UTF-8" standalone="yes"?>
<Relationships xmlns="http://schemas.openxmlformats.org/package/2006/relationships"><Relationship Id="rId3" Type="http://schemas.openxmlformats.org/officeDocument/2006/relationships/image" Target="../media/image8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5.png"/><Relationship Id="rId4" Type="http://schemas.openxmlformats.org/officeDocument/2006/relationships/image" Target="../media/image84.png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86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88.png"/><Relationship Id="rId4" Type="http://schemas.openxmlformats.org/officeDocument/2006/relationships/image" Target="../media/image87.png"/></Relationships>
</file>

<file path=ppt/slides/_rels/slide45.xml.rels><?xml version="1.0" encoding="UTF-8" standalone="yes"?>
<Relationships xmlns="http://schemas.openxmlformats.org/package/2006/relationships"><Relationship Id="rId8" Type="http://schemas.openxmlformats.org/officeDocument/2006/relationships/image" Target="../media/image94.png"/><Relationship Id="rId3" Type="http://schemas.openxmlformats.org/officeDocument/2006/relationships/image" Target="../media/image89.png"/><Relationship Id="rId7" Type="http://schemas.openxmlformats.org/officeDocument/2006/relationships/image" Target="../media/image93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2.png"/><Relationship Id="rId5" Type="http://schemas.openxmlformats.org/officeDocument/2006/relationships/image" Target="../media/image91.png"/><Relationship Id="rId4" Type="http://schemas.openxmlformats.org/officeDocument/2006/relationships/image" Target="../media/image90.png"/></Relationships>
</file>

<file path=ppt/slides/_rels/slide46.xml.rels><?xml version="1.0" encoding="UTF-8" standalone="yes"?>
<Relationships xmlns="http://schemas.openxmlformats.org/package/2006/relationships"><Relationship Id="rId8" Type="http://schemas.openxmlformats.org/officeDocument/2006/relationships/image" Target="../media/image100.jpeg"/><Relationship Id="rId3" Type="http://schemas.openxmlformats.org/officeDocument/2006/relationships/image" Target="../media/image95.png"/><Relationship Id="rId7" Type="http://schemas.openxmlformats.org/officeDocument/2006/relationships/image" Target="../media/image9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98.png"/><Relationship Id="rId5" Type="http://schemas.openxmlformats.org/officeDocument/2006/relationships/image" Target="../media/image97.jpeg"/><Relationship Id="rId4" Type="http://schemas.openxmlformats.org/officeDocument/2006/relationships/image" Target="../media/image96.jpeg"/></Relationships>
</file>

<file path=ppt/slides/_rels/slide4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1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03.jpeg"/><Relationship Id="rId4" Type="http://schemas.openxmlformats.org/officeDocument/2006/relationships/image" Target="../media/image102.png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4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07.png"/><Relationship Id="rId5" Type="http://schemas.openxmlformats.org/officeDocument/2006/relationships/image" Target="../media/image106.png"/><Relationship Id="rId4" Type="http://schemas.openxmlformats.org/officeDocument/2006/relationships/image" Target="../media/image105.png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8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1.png"/><Relationship Id="rId5" Type="http://schemas.openxmlformats.org/officeDocument/2006/relationships/image" Target="../media/image110.png"/><Relationship Id="rId4" Type="http://schemas.openxmlformats.org/officeDocument/2006/relationships/image" Target="../media/image109.png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2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15.png"/><Relationship Id="rId5" Type="http://schemas.openxmlformats.org/officeDocument/2006/relationships/image" Target="../media/image114.png"/><Relationship Id="rId4" Type="http://schemas.openxmlformats.org/officeDocument/2006/relationships/image" Target="../media/image113.jpeg"/></Relationships>
</file>

<file path=ppt/slides/_rels/slide5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6.jpe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5" Type="http://schemas.openxmlformats.org/officeDocument/2006/relationships/image" Target="../media/image118.jpeg"/><Relationship Id="rId4" Type="http://schemas.openxmlformats.org/officeDocument/2006/relationships/image" Target="../media/image117.jpeg"/></Relationships>
</file>

<file path=ppt/slides/_rels/slide5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20.png"/></Relationships>
</file>

<file path=ppt/slides/_rels/slide54.xml.rels><?xml version="1.0" encoding="UTF-8" standalone="yes"?>
<Relationships xmlns="http://schemas.openxmlformats.org/package/2006/relationships"><Relationship Id="rId8" Type="http://schemas.openxmlformats.org/officeDocument/2006/relationships/image" Target="../media/image126.png"/><Relationship Id="rId3" Type="http://schemas.openxmlformats.org/officeDocument/2006/relationships/image" Target="../media/image121.png"/><Relationship Id="rId7" Type="http://schemas.openxmlformats.org/officeDocument/2006/relationships/image" Target="../media/image125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Relationship Id="rId6" Type="http://schemas.openxmlformats.org/officeDocument/2006/relationships/image" Target="../media/image124.png"/><Relationship Id="rId5" Type="http://schemas.openxmlformats.org/officeDocument/2006/relationships/image" Target="../media/image123.png"/><Relationship Id="rId10" Type="http://schemas.openxmlformats.org/officeDocument/2006/relationships/image" Target="../media/image128.png"/><Relationship Id="rId4" Type="http://schemas.openxmlformats.org/officeDocument/2006/relationships/image" Target="../media/image122.png"/><Relationship Id="rId9" Type="http://schemas.openxmlformats.org/officeDocument/2006/relationships/image" Target="../media/image127.png"/></Relationships>
</file>

<file path=ppt/slides/_rels/slide5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9.png"/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jpeg"/><Relationship Id="rId1" Type="http://schemas.openxmlformats.org/officeDocument/2006/relationships/slideLayout" Target="../slideLayouts/slideLayout2.xml"/></Relationships>
</file>

<file path=ppt/slides/_rels/slide5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0.jpe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7395AD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098" name="AutoShape 3">
            <a:extLst>
              <a:ext uri="{FF2B5EF4-FFF2-40B4-BE49-F238E27FC236}">
                <a16:creationId xmlns:a16="http://schemas.microsoft.com/office/drawing/2014/main" id="{FA3A448F-F5C7-ECBA-5484-BD1020601035}"/>
              </a:ext>
            </a:extLst>
          </p:cNvPr>
          <p:cNvSpPr>
            <a:spLocks noChangeShapeType="1"/>
          </p:cNvSpPr>
          <p:nvPr/>
        </p:nvSpPr>
        <p:spPr bwMode="auto">
          <a:xfrm rot="1789">
            <a:off x="-4763" y="9490075"/>
            <a:ext cx="18297526" cy="0"/>
          </a:xfrm>
          <a:prstGeom prst="line">
            <a:avLst/>
          </a:prstGeom>
          <a:noFill/>
          <a:ln w="9525" cap="rnd">
            <a:solidFill>
              <a:srgbClr val="FFFFFF"/>
            </a:solidFill>
            <a:round/>
            <a:headEnd type="none" w="sm" len="sm"/>
            <a:tailEnd type="none" w="sm" len="sm"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  <p:txBody>
          <a:bodyPr/>
          <a:lstStyle/>
          <a:p>
            <a:endParaRPr lang="lv-LV"/>
          </a:p>
        </p:txBody>
      </p:sp>
      <p:sp>
        <p:nvSpPr>
          <p:cNvPr id="4100" name="TextBox 4">
            <a:extLst>
              <a:ext uri="{FF2B5EF4-FFF2-40B4-BE49-F238E27FC236}">
                <a16:creationId xmlns:a16="http://schemas.microsoft.com/office/drawing/2014/main" id="{E49706E4-51DE-602F-3C14-A185D3F87074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-4763" y="6286500"/>
            <a:ext cx="18292763" cy="96295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lIns="0" tIns="0" rIns="0" bIns="0">
            <a:spAutoFit/>
          </a:bodyPr>
          <a:lstStyle>
            <a:lvl1pPr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1pPr>
            <a:lvl2pPr marL="742950" indent="-28575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2pPr>
            <a:lvl3pPr marL="11430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3pPr>
            <a:lvl4pPr marL="16002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4pPr>
            <a:lvl5pPr marL="2057400" indent="-228600"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5pPr>
            <a:lvl6pPr marL="25146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6pPr>
            <a:lvl7pPr marL="29718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7pPr>
            <a:lvl8pPr marL="34290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8pPr>
            <a:lvl9pPr marL="3886200" indent="-228600" fontAlgn="base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Calibri" panose="020F0502020204030204" pitchFamily="34" charset="0"/>
              </a:defRPr>
            </a:lvl9pPr>
          </a:lstStyle>
          <a:p>
            <a:pPr algn="ctr" eaLnBrk="1" hangingPunct="1">
              <a:lnSpc>
                <a:spcPts val="7925"/>
              </a:lnSpc>
            </a:pPr>
            <a:r>
              <a:rPr lang="lv-LV" altLang="lv-LV" sz="6000" dirty="0">
                <a:solidFill>
                  <a:srgbClr val="FFFFFF"/>
                </a:solidFill>
                <a:latin typeface="Montserrat Semi-Bold Bold"/>
              </a:rPr>
              <a:t>2024. </a:t>
            </a:r>
            <a:r>
              <a:rPr lang="lv-LV" altLang="lv-LV" sz="6000">
                <a:solidFill>
                  <a:srgbClr val="FFFFFF"/>
                </a:solidFill>
                <a:latin typeface="Montserrat Semi-Bold Bold"/>
              </a:rPr>
              <a:t>gada energoresursu </a:t>
            </a:r>
            <a:r>
              <a:rPr lang="lv-LV" altLang="lv-LV" sz="6000" dirty="0">
                <a:solidFill>
                  <a:srgbClr val="FFFFFF"/>
                </a:solidFill>
                <a:latin typeface="Montserrat Semi-Bold Bold"/>
              </a:rPr>
              <a:t>patēriņa analīze</a:t>
            </a:r>
            <a:endParaRPr lang="en-US" altLang="lv-LV" sz="6000" dirty="0">
              <a:solidFill>
                <a:srgbClr val="FFFFFF"/>
              </a:solidFill>
              <a:latin typeface="Montserrat Semi-Bold Bold"/>
            </a:endParaRPr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4045FCB3-228F-42CE-8F19-8EECF33BA0DE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5696" y="1916161"/>
            <a:ext cx="7536608" cy="3683350"/>
          </a:xfrm>
          <a:prstGeom prst="rect">
            <a:avLst/>
          </a:prstGeom>
        </p:spPr>
      </p:pic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D9C6E5A3-FCE8-192A-D6C5-70360C5E2F8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0759A902-E9D2-4031-BCBA-56C634A394D1}" type="datetime1">
              <a:rPr lang="lv-LV" smtClean="0">
                <a:solidFill>
                  <a:schemeClr val="bg1"/>
                </a:solidFill>
              </a:rPr>
              <a:t>07.02.2025</a:t>
            </a:fld>
            <a:endParaRPr lang="en-US" dirty="0">
              <a:solidFill>
                <a:schemeClr val="bg1"/>
              </a:solidFill>
            </a:endParaRPr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2A84931-84ED-7B2A-3EC5-FC7806086AF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>
          <a:xfrm>
            <a:off x="5312568" y="9534525"/>
            <a:ext cx="7658100" cy="547688"/>
          </a:xfrm>
        </p:spPr>
        <p:txBody>
          <a:bodyPr/>
          <a:lstStyle/>
          <a:p>
            <a:pPr>
              <a:defRPr/>
            </a:pPr>
            <a:r>
              <a:rPr lang="en-US" dirty="0">
                <a:solidFill>
                  <a:schemeClr val="bg1"/>
                </a:solidFill>
              </a:rPr>
              <a:t>ĀDAŽU NOVADA CARNIKAVAS KOMUNĀLSERVISS   I  IVARS JANKOVSKIS I</a:t>
            </a:r>
          </a:p>
        </p:txBody>
      </p:sp>
    </p:spTree>
  </p:cSld>
  <p:clrMapOvr>
    <a:masterClrMapping/>
  </p:clrMapOvr>
  <p:transition spd="slow">
    <p:fade/>
  </p:transition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>
            <a:extLst>
              <a:ext uri="{FF2B5EF4-FFF2-40B4-BE49-F238E27FC236}">
                <a16:creationId xmlns:a16="http://schemas.microsoft.com/office/drawing/2014/main" id="{555BC8FB-47AD-2B79-DA06-458D1922E516}"/>
              </a:ext>
            </a:extLst>
          </p:cNvPr>
          <p:cNvSpPr/>
          <p:nvPr/>
        </p:nvSpPr>
        <p:spPr>
          <a:xfrm rot="1789">
            <a:off x="-4763" y="9490075"/>
            <a:ext cx="18297526" cy="0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0DC0401-7E6A-3A29-9F06-C24119B2477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0" y="547688"/>
            <a:ext cx="12077700" cy="1989137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6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Kopējais patēriņš</a:t>
            </a:r>
            <a:endParaRPr lang="en-US" sz="6000" b="1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DAF22FE-ED84-3E56-F387-06FC0ABC826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3001" y="2247900"/>
            <a:ext cx="12268200" cy="6659966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Elektroenerģija	2929.62 </a:t>
            </a:r>
            <a:r>
              <a:rPr lang="lv-LV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MWh</a:t>
            </a:r>
            <a:endParaRPr lang="lv-LV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Siltumenerģija	5215.34 </a:t>
            </a:r>
            <a:r>
              <a:rPr lang="lv-LV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MWh</a:t>
            </a:r>
            <a:endParaRPr lang="lv-LV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  <a:p>
            <a:pPr fontAlgn="auto">
              <a:spcAft>
                <a:spcPts val="0"/>
              </a:spcAft>
              <a:defRPr/>
            </a:pPr>
            <a:endParaRPr lang="lv-LV" sz="28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lv-LV" sz="28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  <a:p>
            <a:pPr fontAlgn="auto">
              <a:spcAft>
                <a:spcPts val="0"/>
              </a:spcAft>
              <a:defRPr/>
            </a:pPr>
            <a:endParaRPr lang="en-LV" sz="28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254FE009-A972-C40E-9AB2-0A9E3BD3BCE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7EB823-737B-4351-9B18-243229057029}" type="datetime1">
              <a:rPr lang="lv-LV" smtClean="0"/>
              <a:t>07.02.2025</a:t>
            </a:fld>
            <a:endParaRPr lang="en-US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CECE52F5-4DF3-AB24-2354-F64F99A2E99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148177833"/>
              </p:ext>
            </p:extLst>
          </p:nvPr>
        </p:nvGraphicFramePr>
        <p:xfrm>
          <a:off x="4686300" y="4000500"/>
          <a:ext cx="8915400" cy="42672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</p:cSld>
  <p:clrMapOvr>
    <a:masterClrMapping/>
  </p:clrMapOvr>
  <p:transition spd="slow">
    <p:fade/>
  </p:transition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CD70F41-FBD2-502C-AC95-FC3F5A4C28C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>
            <a:extLst>
              <a:ext uri="{FF2B5EF4-FFF2-40B4-BE49-F238E27FC236}">
                <a16:creationId xmlns:a16="http://schemas.microsoft.com/office/drawing/2014/main" id="{1CF42E5B-292A-668A-28BC-36A6C4BE7B8E}"/>
              </a:ext>
            </a:extLst>
          </p:cNvPr>
          <p:cNvSpPr/>
          <p:nvPr/>
        </p:nvSpPr>
        <p:spPr>
          <a:xfrm rot="1789">
            <a:off x="-4763" y="9490075"/>
            <a:ext cx="18297526" cy="0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D77821C-D843-F639-0B4A-74AD34BAE65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0" y="547688"/>
            <a:ext cx="12077700" cy="1989137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6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Elektroenerģija </a:t>
            </a:r>
            <a:endParaRPr lang="en-US" sz="6000" b="1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696892A-3EFE-726C-8F02-CA6A4311C65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5" y="2105024"/>
            <a:ext cx="16316325" cy="6659966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IZGLĪTĪBA	1354.16	 </a:t>
            </a:r>
            <a:r>
              <a:rPr lang="lv-LV" sz="3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MWh</a:t>
            </a: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	 46%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IELU APG.	644.21	 </a:t>
            </a:r>
            <a:r>
              <a:rPr lang="lv-LV" sz="3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MWh</a:t>
            </a: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	 22%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ĒKAS	499.08	 </a:t>
            </a:r>
            <a:r>
              <a:rPr lang="lv-LV" sz="3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MWh</a:t>
            </a: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	 17%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SŪKŅU ST.	285.26	 </a:t>
            </a:r>
            <a:r>
              <a:rPr lang="lv-LV" sz="3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MWh</a:t>
            </a: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	 10%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CITS		146.89	 </a:t>
            </a:r>
            <a:r>
              <a:rPr lang="lv-LV" sz="3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MWh</a:t>
            </a: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	 5%</a:t>
            </a:r>
          </a:p>
          <a:p>
            <a:pPr fontAlgn="auto">
              <a:spcAft>
                <a:spcPts val="0"/>
              </a:spcAft>
              <a:defRPr/>
            </a:pPr>
            <a:endParaRPr lang="lv-LV" sz="32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lv-LV" sz="28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  <a:p>
            <a:pPr fontAlgn="auto">
              <a:spcAft>
                <a:spcPts val="0"/>
              </a:spcAft>
              <a:defRPr/>
            </a:pPr>
            <a:endParaRPr lang="en-LV" sz="28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A7C13F98-43D1-3927-2F37-7A2E4CE77D2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7EB823-737B-4351-9B18-243229057029}" type="datetime1">
              <a:rPr lang="lv-LV" smtClean="0"/>
              <a:t>07.02.2025</a:t>
            </a:fld>
            <a:endParaRPr lang="en-US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AA23C662-CEF2-46DA-2BF1-9DC8F2AF6C30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06886176"/>
              </p:ext>
            </p:extLst>
          </p:nvPr>
        </p:nvGraphicFramePr>
        <p:xfrm>
          <a:off x="8900840" y="1818279"/>
          <a:ext cx="8672785" cy="665044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47512855"/>
      </p:ext>
    </p:extLst>
  </p:cSld>
  <p:clrMapOvr>
    <a:masterClrMapping/>
  </p:clrMapOvr>
  <p:transition spd="slow">
    <p:fade/>
  </p:transition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0D70BFB-14FA-924E-0BE2-F239690DD19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>
            <a:extLst>
              <a:ext uri="{FF2B5EF4-FFF2-40B4-BE49-F238E27FC236}">
                <a16:creationId xmlns:a16="http://schemas.microsoft.com/office/drawing/2014/main" id="{CC1916E1-178B-A9CC-9B74-EDFB2718D224}"/>
              </a:ext>
            </a:extLst>
          </p:cNvPr>
          <p:cNvSpPr/>
          <p:nvPr/>
        </p:nvSpPr>
        <p:spPr>
          <a:xfrm rot="1789">
            <a:off x="-4763" y="9490075"/>
            <a:ext cx="18297526" cy="0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E36BEBE-ECD2-B62F-DD1C-AD460A31106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375" y="547688"/>
            <a:ext cx="16316325" cy="1989137"/>
          </a:xfrm>
        </p:spPr>
        <p:txBody>
          <a:bodyPr rtlCol="0">
            <a:norm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6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Elektroenerģija izglītības iestādes </a:t>
            </a:r>
            <a:endParaRPr lang="en-US" sz="6000" b="1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8001D54-861F-3C93-E9D4-544E91A23B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5" y="2105024"/>
            <a:ext cx="16316325" cy="6659966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ĀDAŽU VIDUSSKOLA		480.56	 </a:t>
            </a:r>
            <a:r>
              <a:rPr lang="lv-LV" sz="3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MWh</a:t>
            </a: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	35%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ĀDAŽU SĀKUMSKOLA		284.66	 </a:t>
            </a:r>
            <a:r>
              <a:rPr lang="lv-LV" sz="3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MWh</a:t>
            </a: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 	21%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CARNIKAVAS VIDUSSKOLA	199.66  </a:t>
            </a:r>
            <a:r>
              <a:rPr lang="lv-LV" sz="3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MWh</a:t>
            </a: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 	15%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PII STRAUTIŅŠ			107.65  </a:t>
            </a:r>
            <a:r>
              <a:rPr lang="lv-LV" sz="3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MWh</a:t>
            </a: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 	8%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PII PIEJŪRA			105.75  </a:t>
            </a:r>
            <a:r>
              <a:rPr lang="lv-LV" sz="3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MWh</a:t>
            </a: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 	8%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PII MEŽAVĒJI			91.76    </a:t>
            </a:r>
            <a:r>
              <a:rPr lang="lv-LV" sz="3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MWh</a:t>
            </a: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 	7%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PII RIEKSTIŅŠ			84.12   </a:t>
            </a:r>
            <a:r>
              <a:rPr lang="lv-LV" sz="3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MWh</a:t>
            </a: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 	6%</a:t>
            </a:r>
          </a:p>
          <a:p>
            <a:pPr fontAlgn="auto">
              <a:spcAft>
                <a:spcPts val="0"/>
              </a:spcAft>
              <a:defRPr/>
            </a:pPr>
            <a:endParaRPr lang="lv-LV" sz="32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lv-LV" sz="28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  <a:p>
            <a:pPr fontAlgn="auto">
              <a:spcAft>
                <a:spcPts val="0"/>
              </a:spcAft>
              <a:defRPr/>
            </a:pPr>
            <a:endParaRPr lang="en-LV" sz="28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A77D3334-C0DF-EB72-B71F-A215E4EF211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7EB823-737B-4351-9B18-243229057029}" type="datetime1">
              <a:rPr lang="lv-LV" smtClean="0"/>
              <a:t>07.02.2025</a:t>
            </a:fld>
            <a:endParaRPr lang="en-US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B4550AFB-AC8D-4C16-DF90-962E4A52E7C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06487471"/>
              </p:ext>
            </p:extLst>
          </p:nvPr>
        </p:nvGraphicFramePr>
        <p:xfrm>
          <a:off x="11049000" y="2106730"/>
          <a:ext cx="7058025" cy="713113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400228265"/>
      </p:ext>
    </p:extLst>
  </p:cSld>
  <p:clrMapOvr>
    <a:masterClrMapping/>
  </p:clrMapOvr>
  <p:transition spd="slow">
    <p:fade/>
  </p:transition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D9988676-68FB-1846-E516-37132EC8292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>
            <a:extLst>
              <a:ext uri="{FF2B5EF4-FFF2-40B4-BE49-F238E27FC236}">
                <a16:creationId xmlns:a16="http://schemas.microsoft.com/office/drawing/2014/main" id="{BF768B6E-7340-7BD6-05A4-652670374680}"/>
              </a:ext>
            </a:extLst>
          </p:cNvPr>
          <p:cNvSpPr/>
          <p:nvPr/>
        </p:nvSpPr>
        <p:spPr>
          <a:xfrm rot="1789">
            <a:off x="-4763" y="9490075"/>
            <a:ext cx="18297526" cy="0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1ECCC5B-BC35-F323-E4F9-6E985CB7621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375" y="547688"/>
            <a:ext cx="16316325" cy="1989137"/>
          </a:xfrm>
        </p:spPr>
        <p:txBody>
          <a:bodyPr rtlCol="0">
            <a:norm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6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Elektroenerģija ēkas</a:t>
            </a:r>
            <a:endParaRPr lang="en-US" sz="6000" b="1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6C41A4A-9E89-E5AA-F90D-CA9CEDB0F6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5" y="2105024"/>
            <a:ext cx="16316325" cy="6659966"/>
          </a:xfrm>
        </p:spPr>
        <p:txBody>
          <a:bodyPr rtlCol="0">
            <a:normAutofit fontScale="85000" lnSpcReduction="20000"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ĒKA GAUJAS IELA 33A	247.52 </a:t>
            </a:r>
            <a:r>
              <a:rPr lang="lv-LV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MWh</a:t>
            </a: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	46%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ĒKA JOMAS IELA 7	46.38 </a:t>
            </a:r>
            <a:r>
              <a:rPr lang="lv-LV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MWh</a:t>
            </a: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 	9%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ĒKA PIRMĀ IELA 42	48.54 </a:t>
            </a:r>
            <a:r>
              <a:rPr lang="lv-LV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MWh</a:t>
            </a: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 	9%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ĒKA STACIJAS IELA 5	45.54 </a:t>
            </a:r>
            <a:r>
              <a:rPr lang="lv-LV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MWh</a:t>
            </a: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 	8%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ĒKA STACIJAS IELA 7	42.96 </a:t>
            </a:r>
            <a:r>
              <a:rPr lang="lv-LV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MWh</a:t>
            </a: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 	8%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ĒKA GARĀ IELA 20	29.00 </a:t>
            </a:r>
            <a:r>
              <a:rPr lang="lv-LV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MWh</a:t>
            </a: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 	5%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MUZEJS		20.11 </a:t>
            </a:r>
            <a:r>
              <a:rPr lang="lv-LV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MWh</a:t>
            </a: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 	4%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KULTŪRAS NAMS	15.59 </a:t>
            </a:r>
            <a:r>
              <a:rPr lang="lv-LV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MWh</a:t>
            </a: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 	3%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ĒKA GAUJAS IELA 16	16.28 </a:t>
            </a:r>
            <a:r>
              <a:rPr lang="lv-LV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MWh</a:t>
            </a: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 	3%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UGUNSDZĒSĒJU DEPO	14.46 </a:t>
            </a:r>
            <a:r>
              <a:rPr lang="lv-LV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MWh</a:t>
            </a: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 	3%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ŪDENSROZE		12.42 </a:t>
            </a:r>
            <a:r>
              <a:rPr lang="lv-LV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MWh</a:t>
            </a: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 	2%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KADIĶIS		2.60 </a:t>
            </a:r>
            <a:r>
              <a:rPr lang="lv-LV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MWh</a:t>
            </a: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 	0%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ĒKA BLUSAS		0.46 </a:t>
            </a:r>
            <a:r>
              <a:rPr lang="lv-LV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MWh</a:t>
            </a: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 	0%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ĒKA JŪRAS IELA 4	0.18 </a:t>
            </a:r>
            <a:r>
              <a:rPr lang="lv-LV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MWh</a:t>
            </a: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 	0%</a:t>
            </a:r>
          </a:p>
          <a:p>
            <a:pPr fontAlgn="auto">
              <a:spcAft>
                <a:spcPts val="0"/>
              </a:spcAft>
              <a:defRPr/>
            </a:pPr>
            <a:endParaRPr lang="lv-LV" sz="32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lv-LV" sz="28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  <a:p>
            <a:pPr fontAlgn="auto">
              <a:spcAft>
                <a:spcPts val="0"/>
              </a:spcAft>
              <a:defRPr/>
            </a:pPr>
            <a:endParaRPr lang="en-LV" sz="28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8C601099-6920-144A-11EE-EE22B7148A1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7EB823-737B-4351-9B18-243229057029}" type="datetime1">
              <a:rPr lang="lv-LV" smtClean="0"/>
              <a:t>07.02.2025</a:t>
            </a:fld>
            <a:endParaRPr lang="en-US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84A0B4F4-71E2-7A2E-6885-D5BACDC92EE1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373572515"/>
              </p:ext>
            </p:extLst>
          </p:nvPr>
        </p:nvGraphicFramePr>
        <p:xfrm>
          <a:off x="8872537" y="1950347"/>
          <a:ext cx="9415463" cy="76794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258047975"/>
      </p:ext>
    </p:extLst>
  </p:cSld>
  <p:clrMapOvr>
    <a:masterClrMapping/>
  </p:clrMapOvr>
  <p:transition spd="slow">
    <p:fade/>
  </p:transition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F090D83-EDD0-8F41-4C64-504CD5A44AD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>
            <a:extLst>
              <a:ext uri="{FF2B5EF4-FFF2-40B4-BE49-F238E27FC236}">
                <a16:creationId xmlns:a16="http://schemas.microsoft.com/office/drawing/2014/main" id="{62C17B05-ECD2-774F-CF11-5DF906F99008}"/>
              </a:ext>
            </a:extLst>
          </p:cNvPr>
          <p:cNvSpPr/>
          <p:nvPr/>
        </p:nvSpPr>
        <p:spPr>
          <a:xfrm rot="1789">
            <a:off x="-4763" y="9490075"/>
            <a:ext cx="18297526" cy="0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42858E0-4C2B-DD76-BF91-C7E5D015903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375" y="547688"/>
            <a:ext cx="16316325" cy="1989137"/>
          </a:xfrm>
        </p:spPr>
        <p:txBody>
          <a:bodyPr rtlCol="0">
            <a:norm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6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Elektroenerģija sūkņu stacijas</a:t>
            </a:r>
            <a:endParaRPr lang="en-US" sz="6000" b="1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656E2D7-04FB-FE62-4FCD-5424E831F32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5" y="2105024"/>
            <a:ext cx="16316325" cy="6659966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v-LV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Laveri</a:t>
            </a: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		126.07	</a:t>
            </a:r>
            <a:r>
              <a:rPr lang="lv-LV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MWh</a:t>
            </a: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	44%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Kalngale</a:t>
            </a: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 Mangaļi	73.48 	</a:t>
            </a:r>
            <a:r>
              <a:rPr lang="lv-LV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MWh</a:t>
            </a: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	26%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Garciems</a:t>
            </a: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, Kalnu iela 	44.83 	</a:t>
            </a:r>
            <a:r>
              <a:rPr lang="lv-LV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MWh</a:t>
            </a: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	16%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Carnikava, Dambja	15.35 	</a:t>
            </a:r>
            <a:r>
              <a:rPr lang="lv-LV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MWh</a:t>
            </a: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	5%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Ādaži, Kārklu iela	12.29 	</a:t>
            </a:r>
            <a:r>
              <a:rPr lang="lv-LV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MWh</a:t>
            </a: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	4%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Gauja, Dzērveņu iela	5.69 	</a:t>
            </a:r>
            <a:r>
              <a:rPr lang="lv-LV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MWh</a:t>
            </a: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	2%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Carnikava, Vēju iela	2.88 	</a:t>
            </a:r>
            <a:r>
              <a:rPr lang="lv-LV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MWh</a:t>
            </a: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	1%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Carnikava Līdums	1.62 	</a:t>
            </a:r>
            <a:r>
              <a:rPr lang="lv-LV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MWh</a:t>
            </a: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	1%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Slūžas "</a:t>
            </a:r>
            <a:r>
              <a:rPr lang="lv-LV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Kārklēni</a:t>
            </a: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"	2.17 	</a:t>
            </a:r>
            <a:r>
              <a:rPr lang="lv-LV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MWh</a:t>
            </a: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	1%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Carnikava, Ziedu iela	0.85 	</a:t>
            </a:r>
            <a:r>
              <a:rPr lang="lv-LV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MWh</a:t>
            </a: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	0%</a:t>
            </a:r>
          </a:p>
          <a:p>
            <a:pPr fontAlgn="auto">
              <a:spcAft>
                <a:spcPts val="0"/>
              </a:spcAft>
              <a:defRPr/>
            </a:pPr>
            <a:endParaRPr lang="lv-LV" sz="32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lv-LV" sz="28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  <a:p>
            <a:pPr fontAlgn="auto">
              <a:spcAft>
                <a:spcPts val="0"/>
              </a:spcAft>
              <a:defRPr/>
            </a:pPr>
            <a:endParaRPr lang="en-LV" sz="28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B9EE4641-6BFC-385B-1108-FA38FCB6BF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7EB823-737B-4351-9B18-243229057029}" type="datetime1">
              <a:rPr lang="lv-LV" smtClean="0"/>
              <a:t>07.02.2025</a:t>
            </a:fld>
            <a:endParaRPr lang="en-US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1CD0054F-DE7A-8BE8-F597-085B773372B5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595082567"/>
              </p:ext>
            </p:extLst>
          </p:nvPr>
        </p:nvGraphicFramePr>
        <p:xfrm>
          <a:off x="9601200" y="2065336"/>
          <a:ext cx="8686800" cy="7469189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946520206"/>
      </p:ext>
    </p:extLst>
  </p:cSld>
  <p:clrMapOvr>
    <a:masterClrMapping/>
  </p:clrMapOvr>
  <p:transition spd="slow">
    <p:fade/>
  </p:transition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0540DF3-84C1-DEE8-979D-95E11C0B522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>
            <a:extLst>
              <a:ext uri="{FF2B5EF4-FFF2-40B4-BE49-F238E27FC236}">
                <a16:creationId xmlns:a16="http://schemas.microsoft.com/office/drawing/2014/main" id="{E10E794E-E874-588D-2809-CFFCA50EC1B3}"/>
              </a:ext>
            </a:extLst>
          </p:cNvPr>
          <p:cNvSpPr/>
          <p:nvPr/>
        </p:nvSpPr>
        <p:spPr>
          <a:xfrm rot="1789">
            <a:off x="-4763" y="9490075"/>
            <a:ext cx="18297526" cy="0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39E0F78-19D7-A6C9-C652-6E70BE43BD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375" y="547688"/>
            <a:ext cx="16316325" cy="1989137"/>
          </a:xfrm>
        </p:spPr>
        <p:txBody>
          <a:bodyPr rtlCol="0">
            <a:norm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6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Siltumenerģija</a:t>
            </a:r>
            <a:endParaRPr lang="en-US" sz="6000" b="1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8C62D47-5279-D8F5-32C7-622216E4C8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5" y="2105024"/>
            <a:ext cx="16316325" cy="6659966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endParaRPr lang="lv-LV" sz="32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lv-LV" sz="28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  <a:p>
            <a:pPr fontAlgn="auto">
              <a:spcAft>
                <a:spcPts val="0"/>
              </a:spcAft>
              <a:defRPr/>
            </a:pPr>
            <a:endParaRPr lang="en-LV" sz="28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370CE846-7A2B-4847-C3A4-904856CE1E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7EB823-737B-4351-9B18-243229057029}" type="datetime1">
              <a:rPr lang="lv-LV" smtClean="0"/>
              <a:t>07.02.2025</a:t>
            </a:fld>
            <a:endParaRPr lang="en-US"/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CAC4A395-40B2-401E-2DE5-C1449194BAE7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4265033430"/>
              </p:ext>
            </p:extLst>
          </p:nvPr>
        </p:nvGraphicFramePr>
        <p:xfrm>
          <a:off x="8610600" y="2320924"/>
          <a:ext cx="9144001" cy="62281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839A03C8-B3B4-18AB-9121-C0F3B625B9F7}"/>
              </a:ext>
            </a:extLst>
          </p:cNvPr>
          <p:cNvSpPr txBox="1">
            <a:spLocks/>
          </p:cNvSpPr>
          <p:nvPr/>
        </p:nvSpPr>
        <p:spPr bwMode="auto">
          <a:xfrm>
            <a:off x="866775" y="2257424"/>
            <a:ext cx="10029825" cy="6659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defTabSz="1371600" rtl="0" fontAlgn="base">
              <a:lnSpc>
                <a:spcPct val="90000"/>
              </a:lnSpc>
              <a:spcBef>
                <a:spcPts val="1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fontAlgn="base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fontAlgn="base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fontAlgn="base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fontAlgn="base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IZGLĪTĪBA	3999.97 </a:t>
            </a:r>
            <a:r>
              <a:rPr lang="lv-LV" sz="3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MWh</a:t>
            </a: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  77%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ĒKAS	1215.37	  </a:t>
            </a:r>
            <a:r>
              <a:rPr lang="lv-LV" sz="3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MWh</a:t>
            </a: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	  23%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lv-LV" sz="32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lv-LV" sz="28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LV" sz="28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1459269333"/>
      </p:ext>
    </p:extLst>
  </p:cSld>
  <p:clrMapOvr>
    <a:masterClrMapping/>
  </p:clrMapOvr>
  <p:transition spd="slow">
    <p:fade/>
  </p:transition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B99F22-F025-FD27-A2A3-93B07DE7099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>
            <a:extLst>
              <a:ext uri="{FF2B5EF4-FFF2-40B4-BE49-F238E27FC236}">
                <a16:creationId xmlns:a16="http://schemas.microsoft.com/office/drawing/2014/main" id="{AFD5FE8F-572C-78AE-0039-C3BA3EE99C6B}"/>
              </a:ext>
            </a:extLst>
          </p:cNvPr>
          <p:cNvSpPr/>
          <p:nvPr/>
        </p:nvSpPr>
        <p:spPr>
          <a:xfrm rot="1789">
            <a:off x="-4763" y="9490075"/>
            <a:ext cx="18297526" cy="0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414B7CE-9A5C-7A77-0826-1FFAB0D2F93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375" y="547688"/>
            <a:ext cx="16316325" cy="1989137"/>
          </a:xfrm>
        </p:spPr>
        <p:txBody>
          <a:bodyPr rtlCol="0">
            <a:norm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6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Siltumenerģija izglītība</a:t>
            </a:r>
            <a:endParaRPr lang="en-US" sz="6000" b="1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56A8F0F-AE9E-7937-B36A-A092E03ACB0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5" y="2105024"/>
            <a:ext cx="16316325" cy="6659966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endParaRPr lang="lv-LV" sz="32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lv-LV" sz="28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  <a:p>
            <a:pPr fontAlgn="auto">
              <a:spcAft>
                <a:spcPts val="0"/>
              </a:spcAft>
              <a:defRPr/>
            </a:pPr>
            <a:endParaRPr lang="en-LV" sz="28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2C5A64D5-758D-7470-1412-82E01ADE26C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7EB823-737B-4351-9B18-243229057029}" type="datetime1">
              <a:rPr lang="lv-LV" smtClean="0"/>
              <a:t>07.02.2025</a:t>
            </a:fld>
            <a:endParaRPr lang="en-US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171202E6-5ECB-D97B-77E3-561E7F7ED469}"/>
              </a:ext>
            </a:extLst>
          </p:cNvPr>
          <p:cNvSpPr txBox="1">
            <a:spLocks/>
          </p:cNvSpPr>
          <p:nvPr/>
        </p:nvSpPr>
        <p:spPr bwMode="auto">
          <a:xfrm>
            <a:off x="866775" y="2257424"/>
            <a:ext cx="10029825" cy="6659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defTabSz="1371600" rtl="0" fontAlgn="base">
              <a:lnSpc>
                <a:spcPct val="90000"/>
              </a:lnSpc>
              <a:spcBef>
                <a:spcPts val="1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fontAlgn="base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fontAlgn="base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fontAlgn="base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fontAlgn="base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lv-LV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ĀDAŽU VIDUSSKOLA	1478.54 </a:t>
            </a:r>
            <a:r>
              <a:rPr lang="lv-LV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MWh</a:t>
            </a:r>
            <a:r>
              <a:rPr lang="lv-LV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 	37%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lv-LV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PII STRAUTIŅŠ		760.55 </a:t>
            </a:r>
            <a:r>
              <a:rPr lang="lv-LV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MWh</a:t>
            </a:r>
            <a:r>
              <a:rPr lang="lv-LV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 	19%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lv-LV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PII RIEKSTIŅŠ		429.62 </a:t>
            </a:r>
            <a:r>
              <a:rPr lang="lv-LV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MWh</a:t>
            </a:r>
            <a:r>
              <a:rPr lang="lv-LV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 	11%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lv-LV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ĀDAŽU ŠĀKUMSKOLA	367.00 </a:t>
            </a:r>
            <a:r>
              <a:rPr lang="lv-LV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MWh</a:t>
            </a:r>
            <a:r>
              <a:rPr lang="lv-LV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 	9%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lv-LV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CARNIKAVAS VSK	384.72 </a:t>
            </a:r>
            <a:r>
              <a:rPr lang="lv-LV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MWh</a:t>
            </a:r>
            <a:r>
              <a:rPr lang="lv-LV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 	10%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lv-LV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PII MEŽAVĒJI		384.45 </a:t>
            </a:r>
            <a:r>
              <a:rPr lang="lv-LV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MWh</a:t>
            </a:r>
            <a:r>
              <a:rPr lang="lv-LV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 	10%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lv-LV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PII PIEJŪRA		195.09 </a:t>
            </a:r>
            <a:r>
              <a:rPr lang="lv-LV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MWh</a:t>
            </a:r>
            <a:r>
              <a:rPr lang="lv-LV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 	5%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lv-LV" sz="36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lv-LV" sz="32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LV" sz="32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AEFABEAC-F48D-EE07-3584-7B09C851C62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767615955"/>
              </p:ext>
            </p:extLst>
          </p:nvPr>
        </p:nvGraphicFramePr>
        <p:xfrm>
          <a:off x="9829800" y="2087184"/>
          <a:ext cx="8035018" cy="700044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473804044"/>
      </p:ext>
    </p:extLst>
  </p:cSld>
  <p:clrMapOvr>
    <a:masterClrMapping/>
  </p:clrMapOvr>
  <p:transition spd="slow">
    <p:fade/>
  </p:transition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7C5700F-E7FB-FFA1-65F2-736788AB49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>
            <a:extLst>
              <a:ext uri="{FF2B5EF4-FFF2-40B4-BE49-F238E27FC236}">
                <a16:creationId xmlns:a16="http://schemas.microsoft.com/office/drawing/2014/main" id="{9CC68581-025A-4C16-D8F6-B590E6004FB1}"/>
              </a:ext>
            </a:extLst>
          </p:cNvPr>
          <p:cNvSpPr/>
          <p:nvPr/>
        </p:nvSpPr>
        <p:spPr>
          <a:xfrm rot="1789">
            <a:off x="-4763" y="9490075"/>
            <a:ext cx="18297526" cy="0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29252DE-4BC0-F124-D25E-958E23E78F4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375" y="547688"/>
            <a:ext cx="16316325" cy="1989137"/>
          </a:xfrm>
        </p:spPr>
        <p:txBody>
          <a:bodyPr rtlCol="0">
            <a:norm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6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Siltumenerģija ēkas</a:t>
            </a:r>
            <a:endParaRPr lang="en-US" sz="6000" b="1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2272070-16B1-A4AA-46C6-80895199703F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5" y="2105024"/>
            <a:ext cx="16316325" cy="6659966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endParaRPr lang="lv-LV" sz="32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lv-LV" sz="28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  <a:p>
            <a:pPr fontAlgn="auto">
              <a:spcAft>
                <a:spcPts val="0"/>
              </a:spcAft>
              <a:defRPr/>
            </a:pPr>
            <a:endParaRPr lang="en-LV" sz="28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5E2EE690-14C3-6AF8-5EA6-EB7E37E720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7EB823-737B-4351-9B18-243229057029}" type="datetime1">
              <a:rPr lang="lv-LV" smtClean="0"/>
              <a:t>07.02.2025</a:t>
            </a:fld>
            <a:endParaRPr lang="en-US"/>
          </a:p>
        </p:txBody>
      </p:sp>
      <p:sp>
        <p:nvSpPr>
          <p:cNvPr id="9" name="Content Placeholder 4">
            <a:extLst>
              <a:ext uri="{FF2B5EF4-FFF2-40B4-BE49-F238E27FC236}">
                <a16:creationId xmlns:a16="http://schemas.microsoft.com/office/drawing/2014/main" id="{83A5FD6E-2231-E8B9-C087-731C8499E549}"/>
              </a:ext>
            </a:extLst>
          </p:cNvPr>
          <p:cNvSpPr txBox="1">
            <a:spLocks/>
          </p:cNvSpPr>
          <p:nvPr/>
        </p:nvSpPr>
        <p:spPr bwMode="auto">
          <a:xfrm>
            <a:off x="866775" y="2257424"/>
            <a:ext cx="10029825" cy="6659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defTabSz="1371600" rtl="0" fontAlgn="base">
              <a:lnSpc>
                <a:spcPct val="90000"/>
              </a:lnSpc>
              <a:spcBef>
                <a:spcPts val="1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fontAlgn="base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fontAlgn="base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fontAlgn="base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fontAlgn="base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lv-LV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ĒKA GAUJAS IELA 33A	466.49 </a:t>
            </a:r>
            <a:r>
              <a:rPr lang="lv-LV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MWh</a:t>
            </a:r>
            <a:r>
              <a:rPr lang="lv-LV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 	38%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lv-LV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ĒKA PIRMĀ IELA 42	196.11 </a:t>
            </a:r>
            <a:r>
              <a:rPr lang="lv-LV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MWh</a:t>
            </a:r>
            <a:r>
              <a:rPr lang="lv-LV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 	16%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lv-LV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ĒKA GARĀ IELA 20	152.95 </a:t>
            </a:r>
            <a:r>
              <a:rPr lang="lv-LV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MWh</a:t>
            </a:r>
            <a:r>
              <a:rPr lang="lv-LV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 	13%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lv-LV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KULTŪRAS NAMS	112.06 </a:t>
            </a:r>
            <a:r>
              <a:rPr lang="lv-LV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MWh</a:t>
            </a:r>
            <a:r>
              <a:rPr lang="lv-LV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 	9%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lv-LV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ĒKA GAUJAS IELA 16	105.61 </a:t>
            </a:r>
            <a:r>
              <a:rPr lang="lv-LV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MWh</a:t>
            </a:r>
            <a:r>
              <a:rPr lang="lv-LV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 	9%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lv-LV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ĒKA STACIJAS IELA 5	60.14 </a:t>
            </a:r>
            <a:r>
              <a:rPr lang="lv-LV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MWh</a:t>
            </a:r>
            <a:r>
              <a:rPr lang="lv-LV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 	5%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lv-LV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ĒKA STACIJAS IELA 7	43.6 </a:t>
            </a:r>
            <a:r>
              <a:rPr lang="lv-LV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MWh</a:t>
            </a:r>
            <a:r>
              <a:rPr lang="lv-LV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 	4%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lv-LV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UGUNSDZĒSĒJU DEPO	42.06 </a:t>
            </a:r>
            <a:r>
              <a:rPr lang="lv-LV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MWh</a:t>
            </a:r>
            <a:r>
              <a:rPr lang="lv-LV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 	3%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lv-LV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ŪDENSROZE		25.14 </a:t>
            </a:r>
            <a:r>
              <a:rPr lang="lv-LV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MWh</a:t>
            </a:r>
            <a:r>
              <a:rPr lang="lv-LV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 	2%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lv-LV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KADIĶIS		11.21 </a:t>
            </a:r>
            <a:r>
              <a:rPr lang="lv-LV" sz="24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MWh</a:t>
            </a:r>
            <a:r>
              <a:rPr lang="lv-LV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 	1%</a:t>
            </a: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lv-LV" sz="32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LV" sz="32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742C780E-48DE-3E14-E685-317E75C56DCE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721606569"/>
              </p:ext>
            </p:extLst>
          </p:nvPr>
        </p:nvGraphicFramePr>
        <p:xfrm>
          <a:off x="8763000" y="2139547"/>
          <a:ext cx="9067800" cy="7193366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2656510404"/>
      </p:ext>
    </p:extLst>
  </p:cSld>
  <p:clrMapOvr>
    <a:masterClrMapping/>
  </p:clrMapOvr>
  <p:transition spd="slow">
    <p:fade/>
  </p:transition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860FA6-C6A1-F8A8-C347-9455E4E317D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>
            <a:extLst>
              <a:ext uri="{FF2B5EF4-FFF2-40B4-BE49-F238E27FC236}">
                <a16:creationId xmlns:a16="http://schemas.microsoft.com/office/drawing/2014/main" id="{C70C7801-CF62-F950-294B-C4AB833351BD}"/>
              </a:ext>
            </a:extLst>
          </p:cNvPr>
          <p:cNvSpPr/>
          <p:nvPr/>
        </p:nvSpPr>
        <p:spPr>
          <a:xfrm rot="1789">
            <a:off x="-4763" y="9490075"/>
            <a:ext cx="18297526" cy="0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52A2ABF-24CA-0966-F5D4-C52038ED64E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90600" y="547688"/>
            <a:ext cx="16040100" cy="1989137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6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Kopējais patēriņš izglītība un ēkas</a:t>
            </a:r>
            <a:endParaRPr lang="en-US" sz="6000" b="1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D69E87A-BA6A-197D-739D-89DF124D264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5" y="2105024"/>
            <a:ext cx="16316325" cy="6659966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None/>
              <a:defRPr/>
            </a:pPr>
            <a:endParaRPr lang="lv-LV" sz="28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  <a:p>
            <a:pPr fontAlgn="auto">
              <a:spcAft>
                <a:spcPts val="0"/>
              </a:spcAft>
              <a:defRPr/>
            </a:pPr>
            <a:endParaRPr lang="en-LV" sz="28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FD2714B0-BADF-5FF6-FF7E-D67F7217A10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7EB823-737B-4351-9B18-243229057029}" type="datetime1">
              <a:rPr lang="lv-LV" smtClean="0"/>
              <a:t>07.02.2025</a:t>
            </a:fld>
            <a:endParaRPr lang="en-US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F0A2620F-B3AE-405A-4979-096703CE68C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38590006"/>
              </p:ext>
            </p:extLst>
          </p:nvPr>
        </p:nvGraphicFramePr>
        <p:xfrm>
          <a:off x="7543800" y="2105024"/>
          <a:ext cx="10515600" cy="7312028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sp>
        <p:nvSpPr>
          <p:cNvPr id="11" name="Content Placeholder 4">
            <a:extLst>
              <a:ext uri="{FF2B5EF4-FFF2-40B4-BE49-F238E27FC236}">
                <a16:creationId xmlns:a16="http://schemas.microsoft.com/office/drawing/2014/main" id="{1E689937-71D4-1B89-A480-A2DC37F0A695}"/>
              </a:ext>
            </a:extLst>
          </p:cNvPr>
          <p:cNvSpPr txBox="1">
            <a:spLocks/>
          </p:cNvSpPr>
          <p:nvPr/>
        </p:nvSpPr>
        <p:spPr bwMode="auto">
          <a:xfrm>
            <a:off x="866775" y="2257424"/>
            <a:ext cx="7896225" cy="66599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rtlCol="0" anchor="t" anchorCtr="0" compatLnSpc="1">
            <a:prstTxWarp prst="textNoShape">
              <a:avLst/>
            </a:prstTxWarp>
            <a:normAutofit/>
          </a:bodyPr>
          <a:lstStyle>
            <a:lvl1pPr marL="342900" indent="-342900" algn="l" defTabSz="1371600" rtl="0" fontAlgn="base">
              <a:lnSpc>
                <a:spcPct val="90000"/>
              </a:lnSpc>
              <a:spcBef>
                <a:spcPts val="1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42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1028700" indent="-342900" algn="l" defTabSz="1371600" rtl="0" fontAlgn="base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714500" indent="-342900" algn="l" defTabSz="1371600" rtl="0" fontAlgn="base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3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2400300" indent="-342900" algn="l" defTabSz="1371600" rtl="0" fontAlgn="base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3086100" indent="-342900" algn="l" defTabSz="1371600" rtl="0" fontAlgn="base">
              <a:lnSpc>
                <a:spcPct val="90000"/>
              </a:lnSpc>
              <a:spcBef>
                <a:spcPts val="75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37719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44577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51435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5829300" indent="-342900" algn="l" defTabSz="1371600" rtl="0" eaLnBrk="1" latinLnBrk="0" hangingPunct="1">
              <a:lnSpc>
                <a:spcPct val="90000"/>
              </a:lnSpc>
              <a:spcBef>
                <a:spcPts val="750"/>
              </a:spcBef>
              <a:buFont typeface="Arial" panose="020B0604020202020204" pitchFamily="34" charset="0"/>
              <a:buChar char="•"/>
              <a:defRPr sz="27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eaLnBrk="1" fontAlgn="auto" hangingPunct="1">
              <a:spcAft>
                <a:spcPts val="0"/>
              </a:spcAft>
              <a:defRPr/>
            </a:pPr>
            <a:r>
              <a:rPr lang="lv-LV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ĀDAŽU VIDUSSKOLA	1959.10 </a:t>
            </a:r>
            <a:r>
              <a:rPr lang="lv-LV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MWh</a:t>
            </a:r>
            <a:r>
              <a:rPr lang="lv-LV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	28%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lv-LV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PII STRAUTIŅŠ		868.20 </a:t>
            </a:r>
            <a:r>
              <a:rPr lang="lv-LV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MWh</a:t>
            </a:r>
            <a:r>
              <a:rPr lang="lv-LV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 	12%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lv-LV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ĒKA GAUJAS IELA 33A	714.01 </a:t>
            </a:r>
            <a:r>
              <a:rPr lang="lv-LV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MWh</a:t>
            </a:r>
            <a:r>
              <a:rPr lang="lv-LV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 	10%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lv-LV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ĀDAŽU SĀKUMSKOLA	651.66 </a:t>
            </a:r>
            <a:r>
              <a:rPr lang="lv-LV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MWh</a:t>
            </a:r>
            <a:r>
              <a:rPr lang="lv-LV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 	9%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lv-LV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CARNIKAVAS VIDUSSKOLA	584.38 </a:t>
            </a:r>
            <a:r>
              <a:rPr lang="lv-LV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MWh</a:t>
            </a:r>
            <a:r>
              <a:rPr lang="lv-LV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 	8%</a:t>
            </a:r>
          </a:p>
          <a:p>
            <a:pPr eaLnBrk="1" fontAlgn="auto" hangingPunct="1">
              <a:spcAft>
                <a:spcPts val="0"/>
              </a:spcAft>
              <a:defRPr/>
            </a:pPr>
            <a:r>
              <a:rPr lang="lv-LV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PII MEŽAVĒJI		476.21 </a:t>
            </a:r>
            <a:r>
              <a:rPr lang="lv-LV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MWh</a:t>
            </a:r>
            <a:r>
              <a:rPr lang="lv-LV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 	7%</a:t>
            </a:r>
          </a:p>
          <a:p>
            <a:pPr eaLnBrk="1" fontAlgn="auto" hangingPunct="1">
              <a:spcAft>
                <a:spcPts val="0"/>
              </a:spcAft>
              <a:defRPr/>
            </a:pPr>
            <a:endParaRPr lang="lv-LV" sz="32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  <a:p>
            <a:pPr marL="0" indent="0" eaLnBrk="1" fontAlgn="auto" hangingPunct="1">
              <a:spcAft>
                <a:spcPts val="0"/>
              </a:spcAft>
              <a:buFont typeface="Arial" panose="020B0604020202020204" pitchFamily="34" charset="0"/>
              <a:buNone/>
              <a:defRPr/>
            </a:pPr>
            <a:endParaRPr lang="lv-LV" sz="28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  <a:p>
            <a:pPr eaLnBrk="1" fontAlgn="auto" hangingPunct="1">
              <a:spcAft>
                <a:spcPts val="0"/>
              </a:spcAft>
              <a:defRPr/>
            </a:pPr>
            <a:endParaRPr lang="en-LV" sz="28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</p:spTree>
    <p:extLst>
      <p:ext uri="{BB962C8B-B14F-4D97-AF65-F5344CB8AC3E}">
        <p14:creationId xmlns:p14="http://schemas.microsoft.com/office/powerpoint/2010/main" val="2790509972"/>
      </p:ext>
    </p:extLst>
  </p:cSld>
  <p:clrMapOvr>
    <a:masterClrMapping/>
  </p:clrMapOvr>
  <p:transition spd="slow">
    <p:fade/>
  </p:transition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94670A5-433A-8455-E0FF-E3127467F2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>
            <a:extLst>
              <a:ext uri="{FF2B5EF4-FFF2-40B4-BE49-F238E27FC236}">
                <a16:creationId xmlns:a16="http://schemas.microsoft.com/office/drawing/2014/main" id="{6C07D9F1-FE19-207C-61E6-505FA0DECFE6}"/>
              </a:ext>
            </a:extLst>
          </p:cNvPr>
          <p:cNvSpPr/>
          <p:nvPr/>
        </p:nvSpPr>
        <p:spPr>
          <a:xfrm rot="1789">
            <a:off x="-4763" y="9490075"/>
            <a:ext cx="18297526" cy="0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44620C6-FDED-2958-2478-5437F7B1C51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375" y="547688"/>
            <a:ext cx="16316325" cy="1989137"/>
          </a:xfrm>
        </p:spPr>
        <p:txBody>
          <a:bodyPr rtlCol="0">
            <a:norm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6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Ādažu vidusskola un sporta centrs</a:t>
            </a:r>
            <a:endParaRPr lang="en-US" sz="6000" b="1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F7E8DED-B8A3-7D86-0892-3C6DFA92C4F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5" y="2105024"/>
            <a:ext cx="17244332" cy="72058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Elektroenerģija	35%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Siltumenerģija	37%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Platība	16185.70 m2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Ēka daļēji atjaunota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Siltumenerģija 2024. g.  93,97 </a:t>
            </a:r>
            <a:r>
              <a:rPr lang="lv-LV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kWh</a:t>
            </a: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/m2 gadā</a:t>
            </a:r>
          </a:p>
          <a:p>
            <a:pPr fontAlgn="auto">
              <a:spcAft>
                <a:spcPts val="0"/>
              </a:spcAft>
              <a:defRPr/>
            </a:pPr>
            <a:endParaRPr lang="en-LV" sz="28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014EA9F7-68BA-EA72-0A83-D53726EEE12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7EB823-737B-4351-9B18-243229057029}" type="datetime1">
              <a:rPr lang="lv-LV" smtClean="0"/>
              <a:t>07.02.2025</a:t>
            </a:fld>
            <a:endParaRPr lang="en-US"/>
          </a:p>
        </p:txBody>
      </p:sp>
      <p:pic>
        <p:nvPicPr>
          <p:cNvPr id="12" name="Picture 11">
            <a:extLst>
              <a:ext uri="{FF2B5EF4-FFF2-40B4-BE49-F238E27FC236}">
                <a16:creationId xmlns:a16="http://schemas.microsoft.com/office/drawing/2014/main" id="{4EC0BCC3-21E1-DD83-A2E3-5799D35A376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99755" y="3835627"/>
            <a:ext cx="6781800" cy="5467350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79BDAC9F-798C-AFFF-B6A8-E89C4A256DF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88403" y="5321527"/>
            <a:ext cx="6934200" cy="39814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887144645"/>
      </p:ext>
    </p:extLst>
  </p:cSld>
  <p:clrMapOvr>
    <a:masterClrMapping/>
  </p:clrMapOvr>
  <p:transition spd="slow">
    <p:fade/>
  </p:transition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13CB8F8-2038-EE40-51C7-E8AAA87EFF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>
            <a:extLst>
              <a:ext uri="{FF2B5EF4-FFF2-40B4-BE49-F238E27FC236}">
                <a16:creationId xmlns:a16="http://schemas.microsoft.com/office/drawing/2014/main" id="{DD6A9363-C9CB-08AE-BCF3-6EE8B0C08800}"/>
              </a:ext>
            </a:extLst>
          </p:cNvPr>
          <p:cNvSpPr/>
          <p:nvPr/>
        </p:nvSpPr>
        <p:spPr>
          <a:xfrm rot="1789">
            <a:off x="-4763" y="9490075"/>
            <a:ext cx="18297526" cy="0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429DFFE-EBF1-1F2B-447C-0806775A0E2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375" y="547688"/>
            <a:ext cx="16316325" cy="1989137"/>
          </a:xfrm>
        </p:spPr>
        <p:txBody>
          <a:bodyPr rtlCol="0">
            <a:norm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6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Ādažu vidusskola un sporta centrs</a:t>
            </a:r>
            <a:endParaRPr lang="en-US" sz="6000" b="1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B8480F97-4304-58D0-BAA6-7B1AD4089D8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7EB823-737B-4351-9B18-243229057029}" type="datetime1">
              <a:rPr lang="lv-LV" smtClean="0"/>
              <a:t>07.02.2025</a:t>
            </a:fld>
            <a:endParaRPr lang="en-US"/>
          </a:p>
        </p:txBody>
      </p:sp>
      <p:pic>
        <p:nvPicPr>
          <p:cNvPr id="28" name="Picture 27">
            <a:extLst>
              <a:ext uri="{FF2B5EF4-FFF2-40B4-BE49-F238E27FC236}">
                <a16:creationId xmlns:a16="http://schemas.microsoft.com/office/drawing/2014/main" id="{4DED006E-5FC0-8816-B7AE-FB5C1B483B5F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533900" y="2171700"/>
            <a:ext cx="9220200" cy="69151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36441775"/>
      </p:ext>
    </p:extLst>
  </p:cSld>
  <p:clrMapOvr>
    <a:masterClrMapping/>
  </p:clrMapOvr>
  <p:transition spd="slow">
    <p:fade/>
  </p:transition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A46B1A2-C15F-76A4-73C4-ED5D37B1A17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>
            <a:extLst>
              <a:ext uri="{FF2B5EF4-FFF2-40B4-BE49-F238E27FC236}">
                <a16:creationId xmlns:a16="http://schemas.microsoft.com/office/drawing/2014/main" id="{71F5F6E4-ACCE-4664-2E38-E2C77102FD21}"/>
              </a:ext>
            </a:extLst>
          </p:cNvPr>
          <p:cNvSpPr/>
          <p:nvPr/>
        </p:nvSpPr>
        <p:spPr>
          <a:xfrm rot="1789">
            <a:off x="-4763" y="9490075"/>
            <a:ext cx="18297526" cy="0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5D07BE6-3E0C-621B-77B4-07F411012E0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375" y="547688"/>
            <a:ext cx="16316325" cy="1989137"/>
          </a:xfrm>
        </p:spPr>
        <p:txBody>
          <a:bodyPr rtlCol="0">
            <a:norm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6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Ādažu vidusskola un sporta centrs</a:t>
            </a:r>
            <a:endParaRPr lang="en-US" sz="6000" b="1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32CF735E-6CA3-0668-19C1-BEF629B9E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7EB823-737B-4351-9B18-243229057029}" type="datetime1">
              <a:rPr lang="lv-LV" smtClean="0"/>
              <a:t>07.02.2025</a:t>
            </a:fld>
            <a:endParaRPr lang="en-US"/>
          </a:p>
        </p:txBody>
      </p:sp>
      <p:pic>
        <p:nvPicPr>
          <p:cNvPr id="15" name="Picture 14">
            <a:extLst>
              <a:ext uri="{FF2B5EF4-FFF2-40B4-BE49-F238E27FC236}">
                <a16:creationId xmlns:a16="http://schemas.microsoft.com/office/drawing/2014/main" id="{5C42B162-5313-3392-55DC-89B2F8EC5ECF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971800" y="2003214"/>
            <a:ext cx="5285522" cy="36907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43ABAA9-D2D4-D01B-A20B-E0E5BCF44744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506651" y="5868404"/>
            <a:ext cx="4343358" cy="3458493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9F7DCD42-A076-F69B-E61E-53B6D2670B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99338" y="5853376"/>
            <a:ext cx="2819400" cy="3457446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651488CE-D607-C299-8B93-1444B980DBB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471817" y="2003214"/>
            <a:ext cx="4922743" cy="3690700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D056D956-4B58-0B42-E5EA-5F2236CDB14C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609055" y="2003214"/>
            <a:ext cx="2819400" cy="3713356"/>
          </a:xfrm>
          <a:prstGeom prst="rect">
            <a:avLst/>
          </a:prstGeom>
        </p:spPr>
      </p:pic>
      <p:pic>
        <p:nvPicPr>
          <p:cNvPr id="25" name="Picture 24">
            <a:extLst>
              <a:ext uri="{FF2B5EF4-FFF2-40B4-BE49-F238E27FC236}">
                <a16:creationId xmlns:a16="http://schemas.microsoft.com/office/drawing/2014/main" id="{616B9200-279C-41FA-85EA-745A5C665C48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5803034" y="5865379"/>
            <a:ext cx="2454288" cy="3445443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B31EEF10-D48A-080E-B917-F66F11405DA9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971800" y="5865379"/>
            <a:ext cx="2584082" cy="34454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48565736"/>
      </p:ext>
    </p:extLst>
  </p:cSld>
  <p:clrMapOvr>
    <a:masterClrMapping/>
  </p:clrMapOvr>
  <p:transition spd="slow">
    <p:fade/>
  </p:transition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767D03D-CA3B-34F9-D9DA-0C4F6D9947E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>
            <a:extLst>
              <a:ext uri="{FF2B5EF4-FFF2-40B4-BE49-F238E27FC236}">
                <a16:creationId xmlns:a16="http://schemas.microsoft.com/office/drawing/2014/main" id="{1F8251D4-A93A-93C8-D77C-AF34D9353E99}"/>
              </a:ext>
            </a:extLst>
          </p:cNvPr>
          <p:cNvSpPr/>
          <p:nvPr/>
        </p:nvSpPr>
        <p:spPr>
          <a:xfrm rot="1789">
            <a:off x="-4763" y="9490075"/>
            <a:ext cx="18297526" cy="0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D9DABE7-A497-81E4-28D6-B2FDC9749EF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375" y="547688"/>
            <a:ext cx="16316325" cy="1989137"/>
          </a:xfrm>
        </p:spPr>
        <p:txBody>
          <a:bodyPr rtlCol="0">
            <a:norm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6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Ādažu vidusskola un sporta centrs</a:t>
            </a:r>
            <a:endParaRPr lang="en-US" sz="6000" b="1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pic>
        <p:nvPicPr>
          <p:cNvPr id="12" name="Content Placeholder 11">
            <a:extLst>
              <a:ext uri="{FF2B5EF4-FFF2-40B4-BE49-F238E27FC236}">
                <a16:creationId xmlns:a16="http://schemas.microsoft.com/office/drawing/2014/main" id="{E0FA7C11-9BCB-188A-5EE9-9AEC1CB31355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10549902" y="5872589"/>
            <a:ext cx="2028386" cy="3428437"/>
          </a:xfrm>
        </p:spPr>
      </p:pic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BB48D4BD-A4A9-85A5-0D06-2FD7617B876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7EB823-737B-4351-9B18-243229057029}" type="datetime1">
              <a:rPr lang="lv-LV" smtClean="0"/>
              <a:t>07.02.2025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7F2D27E-4BDD-3BE7-8357-EB9F7CA0D0C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540324" y="5852736"/>
            <a:ext cx="4675142" cy="3428437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11B89CE0-6C42-E64E-51E8-03F5F0E9E74F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673342" y="1943100"/>
            <a:ext cx="2823597" cy="3764796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1988391F-74F0-C7AD-23F9-97F27AB105E1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751855" y="1943100"/>
            <a:ext cx="2823597" cy="3764796"/>
          </a:xfrm>
          <a:prstGeom prst="rect">
            <a:avLst/>
          </a:prstGeom>
        </p:spPr>
      </p:pic>
      <p:pic>
        <p:nvPicPr>
          <p:cNvPr id="20" name="Picture 19">
            <a:extLst>
              <a:ext uri="{FF2B5EF4-FFF2-40B4-BE49-F238E27FC236}">
                <a16:creationId xmlns:a16="http://schemas.microsoft.com/office/drawing/2014/main" id="{9EBD8C46-D9D6-B4BB-A012-88852116E6EB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8686801" y="1957898"/>
            <a:ext cx="3962400" cy="3749998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0FA2489D-AB09-95B3-9C2C-E80F88C6F226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91063" y="2338523"/>
            <a:ext cx="5229225" cy="69723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59578651"/>
      </p:ext>
    </p:extLst>
  </p:cSld>
  <p:clrMapOvr>
    <a:masterClrMapping/>
  </p:clrMapOvr>
  <p:transition spd="slow">
    <p:fade/>
  </p:transition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0391536-7669-BA08-F317-6E39868AFDB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>
            <a:extLst>
              <a:ext uri="{FF2B5EF4-FFF2-40B4-BE49-F238E27FC236}">
                <a16:creationId xmlns:a16="http://schemas.microsoft.com/office/drawing/2014/main" id="{99FA3806-BCE8-5F82-A651-C805C45AB6ED}"/>
              </a:ext>
            </a:extLst>
          </p:cNvPr>
          <p:cNvSpPr/>
          <p:nvPr/>
        </p:nvSpPr>
        <p:spPr>
          <a:xfrm rot="1789">
            <a:off x="-4763" y="9490075"/>
            <a:ext cx="18297526" cy="0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BD09FE6-E7A0-EEAA-7ABC-B08972F983B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375" y="547688"/>
            <a:ext cx="16316325" cy="1989137"/>
          </a:xfrm>
        </p:spPr>
        <p:txBody>
          <a:bodyPr rtlCol="0">
            <a:norm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6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Ādažu vidusskola un sporta centrs</a:t>
            </a:r>
            <a:endParaRPr lang="en-US" sz="6000" b="1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B1E67061-5B18-E61E-D114-62D98EAFA3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5" y="2105024"/>
            <a:ext cx="17244332" cy="72058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2024. g. iekštelpu apgaismojuma nomaiņa uz LED un kustības sensoru uzstādīšana.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2024. g. teritorijas apgaismojuma nomaiņa uz LED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2024. g. apkures sistēmas sūkņu automātikas uzstādīšana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2024. g. uzstādīta siltummezgla attālināta vadība </a:t>
            </a:r>
            <a:r>
              <a:rPr lang="lv-LV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Danfoss</a:t>
            </a:r>
            <a:endParaRPr lang="lv-LV" sz="28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  <a:p>
            <a:pPr fontAlgn="auto">
              <a:spcAft>
                <a:spcPts val="0"/>
              </a:spcAft>
              <a:defRPr/>
            </a:pPr>
            <a:endParaRPr lang="lv-LV" sz="28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Perspektīva: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lv-LV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Turpināt pāreju uz LED apgaismojumu, kustības sensoru uzstādīšana.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lv-LV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Kontrolskaitītāju uzstādīšana, verifikācija uzskaites pilnveidošana.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lv-LV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Pieslēgšanās centralizētajai siltumapgādei vai katlumājas pārbūve, pārvietošana atbilstoši ēkas patēriņam.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lv-LV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Ventilācijas sistēmas pārbūve.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lv-LV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Saules kolektoru uzstādīšana karstā ūdens sagatavošanai.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lv-LV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PV uzstādīšana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lv-LV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Ēkas BMS izveide.</a:t>
            </a:r>
            <a:endParaRPr lang="en-LV" sz="22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  <a:p>
            <a:pPr fontAlgn="auto">
              <a:spcAft>
                <a:spcPts val="0"/>
              </a:spcAft>
              <a:defRPr/>
            </a:pPr>
            <a:endParaRPr lang="en-LV" sz="28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B7A0A592-9B2D-9F0B-B2FA-6B9A53FC5D8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7EB823-737B-4351-9B18-243229057029}" type="datetime1">
              <a:rPr lang="lv-LV" smtClean="0"/>
              <a:t>07.02.2025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24835482"/>
      </p:ext>
    </p:extLst>
  </p:cSld>
  <p:clrMapOvr>
    <a:masterClrMapping/>
  </p:clrMapOvr>
  <p:transition spd="slow">
    <p:fade/>
  </p:transition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BA2ED60-8995-857C-7612-28CD1638A1C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>
            <a:extLst>
              <a:ext uri="{FF2B5EF4-FFF2-40B4-BE49-F238E27FC236}">
                <a16:creationId xmlns:a16="http://schemas.microsoft.com/office/drawing/2014/main" id="{5E3406A7-2E6B-D14E-4F47-C22AB8FEED1E}"/>
              </a:ext>
            </a:extLst>
          </p:cNvPr>
          <p:cNvSpPr/>
          <p:nvPr/>
        </p:nvSpPr>
        <p:spPr>
          <a:xfrm rot="1789">
            <a:off x="-4763" y="9490075"/>
            <a:ext cx="18297526" cy="0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8786A44-0D6B-CC15-DB4E-A655F8BA4B3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375" y="547688"/>
            <a:ext cx="16316325" cy="1989137"/>
          </a:xfrm>
        </p:spPr>
        <p:txBody>
          <a:bodyPr rtlCol="0">
            <a:norm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6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PII Strautiņš, Ādaži</a:t>
            </a:r>
            <a:endParaRPr lang="en-US" sz="6000" b="1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248BEBD-6A69-CF28-4305-672597A7B7C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5" y="2105024"/>
            <a:ext cx="17244332" cy="72058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Elektroenerģija 8%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Siltumenerģija 19%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Platība	4583.40 m2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Ēka daļēji atjaunota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Siltumenerģija 2024. g. 165.94 </a:t>
            </a:r>
            <a:r>
              <a:rPr lang="lv-LV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kWh</a:t>
            </a: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/m2 gadā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Baseins</a:t>
            </a:r>
            <a:endParaRPr lang="en-LV" sz="28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2F1D05FF-C938-DECB-8DDA-71304757F7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7EB823-737B-4351-9B18-243229057029}" type="datetime1">
              <a:rPr lang="lv-LV" smtClean="0"/>
              <a:t>07.02.2025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B78C6983-B8D1-449C-E7C7-C15EAED9818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122478" y="3795849"/>
            <a:ext cx="6858000" cy="5514975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F3F6DDD3-6EA5-708E-DCF0-A1165AEB8DA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38600" y="5338899"/>
            <a:ext cx="6934200" cy="39719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88011953"/>
      </p:ext>
    </p:extLst>
  </p:cSld>
  <p:clrMapOvr>
    <a:masterClrMapping/>
  </p:clrMapOvr>
  <p:transition spd="slow">
    <p:fade/>
  </p:transition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8F7DBA2F-2946-F5A5-7169-981ED6564BF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>
            <a:extLst>
              <a:ext uri="{FF2B5EF4-FFF2-40B4-BE49-F238E27FC236}">
                <a16:creationId xmlns:a16="http://schemas.microsoft.com/office/drawing/2014/main" id="{E3B4EC01-4CB9-2009-8E2C-4764C3786AD4}"/>
              </a:ext>
            </a:extLst>
          </p:cNvPr>
          <p:cNvSpPr/>
          <p:nvPr/>
        </p:nvSpPr>
        <p:spPr>
          <a:xfrm rot="1789">
            <a:off x="-4763" y="9490075"/>
            <a:ext cx="18297526" cy="0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A009A23-DF1E-E8FB-B6C6-2CAA166C9E2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0" y="547688"/>
            <a:ext cx="12077700" cy="1989137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6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PII Strautiņš, Ādaži</a:t>
            </a:r>
            <a:endParaRPr lang="en-US" sz="6000" b="1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D0352691-EF5B-0937-8BB5-4922328C82AA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57300" y="1943100"/>
            <a:ext cx="5404247" cy="7205663"/>
          </a:xfrm>
        </p:spPr>
      </p:pic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E6F4EB22-8FA3-3D5C-F211-571ECCF1CF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7EB823-737B-4351-9B18-243229057029}" type="datetime1">
              <a:rPr lang="lv-LV" smtClean="0"/>
              <a:t>07.02.2025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A1BEB7DC-D5A4-29D0-C2DD-E0612E63A5F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784558" y="1943100"/>
            <a:ext cx="6245641" cy="317864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D80BF5F1-0EC1-6130-A53E-EF24D64F8AE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0582623" y="5467818"/>
            <a:ext cx="7003822" cy="3680945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5B5C55B7-63DB-90C1-48E0-B0EA375B25D5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153210" y="1943100"/>
            <a:ext cx="4229610" cy="317220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561F762-BB30-2F47-4E89-B225FBFE73F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84558" y="5441685"/>
            <a:ext cx="3675054" cy="36975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650115480"/>
      </p:ext>
    </p:extLst>
  </p:cSld>
  <p:clrMapOvr>
    <a:masterClrMapping/>
  </p:clrMapOvr>
  <p:transition spd="slow">
    <p:fade/>
  </p:transition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ECDDAED-CC54-93A5-CB10-0C73E105514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>
            <a:extLst>
              <a:ext uri="{FF2B5EF4-FFF2-40B4-BE49-F238E27FC236}">
                <a16:creationId xmlns:a16="http://schemas.microsoft.com/office/drawing/2014/main" id="{BB0FD9BB-51F6-6D74-694B-BAFB8B8F3CCE}"/>
              </a:ext>
            </a:extLst>
          </p:cNvPr>
          <p:cNvSpPr/>
          <p:nvPr/>
        </p:nvSpPr>
        <p:spPr>
          <a:xfrm rot="1789">
            <a:off x="-4763" y="9490075"/>
            <a:ext cx="18297526" cy="0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37A431C-91B7-9A98-6A9E-8B5AEDACCB7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0" y="547688"/>
            <a:ext cx="12077700" cy="1989137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6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PII Strautiņš, Ādaži</a:t>
            </a:r>
            <a:endParaRPr lang="en-US" sz="6000" b="1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0E8DBEDD-0F0F-853F-BDB7-35A9954A8A2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7EB823-737B-4351-9B18-243229057029}" type="datetime1">
              <a:rPr lang="lv-LV" smtClean="0"/>
              <a:t>07.02.2025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F0F18D8-9D03-5342-A8E0-9D957B21B5D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108840" y="1956590"/>
            <a:ext cx="4914138" cy="3499462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576FA41C-6711-7422-A8A3-507E5BE1D9F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119320" y="5677458"/>
            <a:ext cx="2844843" cy="356561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10169F17-5102-4F65-40EE-625FE76EA2B2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2956" y="5677458"/>
            <a:ext cx="2588803" cy="3565610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83725A4D-A3F8-3FFC-20C1-D9B7CBCF8F66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9423547" y="1958831"/>
            <a:ext cx="2931668" cy="3499462"/>
          </a:xfrm>
          <a:prstGeom prst="rect">
            <a:avLst/>
          </a:prstGeom>
        </p:spPr>
      </p:pic>
      <p:pic>
        <p:nvPicPr>
          <p:cNvPr id="24" name="Picture 23">
            <a:extLst>
              <a:ext uri="{FF2B5EF4-FFF2-40B4-BE49-F238E27FC236}">
                <a16:creationId xmlns:a16="http://schemas.microsoft.com/office/drawing/2014/main" id="{5421E3BC-43A9-2428-AB9F-CA4677FFF96E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746819" y="1956590"/>
            <a:ext cx="4598813" cy="3525943"/>
          </a:xfrm>
          <a:prstGeom prst="rect">
            <a:avLst/>
          </a:prstGeom>
        </p:spPr>
      </p:pic>
      <p:pic>
        <p:nvPicPr>
          <p:cNvPr id="26" name="Picture 25">
            <a:extLst>
              <a:ext uri="{FF2B5EF4-FFF2-40B4-BE49-F238E27FC236}">
                <a16:creationId xmlns:a16="http://schemas.microsoft.com/office/drawing/2014/main" id="{1D2EAAC7-3CED-A80B-3F67-FDB8F4F4F74E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9790552" y="5677458"/>
            <a:ext cx="3366168" cy="3562637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D7838D6-DE64-383A-2F8D-87B5FA8C6A10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3275513" y="5697475"/>
            <a:ext cx="4707687" cy="354262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82012545"/>
      </p:ext>
    </p:extLst>
  </p:cSld>
  <p:clrMapOvr>
    <a:masterClrMapping/>
  </p:clrMapOvr>
  <p:transition spd="slow">
    <p:fade/>
  </p:transition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C07B4A-14A7-20C4-7621-FE1B51DCF42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>
            <a:extLst>
              <a:ext uri="{FF2B5EF4-FFF2-40B4-BE49-F238E27FC236}">
                <a16:creationId xmlns:a16="http://schemas.microsoft.com/office/drawing/2014/main" id="{DFB599F8-53AD-7FB8-F9D4-2442F7F3A329}"/>
              </a:ext>
            </a:extLst>
          </p:cNvPr>
          <p:cNvSpPr/>
          <p:nvPr/>
        </p:nvSpPr>
        <p:spPr>
          <a:xfrm rot="1789">
            <a:off x="-4763" y="9490075"/>
            <a:ext cx="18297526" cy="0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569BE33-277B-D45D-7546-61B334293D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0" y="547688"/>
            <a:ext cx="12077700" cy="1989137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6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PII Strautiņš, Ādaži</a:t>
            </a:r>
            <a:endParaRPr lang="en-US" sz="6000" b="1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099414F5-0260-BCD6-A453-834B7AD2859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7EB823-737B-4351-9B18-243229057029}" type="datetime1">
              <a:rPr lang="lv-LV" smtClean="0"/>
              <a:t>07.02.2025</a:t>
            </a:fld>
            <a:endParaRPr lang="en-US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6FB3224C-3EC7-AEBB-C077-921ADE03E1C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687595" y="6096183"/>
            <a:ext cx="3136660" cy="3154827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7DDFFF83-3E0B-E6A5-CA03-A3F63493EB70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00801" y="1960729"/>
            <a:ext cx="5334000" cy="4000500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3FB43737-DDD3-2CD0-7C6F-A780749D28B0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1887200" y="1955286"/>
            <a:ext cx="5791200" cy="3992261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6790CFAF-1D71-3780-9492-C15B09C92909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991600" y="6096183"/>
            <a:ext cx="4400153" cy="3300115"/>
          </a:xfrm>
          <a:prstGeom prst="rect">
            <a:avLst/>
          </a:prstGeom>
        </p:spPr>
      </p:pic>
      <p:pic>
        <p:nvPicPr>
          <p:cNvPr id="27" name="Picture 26">
            <a:extLst>
              <a:ext uri="{FF2B5EF4-FFF2-40B4-BE49-F238E27FC236}">
                <a16:creationId xmlns:a16="http://schemas.microsoft.com/office/drawing/2014/main" id="{4C972AEB-A9FE-5F68-AB67-88C8740CA5C1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3578692" y="6096183"/>
            <a:ext cx="4119302" cy="327017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26587956"/>
      </p:ext>
    </p:extLst>
  </p:cSld>
  <p:clrMapOvr>
    <a:masterClrMapping/>
  </p:clrMapOvr>
  <p:transition spd="slow">
    <p:fade/>
  </p:transition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2FEFF97-0E12-7404-B010-218F82AF463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>
            <a:extLst>
              <a:ext uri="{FF2B5EF4-FFF2-40B4-BE49-F238E27FC236}">
                <a16:creationId xmlns:a16="http://schemas.microsoft.com/office/drawing/2014/main" id="{E08D4CD0-239A-DBE7-3039-AAE7AB6AAF06}"/>
              </a:ext>
            </a:extLst>
          </p:cNvPr>
          <p:cNvSpPr/>
          <p:nvPr/>
        </p:nvSpPr>
        <p:spPr>
          <a:xfrm rot="1789">
            <a:off x="-4763" y="9490075"/>
            <a:ext cx="18297526" cy="0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5D9080C-5CE1-0488-B38C-3F686BEBA3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0" y="547688"/>
            <a:ext cx="12077700" cy="1989137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6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PII Strautiņš, Ādaži</a:t>
            </a:r>
            <a:endParaRPr lang="en-US" sz="6000" b="1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13D09183-D6B7-7B39-384D-E02870BF475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7EB823-737B-4351-9B18-243229057029}" type="datetime1">
              <a:rPr lang="lv-LV" smtClean="0"/>
              <a:t>07.02.2025</a:t>
            </a:fld>
            <a:endParaRPr lang="en-US"/>
          </a:p>
        </p:txBody>
      </p:sp>
      <p:pic>
        <p:nvPicPr>
          <p:cNvPr id="6" name="Content Placeholder 5">
            <a:extLst>
              <a:ext uri="{FF2B5EF4-FFF2-40B4-BE49-F238E27FC236}">
                <a16:creationId xmlns:a16="http://schemas.microsoft.com/office/drawing/2014/main" id="{F03B0200-B90D-F5F9-DDA3-D7BDED3A7FF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738058" y="2524851"/>
            <a:ext cx="3840754" cy="5121007"/>
          </a:xfr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B3DC44D7-D7C9-D3C9-3A42-491ABDCB936E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723230" y="2508522"/>
            <a:ext cx="3842794" cy="5123725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A7489FA4-4C32-47CA-3A86-1842AF9301CC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90800" y="2489291"/>
            <a:ext cx="6853405" cy="5140054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72824897"/>
      </p:ext>
    </p:extLst>
  </p:cSld>
  <p:clrMapOvr>
    <a:masterClrMapping/>
  </p:clrMapOvr>
  <p:transition spd="slow">
    <p:fade/>
  </p:transition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885554E-5B75-E8A3-6963-3FC22409666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>
            <a:extLst>
              <a:ext uri="{FF2B5EF4-FFF2-40B4-BE49-F238E27FC236}">
                <a16:creationId xmlns:a16="http://schemas.microsoft.com/office/drawing/2014/main" id="{DE0248E9-21BA-2875-07AA-02CD22FEF737}"/>
              </a:ext>
            </a:extLst>
          </p:cNvPr>
          <p:cNvSpPr/>
          <p:nvPr/>
        </p:nvSpPr>
        <p:spPr>
          <a:xfrm rot="1789">
            <a:off x="-4763" y="9490075"/>
            <a:ext cx="18297526" cy="0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348277D-B1DF-EFA6-814F-EA55E33063F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0" y="547688"/>
            <a:ext cx="12077700" cy="1989137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6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PII Strautiņš, Ādaži</a:t>
            </a:r>
            <a:endParaRPr lang="en-US" sz="6000" b="1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4FDAD73-0E43-11D4-FF23-9C3A91EC9C25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5" y="2105024"/>
            <a:ext cx="17244332" cy="72058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Viens dabasgāzes apkures katls 2009.g. 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2024. g. veikta pilna pārbaude (hidrauliskā, iekšējā un ārējā), jauna bīstamās iekārtas pase, reģistrācija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2024. g. bojāto cirkulācijas sūkņu nomaiņa 2 </a:t>
            </a:r>
            <a:r>
              <a:rPr lang="lv-LV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gab</a:t>
            </a:r>
            <a:endParaRPr lang="lv-LV" sz="20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lv-LV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2024. g. uzstādītas divas siltummezglu attālinātas vadības </a:t>
            </a:r>
            <a:r>
              <a:rPr lang="lv-LV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Danfoss</a:t>
            </a:r>
            <a:r>
              <a:rPr lang="lv-LV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 (5 apkures loki);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2024. g. ieviesta karstā ūdens un baseina siltumenerģijas uzskaite;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2024. g. bojāto apkures sistēmas posmu remonts;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Elektroinstalācijas remonts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Demontēti siltuma zudumus radoši posmi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Perspektīva: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lv-LV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Baseina pārklāja uzstādīšana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lv-LV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Apkures sistēmas nomaiņa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lv-LV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Ventilācijas sistēmas pārbūve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lv-LV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Saules kolektoru uzstādīšana karstā ūdens sagatavošanai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lv-LV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Katlumājas iekārtu maiņa uz apkures katlu kaskādi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lv-LV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Ēkas BMS izveide</a:t>
            </a:r>
            <a:endParaRPr lang="en-LV" sz="22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8D76A9B0-F5B9-E515-AF0E-182CC7A974B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7EB823-737B-4351-9B18-243229057029}" type="datetime1">
              <a:rPr lang="lv-LV" smtClean="0"/>
              <a:t>07.02.2025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70259058"/>
      </p:ext>
    </p:extLst>
  </p:cSld>
  <p:clrMapOvr>
    <a:masterClrMapping/>
  </p:clrMapOvr>
  <p:transition spd="slow">
    <p:fade/>
  </p:transition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1554B17-ABD8-2ED8-3F2C-EB473D4E27B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>
            <a:extLst>
              <a:ext uri="{FF2B5EF4-FFF2-40B4-BE49-F238E27FC236}">
                <a16:creationId xmlns:a16="http://schemas.microsoft.com/office/drawing/2014/main" id="{9B0DC8FD-EE64-6F64-A12E-914CEFB28519}"/>
              </a:ext>
            </a:extLst>
          </p:cNvPr>
          <p:cNvSpPr/>
          <p:nvPr/>
        </p:nvSpPr>
        <p:spPr>
          <a:xfrm rot="1789">
            <a:off x="-4763" y="9490075"/>
            <a:ext cx="18297526" cy="0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48CCDC1-5951-23DB-906A-4E3E11D8D9C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0" y="547688"/>
            <a:ext cx="12077700" cy="1989137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6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Ādažu sākumskola</a:t>
            </a:r>
            <a:endParaRPr lang="en-US" sz="6000" b="1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FB68892-AB02-3B31-543C-ECD65E16444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5" y="2105024"/>
            <a:ext cx="16316325" cy="6659966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Elektroenerģija 21%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Siltumenerģija  8%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Platība	10486.20 m2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Ēka ir jauna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Siltumenerģijas patēriņš 2024. g. 34.99 </a:t>
            </a:r>
            <a:r>
              <a:rPr lang="lv-LV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kWh</a:t>
            </a: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/m2 gadā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lv-LV" sz="28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  <a:p>
            <a:pPr fontAlgn="auto">
              <a:spcAft>
                <a:spcPts val="0"/>
              </a:spcAft>
              <a:defRPr/>
            </a:pPr>
            <a:endParaRPr lang="en-LV" sz="28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D293616B-1F79-4173-1240-C12000EAB7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7EB823-737B-4351-9B18-243229057029}" type="datetime1">
              <a:rPr lang="lv-LV" smtClean="0"/>
              <a:t>07.02.2025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1D648B23-C33A-014B-8BCA-796A9CEEA48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98381" y="3848100"/>
            <a:ext cx="6819900" cy="54673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636C18CA-668B-2F56-DD52-FEC4824B506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2520" y="5321209"/>
            <a:ext cx="6934200" cy="399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034919777"/>
      </p:ext>
    </p:extLst>
  </p:cSld>
  <p:clrMapOvr>
    <a:masterClrMapping/>
  </p:clrMapOvr>
  <p:transition spd="slow">
    <p:fade/>
  </p:transition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7009176-00B5-7026-80B0-42D1F55DD17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>
            <a:extLst>
              <a:ext uri="{FF2B5EF4-FFF2-40B4-BE49-F238E27FC236}">
                <a16:creationId xmlns:a16="http://schemas.microsoft.com/office/drawing/2014/main" id="{2A6080C1-AB08-6C91-BFAC-B0C4D4FC772B}"/>
              </a:ext>
            </a:extLst>
          </p:cNvPr>
          <p:cNvSpPr/>
          <p:nvPr/>
        </p:nvSpPr>
        <p:spPr>
          <a:xfrm rot="1789">
            <a:off x="-4763" y="9490075"/>
            <a:ext cx="18297526" cy="0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32609B0-6F4D-C5FD-C232-2EAFA290EA7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0" y="547688"/>
            <a:ext cx="12077700" cy="1989137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6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PII </a:t>
            </a:r>
            <a:r>
              <a:rPr lang="lv-LV" sz="6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Mežavēji</a:t>
            </a:r>
            <a:r>
              <a:rPr lang="lv-LV" sz="6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, </a:t>
            </a:r>
            <a:r>
              <a:rPr lang="lv-LV" sz="6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Kadaga</a:t>
            </a:r>
            <a:endParaRPr lang="en-US" sz="6000" b="1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FF14F10-5FB8-B9B4-2446-E0368903733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5" y="2105024"/>
            <a:ext cx="16316325" cy="6659966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Elektroenerģija 7%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Siltumenerģija  10%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Platība	2862.25 m2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Ēka ir jauna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Siltumenerģijas patēriņš 2024. g. 134.32 </a:t>
            </a:r>
            <a:r>
              <a:rPr lang="lv-LV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kWh</a:t>
            </a: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/m2 gadā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Baseins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lv-LV" sz="28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  <a:p>
            <a:pPr fontAlgn="auto">
              <a:spcAft>
                <a:spcPts val="0"/>
              </a:spcAft>
              <a:defRPr/>
            </a:pPr>
            <a:endParaRPr lang="en-LV" sz="28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6C33E51C-3810-9A6C-75EA-28EE657A137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7EB823-737B-4351-9B18-243229057029}" type="datetime1">
              <a:rPr lang="lv-LV" smtClean="0"/>
              <a:t>07.02.2025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911B592-5D5F-CE19-55CC-56230B17F43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98381" y="3848100"/>
            <a:ext cx="6819900" cy="54673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BD996C0-CCF6-0654-8AFC-29FC65470896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22520" y="5321209"/>
            <a:ext cx="6934200" cy="399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229429725"/>
      </p:ext>
    </p:extLst>
  </p:cSld>
  <p:clrMapOvr>
    <a:masterClrMapping/>
  </p:clrMapOvr>
  <p:transition spd="slow">
    <p:fade/>
  </p:transition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8D3A3D6-91A6-E47F-7B3F-F37FFF1A86B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>
            <a:extLst>
              <a:ext uri="{FF2B5EF4-FFF2-40B4-BE49-F238E27FC236}">
                <a16:creationId xmlns:a16="http://schemas.microsoft.com/office/drawing/2014/main" id="{891DCD53-4665-187B-2B96-5FB4EF2AF2DB}"/>
              </a:ext>
            </a:extLst>
          </p:cNvPr>
          <p:cNvSpPr/>
          <p:nvPr/>
        </p:nvSpPr>
        <p:spPr>
          <a:xfrm rot="1789">
            <a:off x="-4763" y="9490075"/>
            <a:ext cx="18297526" cy="0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5D4860F-EAF9-6870-AE4B-3262139CE02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0" y="547688"/>
            <a:ext cx="12077700" cy="1989137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6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PII </a:t>
            </a:r>
            <a:r>
              <a:rPr lang="lv-LV" sz="6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Mežavēji</a:t>
            </a:r>
            <a:r>
              <a:rPr lang="lv-LV" sz="6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, </a:t>
            </a:r>
            <a:r>
              <a:rPr lang="lv-LV" sz="6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Kadaga</a:t>
            </a:r>
            <a:endParaRPr lang="en-US" sz="6000" b="1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936E434-8E11-C118-FF37-07F906D6BCA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5" y="2105024"/>
            <a:ext cx="16316325" cy="6659966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2024. g. iekštelpu apgaismojuma pāreja uz LED gaismekļiem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Perspektīva: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lv-LV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Baseina patēriņa uzskaite, baseina pārklāja iegāde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lv-LV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Apkures sistēmas automātikas nomaiņa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lv-LV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Ventilācijas sistēmas remonts.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lv-LV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Teritorijas apgaismojuma nomaiņa uz LED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lv-LV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Saules kolektoru uzstādīšana karstā ūdens sagatavošanai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lv-LV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Ēkas BMS izveide</a:t>
            </a:r>
            <a:endParaRPr lang="en-LV" sz="22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lv-LV" sz="28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  <a:p>
            <a:pPr fontAlgn="auto">
              <a:spcAft>
                <a:spcPts val="0"/>
              </a:spcAft>
              <a:defRPr/>
            </a:pPr>
            <a:endParaRPr lang="en-LV" sz="28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D7D16C09-FC97-9C81-B474-F285A98A784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7EB823-737B-4351-9B18-243229057029}" type="datetime1">
              <a:rPr lang="lv-LV" smtClean="0"/>
              <a:t>07.02.2025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C097F658-3E07-BA99-2000-2194E2FE1E96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154695" y="5603732"/>
            <a:ext cx="5053041" cy="378978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194B1958-1D02-4051-BD4F-12CD1AFC8EEC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372600" y="5603733"/>
            <a:ext cx="2842336" cy="378978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2FCB5AB-815D-129E-82B0-25D6302CB0D3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2379800" y="5603734"/>
            <a:ext cx="5196002" cy="3806172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3DA1A143-D5E9-15B0-9754-E0D2177C2098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030200" y="2105024"/>
            <a:ext cx="4543425" cy="340756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1A1844EA-BE4B-DE25-E142-9AA6787E8F55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6204" y="5599441"/>
            <a:ext cx="2842336" cy="378978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8607177"/>
      </p:ext>
    </p:extLst>
  </p:cSld>
  <p:clrMapOvr>
    <a:masterClrMapping/>
  </p:clrMapOvr>
  <p:transition spd="slow">
    <p:fade/>
  </p:transition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E9F6CA-4C53-6AFB-6B81-DD71E13E419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>
            <a:extLst>
              <a:ext uri="{FF2B5EF4-FFF2-40B4-BE49-F238E27FC236}">
                <a16:creationId xmlns:a16="http://schemas.microsoft.com/office/drawing/2014/main" id="{5489F69A-63C2-5EA8-6575-B36359CF085B}"/>
              </a:ext>
            </a:extLst>
          </p:cNvPr>
          <p:cNvSpPr/>
          <p:nvPr/>
        </p:nvSpPr>
        <p:spPr>
          <a:xfrm rot="1789">
            <a:off x="-4763" y="9490075"/>
            <a:ext cx="18297526" cy="0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C30622CC-900E-605B-B1C8-13AF85BF372B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0" y="547688"/>
            <a:ext cx="12077700" cy="1989137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6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Carnikavas vidusskola</a:t>
            </a:r>
            <a:endParaRPr lang="en-US" sz="6000" b="1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4625D47-2277-B2DB-4878-DC77C460620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5" y="2105024"/>
            <a:ext cx="16316325" cy="6659966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Elektroenerģija 7%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Siltumenerģija  7%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Platība	7398 m2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Ēka ir jauna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Siltumenerģijas patēriņš 2024. g. 52.00 </a:t>
            </a:r>
            <a:r>
              <a:rPr lang="lv-LV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kWh</a:t>
            </a: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/m2 gadā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Ventilācija no apkures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lv-LV" sz="28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  <a:p>
            <a:pPr fontAlgn="auto">
              <a:spcAft>
                <a:spcPts val="0"/>
              </a:spcAft>
              <a:defRPr/>
            </a:pPr>
            <a:endParaRPr lang="en-LV" sz="28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048D375A-E37C-5DD9-5D7F-9DBE85E76A7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7EB823-737B-4351-9B18-243229057029}" type="datetime1">
              <a:rPr lang="lv-LV" smtClean="0"/>
              <a:t>07.02.2025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E80E7D1-C058-6D0E-186B-B1DB07AF55D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98381" y="3848100"/>
            <a:ext cx="6819900" cy="546735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7B67D248-4CF1-12E3-4724-347B0B9ABB9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572000" y="5752572"/>
            <a:ext cx="6184720" cy="35596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25644594"/>
      </p:ext>
    </p:extLst>
  </p:cSld>
  <p:clrMapOvr>
    <a:masterClrMapping/>
  </p:clrMapOvr>
  <p:transition spd="slow">
    <p:fade/>
  </p:transition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9FB3DEC-9882-DB7D-1E9A-86AAC698B4D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>
            <a:extLst>
              <a:ext uri="{FF2B5EF4-FFF2-40B4-BE49-F238E27FC236}">
                <a16:creationId xmlns:a16="http://schemas.microsoft.com/office/drawing/2014/main" id="{3863F133-2FB2-2E0A-824E-AA468763AC08}"/>
              </a:ext>
            </a:extLst>
          </p:cNvPr>
          <p:cNvSpPr/>
          <p:nvPr/>
        </p:nvSpPr>
        <p:spPr>
          <a:xfrm rot="1789">
            <a:off x="-4763" y="9490075"/>
            <a:ext cx="18297526" cy="0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FD7D070-4062-95FD-F97F-BA3D4B44930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0" y="547688"/>
            <a:ext cx="12077700" cy="1989137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6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PII Riekstiņš, Carnikava</a:t>
            </a:r>
            <a:endParaRPr lang="en-US" sz="6000" b="1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CA8FB963-372A-7379-3D3E-739937D383B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5" y="2105024"/>
            <a:ext cx="17244332" cy="72058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Elektroenerģija 8%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Siltumenerģija  3%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Platība	2642.50 m2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Ēka atjaunota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Siltumenerģijas patēriņš 2024. g. 136 </a:t>
            </a:r>
            <a:r>
              <a:rPr lang="lv-LV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kWh</a:t>
            </a: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/m2 gadā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Baseins 16%</a:t>
            </a:r>
          </a:p>
          <a:p>
            <a:pPr fontAlgn="auto">
              <a:spcAft>
                <a:spcPts val="0"/>
              </a:spcAft>
              <a:defRPr/>
            </a:pPr>
            <a:endParaRPr lang="en-LV" sz="28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9B22CB94-6F39-6408-E396-64036DD56E6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7EB823-737B-4351-9B18-243229057029}" type="datetime1">
              <a:rPr lang="lv-LV" smtClean="0"/>
              <a:t>07.02.2025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CDBAF71E-C9D2-4330-3181-9C76275FA73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921093" y="3853793"/>
            <a:ext cx="7048500" cy="5476875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07B26198-F61C-5799-F05C-3AF1EA8101C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810000" y="5339693"/>
            <a:ext cx="6953250" cy="39909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49523949"/>
      </p:ext>
    </p:extLst>
  </p:cSld>
  <p:clrMapOvr>
    <a:masterClrMapping/>
  </p:clrMapOvr>
  <p:transition spd="slow">
    <p:fade/>
  </p:transition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85CA194-DB98-7C5B-F3A8-C77541650EA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>
            <a:extLst>
              <a:ext uri="{FF2B5EF4-FFF2-40B4-BE49-F238E27FC236}">
                <a16:creationId xmlns:a16="http://schemas.microsoft.com/office/drawing/2014/main" id="{17F3909C-F295-2CEA-C5C8-1A80C92BA372}"/>
              </a:ext>
            </a:extLst>
          </p:cNvPr>
          <p:cNvSpPr/>
          <p:nvPr/>
        </p:nvSpPr>
        <p:spPr>
          <a:xfrm rot="1789">
            <a:off x="-4763" y="9490075"/>
            <a:ext cx="18297526" cy="0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67850B0-07E0-F4EE-3F2C-4FE6656947B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0" y="547688"/>
            <a:ext cx="12077700" cy="1989137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6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PII Riekstiņš, Carnikava</a:t>
            </a:r>
            <a:endParaRPr lang="en-US" sz="6000" b="1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pic>
        <p:nvPicPr>
          <p:cNvPr id="13" name="Content Placeholder 12">
            <a:extLst>
              <a:ext uri="{FF2B5EF4-FFF2-40B4-BE49-F238E27FC236}">
                <a16:creationId xmlns:a16="http://schemas.microsoft.com/office/drawing/2014/main" id="{5A094B7D-402A-8DCC-F625-5256237D7F5F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3"/>
          <a:stretch>
            <a:fillRect/>
          </a:stretch>
        </p:blipFill>
        <p:spPr>
          <a:xfrm>
            <a:off x="8686800" y="5720282"/>
            <a:ext cx="3838869" cy="3600066"/>
          </a:xfrm>
        </p:spPr>
      </p:pic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826F1483-9E0B-49DB-A875-144BE7820A9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7EB823-737B-4351-9B18-243229057029}" type="datetime1">
              <a:rPr lang="lv-LV" smtClean="0"/>
              <a:t>07.02.2025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1FB51BAF-436F-8081-D013-5A26C13DC2A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215215" y="5686424"/>
            <a:ext cx="3004218" cy="3633924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5F85304-D30C-70FA-0D6D-DD1AF6666F6D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5412814" y="5676899"/>
            <a:ext cx="3080605" cy="364344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DBDE7A98-061C-FC47-6487-BAF98BC0AD9A}"/>
              </a:ext>
            </a:extLst>
          </p:cNvPr>
          <p:cNvPicPr>
            <a:picLocks noChangeAspect="1"/>
          </p:cNvPicPr>
          <p:nvPr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12814" y="2111506"/>
            <a:ext cx="4584704" cy="3438528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BD7D6934-6C88-97FF-70C8-FFFC574B8B26}"/>
              </a:ext>
            </a:extLst>
          </p:cNvPr>
          <p:cNvPicPr>
            <a:picLocks noChangeAspect="1"/>
          </p:cNvPicPr>
          <p:nvPr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5400000">
            <a:off x="9696450" y="2552745"/>
            <a:ext cx="3454400" cy="2590800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ADF52F0F-5FB8-0EAC-8CEC-3836F8390CC3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93274" y="2136817"/>
            <a:ext cx="4584704" cy="3438528"/>
          </a:xfrm>
          <a:prstGeom prst="rect">
            <a:avLst/>
          </a:prstGeom>
        </p:spPr>
      </p:pic>
      <p:pic>
        <p:nvPicPr>
          <p:cNvPr id="5" name="Picture 4">
            <a:extLst>
              <a:ext uri="{FF2B5EF4-FFF2-40B4-BE49-F238E27FC236}">
                <a16:creationId xmlns:a16="http://schemas.microsoft.com/office/drawing/2014/main" id="{03F66DF7-7F28-5F5B-000B-B45D67E104DA}"/>
              </a:ext>
            </a:extLst>
          </p:cNvPr>
          <p:cNvPicPr>
            <a:picLocks noChangeAspect="1"/>
          </p:cNvPicPr>
          <p:nvPr/>
        </p:nvPicPr>
        <p:blipFill>
          <a:blip r:embed="rId9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719050" y="5676151"/>
            <a:ext cx="4858928" cy="364419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90924018"/>
      </p:ext>
    </p:extLst>
  </p:cSld>
  <p:clrMapOvr>
    <a:masterClrMapping/>
  </p:clrMapOvr>
  <p:transition spd="slow">
    <p:fade/>
  </p:transition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AC16420B-A389-CD24-9F2D-8896A717A5C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>
            <a:extLst>
              <a:ext uri="{FF2B5EF4-FFF2-40B4-BE49-F238E27FC236}">
                <a16:creationId xmlns:a16="http://schemas.microsoft.com/office/drawing/2014/main" id="{1E651AE9-1D94-FD1B-FE5F-AB47E2EF7C21}"/>
              </a:ext>
            </a:extLst>
          </p:cNvPr>
          <p:cNvSpPr/>
          <p:nvPr/>
        </p:nvSpPr>
        <p:spPr>
          <a:xfrm rot="1789">
            <a:off x="-4763" y="9490075"/>
            <a:ext cx="18297526" cy="0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B41DFB8-9B76-A885-74B8-2409DA1DAFE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0" y="547688"/>
            <a:ext cx="12077700" cy="1989137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6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PII Riekstiņš, Carnikava</a:t>
            </a:r>
            <a:endParaRPr lang="en-US" sz="6000" b="1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0D72809-84F2-1BEA-6F69-BEC1FD62E14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5" y="2105024"/>
            <a:ext cx="17244332" cy="72058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Divi dabasgāzes apkures katli 2005. g. un 2007. g.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Ēka 3 siltummezgli (jaunais, vecais korpuss un baseins).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2024.g. uzstādīta siltummezglu attālināta vadība </a:t>
            </a:r>
            <a:r>
              <a:rPr lang="lv-LV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Danfoss</a:t>
            </a: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.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2024.g. izveidota atsevišķa enerģijas uzskaite baseinam.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2024.g. uzstādīti kustības sensori gaiteņos un veikta gaismekļu nomaiņa uz LED.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Perspektīva: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lv-LV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Saules kolektoru uzstādīšana karstā ūdens sagatavošanai.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lv-LV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Turpināt pāreju uz LED apgaismojumu.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lv-LV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Vienas katlumājas izveide ar apkures katlu kaskādi.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lv-LV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Jaunā un vecā siltummezglu apvienošana.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lv-LV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Ventilācijas sistēmas pārbūve.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lv-LV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PV uzstādīšana</a:t>
            </a:r>
          </a:p>
          <a:p>
            <a:pPr lvl="1" fontAlgn="auto">
              <a:spcAft>
                <a:spcPts val="0"/>
              </a:spcAft>
              <a:defRPr/>
            </a:pPr>
            <a:r>
              <a:rPr lang="lv-LV" sz="2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Ēkas BMS izveide.</a:t>
            </a:r>
            <a:endParaRPr lang="en-LV" sz="22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68CEE83D-104A-B586-A077-292CB02B113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7EB823-737B-4351-9B18-243229057029}" type="datetime1">
              <a:rPr lang="lv-LV" smtClean="0"/>
              <a:t>07.02.2025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41375058"/>
      </p:ext>
    </p:extLst>
  </p:cSld>
  <p:clrMapOvr>
    <a:masterClrMapping/>
  </p:clrMapOvr>
  <p:transition spd="slow">
    <p:fade/>
  </p:transition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CD2340D-90EA-A163-AF40-E5B589E40C0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>
            <a:extLst>
              <a:ext uri="{FF2B5EF4-FFF2-40B4-BE49-F238E27FC236}">
                <a16:creationId xmlns:a16="http://schemas.microsoft.com/office/drawing/2014/main" id="{5BD50F39-69B0-2362-2799-714781C71C99}"/>
              </a:ext>
            </a:extLst>
          </p:cNvPr>
          <p:cNvSpPr/>
          <p:nvPr/>
        </p:nvSpPr>
        <p:spPr>
          <a:xfrm rot="1789">
            <a:off x="-4763" y="9490075"/>
            <a:ext cx="18297526" cy="0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3084434-6DF4-DB73-F763-FB43FA0112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0" y="547688"/>
            <a:ext cx="12077700" cy="1989137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6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PII Piejūra, </a:t>
            </a:r>
            <a:r>
              <a:rPr lang="lv-LV" sz="6000" b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Siguļi</a:t>
            </a:r>
            <a:endParaRPr lang="en-US" sz="6000" b="1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956460E-ECA5-600E-F695-770D8CD5256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5" y="2105024"/>
            <a:ext cx="17244332" cy="72058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Elektroenerģija 8%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Siltumenerģija  5%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Platība	2519.10 m2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Ēka atjaunota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Siltumenerģija 2024. g. 77,39 </a:t>
            </a:r>
            <a:r>
              <a:rPr lang="lv-LV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kWh</a:t>
            </a: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/m2 gadā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Perspektīva: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PV uzstādīšana</a:t>
            </a:r>
          </a:p>
          <a:p>
            <a:pPr fontAlgn="auto">
              <a:spcAft>
                <a:spcPts val="0"/>
              </a:spcAft>
              <a:defRPr/>
            </a:pPr>
            <a:endParaRPr lang="en-LV" sz="28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7216BCDE-116E-1591-7A43-8F21C602FBA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7EB823-737B-4351-9B18-243229057029}" type="datetime1">
              <a:rPr lang="lv-LV" smtClean="0"/>
              <a:t>07.02.2025</a:t>
            </a:fld>
            <a:endParaRPr lang="en-US"/>
          </a:p>
        </p:txBody>
      </p:sp>
      <p:pic>
        <p:nvPicPr>
          <p:cNvPr id="9" name="Picture 8">
            <a:extLst>
              <a:ext uri="{FF2B5EF4-FFF2-40B4-BE49-F238E27FC236}">
                <a16:creationId xmlns:a16="http://schemas.microsoft.com/office/drawing/2014/main" id="{C2E4AA79-7DDD-48F2-263F-8D45E7E152D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70020" y="5272224"/>
            <a:ext cx="6991350" cy="403860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03F139F-8095-C744-B6DD-642B77FEFD20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100707" y="3862796"/>
            <a:ext cx="6858000" cy="545782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19040521"/>
      </p:ext>
    </p:extLst>
  </p:cSld>
  <p:clrMapOvr>
    <a:masterClrMapping/>
  </p:clrMapOvr>
  <p:transition spd="slow">
    <p:fade/>
  </p:transition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3098CCF-1DF3-BA1D-017F-B2C8CEBA877D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>
            <a:extLst>
              <a:ext uri="{FF2B5EF4-FFF2-40B4-BE49-F238E27FC236}">
                <a16:creationId xmlns:a16="http://schemas.microsoft.com/office/drawing/2014/main" id="{1A3879AC-7546-5EE3-C0EE-DBD240739A02}"/>
              </a:ext>
            </a:extLst>
          </p:cNvPr>
          <p:cNvSpPr/>
          <p:nvPr/>
        </p:nvSpPr>
        <p:spPr>
          <a:xfrm rot="1789">
            <a:off x="-4763" y="9490075"/>
            <a:ext cx="18297526" cy="0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F774EB1-2F51-1A5C-FA44-B8F01F95086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375" y="547688"/>
            <a:ext cx="16316325" cy="1989137"/>
          </a:xfrm>
        </p:spPr>
        <p:txBody>
          <a:bodyPr rtlCol="0">
            <a:norm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6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Ēka Attekas iela 39, Ādaži</a:t>
            </a:r>
            <a:endParaRPr lang="en-US" sz="6000" b="1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F03DBF5-5F21-F1DC-A701-8984B9D65E5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5" y="2105024"/>
            <a:ext cx="17244332" cy="72058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Elektroenerģija 2%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Siltumenerģija  2%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Platība	529.24 m2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Ēka jauna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Siltumenerģija 2024. g. 47,5  	</a:t>
            </a:r>
            <a:r>
              <a:rPr lang="lv-LV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kWh</a:t>
            </a: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/m2 gadā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2024. g. siltummezgls pieslēgts attālinātai vadībai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Perspektīva: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Režīmu optimizācija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PV paneļu uzstādīšana</a:t>
            </a:r>
          </a:p>
          <a:p>
            <a:pPr fontAlgn="auto">
              <a:spcAft>
                <a:spcPts val="0"/>
              </a:spcAft>
              <a:defRPr/>
            </a:pPr>
            <a:endParaRPr lang="lv-LV" sz="28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  <a:p>
            <a:pPr fontAlgn="auto">
              <a:spcAft>
                <a:spcPts val="0"/>
              </a:spcAft>
              <a:defRPr/>
            </a:pPr>
            <a:endParaRPr lang="lv-LV" sz="28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FB09909F-A1E2-9890-8295-21BF07E923C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7EB823-737B-4351-9B18-243229057029}" type="datetime1">
              <a:rPr lang="lv-LV" smtClean="0"/>
              <a:t>07.02.2025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B9EBAEA0-C4A7-C206-D2E9-3F048F4F1D83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7200" y="2205667"/>
            <a:ext cx="5143500" cy="4160712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942054A-B31B-0CEB-84C6-4A9218B89C61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87200" y="6453623"/>
            <a:ext cx="5143500" cy="298337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1F95EF92-CF56-CD3F-F843-208CFB5E421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300787" y="6058373"/>
            <a:ext cx="5143500" cy="33786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35797080"/>
      </p:ext>
    </p:extLst>
  </p:cSld>
  <p:clrMapOvr>
    <a:masterClrMapping/>
  </p:clrMapOvr>
  <p:transition spd="slow">
    <p:fade/>
  </p:transition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D127871-2189-3A53-E3B2-2D804116A4B1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>
            <a:extLst>
              <a:ext uri="{FF2B5EF4-FFF2-40B4-BE49-F238E27FC236}">
                <a16:creationId xmlns:a16="http://schemas.microsoft.com/office/drawing/2014/main" id="{1ACF4383-8F47-AFD9-BDC3-54DA4BEBDC4E}"/>
              </a:ext>
            </a:extLst>
          </p:cNvPr>
          <p:cNvSpPr/>
          <p:nvPr/>
        </p:nvSpPr>
        <p:spPr>
          <a:xfrm rot="1789">
            <a:off x="-4763" y="9490075"/>
            <a:ext cx="18297526" cy="0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A894BDA4-C42D-827E-53F2-56BD5437739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375" y="547688"/>
            <a:ext cx="16316325" cy="1989137"/>
          </a:xfrm>
        </p:spPr>
        <p:txBody>
          <a:bodyPr rtlCol="0">
            <a:norm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6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Ēka Pirmā 42A, Ādaži</a:t>
            </a:r>
            <a:endParaRPr lang="en-US" sz="6000" b="1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DD0CA907-3F23-5346-5A9A-5358AE455F1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5" y="2105024"/>
            <a:ext cx="17244332" cy="72058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Elektroenerģija 9%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Siltumenerģija  16%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Platība	1650,1 m2 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Telpas apkurināmā platība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Angāra platība 1029,3 m2 temperatūra vismaz +5 C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Ēka nav atjaunota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Siltumenerģija 2024. g. 122  	</a:t>
            </a:r>
            <a:r>
              <a:rPr lang="lv-LV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kWh</a:t>
            </a: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/m2 gadā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Perspektīva: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Ēkas atjaunošana un pārbūve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Apkures sistēmas pārbūve t.s. siltuma avots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PV paneļu uzstādīšana</a:t>
            </a:r>
          </a:p>
          <a:p>
            <a:pPr fontAlgn="auto">
              <a:spcAft>
                <a:spcPts val="0"/>
              </a:spcAft>
              <a:defRPr/>
            </a:pPr>
            <a:endParaRPr lang="lv-LV" sz="28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  <a:p>
            <a:pPr fontAlgn="auto">
              <a:spcAft>
                <a:spcPts val="0"/>
              </a:spcAft>
              <a:defRPr/>
            </a:pPr>
            <a:endParaRPr lang="lv-LV" sz="28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06111795-DDE8-BC68-9D65-3B14E47BF60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7EB823-737B-4351-9B18-243229057029}" type="datetime1">
              <a:rPr lang="lv-LV" smtClean="0"/>
              <a:t>07.02.2025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40F660B8-DBB4-6C13-1CAE-1332C3B564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917345" y="2324100"/>
            <a:ext cx="5113354" cy="4062276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536C8C80-55D7-B07B-9D0C-9F2FB47DAA5C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912924" y="6465881"/>
            <a:ext cx="5117775" cy="296069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74725101"/>
      </p:ext>
    </p:extLst>
  </p:cSld>
  <p:clrMapOvr>
    <a:masterClrMapping/>
  </p:clrMapOvr>
  <p:transition spd="slow">
    <p:fade/>
  </p:transition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B50618C-BE33-328F-C1CA-D61684667084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>
            <a:extLst>
              <a:ext uri="{FF2B5EF4-FFF2-40B4-BE49-F238E27FC236}">
                <a16:creationId xmlns:a16="http://schemas.microsoft.com/office/drawing/2014/main" id="{7CAEAA8B-0B48-2D2F-3920-E0B183FCAAD0}"/>
              </a:ext>
            </a:extLst>
          </p:cNvPr>
          <p:cNvSpPr/>
          <p:nvPr/>
        </p:nvSpPr>
        <p:spPr>
          <a:xfrm rot="1789">
            <a:off x="-4763" y="9490075"/>
            <a:ext cx="18297526" cy="0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9F1CAE6-9938-EFC6-DDB4-CBF7C964767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0" y="547688"/>
            <a:ext cx="12077700" cy="1989137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6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Ēka Gaujas iela 33A, Ādaži</a:t>
            </a:r>
            <a:endParaRPr lang="en-US" sz="6000" b="1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3E0A96A-DCE1-53AB-6A60-4538055BD10C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5" y="2105024"/>
            <a:ext cx="16316325" cy="6659966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Elektroenerģija 46%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Siltumenerģija 38%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Platība	6284.9 m2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Siltumenerģija 2024. g. 88,47 </a:t>
            </a:r>
            <a:r>
              <a:rPr lang="lv-LV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kWh</a:t>
            </a: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/m2 gadā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2024. g. iekštelpu pāreja uz LED apgaismojumu</a:t>
            </a:r>
            <a:b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</a:b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un kustības sensoru uzstādīšana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Perspektīva: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Pilnīga pāreja uz LED apgaismojumu, kustības sensoru uzstādīšana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Pieslēgšanās centrālajai apkures sistēmai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Saules kolektoru uzstādīšana karstā ūdens sagatavošanai.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Siltummezgla automātikas nomaiņa un radiatoru vadības atjaunošana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PV uzstādīšana.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lv-LV" sz="28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  <a:p>
            <a:pPr fontAlgn="auto">
              <a:spcAft>
                <a:spcPts val="0"/>
              </a:spcAft>
              <a:defRPr/>
            </a:pPr>
            <a:endParaRPr lang="en-LV" sz="28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881B93C5-7E3F-892E-D8E1-DE1B8D63EDA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7EB823-737B-4351-9B18-243229057029}" type="datetime1">
              <a:rPr lang="lv-LV" smtClean="0"/>
              <a:t>07.02.2025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C680E13D-6AA0-AF43-3CE2-3E5EAAB52D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039600" y="1880850"/>
            <a:ext cx="5499190" cy="4289668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6270EA8-3ACE-B0A0-E3B9-CB84A69A1D2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2039599" y="6239001"/>
            <a:ext cx="5516607" cy="320662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78282459"/>
      </p:ext>
    </p:extLst>
  </p:cSld>
  <p:clrMapOvr>
    <a:masterClrMapping/>
  </p:clrMapOvr>
  <p:transition spd="slow">
    <p:fade/>
  </p:transition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49CC7E8-F7CE-E447-3F01-CB88F1CB12A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>
            <a:extLst>
              <a:ext uri="{FF2B5EF4-FFF2-40B4-BE49-F238E27FC236}">
                <a16:creationId xmlns:a16="http://schemas.microsoft.com/office/drawing/2014/main" id="{7C18B08F-B9A7-1F6A-4F91-89C881DE001A}"/>
              </a:ext>
            </a:extLst>
          </p:cNvPr>
          <p:cNvSpPr/>
          <p:nvPr/>
        </p:nvSpPr>
        <p:spPr>
          <a:xfrm rot="1789">
            <a:off x="-4763" y="9490075"/>
            <a:ext cx="18297526" cy="0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1D43B4A-1F99-E4C3-8EDA-6C51E120C6DA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0" y="547688"/>
            <a:ext cx="12077700" cy="1989137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6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Ēka Stacijas ielā 5, Carnikava</a:t>
            </a:r>
            <a:endParaRPr lang="en-US" sz="6000" b="1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9B13D56-49E0-2EF4-B9EE-6FE8F302192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5" y="2105024"/>
            <a:ext cx="16316325" cy="6659966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Elektroenerģija 8%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Siltumenerģija  5%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Platība	1250.50 m2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Ēka ir atjaunota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Uzstādīts jauns atdalītais siltummezgls.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Uzstādīta siltummezglu attālināta vadība </a:t>
            </a:r>
            <a:r>
              <a:rPr lang="lv-LV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Danfoss</a:t>
            </a: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.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Gaiteņos uzstādīti apgaismojuma kustības sensori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Siltumenerģija 2024. g. 48 </a:t>
            </a:r>
            <a:r>
              <a:rPr lang="lv-LV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kWh</a:t>
            </a: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/m2 gadā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lv-LV" sz="28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  <a:p>
            <a:pPr fontAlgn="auto">
              <a:spcAft>
                <a:spcPts val="0"/>
              </a:spcAft>
              <a:defRPr/>
            </a:pPr>
            <a:endParaRPr lang="en-LV" sz="28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1C12E1D8-3FC5-6131-FF45-49E02A90CE4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7EB823-737B-4351-9B18-243229057029}" type="datetime1">
              <a:rPr lang="lv-LV" smtClean="0"/>
              <a:t>07.02.2025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EB1D22D-9FD3-DCE9-52C1-F0D5E7C5716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53800" y="2065336"/>
            <a:ext cx="5239022" cy="4241465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7787A00-7AF1-3CA9-6B96-EEAC1F7A9362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53800" y="6418763"/>
            <a:ext cx="5239022" cy="297736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108215757"/>
      </p:ext>
    </p:extLst>
  </p:cSld>
  <p:clrMapOvr>
    <a:masterClrMapping/>
  </p:clrMapOvr>
  <p:transition spd="slow">
    <p:fade/>
  </p:transition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F2D1218F-ACEE-0D23-B1D0-5F4E2D85AAA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>
            <a:extLst>
              <a:ext uri="{FF2B5EF4-FFF2-40B4-BE49-F238E27FC236}">
                <a16:creationId xmlns:a16="http://schemas.microsoft.com/office/drawing/2014/main" id="{CAB940E5-9715-9FD2-2884-CD1565592B1F}"/>
              </a:ext>
            </a:extLst>
          </p:cNvPr>
          <p:cNvSpPr/>
          <p:nvPr/>
        </p:nvSpPr>
        <p:spPr>
          <a:xfrm rot="1789">
            <a:off x="-4763" y="9490075"/>
            <a:ext cx="18297526" cy="0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E6D57F9-D5A3-387E-CAD5-13DE81DD48A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0" y="547688"/>
            <a:ext cx="12077700" cy="1989137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6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Ēka Stacijas ielā 5, Carnikava</a:t>
            </a:r>
            <a:endParaRPr lang="en-US" sz="6000" b="1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01CD479C-0D19-9BCB-05E7-F42230A9E9C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5" y="2105024"/>
            <a:ext cx="16316325" cy="6659966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Perspektīva: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Apkures sistēmas remonts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PV uzstādīšana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Ventilācijas pārbūve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lv-LV" sz="28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  <a:p>
            <a:pPr fontAlgn="auto">
              <a:spcAft>
                <a:spcPts val="0"/>
              </a:spcAft>
              <a:defRPr/>
            </a:pPr>
            <a:endParaRPr lang="en-LV" sz="28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73C99B8F-6383-86C7-3462-E5FE492E70E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7EB823-737B-4351-9B18-243229057029}" type="datetime1">
              <a:rPr lang="lv-LV" smtClean="0"/>
              <a:t>07.02.2025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AF5739F-38A3-7AC6-1BCB-F3FFEEB23360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286260" y="2349653"/>
            <a:ext cx="5448300" cy="302069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21CC9824-176D-697E-A8CF-AE3CD58BD3D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010400" y="5583403"/>
            <a:ext cx="4600082" cy="364712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5D17F305-207B-5E5A-D3C6-5DE46D15E033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095856" y="5572328"/>
            <a:ext cx="4875321" cy="3656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9815904"/>
      </p:ext>
    </p:extLst>
  </p:cSld>
  <p:clrMapOvr>
    <a:masterClrMapping/>
  </p:clrMapOvr>
  <p:transition spd="slow">
    <p:fade/>
  </p:transition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54C2866-FFF8-1B33-CB06-8D95C445E3B0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>
            <a:extLst>
              <a:ext uri="{FF2B5EF4-FFF2-40B4-BE49-F238E27FC236}">
                <a16:creationId xmlns:a16="http://schemas.microsoft.com/office/drawing/2014/main" id="{17288DAE-6CD3-10D7-3EC3-AA02D34D10D6}"/>
              </a:ext>
            </a:extLst>
          </p:cNvPr>
          <p:cNvSpPr/>
          <p:nvPr/>
        </p:nvSpPr>
        <p:spPr>
          <a:xfrm rot="1789">
            <a:off x="-4763" y="9490075"/>
            <a:ext cx="18297526" cy="0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82C68DA-746C-7990-2FFE-7C11EF5624E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0" y="547688"/>
            <a:ext cx="12077700" cy="1989137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6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Ēka Stacijas ielā 7, Carnikava</a:t>
            </a:r>
            <a:endParaRPr lang="en-US" sz="6000" b="1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479E114-436F-3FA5-7C87-ABFAF3B00BB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5" y="2105024"/>
            <a:ext cx="16316325" cy="6659966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Elektroenerģija 8%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Siltumenerģija 4%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Platība	859.00 m2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Ēka ir atjaunota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Uzstādīts jauns atdalīts siltummezgls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Uzstādīta siltummezglu attālināta vadība </a:t>
            </a:r>
            <a:r>
              <a:rPr lang="lv-LV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Danfoss</a:t>
            </a:r>
            <a:endParaRPr lang="lv-LV" sz="28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Gaiteņos uzstādīti kustības sensori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Siltumenerģija 2024. g. 50,7 </a:t>
            </a:r>
            <a:r>
              <a:rPr lang="lv-LV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kWh</a:t>
            </a: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/m2 gadā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lv-LV" sz="28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  <a:p>
            <a:pPr fontAlgn="auto">
              <a:spcAft>
                <a:spcPts val="0"/>
              </a:spcAft>
              <a:defRPr/>
            </a:pPr>
            <a:endParaRPr lang="en-LV" sz="28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A8ED7F3E-DE1D-5932-8497-9733ED1A481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7EB823-737B-4351-9B18-243229057029}" type="datetime1">
              <a:rPr lang="lv-LV" smtClean="0"/>
              <a:t>07.02.2025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09075CEC-56AF-F99F-9B6A-D04EC99670F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371375" y="2058259"/>
            <a:ext cx="5223624" cy="4241466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E365E37-F3BF-36EE-2144-D831575F96E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371374" y="6380236"/>
            <a:ext cx="5223624" cy="305790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87993079"/>
      </p:ext>
    </p:extLst>
  </p:cSld>
  <p:clrMapOvr>
    <a:masterClrMapping/>
  </p:clrMapOvr>
  <p:transition spd="slow">
    <p:fade/>
  </p:transition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DCF315D-D90B-09E1-831F-CD84DC83290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>
            <a:extLst>
              <a:ext uri="{FF2B5EF4-FFF2-40B4-BE49-F238E27FC236}">
                <a16:creationId xmlns:a16="http://schemas.microsoft.com/office/drawing/2014/main" id="{E802499E-2B56-06AA-BB8F-A26D85BFBF40}"/>
              </a:ext>
            </a:extLst>
          </p:cNvPr>
          <p:cNvSpPr/>
          <p:nvPr/>
        </p:nvSpPr>
        <p:spPr>
          <a:xfrm rot="1789">
            <a:off x="-4763" y="9490075"/>
            <a:ext cx="18297526" cy="0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830FAB7-935D-87BB-3F2F-B9B546CAF82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0" y="547688"/>
            <a:ext cx="12077700" cy="1989137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6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Ēka Stacijas ielā 7, Carnikava</a:t>
            </a:r>
            <a:endParaRPr lang="en-US" sz="6000" b="1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698CD29-7304-BA89-96DC-69B659D706C0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5" y="2105024"/>
            <a:ext cx="16316325" cy="6659966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Perspektīva: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Apkures sistēmas remonts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PV uzstādīšana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Ventilācijas pārbūve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lv-LV" sz="28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  <a:p>
            <a:pPr fontAlgn="auto">
              <a:spcAft>
                <a:spcPts val="0"/>
              </a:spcAft>
              <a:defRPr/>
            </a:pPr>
            <a:endParaRPr lang="en-LV" sz="28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06D7762B-3C1E-49C3-5E96-403E3D81CAA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7EB823-737B-4351-9B18-243229057029}" type="datetime1">
              <a:rPr lang="lv-LV" smtClean="0"/>
              <a:t>07.02.2025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F3B577F1-36F1-3EA9-EE04-A1DE2BE340E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667875" y="6210300"/>
            <a:ext cx="7362825" cy="2273715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52BB37AE-4B12-D4A6-6CF3-0D80C91BA49A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44300" y="2019300"/>
            <a:ext cx="5486400" cy="4114800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46BE636-8A0E-E10D-2715-DAF3CBC8EC44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42673" y="2019300"/>
            <a:ext cx="3086100" cy="41148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907315676"/>
      </p:ext>
    </p:extLst>
  </p:cSld>
  <p:clrMapOvr>
    <a:masterClrMapping/>
  </p:clrMapOvr>
  <p:transition spd="slow">
    <p:fade/>
  </p:transition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2D12BD-BE9E-2F7B-EB97-250D5CDCA59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>
            <a:extLst>
              <a:ext uri="{FF2B5EF4-FFF2-40B4-BE49-F238E27FC236}">
                <a16:creationId xmlns:a16="http://schemas.microsoft.com/office/drawing/2014/main" id="{AAFDDD4E-9CAA-D67B-9197-EB676C77D2CF}"/>
              </a:ext>
            </a:extLst>
          </p:cNvPr>
          <p:cNvSpPr/>
          <p:nvPr/>
        </p:nvSpPr>
        <p:spPr>
          <a:xfrm rot="1789">
            <a:off x="-4763" y="9490075"/>
            <a:ext cx="18297526" cy="0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700C0A3E-99BB-9996-E691-E7326C20664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0" y="547688"/>
            <a:ext cx="12077700" cy="1989137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6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Ēka Jūras iela 1A, Carnikava</a:t>
            </a:r>
            <a:endParaRPr lang="en-US" sz="6000" b="1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575D42BF-F216-3DB8-668F-11CE2403A47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5" y="2105024"/>
            <a:ext cx="16316325" cy="6659966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Elektroenerģija 3%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Siltumenerģija  9%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Platība	769.40 m2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Ēka ir daļēji atjaunota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Siltumenerģija 2024. g. 145 	</a:t>
            </a:r>
            <a:r>
              <a:rPr lang="lv-LV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kWh</a:t>
            </a: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/m2 gadā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Perspektīva: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Pilnīga pāreja uz LED apgaismojumu, kustības sensoru uzstādīšana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Siltummezgla automātikas nomaiņa un radiatoru vadības atjaunošana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Apkures katla nomaiņa (esošais 1998.g.)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PV uzstādīšana.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Ventilācijas pārbūve.</a:t>
            </a:r>
          </a:p>
          <a:p>
            <a:pPr fontAlgn="auto">
              <a:spcAft>
                <a:spcPts val="0"/>
              </a:spcAft>
              <a:defRPr/>
            </a:pPr>
            <a:endParaRPr lang="lv-LV" sz="28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  <a:p>
            <a:pPr fontAlgn="auto">
              <a:spcAft>
                <a:spcPts val="0"/>
              </a:spcAft>
              <a:defRPr/>
            </a:pPr>
            <a:endParaRPr lang="en-LV" sz="28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97BB5AE7-EE24-9F21-8E2A-52A78AE8621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7EB823-737B-4351-9B18-243229057029}" type="datetime1">
              <a:rPr lang="lv-LV" smtClean="0"/>
              <a:t>07.02.2025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51B8F954-7D30-D963-A940-CAC0BA305F2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490865" y="1965368"/>
            <a:ext cx="5307198" cy="4257585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00C1244A-4195-BCEE-274B-BA95ABF70BE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490865" y="6348458"/>
            <a:ext cx="5307197" cy="3062679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317288835"/>
      </p:ext>
    </p:extLst>
  </p:cSld>
  <p:clrMapOvr>
    <a:masterClrMapping/>
  </p:clrMapOvr>
  <p:transition spd="slow">
    <p:fade/>
  </p:transition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49E3F175-18FD-63BA-559B-F2BBDE01B90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>
            <a:extLst>
              <a:ext uri="{FF2B5EF4-FFF2-40B4-BE49-F238E27FC236}">
                <a16:creationId xmlns:a16="http://schemas.microsoft.com/office/drawing/2014/main" id="{AC22814C-EB2A-9BCD-1D24-5278CB32C9D0}"/>
              </a:ext>
            </a:extLst>
          </p:cNvPr>
          <p:cNvSpPr/>
          <p:nvPr/>
        </p:nvSpPr>
        <p:spPr>
          <a:xfrm rot="1789">
            <a:off x="-4763" y="9490075"/>
            <a:ext cx="18297526" cy="0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5DF2E9F-B919-CAB3-47C4-7E3F093111F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0" y="547688"/>
            <a:ext cx="12077700" cy="1989137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6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Ēka Garā iela 20, Carnikava</a:t>
            </a:r>
            <a:endParaRPr lang="en-US" sz="6000" b="1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F3FC9F0A-4714-8E86-645D-81466B58CE4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5" y="2105024"/>
            <a:ext cx="16316325" cy="6659966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Elektroenerģija 5%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Siltumenerģija 13%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Platība	2342.50 m2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Ēka jauna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Siltumenerģija 2024. g. 65.29 </a:t>
            </a:r>
            <a:r>
              <a:rPr lang="lv-LV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kWh</a:t>
            </a: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/m2 gadā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Perspektīva: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PV uzstādīšana</a:t>
            </a:r>
          </a:p>
          <a:p>
            <a:pPr fontAlgn="auto">
              <a:spcAft>
                <a:spcPts val="0"/>
              </a:spcAft>
              <a:defRPr/>
            </a:pPr>
            <a:endParaRPr lang="en-LV" sz="28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6ED231A0-AC5C-61B2-AC92-1D543C39DBF1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7EB823-737B-4351-9B18-243229057029}" type="datetime1">
              <a:rPr lang="lv-LV" smtClean="0"/>
              <a:t>07.02.2025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68199288-011A-16AA-9C9D-9DAE4FBFE71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2268200" y="2019277"/>
            <a:ext cx="5082119" cy="404894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8D95496A-3F47-0D77-370D-AA8437A79937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1804176" y="6117888"/>
            <a:ext cx="5539319" cy="319633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736466773"/>
      </p:ext>
    </p:extLst>
  </p:cSld>
  <p:clrMapOvr>
    <a:masterClrMapping/>
  </p:clrMapOvr>
  <p:transition spd="slow">
    <p:fade/>
  </p:transition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069A2380-C933-2D8E-EDD3-2D93C7E0A2FF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>
            <a:extLst>
              <a:ext uri="{FF2B5EF4-FFF2-40B4-BE49-F238E27FC236}">
                <a16:creationId xmlns:a16="http://schemas.microsoft.com/office/drawing/2014/main" id="{10A536CA-2773-E253-1546-14265598271C}"/>
              </a:ext>
            </a:extLst>
          </p:cNvPr>
          <p:cNvSpPr/>
          <p:nvPr/>
        </p:nvSpPr>
        <p:spPr>
          <a:xfrm rot="1789">
            <a:off x="-4763" y="9490075"/>
            <a:ext cx="18297526" cy="0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56946A54-DECA-3468-86B5-A9227CF038D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714375" y="547688"/>
            <a:ext cx="16316325" cy="1989137"/>
          </a:xfrm>
        </p:spPr>
        <p:txBody>
          <a:bodyPr rtlCol="0">
            <a:normAutofit/>
          </a:bodyPr>
          <a:lstStyle/>
          <a:p>
            <a:pPr algn="ctr"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v-LV" sz="6000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Polderu sūkņu stacijas</a:t>
            </a:r>
            <a:endParaRPr lang="en-US" sz="6000" b="1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D8D3A80-0FC9-EBE7-0885-5E40018FA27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714375" y="2105024"/>
            <a:ext cx="16316325" cy="6659966"/>
          </a:xfrm>
        </p:spPr>
        <p:txBody>
          <a:bodyPr rtlCol="0">
            <a:normAutofit/>
          </a:bodyPr>
          <a:lstStyle/>
          <a:p>
            <a:pPr marL="0" indent="0" fontAlgn="auto">
              <a:spcAft>
                <a:spcPts val="0"/>
              </a:spcAft>
              <a:buNone/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Elektroenerģija 10%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Elektroenerģija biržas cena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Zemu līmeņu laikā darbība nakts laikā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Perspektīva: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Vadības automatizācijas nomaiņa</a:t>
            </a:r>
            <a:b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</a:b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Esošā ir 15 gadus veca 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Laveri</a:t>
            </a: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 sūkņu stacijas pārbūve		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8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Kalngale</a:t>
            </a:r>
            <a:r>
              <a:rPr lang="lv-LV" sz="28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 Mangaļi sūkņu stacijas pārbūve</a:t>
            </a:r>
          </a:p>
          <a:p>
            <a:pPr marL="0" indent="0" fontAlgn="auto">
              <a:spcAft>
                <a:spcPts val="0"/>
              </a:spcAft>
              <a:buNone/>
              <a:defRPr/>
            </a:pPr>
            <a:endParaRPr lang="lv-LV" sz="28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  <a:p>
            <a:pPr fontAlgn="auto">
              <a:spcAft>
                <a:spcPts val="0"/>
              </a:spcAft>
              <a:defRPr/>
            </a:pPr>
            <a:endParaRPr lang="en-LV" sz="28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CF3B8CAA-92BC-1B86-BDE1-243582F9585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7EB823-737B-4351-9B18-243229057029}" type="datetime1">
              <a:rPr lang="lv-LV" smtClean="0"/>
              <a:t>07.02.2025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8732A424-074B-F52B-4C28-B124570CA665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058399" y="2247900"/>
            <a:ext cx="7515225" cy="3626394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FEA6BD32-6C81-F542-4F05-DD7403CBBA48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287000" y="6259893"/>
            <a:ext cx="5781675" cy="28860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58072165"/>
      </p:ext>
    </p:extLst>
  </p:cSld>
  <p:clrMapOvr>
    <a:masterClrMapping/>
  </p:clrMapOvr>
  <p:transition spd="slow">
    <p:fade/>
  </p:transition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FED4149-40CF-148B-BD2A-3558A100C74E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>
            <a:extLst>
              <a:ext uri="{FF2B5EF4-FFF2-40B4-BE49-F238E27FC236}">
                <a16:creationId xmlns:a16="http://schemas.microsoft.com/office/drawing/2014/main" id="{DB485062-EAAD-EF1D-11C5-1CFB310DD8ED}"/>
              </a:ext>
            </a:extLst>
          </p:cNvPr>
          <p:cNvSpPr/>
          <p:nvPr/>
        </p:nvSpPr>
        <p:spPr>
          <a:xfrm rot="1789">
            <a:off x="-4763" y="9490075"/>
            <a:ext cx="18297526" cy="0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D4C12824-65A3-AE70-2055-AD5100C83F1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0" y="547688"/>
            <a:ext cx="12077700" cy="1989137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v-LV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Ielu apgaismojums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685ABF9-18B4-4432-8798-51A79C95FBD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3000" y="2237190"/>
            <a:ext cx="12077700" cy="65278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2024.g. pilnīga pāreja uz LED apgaismojumu</a:t>
            </a:r>
            <a:endParaRPr lang="en-LV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F748A6B5-4CBF-EA23-7B81-AA51D3B939D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7EB823-737B-4351-9B18-243229057029}" type="datetime1">
              <a:rPr lang="lv-LV" smtClean="0"/>
              <a:t>07.02.2025</a:t>
            </a:fld>
            <a:endParaRPr lang="en-US"/>
          </a:p>
        </p:txBody>
      </p:sp>
      <p:graphicFrame>
        <p:nvGraphicFramePr>
          <p:cNvPr id="2" name="Chart 1">
            <a:extLst>
              <a:ext uri="{FF2B5EF4-FFF2-40B4-BE49-F238E27FC236}">
                <a16:creationId xmlns:a16="http://schemas.microsoft.com/office/drawing/2014/main" id="{8EB0900C-94CE-8A95-BB84-15B867CEC07F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934926275"/>
              </p:ext>
            </p:extLst>
          </p:nvPr>
        </p:nvGraphicFramePr>
        <p:xfrm>
          <a:off x="914400" y="3676848"/>
          <a:ext cx="6858000" cy="5448304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aphicFrame>
        <p:nvGraphicFramePr>
          <p:cNvPr id="6" name="Chart 5">
            <a:extLst>
              <a:ext uri="{FF2B5EF4-FFF2-40B4-BE49-F238E27FC236}">
                <a16:creationId xmlns:a16="http://schemas.microsoft.com/office/drawing/2014/main" id="{5A82D2D6-9144-0E94-7E17-6ED66902E579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1691687830"/>
              </p:ext>
            </p:extLst>
          </p:nvPr>
        </p:nvGraphicFramePr>
        <p:xfrm>
          <a:off x="8382000" y="3721411"/>
          <a:ext cx="9525000" cy="487680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4"/>
          </a:graphicData>
        </a:graphic>
      </p:graphicFrame>
    </p:spTree>
    <p:extLst>
      <p:ext uri="{BB962C8B-B14F-4D97-AF65-F5344CB8AC3E}">
        <p14:creationId xmlns:p14="http://schemas.microsoft.com/office/powerpoint/2010/main" val="3831057297"/>
      </p:ext>
    </p:extLst>
  </p:cSld>
  <p:clrMapOvr>
    <a:masterClrMapping/>
  </p:clrMapOvr>
  <p:transition spd="slow">
    <p:fade/>
  </p:transition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12D51A87-CAD3-83BF-9241-E8AE472340A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>
            <a:extLst>
              <a:ext uri="{FF2B5EF4-FFF2-40B4-BE49-F238E27FC236}">
                <a16:creationId xmlns:a16="http://schemas.microsoft.com/office/drawing/2014/main" id="{3F0CC8ED-8678-0496-B37B-51B4A0224FFF}"/>
              </a:ext>
            </a:extLst>
          </p:cNvPr>
          <p:cNvSpPr/>
          <p:nvPr/>
        </p:nvSpPr>
        <p:spPr>
          <a:xfrm rot="1789">
            <a:off x="-4763" y="9490075"/>
            <a:ext cx="18297526" cy="0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44BA1C3F-E7D6-D14F-A824-03B967F3B9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0" y="547688"/>
            <a:ext cx="12077700" cy="1989137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v-LV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Ielu apgaismojums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A9AB1C6B-4A65-DF5A-BCC0-DED1AA4139A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3000" y="2237190"/>
            <a:ext cx="12077700" cy="65278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EKII projekta realizācija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Soļi: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Ādažu un Carnikavas pag. ielu apgaismojuma audits,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~200 ielas, ~2400 gaismekļi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Audita datu ievade ĢIS,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Pieteikuma sagatavošana,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Iepirkuma procedūra.</a:t>
            </a:r>
          </a:p>
          <a:p>
            <a:pPr fontAlgn="auto">
              <a:spcAft>
                <a:spcPts val="0"/>
              </a:spcAft>
              <a:defRPr/>
            </a:pPr>
            <a:endParaRPr lang="en-LV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17809187-7E0A-6D48-F9C0-37F5CBDE8D2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7EB823-737B-4351-9B18-243229057029}" type="datetime1">
              <a:rPr lang="lv-LV" smtClean="0"/>
              <a:t>07.02.2025</a:t>
            </a:fld>
            <a:endParaRPr lang="en-US"/>
          </a:p>
        </p:txBody>
      </p:sp>
      <p:pic>
        <p:nvPicPr>
          <p:cNvPr id="7" name="Picture 6">
            <a:extLst>
              <a:ext uri="{FF2B5EF4-FFF2-40B4-BE49-F238E27FC236}">
                <a16:creationId xmlns:a16="http://schemas.microsoft.com/office/drawing/2014/main" id="{6240AEF1-BF01-2B97-FDAD-8FD1A56869B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887200" y="4883396"/>
            <a:ext cx="5757863" cy="424175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7388885"/>
      </p:ext>
    </p:extLst>
  </p:cSld>
  <p:clrMapOvr>
    <a:masterClrMapping/>
  </p:clrMapOvr>
  <p:transition spd="slow">
    <p:fade/>
  </p:transition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CCB1C5E-3D57-8996-50D0-8A0C7430723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>
            <a:extLst>
              <a:ext uri="{FF2B5EF4-FFF2-40B4-BE49-F238E27FC236}">
                <a16:creationId xmlns:a16="http://schemas.microsoft.com/office/drawing/2014/main" id="{DAF48EE9-73BD-85AF-C03E-7584569DC87B}"/>
              </a:ext>
            </a:extLst>
          </p:cNvPr>
          <p:cNvSpPr/>
          <p:nvPr/>
        </p:nvSpPr>
        <p:spPr>
          <a:xfrm rot="1789">
            <a:off x="-4763" y="9490075"/>
            <a:ext cx="18297526" cy="0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2294068-AF60-0D7F-04F7-BF8732290D83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0" y="547688"/>
            <a:ext cx="12077700" cy="1989137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v-LV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Ielu apgaismojums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324D40E4-EB21-7999-9E75-CA8E7E54AD7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3000" y="2237190"/>
            <a:ext cx="12077700" cy="65278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EKII projekta realizācija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Darba organizācija: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Gaismekļi izvietoti vienā noliktavā Carnikavā;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Operatīva saziņa ar izpildītājiem;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Atskaite katru dienu par izdarīto, plānoto nākošajā dienā un defektiem;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Līniju atslēgšana no sprieguma un pārbaude pēc dabu veikšanas;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Operatīva konstatēto defektu novēršana ar Aģentūras resursiem.</a:t>
            </a:r>
          </a:p>
          <a:p>
            <a:pPr fontAlgn="auto">
              <a:spcAft>
                <a:spcPts val="0"/>
              </a:spcAft>
              <a:defRPr/>
            </a:pPr>
            <a:endParaRPr lang="en-LV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C7A1F044-D35A-0730-CA27-8A80DC1AD87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7EB823-737B-4351-9B18-243229057029}" type="datetime1">
              <a:rPr lang="lv-LV" smtClean="0"/>
              <a:t>07.02.2025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628431"/>
      </p:ext>
    </p:extLst>
  </p:cSld>
  <p:clrMapOvr>
    <a:masterClrMapping/>
  </p:clrMapOvr>
  <p:transition spd="slow">
    <p:fade/>
  </p:transition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B19B58E0-DA49-2423-6312-EDF127C2891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>
            <a:extLst>
              <a:ext uri="{FF2B5EF4-FFF2-40B4-BE49-F238E27FC236}">
                <a16:creationId xmlns:a16="http://schemas.microsoft.com/office/drawing/2014/main" id="{90088498-A869-BE0B-9AAC-72CD834B7A8D}"/>
              </a:ext>
            </a:extLst>
          </p:cNvPr>
          <p:cNvSpPr/>
          <p:nvPr/>
        </p:nvSpPr>
        <p:spPr>
          <a:xfrm rot="1789">
            <a:off x="-4763" y="9490075"/>
            <a:ext cx="18297526" cy="0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35D203EC-5B1B-BDEC-0DA8-BE4BCB8353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0" y="547688"/>
            <a:ext cx="12077700" cy="1989137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v-LV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Ielu apgaismojums 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45634AA-B852-D968-98DF-67D23B66E8A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180069"/>
            <a:ext cx="12077700" cy="65278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EKII projekta realizācija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Ciemi: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3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Kalngale</a:t>
            </a: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, Carnikavas pag.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9 ielās</a:t>
            </a:r>
          </a:p>
          <a:p>
            <a:pPr fontAlgn="auto">
              <a:spcAft>
                <a:spcPts val="0"/>
              </a:spcAft>
              <a:defRPr/>
            </a:pPr>
            <a:endParaRPr lang="en-LV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268B1D6D-D6B2-5748-9C91-22519A5681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7EB823-737B-4351-9B18-243229057029}" type="datetime1">
              <a:rPr lang="lv-LV" smtClean="0"/>
              <a:t>07.02.2025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54ADFC9B-8E50-9F11-1D21-67A59CB87044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33400" y="5143500"/>
            <a:ext cx="2700163" cy="3495498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E54A7606-86AB-4431-7243-1E01485999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436076" y="5143500"/>
            <a:ext cx="2859345" cy="3518376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195095AA-188B-1259-BA8F-7540BB6780CF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083082" y="2400300"/>
            <a:ext cx="11106150" cy="678510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535509575"/>
      </p:ext>
    </p:extLst>
  </p:cSld>
  <p:clrMapOvr>
    <a:masterClrMapping/>
  </p:clrMapOvr>
  <p:transition spd="slow">
    <p:fade/>
  </p:transition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59E262E-5EE2-3E41-B55F-97FEB1797DD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>
            <a:extLst>
              <a:ext uri="{FF2B5EF4-FFF2-40B4-BE49-F238E27FC236}">
                <a16:creationId xmlns:a16="http://schemas.microsoft.com/office/drawing/2014/main" id="{791050E1-07B8-F6F3-3CBF-B2A840C5477C}"/>
              </a:ext>
            </a:extLst>
          </p:cNvPr>
          <p:cNvSpPr/>
          <p:nvPr/>
        </p:nvSpPr>
        <p:spPr>
          <a:xfrm rot="1789">
            <a:off x="-4763" y="9490075"/>
            <a:ext cx="18297526" cy="0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92CF01A-BC99-7501-48F2-053F1A93705E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0" y="547688"/>
            <a:ext cx="12077700" cy="1989137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v-LV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Ielu apgaismojums 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6992A16-7807-6328-F56C-DECE68A6B46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180069"/>
            <a:ext cx="12077700" cy="65278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EKII projekta realizācija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Ciemi: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3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Garciems</a:t>
            </a: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, Carnikavas pag.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21 ielās</a:t>
            </a:r>
          </a:p>
          <a:p>
            <a:pPr fontAlgn="auto">
              <a:spcAft>
                <a:spcPts val="0"/>
              </a:spcAft>
              <a:defRPr/>
            </a:pPr>
            <a:endParaRPr lang="en-LV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7B2F6E62-7E54-588E-1F0A-9EDDEF381A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7EB823-737B-4351-9B18-243229057029}" type="datetime1">
              <a:rPr lang="lv-LV" smtClean="0"/>
              <a:t>07.02.2025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B1B88C4F-5DFB-E6F7-AA36-DFF9C27E903E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8458200" y="2536825"/>
            <a:ext cx="9513647" cy="666520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361D081C-5862-1828-ED9C-13AE3A748EA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2034" y="4823319"/>
            <a:ext cx="3199231" cy="437870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68A100E-2F53-0575-2015-00EE548B79BB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88197" y="4749663"/>
            <a:ext cx="2388259" cy="445236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808535796"/>
      </p:ext>
    </p:extLst>
  </p:cSld>
  <p:clrMapOvr>
    <a:masterClrMapping/>
  </p:clrMapOvr>
  <p:transition spd="slow">
    <p:fade/>
  </p:transition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B8C3A0-56F0-F974-CB55-A2A02E8E64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>
            <a:extLst>
              <a:ext uri="{FF2B5EF4-FFF2-40B4-BE49-F238E27FC236}">
                <a16:creationId xmlns:a16="http://schemas.microsoft.com/office/drawing/2014/main" id="{982DEC5E-A126-3B37-DD3D-6FD59C589D54}"/>
              </a:ext>
            </a:extLst>
          </p:cNvPr>
          <p:cNvSpPr/>
          <p:nvPr/>
        </p:nvSpPr>
        <p:spPr>
          <a:xfrm rot="1789">
            <a:off x="-4763" y="9490075"/>
            <a:ext cx="18297526" cy="0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15114C59-BDDD-C7A6-4A5D-058D79D5894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0" y="547688"/>
            <a:ext cx="12077700" cy="1989137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v-LV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Ielu apgaismojums 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E4E0C28-E7F7-E8FA-6466-8583E87CD00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180069"/>
            <a:ext cx="12077700" cy="65278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EKII projekta realizācija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Ciemi: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3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Garupe</a:t>
            </a: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, Carnikavas pag.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Carnikava, Carnikavas pag.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71 ielās</a:t>
            </a:r>
          </a:p>
          <a:p>
            <a:pPr fontAlgn="auto">
              <a:spcAft>
                <a:spcPts val="0"/>
              </a:spcAft>
              <a:defRPr/>
            </a:pPr>
            <a:endParaRPr lang="en-LV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F2DEBF80-D038-B76B-3C24-9923C3D128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7EB823-737B-4351-9B18-243229057029}" type="datetime1">
              <a:rPr lang="lv-LV" smtClean="0"/>
              <a:t>07.02.2025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5BDB45B-222A-CC97-946A-2D15A17B50A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144000" y="2513965"/>
            <a:ext cx="8230420" cy="3390569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9556CF46-CA53-2379-3179-967467D9996A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430143" y="5929974"/>
            <a:ext cx="3226460" cy="3515651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9CC8BB3B-9188-82F8-C930-13945F0258A7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84976" y="5965280"/>
            <a:ext cx="2641129" cy="3490615"/>
          </a:xfrm>
          <a:prstGeom prst="rect">
            <a:avLst/>
          </a:prstGeom>
        </p:spPr>
      </p:pic>
      <p:pic>
        <p:nvPicPr>
          <p:cNvPr id="11" name="Picture 10">
            <a:extLst>
              <a:ext uri="{FF2B5EF4-FFF2-40B4-BE49-F238E27FC236}">
                <a16:creationId xmlns:a16="http://schemas.microsoft.com/office/drawing/2014/main" id="{FC88583E-0AF7-652C-7502-F68817CE4B3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7954478" y="5969336"/>
            <a:ext cx="3495673" cy="3486558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0A0B1FAF-FFA9-4719-67F8-A32623DDF90F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1778524" y="5965280"/>
            <a:ext cx="2548927" cy="3490614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CA02D1F-665B-1CB1-3F77-DFE41D091F75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4655824" y="5940019"/>
            <a:ext cx="2676248" cy="350560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68686729"/>
      </p:ext>
    </p:extLst>
  </p:cSld>
  <p:clrMapOvr>
    <a:masterClrMapping/>
  </p:clrMapOvr>
  <p:transition spd="slow">
    <p:fade/>
  </p:transition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21B8D3F2-CB26-0851-97F9-B8DFEDBE32BC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>
            <a:extLst>
              <a:ext uri="{FF2B5EF4-FFF2-40B4-BE49-F238E27FC236}">
                <a16:creationId xmlns:a16="http://schemas.microsoft.com/office/drawing/2014/main" id="{38509B1F-66D2-D623-22D7-C45FBEA492E3}"/>
              </a:ext>
            </a:extLst>
          </p:cNvPr>
          <p:cNvSpPr/>
          <p:nvPr/>
        </p:nvSpPr>
        <p:spPr>
          <a:xfrm rot="1789">
            <a:off x="-4763" y="9490075"/>
            <a:ext cx="18297526" cy="0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B233C80-6F27-FCDB-7280-EEFA5E34CC4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0" y="547688"/>
            <a:ext cx="12077700" cy="1989137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v-LV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Ielu apgaismojums 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13C1638C-7B81-DC30-6733-4FBB66944343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180069"/>
            <a:ext cx="12077700" cy="65278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EKII projekta realizācija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Ādaži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23 ielas</a:t>
            </a:r>
          </a:p>
          <a:p>
            <a:pPr fontAlgn="auto">
              <a:spcAft>
                <a:spcPts val="0"/>
              </a:spcAft>
              <a:defRPr/>
            </a:pPr>
            <a:endParaRPr lang="lv-LV" sz="32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  <a:p>
            <a:pPr fontAlgn="auto">
              <a:spcAft>
                <a:spcPts val="0"/>
              </a:spcAft>
              <a:defRPr/>
            </a:pPr>
            <a:endParaRPr lang="en-LV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C39E330A-C318-1AD0-9ADC-7FFA884C732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7EB823-737B-4351-9B18-243229057029}" type="datetime1">
              <a:rPr lang="lv-LV" smtClean="0"/>
              <a:t>07.02.2025</a:t>
            </a:fld>
            <a:endParaRPr lang="en-US"/>
          </a:p>
        </p:txBody>
      </p:sp>
      <p:pic>
        <p:nvPicPr>
          <p:cNvPr id="8" name="Picture 7">
            <a:extLst>
              <a:ext uri="{FF2B5EF4-FFF2-40B4-BE49-F238E27FC236}">
                <a16:creationId xmlns:a16="http://schemas.microsoft.com/office/drawing/2014/main" id="{CE503101-C4F7-D732-2F02-FAE858B29B7D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658600" y="1837172"/>
            <a:ext cx="6352554" cy="7612343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EBF3002-1444-100E-DEF6-998203CF8681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512701" y="5512992"/>
            <a:ext cx="2886918" cy="3849224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7CA70CF5-64F9-14C4-BC15-B169140FC68E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673180" y="5512992"/>
            <a:ext cx="2886917" cy="3849223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503630C-03DE-48D7-A11E-6F7A76B062D1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8673181" y="2659922"/>
            <a:ext cx="2886916" cy="2721233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6E90F312-DAF7-A4EF-E9B7-5B98F3BF06E0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706919" y="2708233"/>
            <a:ext cx="1867759" cy="2672922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4D5D29AD-3276-36FC-4900-6C0C519C0138}"/>
              </a:ext>
            </a:extLst>
          </p:cNvPr>
          <p:cNvPicPr>
            <a:picLocks noChangeAspect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280330" y="5512989"/>
            <a:ext cx="2886919" cy="3849226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23225209"/>
      </p:ext>
    </p:extLst>
  </p:cSld>
  <p:clrMapOvr>
    <a:masterClrMapping/>
  </p:clrMapOvr>
  <p:transition spd="slow">
    <p:fade/>
  </p:transition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EE18866-EE96-E3C3-C9E1-D2378FA1F165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>
            <a:extLst>
              <a:ext uri="{FF2B5EF4-FFF2-40B4-BE49-F238E27FC236}">
                <a16:creationId xmlns:a16="http://schemas.microsoft.com/office/drawing/2014/main" id="{D653E8AB-9339-E2B1-4F0D-7014560969D8}"/>
              </a:ext>
            </a:extLst>
          </p:cNvPr>
          <p:cNvSpPr/>
          <p:nvPr/>
        </p:nvSpPr>
        <p:spPr>
          <a:xfrm rot="1789">
            <a:off x="-4763" y="9490075"/>
            <a:ext cx="18297526" cy="0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928E2FC5-18E8-415E-14D0-2C8ABA35C8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0" y="547688"/>
            <a:ext cx="12077700" cy="1989137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v-LV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Ielu apgaismojums 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EC5EF12B-85AB-D764-D231-CC337A956EE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180069"/>
            <a:ext cx="12077700" cy="65278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EKII projekta realizācija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Ciemi: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Carnikava, </a:t>
            </a:r>
            <a:r>
              <a:rPr lang="lv-LV" sz="3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Siguļi</a:t>
            </a: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, Carnikavas pag.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3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Kadaga</a:t>
            </a: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, Ādažu pag.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13 ielas</a:t>
            </a:r>
          </a:p>
          <a:p>
            <a:pPr fontAlgn="auto">
              <a:spcAft>
                <a:spcPts val="0"/>
              </a:spcAft>
              <a:defRPr/>
            </a:pPr>
            <a:endParaRPr lang="lv-LV" sz="32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  <a:p>
            <a:pPr fontAlgn="auto">
              <a:spcAft>
                <a:spcPts val="0"/>
              </a:spcAft>
              <a:defRPr/>
            </a:pPr>
            <a:endParaRPr lang="en-LV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FD1B6790-F643-9DDB-5D30-92C02214A83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7EB823-737B-4351-9B18-243229057029}" type="datetime1">
              <a:rPr lang="lv-LV" smtClean="0"/>
              <a:t>07.02.2025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875599F5-DB94-754E-2C20-07F88D30072C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526921" y="1911537"/>
            <a:ext cx="6511758" cy="7421620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01569413-C3A8-00D8-476B-5F8A57EFC369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2535786" y="5238748"/>
            <a:ext cx="3378908" cy="4073726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4C6FDD27-57F4-30D4-E01B-7F54885A7A7B}"/>
              </a:ext>
            </a:extLst>
          </p:cNvPr>
          <p:cNvPicPr>
            <a:picLocks noChangeAspect="1"/>
          </p:cNvPicPr>
          <p:nvPr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133034" y="4071906"/>
            <a:ext cx="3930425" cy="524056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159266323"/>
      </p:ext>
    </p:extLst>
  </p:cSld>
  <p:clrMapOvr>
    <a:masterClrMapping/>
  </p:clrMapOvr>
  <p:transition spd="slow">
    <p:fade/>
  </p:transition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FF319C7-650F-93E8-D010-D8C83F68F83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>
            <a:extLst>
              <a:ext uri="{FF2B5EF4-FFF2-40B4-BE49-F238E27FC236}">
                <a16:creationId xmlns:a16="http://schemas.microsoft.com/office/drawing/2014/main" id="{BBA65708-0C50-ECA5-418E-21D335EAAA67}"/>
              </a:ext>
            </a:extLst>
          </p:cNvPr>
          <p:cNvSpPr/>
          <p:nvPr/>
        </p:nvSpPr>
        <p:spPr>
          <a:xfrm rot="1789">
            <a:off x="-4763" y="9490075"/>
            <a:ext cx="18297526" cy="0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6E64418A-23DC-B957-2846-E7A8E03977C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0" y="547688"/>
            <a:ext cx="12077700" cy="1989137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v-LV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Ielu apgaismojums 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776B71FA-6DE7-1BCC-9FDA-7EAF271C8EE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180069"/>
            <a:ext cx="12077700" cy="65278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EKII projekta realizācija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Ciemi: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Alderi, Baltezers, </a:t>
            </a:r>
            <a:r>
              <a:rPr lang="lv-LV" sz="3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Kadaga</a:t>
            </a: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, Garkalne, </a:t>
            </a:r>
            <a:r>
              <a:rPr lang="lv-LV" sz="3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Mežgarciems</a:t>
            </a: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 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5 ielas</a:t>
            </a:r>
          </a:p>
          <a:p>
            <a:pPr fontAlgn="auto">
              <a:spcAft>
                <a:spcPts val="0"/>
              </a:spcAft>
              <a:defRPr/>
            </a:pPr>
            <a:endParaRPr lang="en-LV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E466D963-E68C-37B1-8C38-5F0D3A09CB1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7EB823-737B-4351-9B18-243229057029}" type="datetime1">
              <a:rPr lang="lv-LV" smtClean="0"/>
              <a:t>07.02.2025</a:t>
            </a:fld>
            <a:endParaRPr lang="en-US"/>
          </a:p>
        </p:txBody>
      </p:sp>
      <p:pic>
        <p:nvPicPr>
          <p:cNvPr id="2" name="Picture 1">
            <a:extLst>
              <a:ext uri="{FF2B5EF4-FFF2-40B4-BE49-F238E27FC236}">
                <a16:creationId xmlns:a16="http://schemas.microsoft.com/office/drawing/2014/main" id="{2373D7FE-F7DD-5615-A8A3-B3348ED05149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3972903" y="1857987"/>
            <a:ext cx="3542216" cy="3935795"/>
          </a:xfrm>
          <a:prstGeom prst="rect">
            <a:avLst/>
          </a:prstGeom>
        </p:spPr>
      </p:pic>
      <p:pic>
        <p:nvPicPr>
          <p:cNvPr id="6" name="Picture 5">
            <a:extLst>
              <a:ext uri="{FF2B5EF4-FFF2-40B4-BE49-F238E27FC236}">
                <a16:creationId xmlns:a16="http://schemas.microsoft.com/office/drawing/2014/main" id="{C4133D1E-5710-78AA-4D1A-731BF8786A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36435" y="4599134"/>
            <a:ext cx="4572194" cy="4617972"/>
          </a:xfrm>
          <a:prstGeom prst="rect">
            <a:avLst/>
          </a:prstGeom>
        </p:spPr>
      </p:pic>
      <p:pic>
        <p:nvPicPr>
          <p:cNvPr id="7" name="Picture 6">
            <a:extLst>
              <a:ext uri="{FF2B5EF4-FFF2-40B4-BE49-F238E27FC236}">
                <a16:creationId xmlns:a16="http://schemas.microsoft.com/office/drawing/2014/main" id="{72B9197B-82CF-91EC-CE20-04E8D7EDAB9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82358" y="5987331"/>
            <a:ext cx="4488326" cy="3229775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3B610B77-764F-0CF0-979E-59FE3BF6E0AC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2362199" y="5078559"/>
            <a:ext cx="5622277" cy="4138547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1354664"/>
      </p:ext>
    </p:extLst>
  </p:cSld>
  <p:clrMapOvr>
    <a:masterClrMapping/>
  </p:clrMapOvr>
  <p:transition spd="slow">
    <p:fade/>
  </p:transition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77B2D8E6-F083-B780-B9B6-784DAABB40E2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>
            <a:extLst>
              <a:ext uri="{FF2B5EF4-FFF2-40B4-BE49-F238E27FC236}">
                <a16:creationId xmlns:a16="http://schemas.microsoft.com/office/drawing/2014/main" id="{011638FA-99CF-7431-ABDE-E99BA578F0BF}"/>
              </a:ext>
            </a:extLst>
          </p:cNvPr>
          <p:cNvSpPr/>
          <p:nvPr/>
        </p:nvSpPr>
        <p:spPr>
          <a:xfrm rot="1789">
            <a:off x="-4763" y="9490075"/>
            <a:ext cx="18297526" cy="0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EA5FF244-BDE9-62EF-9FB4-74C597F7212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0" y="547688"/>
            <a:ext cx="12077700" cy="1989137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v-LV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Ielu apgaismojums 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8E9C3E26-C935-6A20-F0C3-DB42BEE29B86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180069"/>
            <a:ext cx="12077700" cy="65278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EKII projekta realizācija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Carnikava, Mazā </a:t>
            </a:r>
            <a:r>
              <a:rPr lang="lv-LV" sz="20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Ziedleju</a:t>
            </a:r>
            <a:r>
              <a:rPr lang="lv-LV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 iela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Carnikava, Ludmilas Azarovas iela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Dārza iela, TP-1153, Ādaži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20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Gredzenu iela, Ādaži </a:t>
            </a:r>
            <a:endParaRPr lang="en-LV" sz="20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0056D422-E50C-E0F2-BF94-465E6F69B6C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7EB823-737B-4351-9B18-243229057029}" type="datetime1">
              <a:rPr lang="lv-LV" smtClean="0"/>
              <a:t>07.02.2025</a:t>
            </a:fld>
            <a:endParaRPr lang="en-US"/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92D2EAC5-CCED-E7B5-EB50-7BE5D4B3D89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212800" y="5676900"/>
            <a:ext cx="4927724" cy="3543301"/>
          </a:xfrm>
          <a:prstGeom prst="rect">
            <a:avLst/>
          </a:prstGeom>
        </p:spPr>
      </p:pic>
      <p:pic>
        <p:nvPicPr>
          <p:cNvPr id="12" name="Picture 11">
            <a:extLst>
              <a:ext uri="{FF2B5EF4-FFF2-40B4-BE49-F238E27FC236}">
                <a16:creationId xmlns:a16="http://schemas.microsoft.com/office/drawing/2014/main" id="{358898F9-0553-432A-9CED-286947770C2F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80524" y="5673807"/>
            <a:ext cx="4609675" cy="354639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F4223863-8F11-C2B5-2047-D9EBEAA46644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3030200" y="5659773"/>
            <a:ext cx="4927724" cy="3574479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B19B32DF-A4C5-C6F6-93B8-D33CAE7A48CF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030200" y="1930233"/>
            <a:ext cx="4927724" cy="363713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80558723"/>
      </p:ext>
    </p:extLst>
  </p:cSld>
  <p:clrMapOvr>
    <a:masterClrMapping/>
  </p:clrMapOvr>
  <p:transition spd="slow">
    <p:fade/>
  </p:transition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5D896104-4673-F2D2-2EDE-BA5B8F6FCB49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>
            <a:extLst>
              <a:ext uri="{FF2B5EF4-FFF2-40B4-BE49-F238E27FC236}">
                <a16:creationId xmlns:a16="http://schemas.microsoft.com/office/drawing/2014/main" id="{CDC6605F-6F33-1C1A-8697-597DE21F3D3F}"/>
              </a:ext>
            </a:extLst>
          </p:cNvPr>
          <p:cNvSpPr/>
          <p:nvPr/>
        </p:nvSpPr>
        <p:spPr>
          <a:xfrm rot="1789">
            <a:off x="-4763" y="9490075"/>
            <a:ext cx="18297526" cy="0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17D4805-D922-1E0B-8B8D-254FA955C4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0" y="547688"/>
            <a:ext cx="12077700" cy="1989137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v-LV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Ielu apgaismojums 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9A6E4F80-439E-DF5E-5C3D-B036367C1E1D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180069"/>
            <a:ext cx="12077700" cy="65278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Ikdienas uzturēšana un remonti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3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Na</a:t>
            </a: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 gaismekļu nomaiņa tikai uz LED.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Tikai energoefektīvu (&lt;140lm/W) LED gaismekļu uzstādīšana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Gaismekļi tikai ar iebūvētu automātisku </a:t>
            </a:r>
            <a:r>
              <a:rPr lang="lv-LV" sz="3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dimmēšanu</a:t>
            </a:r>
            <a:endParaRPr lang="lv-LV" sz="32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Infrastruktūras atjaunošana</a:t>
            </a:r>
            <a:endParaRPr lang="en-LV" sz="32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50C2F470-F410-E4F1-91DE-76EAA4AE7A5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7EB823-737B-4351-9B18-243229057029}" type="datetime1">
              <a:rPr lang="lv-LV" smtClean="0"/>
              <a:t>07.02.2025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17081206"/>
      </p:ext>
    </p:extLst>
  </p:cSld>
  <p:clrMapOvr>
    <a:masterClrMapping/>
  </p:clrMapOvr>
  <p:transition spd="slow">
    <p:fade/>
  </p:transition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C08DCB76-C1AA-3F7B-DA10-346279044E96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>
            <a:extLst>
              <a:ext uri="{FF2B5EF4-FFF2-40B4-BE49-F238E27FC236}">
                <a16:creationId xmlns:a16="http://schemas.microsoft.com/office/drawing/2014/main" id="{A80CC0B8-4445-CEF8-DCB2-D5DA0777A801}"/>
              </a:ext>
            </a:extLst>
          </p:cNvPr>
          <p:cNvSpPr/>
          <p:nvPr/>
        </p:nvSpPr>
        <p:spPr>
          <a:xfrm rot="1789">
            <a:off x="-4763" y="9490075"/>
            <a:ext cx="18297526" cy="0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821D87BC-E4DE-AC46-2564-4355999A378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0" y="547688"/>
            <a:ext cx="12077700" cy="1989137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v-LV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Ielu apgaismojums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D7D253A4-3F57-C6EE-7F52-9FD87C10251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7EB823-737B-4351-9B18-243229057029}" type="datetime1">
              <a:rPr lang="lv-LV" smtClean="0"/>
              <a:t>07.02.2025</a:t>
            </a:fld>
            <a:endParaRPr lang="en-US"/>
          </a:p>
        </p:txBody>
      </p:sp>
      <p:pic>
        <p:nvPicPr>
          <p:cNvPr id="11" name="Picture 10">
            <a:extLst>
              <a:ext uri="{FF2B5EF4-FFF2-40B4-BE49-F238E27FC236}">
                <a16:creationId xmlns:a16="http://schemas.microsoft.com/office/drawing/2014/main" id="{837B58DC-2A81-88C2-D51D-80AF83677B44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09635" y="1927585"/>
            <a:ext cx="4203178" cy="560423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AF69E3B9-AE1D-F955-54B0-415D44778E83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16398" y="1927586"/>
            <a:ext cx="7472316" cy="5604237"/>
          </a:xfrm>
          <a:prstGeom prst="rect">
            <a:avLst/>
          </a:prstGeom>
        </p:spPr>
      </p:pic>
      <p:pic>
        <p:nvPicPr>
          <p:cNvPr id="16" name="Picture 15">
            <a:extLst>
              <a:ext uri="{FF2B5EF4-FFF2-40B4-BE49-F238E27FC236}">
                <a16:creationId xmlns:a16="http://schemas.microsoft.com/office/drawing/2014/main" id="{E568E6AF-1114-9C50-C493-B52F4F96B129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 rot="5400000">
            <a:off x="13916751" y="3305472"/>
            <a:ext cx="5284018" cy="2485121"/>
          </a:xfrm>
          <a:prstGeom prst="rect">
            <a:avLst/>
          </a:prstGeom>
        </p:spPr>
      </p:pic>
      <p:pic>
        <p:nvPicPr>
          <p:cNvPr id="18" name="Picture 17">
            <a:extLst>
              <a:ext uri="{FF2B5EF4-FFF2-40B4-BE49-F238E27FC236}">
                <a16:creationId xmlns:a16="http://schemas.microsoft.com/office/drawing/2014/main" id="{237D0EF9-CBC7-271A-EA16-ED00166E1DE5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4836869" y="7645944"/>
            <a:ext cx="2962275" cy="1781175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947796511"/>
      </p:ext>
    </p:extLst>
  </p:cSld>
  <p:clrMapOvr>
    <a:masterClrMapping/>
  </p:clrMapOvr>
  <p:transition spd="slow">
    <p:fade/>
  </p:transition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E8D8547-28E6-598F-8DB4-CC350C31675A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>
            <a:extLst>
              <a:ext uri="{FF2B5EF4-FFF2-40B4-BE49-F238E27FC236}">
                <a16:creationId xmlns:a16="http://schemas.microsoft.com/office/drawing/2014/main" id="{5798AA1A-F495-5995-173A-7F1418A77E68}"/>
              </a:ext>
            </a:extLst>
          </p:cNvPr>
          <p:cNvSpPr/>
          <p:nvPr/>
        </p:nvSpPr>
        <p:spPr>
          <a:xfrm rot="1789">
            <a:off x="-4763" y="9490075"/>
            <a:ext cx="18297526" cy="0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2D308DB9-370B-F9C6-3A1C-61523B180BB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0" y="547688"/>
            <a:ext cx="12077700" cy="1989137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v-LV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Ielu apgaismojums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6AB7D6BA-D7A3-9B97-9C69-FE2BED18244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7EB823-737B-4351-9B18-243229057029}" type="datetime1">
              <a:rPr lang="lv-LV" smtClean="0"/>
              <a:t>07.02.2025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A9D87FAD-66AB-D5C2-4A22-769CB6C53D9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667622" y="2242725"/>
            <a:ext cx="5024438" cy="6699251"/>
          </a:xfrm>
          <a:prstGeom prst="rect">
            <a:avLst/>
          </a:prstGeom>
        </p:spPr>
      </p:pic>
      <p:pic>
        <p:nvPicPr>
          <p:cNvPr id="9" name="Picture 8">
            <a:extLst>
              <a:ext uri="{FF2B5EF4-FFF2-40B4-BE49-F238E27FC236}">
                <a16:creationId xmlns:a16="http://schemas.microsoft.com/office/drawing/2014/main" id="{4BFC2531-E121-703B-FAA5-D1F75A444E57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320497" y="2241635"/>
            <a:ext cx="5024438" cy="6699251"/>
          </a:xfrm>
          <a:prstGeom prst="rect">
            <a:avLst/>
          </a:prstGeom>
        </p:spPr>
      </p:pic>
      <p:pic>
        <p:nvPicPr>
          <p:cNvPr id="12" name="Content Placeholder 10">
            <a:extLst>
              <a:ext uri="{FF2B5EF4-FFF2-40B4-BE49-F238E27FC236}">
                <a16:creationId xmlns:a16="http://schemas.microsoft.com/office/drawing/2014/main" id="{D44478F7-CA07-0C45-4D0B-A10DE642D46C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2954000" y="2241636"/>
            <a:ext cx="5024438" cy="6699251"/>
          </a:xfrm>
        </p:spPr>
      </p:pic>
    </p:spTree>
    <p:extLst>
      <p:ext uri="{BB962C8B-B14F-4D97-AF65-F5344CB8AC3E}">
        <p14:creationId xmlns:p14="http://schemas.microsoft.com/office/powerpoint/2010/main" val="202898921"/>
      </p:ext>
    </p:extLst>
  </p:cSld>
  <p:clrMapOvr>
    <a:masterClrMapping/>
  </p:clrMapOvr>
  <p:transition spd="slow">
    <p:fade/>
  </p:transition>
</p:sld>
</file>

<file path=ppt/slides/slide5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E3A5BA93-1C20-5385-A789-0BF419D27BF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>
            <a:extLst>
              <a:ext uri="{FF2B5EF4-FFF2-40B4-BE49-F238E27FC236}">
                <a16:creationId xmlns:a16="http://schemas.microsoft.com/office/drawing/2014/main" id="{81275221-1C49-F419-3EE9-87DDA063240B}"/>
              </a:ext>
            </a:extLst>
          </p:cNvPr>
          <p:cNvSpPr/>
          <p:nvPr/>
        </p:nvSpPr>
        <p:spPr>
          <a:xfrm rot="1789">
            <a:off x="-4763" y="9490075"/>
            <a:ext cx="18297526" cy="0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FB76AE9D-12B9-8E1C-78B2-C3AF6BE3467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0" y="547688"/>
            <a:ext cx="12077700" cy="1989137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v-LV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Ielu apgaismojums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2BA74664-EAA7-AB5B-0A73-5B8ECAF8C57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7EB823-737B-4351-9B18-243229057029}" type="datetime1">
              <a:rPr lang="lv-LV" smtClean="0"/>
              <a:t>07.02.2025</a:t>
            </a:fld>
            <a:endParaRPr lang="en-US"/>
          </a:p>
        </p:txBody>
      </p:sp>
      <p:sp>
        <p:nvSpPr>
          <p:cNvPr id="7" name="Content Placeholder 4">
            <a:extLst>
              <a:ext uri="{FF2B5EF4-FFF2-40B4-BE49-F238E27FC236}">
                <a16:creationId xmlns:a16="http://schemas.microsoft.com/office/drawing/2014/main" id="{ADF164B6-5CDE-E763-54C1-9139F87E51F2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57200" y="2180069"/>
            <a:ext cx="12077700" cy="65278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Perspektīva: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Līniju apvienošana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Attālinātas vadības ieviešana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Ekonomiski pamatotu viedo risinājumu ieviešana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Veco LED gaismekļu nomaiņa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Agresīvāka </a:t>
            </a:r>
            <a:r>
              <a:rPr lang="lv-LV" sz="3200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dimmēšana</a:t>
            </a:r>
            <a:r>
              <a:rPr lang="lv-LV" sz="3200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 nakts stundās</a:t>
            </a:r>
          </a:p>
          <a:p>
            <a:pPr fontAlgn="auto">
              <a:spcAft>
                <a:spcPts val="0"/>
              </a:spcAft>
              <a:defRPr/>
            </a:pPr>
            <a:endParaRPr lang="lv-LV" sz="3200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  <a:p>
            <a:pPr fontAlgn="auto">
              <a:spcAft>
                <a:spcPts val="0"/>
              </a:spcAft>
              <a:defRPr/>
            </a:pPr>
            <a:endParaRPr lang="en-LV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pic>
        <p:nvPicPr>
          <p:cNvPr id="10" name="Picture 9">
            <a:extLst>
              <a:ext uri="{FF2B5EF4-FFF2-40B4-BE49-F238E27FC236}">
                <a16:creationId xmlns:a16="http://schemas.microsoft.com/office/drawing/2014/main" id="{5F63BF34-9910-245A-0894-023D72BE9367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1026684" y="2097427"/>
            <a:ext cx="6877050" cy="4933950"/>
          </a:xfrm>
          <a:prstGeom prst="rect">
            <a:avLst/>
          </a:prstGeom>
        </p:spPr>
      </p:pic>
      <p:pic>
        <p:nvPicPr>
          <p:cNvPr id="13" name="Picture 12">
            <a:extLst>
              <a:ext uri="{FF2B5EF4-FFF2-40B4-BE49-F238E27FC236}">
                <a16:creationId xmlns:a16="http://schemas.microsoft.com/office/drawing/2014/main" id="{2262AA82-12F3-F96D-60E2-41ED845FF53B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130812" y="7366011"/>
            <a:ext cx="9686925" cy="1847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36046757"/>
      </p:ext>
    </p:extLst>
  </p:cSld>
  <p:clrMapOvr>
    <a:masterClrMapping/>
  </p:clrMapOvr>
  <p:transition spd="slow">
    <p:fade/>
  </p:transition>
</p:sld>
</file>

<file path=ppt/slides/slide5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4FBA17-A17B-92E9-C159-EDBA57596F6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>
            <a:extLst>
              <a:ext uri="{FF2B5EF4-FFF2-40B4-BE49-F238E27FC236}">
                <a16:creationId xmlns:a16="http://schemas.microsoft.com/office/drawing/2014/main" id="{D4564D54-ACA1-A195-8279-A07B1D8B09FE}"/>
              </a:ext>
            </a:extLst>
          </p:cNvPr>
          <p:cNvSpPr/>
          <p:nvPr/>
        </p:nvSpPr>
        <p:spPr>
          <a:xfrm rot="1789">
            <a:off x="-4763" y="9490075"/>
            <a:ext cx="18297526" cy="0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0C790F40-DF4E-E90E-AC24-BC481F18F35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47688"/>
            <a:ext cx="16192500" cy="1989137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v-LV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Enerģijas datu apkopošana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2F527538-DA99-6D48-66CB-4F18B3AF9C6B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953000" y="2237190"/>
            <a:ext cx="12077700" cy="6527800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Sadales tīkls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GASO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Siltumenerģija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Elektroenerģija 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Ūdens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Siltummezglu vadība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Ielu apgaismojuma vadība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BMS</a:t>
            </a:r>
          </a:p>
          <a:p>
            <a:pPr fontAlgn="auto">
              <a:spcAft>
                <a:spcPts val="0"/>
              </a:spcAft>
              <a:defRPr/>
            </a:pPr>
            <a:endParaRPr lang="lv-LV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AF8ADF45-FDD7-184E-BD1D-60919F008BD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7EB823-737B-4351-9B18-243229057029}" type="datetime1">
              <a:rPr lang="lv-LV" smtClean="0"/>
              <a:t>07.02.2025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D39EAF5C-2686-42B0-1D54-C50830A0F94B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5755" y="2098669"/>
            <a:ext cx="3991288" cy="2316958"/>
          </a:xfrm>
          <a:prstGeom prst="rect">
            <a:avLst/>
          </a:prstGeom>
        </p:spPr>
      </p:pic>
      <p:pic>
        <p:nvPicPr>
          <p:cNvPr id="8" name="Picture 7">
            <a:extLst>
              <a:ext uri="{FF2B5EF4-FFF2-40B4-BE49-F238E27FC236}">
                <a16:creationId xmlns:a16="http://schemas.microsoft.com/office/drawing/2014/main" id="{720A9704-CD0B-399F-581E-702A0EAA5243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72544" y="4540232"/>
            <a:ext cx="4000145" cy="2762267"/>
          </a:xfrm>
          <a:prstGeom prst="rect">
            <a:avLst/>
          </a:prstGeom>
        </p:spPr>
      </p:pic>
      <p:pic>
        <p:nvPicPr>
          <p:cNvPr id="10" name="Picture 9">
            <a:extLst>
              <a:ext uri="{FF2B5EF4-FFF2-40B4-BE49-F238E27FC236}">
                <a16:creationId xmlns:a16="http://schemas.microsoft.com/office/drawing/2014/main" id="{2EFAACC1-6276-4D90-E482-A27A1AB4245E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47676" y="7479589"/>
            <a:ext cx="3808638" cy="1828634"/>
          </a:xfrm>
          <a:prstGeom prst="rect">
            <a:avLst/>
          </a:prstGeom>
        </p:spPr>
      </p:pic>
      <p:pic>
        <p:nvPicPr>
          <p:cNvPr id="15" name="Picture 14">
            <a:extLst>
              <a:ext uri="{FF2B5EF4-FFF2-40B4-BE49-F238E27FC236}">
                <a16:creationId xmlns:a16="http://schemas.microsoft.com/office/drawing/2014/main" id="{B6770E71-3B33-D92B-D287-E562BD2EDE7D}"/>
              </a:ext>
            </a:extLst>
      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13181320" y="4922864"/>
            <a:ext cx="4659004" cy="1758364"/>
          </a:xfrm>
          <a:prstGeom prst="rect">
            <a:avLst/>
          </a:prstGeom>
        </p:spPr>
      </p:pic>
      <p:pic>
        <p:nvPicPr>
          <p:cNvPr id="17" name="Picture 16">
            <a:extLst>
              <a:ext uri="{FF2B5EF4-FFF2-40B4-BE49-F238E27FC236}">
                <a16:creationId xmlns:a16="http://schemas.microsoft.com/office/drawing/2014/main" id="{888DC97E-41D3-3BFF-DF67-BC77C3889A12}"/>
              </a:ext>
            </a:extLst>
      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12344400" y="2149412"/>
            <a:ext cx="5495924" cy="2448054"/>
          </a:xfrm>
          <a:prstGeom prst="rect">
            <a:avLst/>
          </a:prstGeom>
        </p:spPr>
      </p:pic>
      <p:pic>
        <p:nvPicPr>
          <p:cNvPr id="19" name="Picture 18">
            <a:extLst>
              <a:ext uri="{FF2B5EF4-FFF2-40B4-BE49-F238E27FC236}">
                <a16:creationId xmlns:a16="http://schemas.microsoft.com/office/drawing/2014/main" id="{C35ADBC4-6244-CBA7-50E8-AAD116E1786D}"/>
              </a:ext>
            </a:extLst>
      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12854668" y="7516762"/>
            <a:ext cx="2897777" cy="1791461"/>
          </a:xfrm>
          <a:prstGeom prst="rect">
            <a:avLst/>
          </a:prstGeom>
        </p:spPr>
      </p:pic>
      <p:pic>
        <p:nvPicPr>
          <p:cNvPr id="21" name="Picture 20">
            <a:extLst>
              <a:ext uri="{FF2B5EF4-FFF2-40B4-BE49-F238E27FC236}">
                <a16:creationId xmlns:a16="http://schemas.microsoft.com/office/drawing/2014/main" id="{196C9624-C62D-7D5A-A8AD-AD551D7B4C8E}"/>
              </a:ext>
            </a:extLst>
      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5999592" y="6911029"/>
            <a:ext cx="1855972" cy="2400284"/>
          </a:xfrm>
          <a:prstGeom prst="rect">
            <a:avLst/>
          </a:prstGeom>
        </p:spPr>
      </p:pic>
      <p:pic>
        <p:nvPicPr>
          <p:cNvPr id="23" name="Picture 22">
            <a:extLst>
              <a:ext uri="{FF2B5EF4-FFF2-40B4-BE49-F238E27FC236}">
                <a16:creationId xmlns:a16="http://schemas.microsoft.com/office/drawing/2014/main" id="{F1302ADC-BC81-0C1F-758C-922BF399FD7C}"/>
              </a:ext>
            </a:extLst>
      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8000999" y="7524952"/>
            <a:ext cx="4606521" cy="17544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22234314"/>
      </p:ext>
    </p:extLst>
  </p:cSld>
  <p:clrMapOvr>
    <a:masterClrMapping/>
  </p:clrMapOvr>
  <p:transition spd="slow">
    <p:fade/>
  </p:transition>
</p:sld>
</file>

<file path=ppt/slides/slide5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68391D30-4710-89E5-5B2C-ABDA059BB417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>
            <a:extLst>
              <a:ext uri="{FF2B5EF4-FFF2-40B4-BE49-F238E27FC236}">
                <a16:creationId xmlns:a16="http://schemas.microsoft.com/office/drawing/2014/main" id="{5A2D9B94-F476-2EDD-0E4D-1221CF29320E}"/>
              </a:ext>
            </a:extLst>
          </p:cNvPr>
          <p:cNvSpPr/>
          <p:nvPr/>
        </p:nvSpPr>
        <p:spPr>
          <a:xfrm rot="1789">
            <a:off x="-4763" y="9490075"/>
            <a:ext cx="18297526" cy="0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C92495E-2E62-F5BB-B606-F60237722CA7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9600" y="2276472"/>
            <a:ext cx="12611100" cy="6488518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endParaRPr lang="lv-LV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  <a:p>
            <a:pPr fontAlgn="auto">
              <a:spcAft>
                <a:spcPts val="0"/>
              </a:spcAft>
              <a:defRPr/>
            </a:pPr>
            <a:endParaRPr lang="en-LV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0A9C37C3-0911-6455-81AD-7ABE6366C56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7EB823-737B-4351-9B18-243229057029}" type="datetime1">
              <a:rPr lang="lv-LV" smtClean="0"/>
              <a:t>07.02.2025</a:t>
            </a:fld>
            <a:endParaRPr lang="en-US"/>
          </a:p>
        </p:txBody>
      </p:sp>
      <p:pic>
        <p:nvPicPr>
          <p:cNvPr id="6" name="Picture 5">
            <a:extLst>
              <a:ext uri="{FF2B5EF4-FFF2-40B4-BE49-F238E27FC236}">
                <a16:creationId xmlns:a16="http://schemas.microsoft.com/office/drawing/2014/main" id="{92DB3F55-83EF-793B-7A7C-4645082D4606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096000" y="952500"/>
            <a:ext cx="8077200" cy="71818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090697"/>
      </p:ext>
    </p:extLst>
  </p:cSld>
  <p:clrMapOvr>
    <a:masterClrMapping/>
  </p:clrMapOvr>
  <p:transition spd="slow">
    <p:fade/>
  </p:transition>
</p:sld>
</file>

<file path=ppt/slides/slide5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>
          <a:extLst>
            <a:ext uri="{FF2B5EF4-FFF2-40B4-BE49-F238E27FC236}">
              <a16:creationId xmlns:a16="http://schemas.microsoft.com/office/drawing/2014/main" id="{90688129-0927-0591-9831-8F9D492FA428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>
            <a:extLst>
              <a:ext uri="{FF2B5EF4-FFF2-40B4-BE49-F238E27FC236}">
                <a16:creationId xmlns:a16="http://schemas.microsoft.com/office/drawing/2014/main" id="{7BA273A4-EDEB-9AB9-B23F-6FB17D4D37FE}"/>
              </a:ext>
            </a:extLst>
          </p:cNvPr>
          <p:cNvSpPr/>
          <p:nvPr/>
        </p:nvSpPr>
        <p:spPr>
          <a:xfrm rot="1789">
            <a:off x="-4763" y="9490075"/>
            <a:ext cx="18297526" cy="0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4" name="Title 3">
            <a:extLst>
              <a:ext uri="{FF2B5EF4-FFF2-40B4-BE49-F238E27FC236}">
                <a16:creationId xmlns:a16="http://schemas.microsoft.com/office/drawing/2014/main" id="{B4954B44-4A4D-E619-AE8C-E6C57DA057B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4953000" y="547688"/>
            <a:ext cx="12077700" cy="1989137"/>
          </a:xfrm>
        </p:spPr>
        <p:txBody>
          <a:bodyPr rtlCol="0">
            <a:normAutofit/>
          </a:bodyPr>
          <a:lstStyle/>
          <a:p>
            <a:pPr fontAlgn="auto">
              <a:spcBef>
                <a:spcPts val="0"/>
              </a:spcBef>
              <a:spcAft>
                <a:spcPts val="0"/>
              </a:spcAft>
              <a:defRPr/>
            </a:pPr>
            <a:r>
              <a:rPr lang="lv-LV" b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Izaicinājumi</a:t>
            </a:r>
            <a:endParaRPr lang="en-US" b="1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5" name="Content Placeholder 4">
            <a:extLst>
              <a:ext uri="{FF2B5EF4-FFF2-40B4-BE49-F238E27FC236}">
                <a16:creationId xmlns:a16="http://schemas.microsoft.com/office/drawing/2014/main" id="{4C676C3F-B535-FBAD-69C6-811764194B1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4419600" y="2276472"/>
            <a:ext cx="12611100" cy="6488518"/>
          </a:xfrm>
        </p:spPr>
        <p:txBody>
          <a:bodyPr rtlCol="0">
            <a:normAutofit/>
          </a:bodyPr>
          <a:lstStyle/>
          <a:p>
            <a:pPr fontAlgn="auto">
              <a:spcAft>
                <a:spcPts val="0"/>
              </a:spcAft>
              <a:defRPr/>
            </a:pPr>
            <a:endParaRPr lang="lv-LV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  <a:p>
            <a:pPr fontAlgn="auto">
              <a:spcAft>
                <a:spcPts val="0"/>
              </a:spcAft>
              <a:defRPr/>
            </a:pP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Infrastruktūras tehniskais stāvoklis 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Ierobežotais finansējums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Datu apkopošana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Sistēmu savstarpēja saderība</a:t>
            </a:r>
          </a:p>
          <a:p>
            <a:pPr fontAlgn="auto">
              <a:spcAft>
                <a:spcPts val="0"/>
              </a:spcAft>
              <a:defRPr/>
            </a:pPr>
            <a:r>
              <a:rPr lang="lv-LV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" pitchFamily="2" charset="77"/>
              </a:rPr>
              <a:t>Personāla piesaiste, mainība</a:t>
            </a:r>
          </a:p>
          <a:p>
            <a:pPr fontAlgn="auto">
              <a:spcAft>
                <a:spcPts val="0"/>
              </a:spcAft>
              <a:defRPr/>
            </a:pPr>
            <a:endParaRPr lang="en-LV" dirty="0">
              <a:solidFill>
                <a:schemeClr val="tx1">
                  <a:lumMod val="65000"/>
                  <a:lumOff val="35000"/>
                </a:schemeClr>
              </a:solidFill>
              <a:latin typeface="Montserrat" pitchFamily="2" charset="77"/>
            </a:endParaRPr>
          </a:p>
        </p:txBody>
      </p:sp>
      <p:sp>
        <p:nvSpPr>
          <p:cNvPr id="14" name="Date Placeholder 13">
            <a:extLst>
              <a:ext uri="{FF2B5EF4-FFF2-40B4-BE49-F238E27FC236}">
                <a16:creationId xmlns:a16="http://schemas.microsoft.com/office/drawing/2014/main" id="{7808938F-28FE-A422-3184-D0574C70D52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757EB823-737B-4351-9B18-243229057029}" type="datetime1">
              <a:rPr lang="lv-LV" smtClean="0"/>
              <a:t>07.02.2025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6311830"/>
      </p:ext>
    </p:extLst>
  </p:cSld>
  <p:clrMapOvr>
    <a:masterClrMapping/>
  </p:clrMapOvr>
  <p:transition spd="slow">
    <p:fade/>
  </p:transition>
</p:sld>
</file>

<file path=ppt/slides/slide5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0">
          <a:blip r:embed="rId2"/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AutoShape 3">
            <a:extLst>
              <a:ext uri="{FF2B5EF4-FFF2-40B4-BE49-F238E27FC236}">
                <a16:creationId xmlns:a16="http://schemas.microsoft.com/office/drawing/2014/main" id="{9C86F1C7-DB0B-F82D-83F9-8402EA300BE7}"/>
              </a:ext>
            </a:extLst>
          </p:cNvPr>
          <p:cNvSpPr/>
          <p:nvPr/>
        </p:nvSpPr>
        <p:spPr>
          <a:xfrm rot="1789">
            <a:off x="-4763" y="9490075"/>
            <a:ext cx="18297526" cy="0"/>
          </a:xfrm>
          <a:prstGeom prst="line">
            <a:avLst/>
          </a:prstGeom>
          <a:ln w="9525" cap="rnd">
            <a:solidFill>
              <a:schemeClr val="tx1">
                <a:lumMod val="65000"/>
                <a:lumOff val="35000"/>
              </a:schemeClr>
            </a:solidFill>
            <a:prstDash val="solid"/>
            <a:headEnd type="none" w="sm" len="sm"/>
            <a:tailEnd type="none" w="sm" len="sm"/>
          </a:ln>
        </p:spPr>
      </p:sp>
      <p:sp>
        <p:nvSpPr>
          <p:cNvPr id="9" name="TextBox 2">
            <a:extLst>
              <a:ext uri="{FF2B5EF4-FFF2-40B4-BE49-F238E27FC236}">
                <a16:creationId xmlns:a16="http://schemas.microsoft.com/office/drawing/2014/main" id="{9229F9B6-5013-29BB-B9DE-10CAF8E719C1}"/>
              </a:ext>
            </a:extLst>
          </p:cNvPr>
          <p:cNvSpPr txBox="1"/>
          <p:nvPr/>
        </p:nvSpPr>
        <p:spPr>
          <a:xfrm>
            <a:off x="2473325" y="2436710"/>
            <a:ext cx="13339763" cy="3598999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en-US" altLang="en-LV" sz="5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Medium" pitchFamily="2" charset="77"/>
              </a:rPr>
              <a:t>“</a:t>
            </a:r>
            <a:r>
              <a:rPr lang="lv-LV" altLang="en-LV" sz="5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Medium" pitchFamily="2" charset="77"/>
              </a:rPr>
              <a:t>Lai labāk tauta smejas par manu taupību, nekā raud manu izšķērdīgo iegribu dēļ....</a:t>
            </a:r>
            <a:r>
              <a:rPr lang="en-US" altLang="en-LV" sz="54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Medium" pitchFamily="2" charset="77"/>
              </a:rPr>
              <a:t>”</a:t>
            </a:r>
          </a:p>
        </p:txBody>
      </p:sp>
      <p:sp>
        <p:nvSpPr>
          <p:cNvPr id="10" name="TextBox 2">
            <a:extLst>
              <a:ext uri="{FF2B5EF4-FFF2-40B4-BE49-F238E27FC236}">
                <a16:creationId xmlns:a16="http://schemas.microsoft.com/office/drawing/2014/main" id="{BDF49ADB-7272-D54F-C507-33D7CE61FB1D}"/>
              </a:ext>
            </a:extLst>
          </p:cNvPr>
          <p:cNvSpPr txBox="1"/>
          <p:nvPr/>
        </p:nvSpPr>
        <p:spPr>
          <a:xfrm>
            <a:off x="2473325" y="7200900"/>
            <a:ext cx="13341350" cy="614464"/>
          </a:xfrm>
          <a:prstGeom prst="rect">
            <a:avLst/>
          </a:prstGeom>
        </p:spPr>
        <p:txBody>
          <a:bodyPr lIns="0" tIns="0" rIns="0" bIns="0">
            <a:spAutoFit/>
          </a:bodyPr>
          <a:lstStyle/>
          <a:p>
            <a:pPr algn="ctr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  <a:defRPr/>
            </a:pPr>
            <a:r>
              <a:rPr lang="lv-LV" altLang="en-LV" sz="30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 Light" pitchFamily="2" charset="77"/>
              </a:rPr>
              <a:t>Oscar</a:t>
            </a:r>
            <a:r>
              <a:rPr lang="lv-LV" altLang="en-LV" sz="3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Light" pitchFamily="2" charset="77"/>
              </a:rPr>
              <a:t> II </a:t>
            </a:r>
            <a:r>
              <a:rPr lang="en-US" altLang="en-LV" sz="3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Light" pitchFamily="2" charset="77"/>
              </a:rPr>
              <a:t> </a:t>
            </a:r>
            <a:r>
              <a:rPr lang="lv-LV" altLang="en-LV" sz="3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Light" pitchFamily="2" charset="77"/>
              </a:rPr>
              <a:t>(</a:t>
            </a:r>
            <a:r>
              <a:rPr lang="en-US" altLang="en-LV" sz="3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Light" pitchFamily="2" charset="77"/>
              </a:rPr>
              <a:t>King of Sweden </a:t>
            </a:r>
            <a:r>
              <a:rPr lang="lv-LV" altLang="en-LV" sz="3000" i="1" dirty="0" err="1">
                <a:solidFill>
                  <a:schemeClr val="tx1">
                    <a:lumMod val="65000"/>
                    <a:lumOff val="35000"/>
                  </a:schemeClr>
                </a:solidFill>
                <a:latin typeface="Montserrat Light" pitchFamily="2" charset="77"/>
              </a:rPr>
              <a:t>and</a:t>
            </a:r>
            <a:r>
              <a:rPr lang="lv-LV" altLang="en-LV" sz="3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Light" pitchFamily="2" charset="77"/>
              </a:rPr>
              <a:t> </a:t>
            </a:r>
            <a:r>
              <a:rPr lang="en-US" altLang="en-LV" sz="3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Light" pitchFamily="2" charset="77"/>
              </a:rPr>
              <a:t>Norway</a:t>
            </a:r>
            <a:r>
              <a:rPr lang="lv-LV" altLang="en-LV" sz="3000" i="1" dirty="0">
                <a:solidFill>
                  <a:schemeClr val="tx1">
                    <a:lumMod val="65000"/>
                    <a:lumOff val="35000"/>
                  </a:schemeClr>
                </a:solidFill>
                <a:latin typeface="Montserrat Light" pitchFamily="2" charset="77"/>
              </a:rPr>
              <a:t>)</a:t>
            </a:r>
            <a:endParaRPr lang="en-US" altLang="en-LV" sz="3000" i="1" dirty="0">
              <a:solidFill>
                <a:schemeClr val="tx1">
                  <a:lumMod val="65000"/>
                  <a:lumOff val="35000"/>
                </a:schemeClr>
              </a:solidFill>
              <a:latin typeface="Montserrat Light" pitchFamily="2" charset="77"/>
            </a:endParaRPr>
          </a:p>
        </p:txBody>
      </p:sp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4863A424-6323-F5BC-6DAA-CE6E7BD1A7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pPr>
              <a:defRPr/>
            </a:pPr>
            <a:fld id="{EC416DBC-49DB-4B8D-9288-4AA559A32B75}" type="datetime1">
              <a:rPr lang="lv-LV" smtClean="0"/>
              <a:t>07.02.2025</a:t>
            </a:fld>
            <a:endParaRPr lang="en-US"/>
          </a:p>
        </p:txBody>
      </p:sp>
    </p:spTree>
  </p:cSld>
  <p:clrMapOvr>
    <a:masterClrMapping/>
  </p:clrMapOvr>
  <p:transition spd="slow">
    <p:fade/>
  </p:transition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29629</TotalTime>
  <Words>2024</Words>
  <Application>Microsoft Office PowerPoint</Application>
  <PresentationFormat>Custom</PresentationFormat>
  <Paragraphs>430</Paragraphs>
  <Slides>57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57</vt:i4>
      </vt:variant>
    </vt:vector>
  </HeadingPairs>
  <TitlesOfParts>
    <vt:vector size="65" baseType="lpstr">
      <vt:lpstr>Montserrat</vt:lpstr>
      <vt:lpstr>Calibri Light</vt:lpstr>
      <vt:lpstr>Montserrat Light</vt:lpstr>
      <vt:lpstr>Calibri</vt:lpstr>
      <vt:lpstr>Arial</vt:lpstr>
      <vt:lpstr>Montserrat Semi-Bold Bold</vt:lpstr>
      <vt:lpstr>Montserrat Medium</vt:lpstr>
      <vt:lpstr>Office Theme</vt:lpstr>
      <vt:lpstr>PowerPoint Presentation</vt:lpstr>
      <vt:lpstr>Kopējais patēriņš</vt:lpstr>
      <vt:lpstr>Elektroenerģija </vt:lpstr>
      <vt:lpstr>Elektroenerģija izglītības iestādes </vt:lpstr>
      <vt:lpstr>Elektroenerģija ēkas</vt:lpstr>
      <vt:lpstr>Elektroenerģija sūkņu stacijas</vt:lpstr>
      <vt:lpstr>Siltumenerģija</vt:lpstr>
      <vt:lpstr>Siltumenerģija izglītība</vt:lpstr>
      <vt:lpstr>Siltumenerģija ēkas</vt:lpstr>
      <vt:lpstr>Kopējais patēriņš izglītība un ēkas</vt:lpstr>
      <vt:lpstr>Ādažu vidusskola un sporta centrs</vt:lpstr>
      <vt:lpstr>Ādažu vidusskola un sporta centrs</vt:lpstr>
      <vt:lpstr>Ādažu vidusskola un sporta centrs</vt:lpstr>
      <vt:lpstr>Ādažu vidusskola un sporta centrs</vt:lpstr>
      <vt:lpstr>Ādažu vidusskola un sporta centrs</vt:lpstr>
      <vt:lpstr>PII Strautiņš, Ādaži</vt:lpstr>
      <vt:lpstr>PII Strautiņš, Ādaži</vt:lpstr>
      <vt:lpstr>PII Strautiņš, Ādaži</vt:lpstr>
      <vt:lpstr>PII Strautiņš, Ādaži</vt:lpstr>
      <vt:lpstr>PII Strautiņš, Ādaži</vt:lpstr>
      <vt:lpstr>PII Strautiņš, Ādaži</vt:lpstr>
      <vt:lpstr>Ādažu sākumskola</vt:lpstr>
      <vt:lpstr>PII Mežavēji, Kadaga</vt:lpstr>
      <vt:lpstr>PII Mežavēji, Kadaga</vt:lpstr>
      <vt:lpstr>Carnikavas vidusskola</vt:lpstr>
      <vt:lpstr>PII Riekstiņš, Carnikava</vt:lpstr>
      <vt:lpstr>PII Riekstiņš, Carnikava</vt:lpstr>
      <vt:lpstr>PII Riekstiņš, Carnikava</vt:lpstr>
      <vt:lpstr>PII Piejūra, Siguļi</vt:lpstr>
      <vt:lpstr>Ēka Attekas iela 39, Ādaži</vt:lpstr>
      <vt:lpstr>Ēka Pirmā 42A, Ādaži</vt:lpstr>
      <vt:lpstr>Ēka Gaujas iela 33A, Ādaži</vt:lpstr>
      <vt:lpstr>Ēka Stacijas ielā 5, Carnikava</vt:lpstr>
      <vt:lpstr>Ēka Stacijas ielā 5, Carnikava</vt:lpstr>
      <vt:lpstr>Ēka Stacijas ielā 7, Carnikava</vt:lpstr>
      <vt:lpstr>Ēka Stacijas ielā 7, Carnikava</vt:lpstr>
      <vt:lpstr>Ēka Jūras iela 1A, Carnikava</vt:lpstr>
      <vt:lpstr>Ēka Garā iela 20, Carnikava</vt:lpstr>
      <vt:lpstr>Polderu sūkņu stacijas</vt:lpstr>
      <vt:lpstr>Ielu apgaismojums</vt:lpstr>
      <vt:lpstr>Ielu apgaismojums</vt:lpstr>
      <vt:lpstr>Ielu apgaismojums</vt:lpstr>
      <vt:lpstr>Ielu apgaismojums </vt:lpstr>
      <vt:lpstr>Ielu apgaismojums </vt:lpstr>
      <vt:lpstr>Ielu apgaismojums </vt:lpstr>
      <vt:lpstr>Ielu apgaismojums </vt:lpstr>
      <vt:lpstr>Ielu apgaismojums </vt:lpstr>
      <vt:lpstr>Ielu apgaismojums </vt:lpstr>
      <vt:lpstr>Ielu apgaismojums </vt:lpstr>
      <vt:lpstr>Ielu apgaismojums </vt:lpstr>
      <vt:lpstr>Ielu apgaismojums</vt:lpstr>
      <vt:lpstr>Ielu apgaismojums</vt:lpstr>
      <vt:lpstr>Ielu apgaismojums</vt:lpstr>
      <vt:lpstr>Enerģijas datu apkopošana</vt:lpstr>
      <vt:lpstr>PowerPoint Presentation</vt:lpstr>
      <vt:lpstr>Izaicinājumi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Iedzīvotāju iesaiste pašvaldības darbā</dc:title>
  <dc:creator>Ivars Jankovskis</dc:creator>
  <cp:lastModifiedBy>Jevgēnija Sviridenkova</cp:lastModifiedBy>
  <cp:revision>53</cp:revision>
  <dcterms:created xsi:type="dcterms:W3CDTF">2006-08-16T00:00:00Z</dcterms:created>
  <dcterms:modified xsi:type="dcterms:W3CDTF">2025-02-07T09:01:40Z</dcterms:modified>
</cp:coreProperties>
</file>