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59"/>
  </p:notesMasterIdLst>
  <p:sldIdLst>
    <p:sldId id="432" r:id="rId2"/>
    <p:sldId id="434" r:id="rId3"/>
    <p:sldId id="479" r:id="rId4"/>
    <p:sldId id="480" r:id="rId5"/>
    <p:sldId id="481" r:id="rId6"/>
    <p:sldId id="482" r:id="rId7"/>
    <p:sldId id="483" r:id="rId8"/>
    <p:sldId id="485" r:id="rId9"/>
    <p:sldId id="486" r:id="rId10"/>
    <p:sldId id="478" r:id="rId11"/>
    <p:sldId id="457" r:id="rId12"/>
    <p:sldId id="467" r:id="rId13"/>
    <p:sldId id="489" r:id="rId14"/>
    <p:sldId id="488" r:id="rId15"/>
    <p:sldId id="468" r:id="rId16"/>
    <p:sldId id="458" r:id="rId17"/>
    <p:sldId id="460" r:id="rId18"/>
    <p:sldId id="491" r:id="rId19"/>
    <p:sldId id="461" r:id="rId20"/>
    <p:sldId id="490" r:id="rId21"/>
    <p:sldId id="459" r:id="rId22"/>
    <p:sldId id="477" r:id="rId23"/>
    <p:sldId id="494" r:id="rId24"/>
    <p:sldId id="495" r:id="rId25"/>
    <p:sldId id="493" r:id="rId26"/>
    <p:sldId id="453" r:id="rId27"/>
    <p:sldId id="462" r:id="rId28"/>
    <p:sldId id="455" r:id="rId29"/>
    <p:sldId id="454" r:id="rId30"/>
    <p:sldId id="474" r:id="rId31"/>
    <p:sldId id="475" r:id="rId32"/>
    <p:sldId id="496" r:id="rId33"/>
    <p:sldId id="492" r:id="rId34"/>
    <p:sldId id="473" r:id="rId35"/>
    <p:sldId id="464" r:id="rId36"/>
    <p:sldId id="472" r:id="rId37"/>
    <p:sldId id="450" r:id="rId38"/>
    <p:sldId id="451" r:id="rId39"/>
    <p:sldId id="498" r:id="rId40"/>
    <p:sldId id="445" r:id="rId41"/>
    <p:sldId id="499" r:id="rId42"/>
    <p:sldId id="500" r:id="rId43"/>
    <p:sldId id="501" r:id="rId44"/>
    <p:sldId id="505" r:id="rId45"/>
    <p:sldId id="507" r:id="rId46"/>
    <p:sldId id="506" r:id="rId47"/>
    <p:sldId id="509" r:id="rId48"/>
    <p:sldId id="508" r:id="rId49"/>
    <p:sldId id="512" r:id="rId50"/>
    <p:sldId id="510" r:id="rId51"/>
    <p:sldId id="511" r:id="rId52"/>
    <p:sldId id="502" r:id="rId53"/>
    <p:sldId id="513" r:id="rId54"/>
    <p:sldId id="443" r:id="rId55"/>
    <p:sldId id="444" r:id="rId56"/>
    <p:sldId id="514" r:id="rId57"/>
    <p:sldId id="441" r:id="rId58"/>
  </p:sldIdLst>
  <p:sldSz cx="18288000" cy="10287000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Montserrat" panose="00000500000000000000" pitchFamily="50" charset="-70"/>
      <p:regular r:id="rId66"/>
      <p:bold r:id="rId67"/>
      <p:italic r:id="rId68"/>
      <p:boldItalic r:id="rId69"/>
    </p:embeddedFont>
    <p:embeddedFont>
      <p:font typeface="Montserrat Light" panose="00000400000000000000" pitchFamily="50" charset="-70"/>
      <p:regular r:id="rId70"/>
      <p:italic r:id="rId71"/>
    </p:embeddedFont>
    <p:embeddedFont>
      <p:font typeface="Montserrat Medium" panose="00000600000000000000" pitchFamily="50" charset="-70"/>
      <p:regular r:id="rId72"/>
      <p:italic r:id="rId73"/>
    </p:embeddedFont>
  </p:embeddedFontLst>
  <p:defaultTextStyle>
    <a:defPPr>
      <a:defRPr lang="lv-LV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08" autoAdjust="0"/>
    <p:restoredTop sz="94674" autoAdjust="0"/>
  </p:normalViewPr>
  <p:slideViewPr>
    <p:cSldViewPr>
      <p:cViewPr varScale="1">
        <p:scale>
          <a:sx n="70" d="100"/>
          <a:sy n="70" d="100"/>
        </p:scale>
        <p:origin x="114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6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munalserviss\Downloads\consumption-export-20241218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munalserviss\Downloads\consumption-export-20241218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6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6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6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6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munalserviss\Downloads\export%20(17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munalserviss\Downloads\export%20(17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munalserviss\Downloads\export%20(17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munalserviss\Downloads\export%20(17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CE-4913-AE7C-43A8AA5913D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2CE-4913-AE7C-43A8AA5913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Sheet1!$P$24:$P$25</c:f>
              <c:strCache>
                <c:ptCount val="2"/>
                <c:pt idx="0">
                  <c:v>Elektroenerģija</c:v>
                </c:pt>
                <c:pt idx="1">
                  <c:v>Siltumenerģija</c:v>
                </c:pt>
              </c:strCache>
            </c:strRef>
          </c:cat>
          <c:val>
            <c:numRef>
              <c:f>Sheet1!$Q$24:$Q$25</c:f>
              <c:numCache>
                <c:formatCode>General</c:formatCode>
                <c:ptCount val="2"/>
                <c:pt idx="0" formatCode="0.00">
                  <c:v>2929.6192300000007</c:v>
                </c:pt>
                <c:pt idx="1">
                  <c:v>5215.34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CE-4913-AE7C-43A8AA5913D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828-404A-8FF5-B730F8A781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828-404A-8FF5-B730F8A781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828-404A-8FF5-B730F8A781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828-404A-8FF5-B730F8A781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828-404A-8FF5-B730F8A781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828-404A-8FF5-B730F8A7819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828-404A-8FF5-B730F8A7819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828-404A-8FF5-B730F8A7819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828-404A-8FF5-B730F8A7819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828-404A-8FF5-B730F8A7819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828-404A-8FF5-B730F8A7819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E828-404A-8FF5-B730F8A7819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E828-404A-8FF5-B730F8A7819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E828-404A-8FF5-B730F8A7819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E828-404A-8FF5-B730F8A7819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E828-404A-8FF5-B730F8A7819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Sheet2!$D$84:$D$91</c:f>
              <c:strCache>
                <c:ptCount val="8"/>
                <c:pt idx="0">
                  <c:v>Ādaži</c:v>
                </c:pt>
                <c:pt idx="1">
                  <c:v>Carnikava </c:v>
                </c:pt>
                <c:pt idx="2">
                  <c:v>Kalngale</c:v>
                </c:pt>
                <c:pt idx="3">
                  <c:v>Garciems</c:v>
                </c:pt>
                <c:pt idx="4">
                  <c:v>Garupe</c:v>
                </c:pt>
                <c:pt idx="5">
                  <c:v>Gauja un Siguļi</c:v>
                </c:pt>
                <c:pt idx="6">
                  <c:v>Kadaga</c:v>
                </c:pt>
                <c:pt idx="7">
                  <c:v>Pārējie</c:v>
                </c:pt>
              </c:strCache>
            </c:strRef>
          </c:cat>
          <c:val>
            <c:numRef>
              <c:f>Sheet2!$E$84:$E$91</c:f>
              <c:numCache>
                <c:formatCode>0.00</c:formatCode>
                <c:ptCount val="8"/>
                <c:pt idx="0">
                  <c:v>142.81240000000003</c:v>
                </c:pt>
                <c:pt idx="1">
                  <c:v>162.28889000000001</c:v>
                </c:pt>
                <c:pt idx="2">
                  <c:v>44.044690000000003</c:v>
                </c:pt>
                <c:pt idx="3">
                  <c:v>70.80489</c:v>
                </c:pt>
                <c:pt idx="4">
                  <c:v>17.073690000000003</c:v>
                </c:pt>
                <c:pt idx="5">
                  <c:v>69.990440000000007</c:v>
                </c:pt>
                <c:pt idx="6">
                  <c:v>89.332340000000002</c:v>
                </c:pt>
                <c:pt idx="7">
                  <c:v>47.864370000000001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828-404A-8FF5-B730F8A7819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Patēriņa salīdzinājums (</a:t>
            </a:r>
            <a:r>
              <a:rPr lang="lv-LV" dirty="0" err="1"/>
              <a:t>MWh</a:t>
            </a:r>
            <a:r>
              <a:rPr lang="lv-LV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Sheet2!$E$125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Sheet2!$D$126:$D$137</c:f>
              <c:strCache>
                <c:ptCount val="12"/>
                <c:pt idx="0">
                  <c:v>Janv</c:v>
                </c:pt>
                <c:pt idx="1">
                  <c:v>Febr</c:v>
                </c:pt>
                <c:pt idx="2">
                  <c:v>Marts</c:v>
                </c:pt>
                <c:pt idx="3">
                  <c:v>Apr</c:v>
                </c:pt>
                <c:pt idx="4">
                  <c:v>Maijs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Sheet2!$E$126:$E$137</c:f>
              <c:numCache>
                <c:formatCode>General</c:formatCode>
                <c:ptCount val="12"/>
                <c:pt idx="0">
                  <c:v>76.424499999999966</c:v>
                </c:pt>
                <c:pt idx="1">
                  <c:v>58.078899999999997</c:v>
                </c:pt>
                <c:pt idx="2">
                  <c:v>50.210460000000026</c:v>
                </c:pt>
                <c:pt idx="3">
                  <c:v>39.164000000000009</c:v>
                </c:pt>
                <c:pt idx="4">
                  <c:v>38.517559999999996</c:v>
                </c:pt>
                <c:pt idx="5">
                  <c:v>40.079529999999998</c:v>
                </c:pt>
                <c:pt idx="6">
                  <c:v>42.197110000000031</c:v>
                </c:pt>
                <c:pt idx="7">
                  <c:v>50.718280000000014</c:v>
                </c:pt>
                <c:pt idx="8">
                  <c:v>66.744330000000033</c:v>
                </c:pt>
                <c:pt idx="9">
                  <c:v>90.622579999999999</c:v>
                </c:pt>
                <c:pt idx="10">
                  <c:v>104.14570000000005</c:v>
                </c:pt>
                <c:pt idx="11">
                  <c:v>121.73401000000003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04-42D2-8124-FFB049F26D67}"/>
            </c:ext>
          </c:extLst>
        </c:ser>
        <c:ser>
          <c:idx val="1"/>
          <c:order val="1"/>
          <c:tx>
            <c:strRef>
              <c:f>Sheet2!$F$125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Sheet2!$D$126:$D$137</c:f>
              <c:strCache>
                <c:ptCount val="12"/>
                <c:pt idx="0">
                  <c:v>Janv</c:v>
                </c:pt>
                <c:pt idx="1">
                  <c:v>Febr</c:v>
                </c:pt>
                <c:pt idx="2">
                  <c:v>Marts</c:v>
                </c:pt>
                <c:pt idx="3">
                  <c:v>Apr</c:v>
                </c:pt>
                <c:pt idx="4">
                  <c:v>Maijs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Sheet2!$F$126:$F$137</c:f>
              <c:numCache>
                <c:formatCode>General</c:formatCode>
                <c:ptCount val="12"/>
                <c:pt idx="0">
                  <c:v>109.87526999999999</c:v>
                </c:pt>
                <c:pt idx="1">
                  <c:v>90.195630000000008</c:v>
                </c:pt>
                <c:pt idx="2">
                  <c:v>79.01039999999999</c:v>
                </c:pt>
                <c:pt idx="3">
                  <c:v>60.06313999999999</c:v>
                </c:pt>
                <c:pt idx="4">
                  <c:v>44.549990000000001</c:v>
                </c:pt>
                <c:pt idx="5">
                  <c:v>34.672110000000018</c:v>
                </c:pt>
                <c:pt idx="6">
                  <c:v>40.315719999999999</c:v>
                </c:pt>
                <c:pt idx="7">
                  <c:v>43.657010000000014</c:v>
                </c:pt>
                <c:pt idx="8">
                  <c:v>38.27854</c:v>
                </c:pt>
                <c:pt idx="9">
                  <c:v>48.228130000000029</c:v>
                </c:pt>
                <c:pt idx="10">
                  <c:v>55.365769999999998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04-42D2-8124-FFB049F26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2217840"/>
        <c:axId val="1032208720"/>
      </c:barChart>
      <c:catAx>
        <c:axId val="103221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32208720"/>
        <c:crosses val="autoZero"/>
        <c:auto val="1"/>
        <c:lblAlgn val="ctr"/>
        <c:lblOffset val="100"/>
        <c:noMultiLvlLbl val="0"/>
      </c:catAx>
      <c:valAx>
        <c:axId val="103220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3221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B22-41EC-9F03-D4CED8BC65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B22-41EC-9F03-D4CED8BC65E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B22-41EC-9F03-D4CED8BC65E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B22-41EC-9F03-D4CED8BC65E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B22-41EC-9F03-D4CED8BC65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Sheet1!$N$55:$N$59</c:f>
              <c:strCache>
                <c:ptCount val="5"/>
                <c:pt idx="0">
                  <c:v>IZGLĪTĪBA</c:v>
                </c:pt>
                <c:pt idx="1">
                  <c:v>IELU APGAISMOJUMS</c:v>
                </c:pt>
                <c:pt idx="2">
                  <c:v>ĒKAS</c:v>
                </c:pt>
                <c:pt idx="3">
                  <c:v>SŪKŅU STACIJA</c:v>
                </c:pt>
                <c:pt idx="4">
                  <c:v>CITS</c:v>
                </c:pt>
              </c:strCache>
            </c:strRef>
          </c:cat>
          <c:val>
            <c:numRef>
              <c:f>Sheet1!$O$55:$O$59</c:f>
              <c:numCache>
                <c:formatCode>General</c:formatCode>
                <c:ptCount val="5"/>
                <c:pt idx="0">
                  <c:v>1354.1661299999998</c:v>
                </c:pt>
                <c:pt idx="1">
                  <c:v>644.21171000000038</c:v>
                </c:pt>
                <c:pt idx="2">
                  <c:v>499.08333999999996</c:v>
                </c:pt>
                <c:pt idx="3">
                  <c:v>285.26826000000011</c:v>
                </c:pt>
                <c:pt idx="4">
                  <c:v>146.88979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B22-41EC-9F03-D4CED8BC65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1F3-4D4B-9E49-290EE425EB2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1F3-4D4B-9E49-290EE425EB2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1F3-4D4B-9E49-290EE425EB2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1F3-4D4B-9E49-290EE425EB2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1F3-4D4B-9E49-290EE425EB2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1F3-4D4B-9E49-290EE425EB2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1F3-4D4B-9E49-290EE425EB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Sheet1!$N$79:$N$85</c:f>
              <c:strCache>
                <c:ptCount val="7"/>
                <c:pt idx="0">
                  <c:v>ĀDAŽU VIDUSSKOLA</c:v>
                </c:pt>
                <c:pt idx="1">
                  <c:v>ĀDAŽU PAMATSKOLA</c:v>
                </c:pt>
                <c:pt idx="2">
                  <c:v>CARNIKAVAS PAMATSKOLA</c:v>
                </c:pt>
                <c:pt idx="3">
                  <c:v>PII STRAUTIŅŠ</c:v>
                </c:pt>
                <c:pt idx="4">
                  <c:v>PII PIEJŪRA</c:v>
                </c:pt>
                <c:pt idx="5">
                  <c:v>PII MEŽAVĒJI</c:v>
                </c:pt>
                <c:pt idx="6">
                  <c:v>PII RIEKSTIŅŠ</c:v>
                </c:pt>
              </c:strCache>
            </c:strRef>
          </c:cat>
          <c:val>
            <c:numRef>
              <c:f>Sheet1!$O$79:$O$85</c:f>
              <c:numCache>
                <c:formatCode>0.00</c:formatCode>
                <c:ptCount val="7"/>
                <c:pt idx="0">
                  <c:v>480.55774000000002</c:v>
                </c:pt>
                <c:pt idx="1">
                  <c:v>284.65938999999997</c:v>
                </c:pt>
                <c:pt idx="2">
                  <c:v>199.66085000000004</c:v>
                </c:pt>
                <c:pt idx="3">
                  <c:v>107.65250000000002</c:v>
                </c:pt>
                <c:pt idx="4">
                  <c:v>105.74957999999998</c:v>
                </c:pt>
                <c:pt idx="5">
                  <c:v>91.763619999999989</c:v>
                </c:pt>
                <c:pt idx="6">
                  <c:v>84.122449999999986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1F3-4D4B-9E49-290EE425EB2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903-4E38-A7E4-D48C0266CD5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903-4E38-A7E4-D48C0266CD5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903-4E38-A7E4-D48C0266CD5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903-4E38-A7E4-D48C0266CD5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903-4E38-A7E4-D48C0266CD5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903-4E38-A7E4-D48C0266CD5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903-4E38-A7E4-D48C0266CD5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903-4E38-A7E4-D48C0266CD5F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903-4E38-A7E4-D48C0266CD5F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903-4E38-A7E4-D48C0266CD5F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903-4E38-A7E4-D48C0266CD5F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0903-4E38-A7E4-D48C0266CD5F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0903-4E38-A7E4-D48C0266CD5F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0903-4E38-A7E4-D48C0266CD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Sheet1!$N$90:$N$103</c:f>
              <c:strCache>
                <c:ptCount val="14"/>
                <c:pt idx="0">
                  <c:v>ĒKA GAUJAS IELA 33A</c:v>
                </c:pt>
                <c:pt idx="1">
                  <c:v>ĒKA JOMAS IELA 7</c:v>
                </c:pt>
                <c:pt idx="2">
                  <c:v>ĒKA PIRMĀ IELA 42</c:v>
                </c:pt>
                <c:pt idx="3">
                  <c:v>ĒKA STACIJAS IELA 5</c:v>
                </c:pt>
                <c:pt idx="4">
                  <c:v>ĒKA STACIJAS IELA 7</c:v>
                </c:pt>
                <c:pt idx="5">
                  <c:v>ĒKA GARĀ IELA 20</c:v>
                </c:pt>
                <c:pt idx="6">
                  <c:v>MUZEJS</c:v>
                </c:pt>
                <c:pt idx="7">
                  <c:v>KULTŪRAS NAMS</c:v>
                </c:pt>
                <c:pt idx="8">
                  <c:v>ĒKA GAUJAS IELA 16</c:v>
                </c:pt>
                <c:pt idx="9">
                  <c:v>UGUNSDZĒSĒJU DEPO</c:v>
                </c:pt>
                <c:pt idx="10">
                  <c:v>ŪDENSROZE</c:v>
                </c:pt>
                <c:pt idx="11">
                  <c:v>KADIĶIS</c:v>
                </c:pt>
                <c:pt idx="12">
                  <c:v>ĒKA BLUSAS</c:v>
                </c:pt>
                <c:pt idx="13">
                  <c:v>ĒKA JŪRAS IELA 4</c:v>
                </c:pt>
              </c:strCache>
            </c:strRef>
          </c:cat>
          <c:val>
            <c:numRef>
              <c:f>Sheet1!$O$90:$O$103</c:f>
              <c:numCache>
                <c:formatCode>0.00</c:formatCode>
                <c:ptCount val="14"/>
                <c:pt idx="0">
                  <c:v>247.52367000000001</c:v>
                </c:pt>
                <c:pt idx="1">
                  <c:v>46.38154999999999</c:v>
                </c:pt>
                <c:pt idx="2">
                  <c:v>48.538930000000008</c:v>
                </c:pt>
                <c:pt idx="3">
                  <c:v>45.543549999999996</c:v>
                </c:pt>
                <c:pt idx="4">
                  <c:v>42.956000000000003</c:v>
                </c:pt>
                <c:pt idx="5">
                  <c:v>28.998440000000002</c:v>
                </c:pt>
                <c:pt idx="6">
                  <c:v>20.107830000000003</c:v>
                </c:pt>
                <c:pt idx="7">
                  <c:v>15.59047</c:v>
                </c:pt>
                <c:pt idx="8">
                  <c:v>16.283439999999999</c:v>
                </c:pt>
                <c:pt idx="9">
                  <c:v>14.458680000000001</c:v>
                </c:pt>
                <c:pt idx="10">
                  <c:v>12.42446</c:v>
                </c:pt>
                <c:pt idx="11">
                  <c:v>2.5973300000000004</c:v>
                </c:pt>
                <c:pt idx="12">
                  <c:v>0.45932000000000001</c:v>
                </c:pt>
                <c:pt idx="13">
                  <c:v>0.17566999999999999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0903-4E38-A7E4-D48C0266CD5F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0903-4E38-A7E4-D48C0266CD5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0903-4E38-A7E4-D48C0266CD5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0903-4E38-A7E4-D48C0266CD5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0903-4E38-A7E4-D48C0266CD5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6-0903-4E38-A7E4-D48C0266CD5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0903-4E38-A7E4-D48C0266CD5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0903-4E38-A7E4-D48C0266CD5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0903-4E38-A7E4-D48C0266CD5F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0903-4E38-A7E4-D48C0266CD5F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0903-4E38-A7E4-D48C0266CD5F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0903-4E38-A7E4-D48C0266CD5F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4-0903-4E38-A7E4-D48C0266CD5F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6-0903-4E38-A7E4-D48C0266CD5F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0903-4E38-A7E4-D48C0266CD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Sheet1!$N$90:$N$103</c:f>
              <c:strCache>
                <c:ptCount val="14"/>
                <c:pt idx="0">
                  <c:v>ĒKA GAUJAS IELA 33A</c:v>
                </c:pt>
                <c:pt idx="1">
                  <c:v>ĒKA JOMAS IELA 7</c:v>
                </c:pt>
                <c:pt idx="2">
                  <c:v>ĒKA PIRMĀ IELA 42</c:v>
                </c:pt>
                <c:pt idx="3">
                  <c:v>ĒKA STACIJAS IELA 5</c:v>
                </c:pt>
                <c:pt idx="4">
                  <c:v>ĒKA STACIJAS IELA 7</c:v>
                </c:pt>
                <c:pt idx="5">
                  <c:v>ĒKA GARĀ IELA 20</c:v>
                </c:pt>
                <c:pt idx="6">
                  <c:v>MUZEJS</c:v>
                </c:pt>
                <c:pt idx="7">
                  <c:v>KULTŪRAS NAMS</c:v>
                </c:pt>
                <c:pt idx="8">
                  <c:v>ĒKA GAUJAS IELA 16</c:v>
                </c:pt>
                <c:pt idx="9">
                  <c:v>UGUNSDZĒSĒJU DEPO</c:v>
                </c:pt>
                <c:pt idx="10">
                  <c:v>ŪDENSROZE</c:v>
                </c:pt>
                <c:pt idx="11">
                  <c:v>KADIĶIS</c:v>
                </c:pt>
                <c:pt idx="12">
                  <c:v>ĒKA BLUSAS</c:v>
                </c:pt>
                <c:pt idx="13">
                  <c:v>ĒKA JŪRAS IELA 4</c:v>
                </c:pt>
              </c:strCache>
            </c:strRef>
          </c:cat>
          <c:val>
            <c:numRef>
              <c:f>Sheet1!$P$90:$P$103</c:f>
              <c:numCache>
                <c:formatCode>0%</c:formatCode>
                <c:ptCount val="14"/>
                <c:pt idx="0">
                  <c:v>0.4566525927804429</c:v>
                </c:pt>
                <c:pt idx="1">
                  <c:v>8.5568604669911966E-2</c:v>
                </c:pt>
                <c:pt idx="2">
                  <c:v>8.9548721685034915E-2</c:v>
                </c:pt>
                <c:pt idx="3">
                  <c:v>8.40225914229768E-2</c:v>
                </c:pt>
                <c:pt idx="4">
                  <c:v>7.9248860424042306E-2</c:v>
                </c:pt>
                <c:pt idx="5">
                  <c:v>5.3498773723693202E-2</c:v>
                </c:pt>
                <c:pt idx="6">
                  <c:v>3.7096624757900425E-2</c:v>
                </c:pt>
                <c:pt idx="7">
                  <c:v>2.876261711926666E-2</c:v>
                </c:pt>
                <c:pt idx="8">
                  <c:v>3.0041066760947647E-2</c:v>
                </c:pt>
                <c:pt idx="9">
                  <c:v>2.6674595242478161E-2</c:v>
                </c:pt>
                <c:pt idx="10">
                  <c:v>2.2921694207656593E-2</c:v>
                </c:pt>
                <c:pt idx="11">
                  <c:v>4.7917739697638934E-3</c:v>
                </c:pt>
                <c:pt idx="12">
                  <c:v>8.4739236823659343E-4</c:v>
                </c:pt>
                <c:pt idx="13">
                  <c:v>3.2409086764809364E-4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0903-4E38-A7E4-D48C0266CD5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41A-445E-A326-108BD5F5909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41A-445E-A326-108BD5F5909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41A-445E-A326-108BD5F5909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41A-445E-A326-108BD5F5909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41A-445E-A326-108BD5F5909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41A-445E-A326-108BD5F5909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41A-445E-A326-108BD5F59099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41A-445E-A326-108BD5F59099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41A-445E-A326-108BD5F59099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41A-445E-A326-108BD5F59099}"/>
              </c:ext>
            </c:extLst>
          </c:dPt>
          <c:dLbls>
            <c:dLbl>
              <c:idx val="3"/>
              <c:layout>
                <c:manualLayout>
                  <c:x val="-2.0467836257309944E-2"/>
                  <c:y val="6.46121017957906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1A-445E-A326-108BD5F59099}"/>
                </c:ext>
              </c:extLst>
            </c:dLbl>
            <c:dLbl>
              <c:idx val="4"/>
              <c:layout>
                <c:manualLayout>
                  <c:x val="-3.3625730994152073E-2"/>
                  <c:y val="3.91073247711364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1A-445E-A326-108BD5F59099}"/>
                </c:ext>
              </c:extLst>
            </c:dLbl>
            <c:dLbl>
              <c:idx val="5"/>
              <c:layout>
                <c:manualLayout>
                  <c:x val="-0.19005847953216373"/>
                  <c:y val="-1.700318468310283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41A-445E-A326-108BD5F59099}"/>
                </c:ext>
              </c:extLst>
            </c:dLbl>
            <c:dLbl>
              <c:idx val="6"/>
              <c:layout>
                <c:manualLayout>
                  <c:x val="6.4327485380116955E-2"/>
                  <c:y val="6.801273873241124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41812865497077"/>
                      <c:h val="6.32178406517762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C41A-445E-A326-108BD5F59099}"/>
                </c:ext>
              </c:extLst>
            </c:dLbl>
            <c:dLbl>
              <c:idx val="7"/>
              <c:layout>
                <c:manualLayout>
                  <c:x val="-0.10087719298245613"/>
                  <c:y val="1.36025477464822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41A-445E-A326-108BD5F59099}"/>
                </c:ext>
              </c:extLst>
            </c:dLbl>
            <c:dLbl>
              <c:idx val="8"/>
              <c:layout>
                <c:manualLayout>
                  <c:x val="0.15058479532163743"/>
                  <c:y val="3.400636936620561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41A-445E-A326-108BD5F59099}"/>
                </c:ext>
              </c:extLst>
            </c:dLbl>
            <c:dLbl>
              <c:idx val="9"/>
              <c:layout>
                <c:manualLayout>
                  <c:x val="0.29678362573099415"/>
                  <c:y val="3.400636936620562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41A-445E-A326-108BD5F590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Sheet1!$N$107:$N$116</c:f>
              <c:strCache>
                <c:ptCount val="10"/>
                <c:pt idx="0">
                  <c:v>Laveri</c:v>
                </c:pt>
                <c:pt idx="1">
                  <c:v>Kalngale Mangaļi</c:v>
                </c:pt>
                <c:pt idx="2">
                  <c:v>Garciems, Kalnu iela </c:v>
                </c:pt>
                <c:pt idx="3">
                  <c:v>Carnikava, Dambja iela</c:v>
                </c:pt>
                <c:pt idx="4">
                  <c:v>Ādaži, Kārklu iela</c:v>
                </c:pt>
                <c:pt idx="5">
                  <c:v>Gauja, Dzērveņu iela</c:v>
                </c:pt>
                <c:pt idx="6">
                  <c:v>Carnikava, Vēju iela</c:v>
                </c:pt>
                <c:pt idx="7">
                  <c:v>Carnikava DS Līdums 2</c:v>
                </c:pt>
                <c:pt idx="8">
                  <c:v>Slūžas "Kārklēni"</c:v>
                </c:pt>
                <c:pt idx="9">
                  <c:v>Carnikava, Ziedu iela</c:v>
                </c:pt>
              </c:strCache>
            </c:strRef>
          </c:cat>
          <c:val>
            <c:numRef>
              <c:f>Sheet1!$O$107:$O$116</c:f>
              <c:numCache>
                <c:formatCode>0.00</c:formatCode>
                <c:ptCount val="10"/>
                <c:pt idx="0">
                  <c:v>126.07066</c:v>
                </c:pt>
                <c:pt idx="1">
                  <c:v>73.483770000000007</c:v>
                </c:pt>
                <c:pt idx="2">
                  <c:v>44.828340000000011</c:v>
                </c:pt>
                <c:pt idx="3">
                  <c:v>15.34559</c:v>
                </c:pt>
                <c:pt idx="4">
                  <c:v>12.29435</c:v>
                </c:pt>
                <c:pt idx="5">
                  <c:v>5.6938099999999991</c:v>
                </c:pt>
                <c:pt idx="6">
                  <c:v>2.8848400000000001</c:v>
                </c:pt>
                <c:pt idx="7">
                  <c:v>1.6238899999999998</c:v>
                </c:pt>
                <c:pt idx="8">
                  <c:v>2.1658400000000002</c:v>
                </c:pt>
                <c:pt idx="9">
                  <c:v>0.84709999999999996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41A-445E-A326-108BD5F5909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35E-441F-9F13-406EAFEACED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35E-441F-9F13-406EAFEACE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Siltumenerģija!$I$96:$I$97</c:f>
              <c:strCache>
                <c:ptCount val="2"/>
                <c:pt idx="0">
                  <c:v>IZGLĪTĪBA</c:v>
                </c:pt>
                <c:pt idx="1">
                  <c:v>ĒKAS</c:v>
                </c:pt>
              </c:strCache>
            </c:strRef>
          </c:cat>
          <c:val>
            <c:numRef>
              <c:f>Siltumenerģija!$J$96:$J$97</c:f>
              <c:numCache>
                <c:formatCode>General</c:formatCode>
                <c:ptCount val="2"/>
                <c:pt idx="0">
                  <c:v>3999.9700000000003</c:v>
                </c:pt>
                <c:pt idx="1">
                  <c:v>1215.3700000000001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5E-441F-9F13-406EAFEACED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F1-4162-B89A-5D7C7B52679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F1-4162-B89A-5D7C7B52679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F1-4162-B89A-5D7C7B52679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0F1-4162-B89A-5D7C7B52679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0F1-4162-B89A-5D7C7B52679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0F1-4162-B89A-5D7C7B526792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0F1-4162-B89A-5D7C7B5267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Siltumenerģija!$C$91:$C$97</c:f>
              <c:strCache>
                <c:ptCount val="7"/>
                <c:pt idx="0">
                  <c:v>ĀDAŽU VIDUSSKOLA</c:v>
                </c:pt>
                <c:pt idx="1">
                  <c:v>PII STRAUTIŅŠ</c:v>
                </c:pt>
                <c:pt idx="2">
                  <c:v>PII RIEKSTIŅŠ</c:v>
                </c:pt>
                <c:pt idx="3">
                  <c:v>ĀDAŽU PAMATSKOLA</c:v>
                </c:pt>
                <c:pt idx="4">
                  <c:v>CARNIKAVAS VIDUSSKOLA</c:v>
                </c:pt>
                <c:pt idx="5">
                  <c:v>PII MEŽAVĒJI</c:v>
                </c:pt>
                <c:pt idx="6">
                  <c:v>PII PIEJŪRA</c:v>
                </c:pt>
              </c:strCache>
            </c:strRef>
          </c:cat>
          <c:val>
            <c:numRef>
              <c:f>Siltumenerģija!$D$91:$D$97</c:f>
              <c:numCache>
                <c:formatCode>General</c:formatCode>
                <c:ptCount val="7"/>
                <c:pt idx="0">
                  <c:v>1478.54</c:v>
                </c:pt>
                <c:pt idx="1">
                  <c:v>760.55000000000007</c:v>
                </c:pt>
                <c:pt idx="2">
                  <c:v>429.62000000000006</c:v>
                </c:pt>
                <c:pt idx="3">
                  <c:v>367</c:v>
                </c:pt>
                <c:pt idx="4">
                  <c:v>384.72</c:v>
                </c:pt>
                <c:pt idx="5">
                  <c:v>384.44999999999987</c:v>
                </c:pt>
                <c:pt idx="6">
                  <c:v>195.09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0F1-4162-B89A-5D7C7B52679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02-4FCA-9829-9CFA6DDBF2E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02-4FCA-9829-9CFA6DDBF2E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02-4FCA-9829-9CFA6DDBF2E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02-4FCA-9829-9CFA6DDBF2E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F02-4FCA-9829-9CFA6DDBF2E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02-4FCA-9829-9CFA6DDBF2E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F02-4FCA-9829-9CFA6DDBF2E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F02-4FCA-9829-9CFA6DDBF2EF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F02-4FCA-9829-9CFA6DDBF2EF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F02-4FCA-9829-9CFA6DDBF2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Siltumenerģija!$C$100:$C$109</c:f>
              <c:strCache>
                <c:ptCount val="10"/>
                <c:pt idx="0">
                  <c:v>ĒKA GAUJAS IELA 33A</c:v>
                </c:pt>
                <c:pt idx="1">
                  <c:v>ĒKA PIRMĀ IELA 42</c:v>
                </c:pt>
                <c:pt idx="2">
                  <c:v>ĒKA GARĀ IELA 20</c:v>
                </c:pt>
                <c:pt idx="3">
                  <c:v>KULTŪRAS NAMS</c:v>
                </c:pt>
                <c:pt idx="4">
                  <c:v>ĒKA GAUJAS IELA 16</c:v>
                </c:pt>
                <c:pt idx="5">
                  <c:v>ĒKA STACIJAS IELA 5</c:v>
                </c:pt>
                <c:pt idx="6">
                  <c:v>ĒKA STACIJAS IELA 7</c:v>
                </c:pt>
                <c:pt idx="7">
                  <c:v>UGUNSDZĒSĒJU DEPO</c:v>
                </c:pt>
                <c:pt idx="8">
                  <c:v>ŪDENSROZE</c:v>
                </c:pt>
                <c:pt idx="9">
                  <c:v>KADIĶIS</c:v>
                </c:pt>
              </c:strCache>
            </c:strRef>
          </c:cat>
          <c:val>
            <c:numRef>
              <c:f>Siltumenerģija!$D$100:$D$109</c:f>
              <c:numCache>
                <c:formatCode>General</c:formatCode>
                <c:ptCount val="10"/>
                <c:pt idx="0">
                  <c:v>466.49</c:v>
                </c:pt>
                <c:pt idx="1">
                  <c:v>196.11</c:v>
                </c:pt>
                <c:pt idx="2">
                  <c:v>152.95000000000002</c:v>
                </c:pt>
                <c:pt idx="3">
                  <c:v>112.06</c:v>
                </c:pt>
                <c:pt idx="4">
                  <c:v>105.61</c:v>
                </c:pt>
                <c:pt idx="5">
                  <c:v>60.140000000000008</c:v>
                </c:pt>
                <c:pt idx="6">
                  <c:v>43.599999999999994</c:v>
                </c:pt>
                <c:pt idx="7">
                  <c:v>42.059999999999995</c:v>
                </c:pt>
                <c:pt idx="8">
                  <c:v>25.14</c:v>
                </c:pt>
                <c:pt idx="9">
                  <c:v>11.209999999999999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F02-4FCA-9829-9CFA6DDBF2E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B8-495F-90A4-F8F079209C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B8-495F-90A4-F8F079209C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B8-495F-90A4-F8F079209C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B8-495F-90A4-F8F079209C0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DB8-495F-90A4-F8F079209C0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DB8-495F-90A4-F8F079209C0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DB8-495F-90A4-F8F079209C0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DB8-495F-90A4-F8F079209C0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DB8-495F-90A4-F8F079209C0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DB8-495F-90A4-F8F079209C0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DB8-495F-90A4-F8F079209C0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DB8-495F-90A4-F8F079209C0E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DB8-495F-90A4-F8F079209C0E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DB8-495F-90A4-F8F079209C0E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DB8-495F-90A4-F8F079209C0E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DB8-495F-90A4-F8F079209C0E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ADB8-495F-90A4-F8F079209C0E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ADB8-495F-90A4-F8F079209C0E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ADB8-495F-90A4-F8F079209C0E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ADB8-495F-90A4-F8F079209C0E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ADB8-495F-90A4-F8F079209C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Siltumenerģija!$C$165:$C$185</c:f>
              <c:strCache>
                <c:ptCount val="21"/>
                <c:pt idx="0">
                  <c:v>ĀDAŽU VIDUSSKOLA</c:v>
                </c:pt>
                <c:pt idx="1">
                  <c:v>PII STRAUTIŅŠ</c:v>
                </c:pt>
                <c:pt idx="2">
                  <c:v>PII RIEKSTIŅŠ</c:v>
                </c:pt>
                <c:pt idx="3">
                  <c:v>ĀDAŽU PAMATSKOLA</c:v>
                </c:pt>
                <c:pt idx="4">
                  <c:v>CARNIKAVAS VIDUSSKOLA</c:v>
                </c:pt>
                <c:pt idx="5">
                  <c:v>PII MEŽAVĒJI</c:v>
                </c:pt>
                <c:pt idx="6">
                  <c:v>PII PIEJŪRA</c:v>
                </c:pt>
                <c:pt idx="7">
                  <c:v>ĒKA GAUJAS IELA 33A</c:v>
                </c:pt>
                <c:pt idx="8">
                  <c:v>ĒKA PIRMĀ IELA 42</c:v>
                </c:pt>
                <c:pt idx="9">
                  <c:v>ĒKA GARĀ IELA 20</c:v>
                </c:pt>
                <c:pt idx="10">
                  <c:v>KULTŪRAS NAMS</c:v>
                </c:pt>
                <c:pt idx="11">
                  <c:v>ĒKA GAUJAS IELA 16</c:v>
                </c:pt>
                <c:pt idx="12">
                  <c:v>ĒKA STACIJAS IELA 5</c:v>
                </c:pt>
                <c:pt idx="13">
                  <c:v>ĒKA STACIJAS IELA 7</c:v>
                </c:pt>
                <c:pt idx="14">
                  <c:v>UGUNSDZĒSĒJU DEPO</c:v>
                </c:pt>
                <c:pt idx="15">
                  <c:v>ŪDENSROZE</c:v>
                </c:pt>
                <c:pt idx="16">
                  <c:v>KADIĶIS</c:v>
                </c:pt>
                <c:pt idx="17">
                  <c:v>ĒKA JOMAS IELA 7</c:v>
                </c:pt>
                <c:pt idx="18">
                  <c:v>MUZEJS</c:v>
                </c:pt>
                <c:pt idx="19">
                  <c:v>ĒKA BLUSAS</c:v>
                </c:pt>
                <c:pt idx="20">
                  <c:v>ĒKA JŪRAS IELA 4</c:v>
                </c:pt>
              </c:strCache>
            </c:strRef>
          </c:cat>
          <c:val>
            <c:numRef>
              <c:f>Siltumenerģija!$D$165:$D$185</c:f>
              <c:numCache>
                <c:formatCode>0.00</c:formatCode>
                <c:ptCount val="21"/>
                <c:pt idx="0">
                  <c:v>1959.0977399999999</c:v>
                </c:pt>
                <c:pt idx="1">
                  <c:v>868.2025000000001</c:v>
                </c:pt>
                <c:pt idx="2">
                  <c:v>513.74245000000008</c:v>
                </c:pt>
                <c:pt idx="3">
                  <c:v>651.65939000000003</c:v>
                </c:pt>
                <c:pt idx="4">
                  <c:v>584.38085000000001</c:v>
                </c:pt>
                <c:pt idx="5">
                  <c:v>476.21361999999988</c:v>
                </c:pt>
                <c:pt idx="6">
                  <c:v>300.83957999999996</c:v>
                </c:pt>
                <c:pt idx="7">
                  <c:v>714.01367000000005</c:v>
                </c:pt>
                <c:pt idx="8">
                  <c:v>244.64893000000001</c:v>
                </c:pt>
                <c:pt idx="9">
                  <c:v>181.94844000000001</c:v>
                </c:pt>
                <c:pt idx="10">
                  <c:v>127.65047</c:v>
                </c:pt>
                <c:pt idx="11">
                  <c:v>121.89344</c:v>
                </c:pt>
                <c:pt idx="12">
                  <c:v>105.68355</c:v>
                </c:pt>
                <c:pt idx="13">
                  <c:v>86.555999999999997</c:v>
                </c:pt>
                <c:pt idx="14">
                  <c:v>56.518679999999996</c:v>
                </c:pt>
                <c:pt idx="15">
                  <c:v>37.564459999999997</c:v>
                </c:pt>
                <c:pt idx="16">
                  <c:v>13.80733</c:v>
                </c:pt>
                <c:pt idx="17">
                  <c:v>46.38154999999999</c:v>
                </c:pt>
                <c:pt idx="18">
                  <c:v>20.107830000000003</c:v>
                </c:pt>
                <c:pt idx="19">
                  <c:v>0.45932000000000001</c:v>
                </c:pt>
                <c:pt idx="20">
                  <c:v>0.17566999999999999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ADB8-495F-90A4-F8F079209C0E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ADB8-495F-90A4-F8F079209C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ADB8-495F-90A4-F8F079209C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ADB8-495F-90A4-F8F079209C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ADB8-495F-90A4-F8F079209C0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ADB8-495F-90A4-F8F079209C0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6-ADB8-495F-90A4-F8F079209C0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8-ADB8-495F-90A4-F8F079209C0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A-ADB8-495F-90A4-F8F079209C0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C-ADB8-495F-90A4-F8F079209C0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E-ADB8-495F-90A4-F8F079209C0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0-ADB8-495F-90A4-F8F079209C0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2-ADB8-495F-90A4-F8F079209C0E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4-ADB8-495F-90A4-F8F079209C0E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6-ADB8-495F-90A4-F8F079209C0E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8-ADB8-495F-90A4-F8F079209C0E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A-ADB8-495F-90A4-F8F079209C0E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C-ADB8-495F-90A4-F8F079209C0E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E-ADB8-495F-90A4-F8F079209C0E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0-ADB8-495F-90A4-F8F079209C0E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2-ADB8-495F-90A4-F8F079209C0E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4-ADB8-495F-90A4-F8F079209C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Siltumenerģija!$C$165:$C$185</c:f>
              <c:strCache>
                <c:ptCount val="21"/>
                <c:pt idx="0">
                  <c:v>ĀDAŽU VIDUSSKOLA</c:v>
                </c:pt>
                <c:pt idx="1">
                  <c:v>PII STRAUTIŅŠ</c:v>
                </c:pt>
                <c:pt idx="2">
                  <c:v>PII RIEKSTIŅŠ</c:v>
                </c:pt>
                <c:pt idx="3">
                  <c:v>ĀDAŽU PAMATSKOLA</c:v>
                </c:pt>
                <c:pt idx="4">
                  <c:v>CARNIKAVAS VIDUSSKOLA</c:v>
                </c:pt>
                <c:pt idx="5">
                  <c:v>PII MEŽAVĒJI</c:v>
                </c:pt>
                <c:pt idx="6">
                  <c:v>PII PIEJŪRA</c:v>
                </c:pt>
                <c:pt idx="7">
                  <c:v>ĒKA GAUJAS IELA 33A</c:v>
                </c:pt>
                <c:pt idx="8">
                  <c:v>ĒKA PIRMĀ IELA 42</c:v>
                </c:pt>
                <c:pt idx="9">
                  <c:v>ĒKA GARĀ IELA 20</c:v>
                </c:pt>
                <c:pt idx="10">
                  <c:v>KULTŪRAS NAMS</c:v>
                </c:pt>
                <c:pt idx="11">
                  <c:v>ĒKA GAUJAS IELA 16</c:v>
                </c:pt>
                <c:pt idx="12">
                  <c:v>ĒKA STACIJAS IELA 5</c:v>
                </c:pt>
                <c:pt idx="13">
                  <c:v>ĒKA STACIJAS IELA 7</c:v>
                </c:pt>
                <c:pt idx="14">
                  <c:v>UGUNSDZĒSĒJU DEPO</c:v>
                </c:pt>
                <c:pt idx="15">
                  <c:v>ŪDENSROZE</c:v>
                </c:pt>
                <c:pt idx="16">
                  <c:v>KADIĶIS</c:v>
                </c:pt>
                <c:pt idx="17">
                  <c:v>ĒKA JOMAS IELA 7</c:v>
                </c:pt>
                <c:pt idx="18">
                  <c:v>MUZEJS</c:v>
                </c:pt>
                <c:pt idx="19">
                  <c:v>ĒKA BLUSAS</c:v>
                </c:pt>
                <c:pt idx="20">
                  <c:v>ĒKA JŪRAS IELA 4</c:v>
                </c:pt>
              </c:strCache>
            </c:strRef>
          </c:cat>
          <c:val>
            <c:numRef>
              <c:f>Siltumenerģija!$E$165:$E$185</c:f>
              <c:numCache>
                <c:formatCode>0%</c:formatCode>
                <c:ptCount val="21"/>
                <c:pt idx="0">
                  <c:v>0.27548129281665135</c:v>
                </c:pt>
                <c:pt idx="1">
                  <c:v>0.12208351949129846</c:v>
                </c:pt>
                <c:pt idx="2">
                  <c:v>7.2240619450050461E-2</c:v>
                </c:pt>
                <c:pt idx="3">
                  <c:v>9.1634004556255783E-2</c:v>
                </c:pt>
                <c:pt idx="4">
                  <c:v>8.217353773032969E-2</c:v>
                </c:pt>
                <c:pt idx="5">
                  <c:v>6.6963450069876307E-2</c:v>
                </c:pt>
                <c:pt idx="6">
                  <c:v>4.2302981998651276E-2</c:v>
                </c:pt>
                <c:pt idx="7">
                  <c:v>0.10040203961460437</c:v>
                </c:pt>
                <c:pt idx="8">
                  <c:v>3.4401654469067199E-2</c:v>
                </c:pt>
                <c:pt idx="9">
                  <c:v>2.5584936603098182E-2</c:v>
                </c:pt>
                <c:pt idx="10">
                  <c:v>1.7949750942111327E-2</c:v>
                </c:pt>
                <c:pt idx="11">
                  <c:v>1.7140218046022004E-2</c:v>
                </c:pt>
                <c:pt idx="12">
                  <c:v>1.4860841493009539E-2</c:v>
                </c:pt>
                <c:pt idx="13">
                  <c:v>1.2171194062547422E-2</c:v>
                </c:pt>
                <c:pt idx="14">
                  <c:v>7.9474539308542185E-3</c:v>
                </c:pt>
                <c:pt idx="15">
                  <c:v>5.2821795428947748E-3</c:v>
                </c:pt>
                <c:pt idx="16">
                  <c:v>1.9415371888214903E-3</c:v>
                </c:pt>
                <c:pt idx="17">
                  <c:v>6.5220070933470391E-3</c:v>
                </c:pt>
                <c:pt idx="18">
                  <c:v>2.82749088574695E-3</c:v>
                </c:pt>
                <c:pt idx="19">
                  <c:v>6.458792985823377E-5</c:v>
                </c:pt>
                <c:pt idx="20">
                  <c:v>2.4702084904197349E-5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5-ADB8-495F-90A4-F8F079209C0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6EBF05-FC7E-95AF-FBB8-D2F26F08E8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978CD-2D0C-49D1-A615-99F343B1C2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9041958-95EB-4F73-88C7-BBB9BE973F58}" type="datetimeFigureOut">
              <a:rPr lang="LID4096"/>
              <a:pPr>
                <a:defRPr/>
              </a:pPr>
              <a:t>02/07/2025</a:t>
            </a:fld>
            <a:endParaRPr lang="en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7AC65E-16CB-A3D4-25AB-E7C23C7341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01DCDA-64EA-C824-903E-66A275813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11953-A9F6-721F-D3E2-8A23A021AB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3A1E8-E18F-6D7B-D549-ABC5CF887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6BFC078-BDA2-4781-8F98-5ABF566F8A8E}" type="slidenum">
              <a:rPr lang="en-LV"/>
              <a:pPr>
                <a:defRPr/>
              </a:pPr>
              <a:t>‹#›</a:t>
            </a:fld>
            <a:endParaRPr lang="en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02EA3-F45C-56DA-6057-051C9473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6F076-7D89-4006-840A-959DF99BF7D3}" type="datetime1">
              <a:rPr lang="lv-LV" smtClean="0"/>
              <a:t>07.02.2025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7C8D-A924-9453-9C48-12358463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D4F8A-B11E-F1AE-DDA2-37D01EE83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D9F6A-72BA-4A56-B2D4-1517FBF5E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4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86396-A1BD-28C2-F1ED-01CB9981C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973F-5BEA-4D6D-9647-19456C3F2C3D}" type="datetime1">
              <a:rPr lang="lv-LV" smtClean="0"/>
              <a:t>07.02.2025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10639-9E82-8DFC-8214-EA225F0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76890-B502-30CD-20B3-9191C5BE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DDE90-B87C-4A2B-ACA4-FBB6E98BC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2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AED68-8EFE-944B-1051-76320C82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11551-5CC2-42EC-8236-11BC04714D97}" type="datetime1">
              <a:rPr lang="lv-LV" smtClean="0"/>
              <a:t>07.02.2025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51C71-CF7A-DB99-60A0-65EE9EE3C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17BD-DD30-D1BC-1A01-56CF16A5C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3D1EB-9D7B-4692-829B-A2DFAA25F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3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97D4-F416-ABC9-6349-59724A3B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547CF-7EB4-4C97-8637-0059EB3B837A}" type="datetime1">
              <a:rPr lang="lv-LV" smtClean="0"/>
              <a:t>07.02.2025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FC2CD-0882-0C5C-55D1-090CE077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3AD22-68BA-F702-A82B-EE551706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DBF32-3845-4A24-80FA-14C0F2DF3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0A13D-192F-579E-5085-94471C2B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DA54C-DB70-48D4-96AE-772AD85E2F79}" type="datetime1">
              <a:rPr lang="lv-LV" smtClean="0"/>
              <a:t>07.02.2025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D99A4-43CB-69DA-86CE-A2855043E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65972-8E70-E50C-80E8-CA60EE98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5D602-97C8-4021-9E99-1D08C3D91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4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366A8F-E017-E8A2-2768-6C75FB30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DE38A-95F9-4CBB-8681-4F428A11A901}" type="datetime1">
              <a:rPr lang="lv-LV" smtClean="0"/>
              <a:t>07.02.2025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6D95C2-41B1-2E58-B966-F7E64D47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7A3C5E-8420-2605-2F43-21D3D5E4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D484E-24A6-4115-A8BF-D1C18C280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6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B024F56-9829-1FC5-552D-178BB711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B063-B0F2-4326-BA47-25753FE4740D}" type="datetime1">
              <a:rPr lang="lv-LV" smtClean="0"/>
              <a:t>07.02.2025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6DBF658-3A2F-E28F-B3F4-2768A3A5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000804-F516-CBDC-EFF5-9AD38E8B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25B5C-559C-4E11-A1A0-CD8379D8B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065C83-AE6B-2389-FFA7-20765C175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2889-746E-4ABD-91F2-D29A0A88D112}" type="datetime1">
              <a:rPr lang="lv-LV" smtClean="0"/>
              <a:t>07.02.2025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D71CB4-5923-D288-E2CC-E6FA9D60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8B5AB4-D7EE-003F-7940-CE61CFE6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A84C0-6E2A-4FBF-BC18-10746B84B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7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F8F3EB-F3AF-F532-1999-60849F98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E6A1-8BD4-41A9-82C0-ECD3530D4D18}" type="datetime1">
              <a:rPr lang="lv-LV" smtClean="0"/>
              <a:t>07.02.2025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7E308E-04EB-20BF-22B3-145EEA29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4345A0-C7A5-05BE-7F9F-CADE9084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B1E81-66B2-4B87-B30C-1A3377E08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4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59D88B-08B2-FE8F-7719-2F54C560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7C171-7658-40DB-8218-A3240D52A327}" type="datetime1">
              <a:rPr lang="lv-LV" smtClean="0"/>
              <a:t>07.02.2025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80F938-7974-7B8E-5F7C-65507E7FB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3186E8-BF33-9F50-5471-3F6392C4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FA1F7-F677-4E41-8F2E-513EDDB4B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93A7DD-44D5-4C60-3AF8-1317A1A3C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14E64-42C3-4B99-A55D-32F54A041012}" type="datetime1">
              <a:rPr lang="lv-LV" smtClean="0"/>
              <a:t>07.02.2025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1CF018-A273-0D31-A681-7AB902DF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0ADA00-E7EB-5B44-37FA-8E7B089F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DB512-957F-48C5-AC91-87812404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F6A3880-0A04-5F76-B600-252111C2B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/>
              <a:t>Click to edit Master title style</a:t>
            </a:r>
            <a:endParaRPr lang="lv-LV" altLang="lv-LV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2FCD8601-F723-689E-3E28-C9541A443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/>
              <a:t>Click to edit Master text styles</a:t>
            </a:r>
          </a:p>
          <a:p>
            <a:pPr lvl="1"/>
            <a:r>
              <a:rPr lang="en-GB" altLang="lv-LV"/>
              <a:t>Second level</a:t>
            </a:r>
          </a:p>
          <a:p>
            <a:pPr lvl="2"/>
            <a:r>
              <a:rPr lang="en-GB" altLang="lv-LV"/>
              <a:t>Third level</a:t>
            </a:r>
          </a:p>
          <a:p>
            <a:pPr lvl="3"/>
            <a:r>
              <a:rPr lang="en-GB" altLang="lv-LV"/>
              <a:t>Fourth level</a:t>
            </a:r>
          </a:p>
          <a:p>
            <a:pPr lvl="4"/>
            <a:r>
              <a:rPr lang="en-GB" altLang="lv-LV"/>
              <a:t>Fifth level</a:t>
            </a:r>
            <a:endParaRPr lang="lv-LV" alt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B5336-1B17-FD4D-5E8F-4941045BB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461BC3-3A9C-4A3D-A808-7B543280E25E}" type="datetime1">
              <a:rPr lang="lv-LV" smtClean="0"/>
              <a:t>07.02.2025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898F5-F856-8A8B-2160-56F9382FB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ĀDAŽU NOVADA CARNIKAVAS KOMUNĀLSERVISS   I  IVARS JANKOVSKIS 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B8F5D-B320-A005-DC87-2E448B615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8EAA75-4CA2-4CEA-862A-F2F213748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/>
  <p:txStyles>
    <p:titleStyle>
      <a:lvl1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defTabSz="1371600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9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>
            <a:extLst>
              <a:ext uri="{FF2B5EF4-FFF2-40B4-BE49-F238E27FC236}">
                <a16:creationId xmlns:a16="http://schemas.microsoft.com/office/drawing/2014/main" id="{FA3A448F-F5C7-ECBA-5484-BD1020601035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100" name="TextBox 4">
            <a:extLst>
              <a:ext uri="{FF2B5EF4-FFF2-40B4-BE49-F238E27FC236}">
                <a16:creationId xmlns:a16="http://schemas.microsoft.com/office/drawing/2014/main" id="{E49706E4-51DE-602F-3C14-A185D3F8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6286500"/>
            <a:ext cx="18292763" cy="9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7925"/>
              </a:lnSpc>
            </a:pPr>
            <a:r>
              <a:rPr lang="lv-LV" altLang="lv-LV" sz="6000" dirty="0">
                <a:solidFill>
                  <a:srgbClr val="FFFFFF"/>
                </a:solidFill>
                <a:latin typeface="Montserrat Semi-Bold Bold"/>
              </a:rPr>
              <a:t>2024. </a:t>
            </a:r>
            <a:r>
              <a:rPr lang="lv-LV" altLang="lv-LV" sz="6000">
                <a:solidFill>
                  <a:srgbClr val="FFFFFF"/>
                </a:solidFill>
                <a:latin typeface="Montserrat Semi-Bold Bold"/>
              </a:rPr>
              <a:t>gada energoresursu </a:t>
            </a:r>
            <a:r>
              <a:rPr lang="lv-LV" altLang="lv-LV" sz="6000" dirty="0">
                <a:solidFill>
                  <a:srgbClr val="FFFFFF"/>
                </a:solidFill>
                <a:latin typeface="Montserrat Semi-Bold Bold"/>
              </a:rPr>
              <a:t>patēriņa analīze</a:t>
            </a:r>
            <a:endParaRPr lang="en-US" altLang="lv-LV" sz="6000" dirty="0">
              <a:solidFill>
                <a:srgbClr val="FFFFFF"/>
              </a:solidFill>
              <a:latin typeface="Montserrat Semi-Bold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5FCB3-228F-42CE-8F19-8EECF33BA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96" y="1916161"/>
            <a:ext cx="7536608" cy="36833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6E5A3-FCE8-192A-D6C5-70360C5E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59A902-E9D2-4031-BCBA-56C634A394D1}" type="datetime1">
              <a:rPr lang="lv-LV" smtClean="0">
                <a:solidFill>
                  <a:schemeClr val="bg1"/>
                </a:solidFill>
              </a:rPr>
              <a:t>07.02.2025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84931-84ED-7B2A-3EC5-FC780608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12568" y="9534525"/>
            <a:ext cx="7658100" cy="54768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ĀDAŽU NOVADA CARNIKAVAS KOMUNĀLSERVISS   I  IVARS JANKOVSKIS I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60FA6-C6A1-F8A8-C347-9455E4E31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C70C7801-CF62-F950-294B-C4AB833351BD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2A2ABF-24CA-0966-F5D4-C52038ED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47688"/>
            <a:ext cx="160401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Kopējais patēriņš izglītība un ēkas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69E87A-BA6A-197D-739D-89DF124D2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D2714B0-BADF-5FF6-FF7E-D67F7217A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0A2620F-B3AE-405A-4979-096703CE68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590006"/>
              </p:ext>
            </p:extLst>
          </p:nvPr>
        </p:nvGraphicFramePr>
        <p:xfrm>
          <a:off x="7543800" y="2105024"/>
          <a:ext cx="10515600" cy="7312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E689937-71D4-1B89-A480-A2DC37F0A695}"/>
              </a:ext>
            </a:extLst>
          </p:cNvPr>
          <p:cNvSpPr txBox="1">
            <a:spLocks/>
          </p:cNvSpPr>
          <p:nvPr/>
        </p:nvSpPr>
        <p:spPr bwMode="auto">
          <a:xfrm>
            <a:off x="866775" y="2257424"/>
            <a:ext cx="7896225" cy="665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1371600" rtl="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VIDUSSKOLA	1959.10 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28%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STRAUTIŅŠ		868.20 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12%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GAUJAS IELA 33A	714.01 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10%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SĀKUMSKOLA	651.66 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9%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CARNIKAVAS VIDUSSKOLA	584.38 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8%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MEŽAVĒJI		476.21 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7%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050997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670A5-433A-8455-E0FF-E3127467F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6C07D9F1-FE19-207C-61E6-505FA0DECFE6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4620C6-FDED-2958-2478-5437F7B1C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vidusskola un sporta centrs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7E8DED-B8A3-7D86-0892-3C6DFA92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7244332" cy="720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	35%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	37%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16185.70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daļēji atjaunota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 93,97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14EA9F7-68BA-EA72-0A83-D53726EEE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0BCC3-21E1-DD83-A2E3-5799D35A3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755" y="3835627"/>
            <a:ext cx="6781800" cy="5467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BDAC9F-798C-AFFF-B6A8-E89C4A256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403" y="5321527"/>
            <a:ext cx="69342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4464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CB8F8-2038-EE40-51C7-E8AAA87EF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DD6A9363-C9CB-08AE-BCF3-6EE8B0C08800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29DFFE-EBF1-1F2B-447C-0806775A0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vidusskola un sporta centrs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8480F97-4304-58D0-BAA6-7B1AD408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DED006E-5FC0-8816-B7AE-FB5C1B483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2171700"/>
            <a:ext cx="92202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4177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46B1A2-C15F-76A4-73C4-ED5D37B1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71F5F6E4-ACCE-4664-2E38-E2C77102FD21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D07BE6-3E0C-621B-77B4-07F41101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vidusskola un sporta centrs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2CF735E-6CA3-0668-19C1-BEF629B9E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42B162-5313-3392-55DC-89B2F8EC5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003214"/>
            <a:ext cx="5285522" cy="3690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3ABAA9-D2D4-D01B-A20B-E0E5BCF4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651" y="5868404"/>
            <a:ext cx="4343358" cy="34584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7DCD42-A076-F69B-E61E-53B6D2670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9338" y="5853376"/>
            <a:ext cx="2819400" cy="3457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1488CE-D607-C299-8B93-1444B980D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817" y="2003214"/>
            <a:ext cx="4922743" cy="3690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56D956-4B58-0B42-E5EA-5F2236CDB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9055" y="2003214"/>
            <a:ext cx="2819400" cy="37133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6B9200-279C-41FA-85EA-745A5C665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034" y="5865379"/>
            <a:ext cx="2454288" cy="3445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1EEF10-D48A-080E-B917-F66F11405D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5379"/>
            <a:ext cx="2584082" cy="34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573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67D03D-CA3B-34F9-D9DA-0C4F6D994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F8251D4-A93A-93C8-D77C-AF34D9353E99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9DABE7-A497-81E4-28D6-B2FDC974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vidusskola un sporta centrs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0FA7C11-9BCB-188A-5EE9-9AEC1CB31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49902" y="5872589"/>
            <a:ext cx="2028386" cy="3428437"/>
          </a:xfr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B48D4BD-A4A9-85A5-0D06-2FD7617B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F2D27E-4BDD-3BE7-8357-EB9F7CA0D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24" y="5852736"/>
            <a:ext cx="4675142" cy="3428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B89CE0-6C42-E64E-51E8-03F5F0E9E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42" y="1943100"/>
            <a:ext cx="2823597" cy="37647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8391F-74F0-C7AD-23F9-97F27AB10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55" y="1943100"/>
            <a:ext cx="2823597" cy="3764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BD8C46-D9D6-B4BB-A012-88852116E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1" y="1957898"/>
            <a:ext cx="3962400" cy="3749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A2489D-AB09-95B3-9C2C-E80F88C6F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063" y="2338523"/>
            <a:ext cx="5229225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7865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91536-7669-BA08-F317-6E39868AF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99FA3806-BCE8-5F82-A651-C805C45AB6ED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D09FE6-E7A0-EEAA-7ABC-B08972F9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vidusskola un sporta centrs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E67061-5B18-E61E-D114-62D98EAF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7244332" cy="720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iekštelpu apgaismojuma nomaiņa uz LED un kustības sensoru uzstādīšana.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teritorijas apgaismojuma nomaiņa uz LED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apkures sistēmas sūkņu automātikas uzstādīšana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uzstādīta siltummezgla attālināta vadība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Danfoss</a:t>
            </a: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Turpināt pāreju uz LED apgaismojumu, kustības sensoru uzstādīšana.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Kontrolskaitītāju uzstādīšana, verifikācija uzskaites pilnveidošana.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Pieslēgšanās centralizētajai siltumapgādei vai katlumājas pārbūve, pārvietošana atbilstoši ēkas patēriņam.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Ventilācijas sistēmas pārbūve.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Saules kolektoru uzstādīšana karstā ūdens sagatavošanai.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uzstādīšana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Ēkas BMS izveide.</a:t>
            </a:r>
            <a:endParaRPr lang="en-LV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7A0A592-9B2D-9F0B-B2FA-6B9A53FC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548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A2ED60-8995-857C-7612-28CD1638A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5E3406A7-2E6B-D14E-4F47-C22AB8FEED1E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86A44-0D6B-CC15-DB4E-A655F8BA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Strautiņš, Ādaži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48BEBD-6A69-CF28-4305-672597A7B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7244332" cy="720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19%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4583.40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daļēji atjaunota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165.94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Baseins</a:t>
            </a: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F1D05FF-C938-DECB-8DDA-71304757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8C6983-B8D1-449C-E7C7-C15EAED9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2478" y="3795849"/>
            <a:ext cx="6858000" cy="5514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6DDD3-6EA5-708E-DCF0-A1165AEB8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5338899"/>
            <a:ext cx="69342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1195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7DBA2F-2946-F5A5-7169-981ED6564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E3B4EC01-4CB9-2009-8E2C-4764C3786AD4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009A23-DF1E-E8FB-B6C6-2CAA166C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Strautiņš, Ādaži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352691-EF5B-0937-8BB5-4922328C8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943100"/>
            <a:ext cx="5404247" cy="7205663"/>
          </a:xfr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6F4EB22-8FA3-3D5C-F211-571ECCF1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BEB7DC-D5A4-29D0-C2DD-E0612E63A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558" y="1943100"/>
            <a:ext cx="6245641" cy="3178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BF5F1-0EC1-6130-A53E-EF24D64F8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623" y="5467818"/>
            <a:ext cx="7003822" cy="368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C55B7-63DB-90C1-48E0-B0EA375B2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210" y="1943100"/>
            <a:ext cx="4229610" cy="3172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61F762-BB30-2F47-4E89-B225FBFE7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4558" y="5441685"/>
            <a:ext cx="3675054" cy="36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1548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DDAED-CC54-93A5-CB10-0C73E105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BB0FD9BB-51F6-6D74-694B-BAFB8B8F3CCE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7A431C-91B7-9A98-6A9E-8B5AEDACC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Strautiņš, Ādaži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E8DBEDD-0F0F-853F-BDB7-35A9954A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F18D8-9D03-5342-A8E0-9D957B21B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840" y="1956590"/>
            <a:ext cx="4914138" cy="3499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6FA41C-6711-7422-A8A3-507E5BE1D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320" y="5677458"/>
            <a:ext cx="2844843" cy="3565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169F17-5102-4F65-40EE-625FE76EA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956" y="5677458"/>
            <a:ext cx="2588803" cy="35656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725A4D-A3F8-3FFC-20C1-D9B7CBCF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547" y="1958831"/>
            <a:ext cx="2931668" cy="34994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21E3BC-43A9-2428-AB9F-CA4677FFF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819" y="1956590"/>
            <a:ext cx="4598813" cy="35259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D2EAAC7-3CED-A80B-3F67-FDB8F4F4F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0552" y="5677458"/>
            <a:ext cx="3366168" cy="3562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838D6-DE64-383A-2F8D-87B5FA8C6A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75513" y="5697475"/>
            <a:ext cx="4707687" cy="35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1254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C07B4A-14A7-20C4-7621-FE1B51DCF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DFB599F8-53AD-7FB8-F9D4-2442F7F3A329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69BE33-277B-D45D-7546-61B33429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Strautiņš, Ādaži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99414F5-0260-BCD6-A453-834B7AD2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3224C-3EC7-AEBB-C077-921ADE03E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95" y="6096183"/>
            <a:ext cx="3136660" cy="3154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DFFF83-3E0B-E6A5-CA03-A3F63493E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960729"/>
            <a:ext cx="5334000" cy="400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B43737-DDD3-2CD0-7C6F-A780749D2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1955286"/>
            <a:ext cx="5791200" cy="39922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90CFAF-1D71-3780-9492-C15B09C92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6096183"/>
            <a:ext cx="4400153" cy="33001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972AEB-A9FE-5F68-AB67-88C8740CA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8692" y="6096183"/>
            <a:ext cx="4119302" cy="32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8795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555BC8FB-47AD-2B79-DA06-458D1922E516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DC0401-7E6A-3A29-9F06-C24119B2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Kopējais patēriņš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F22FE-ED84-3E56-F387-06FC0ABC8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1" y="2247900"/>
            <a:ext cx="12268200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	2929.62 </a:t>
            </a:r>
            <a:r>
              <a:rPr lang="lv-LV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endParaRPr lang="lv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	5215.34 </a:t>
            </a:r>
            <a:r>
              <a:rPr lang="lv-LV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endParaRPr lang="lv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54FE009-A972-C40E-9AB2-0A9E3BD3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ECE52F5-4DF3-AB24-2354-F64F99A2E9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177833"/>
              </p:ext>
            </p:extLst>
          </p:nvPr>
        </p:nvGraphicFramePr>
        <p:xfrm>
          <a:off x="4686300" y="4000500"/>
          <a:ext cx="8915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FEFF97-0E12-7404-B010-218F82AF4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E08D4CD0-239A-DBE7-3039-AAE7AB6AAF06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D9080C-5CE1-0488-B38C-3F686BEB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Strautiņš, Ādaži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3D09183-D6B7-7B39-384D-E02870BF4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3B0200-B90D-F5F9-DDA3-D7BDED3A7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58" y="2524851"/>
            <a:ext cx="3840754" cy="512100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C44D7-D7C9-D3C9-3A42-491ABDCB9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230" y="2508522"/>
            <a:ext cx="3842794" cy="5123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489FA4-4C32-47CA-3A86-1842AF930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489291"/>
            <a:ext cx="6853405" cy="51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2489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85554E-5B75-E8A3-6963-3FC224096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DE0248E9-21BA-2875-07AA-02CD22FEF737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48277D-B1DF-EFA6-814F-EA55E3306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Strautiņš, Ādaži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FDAD73-0E43-11D4-FF23-9C3A91EC9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7244332" cy="720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Viens dabasgāzes apkures katls 2009.g. 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veikta pilna pārbaude (hidrauliskā, iekšējā un ārējā), jauna bīstamās iekārtas pase, reģistrācija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bojāto cirkulācijas sūkņu nomaiņa 2 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gab</a:t>
            </a:r>
            <a:endParaRPr lang="lv-LV" sz="20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uzstādītas divas siltummezglu attālinātas vadības 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Danfoss</a:t>
            </a: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(5 apkures loki);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ieviesta karstā ūdens un baseina siltumenerģijas uzskaite;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bojāto apkures sistēmas posmu remonts;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Elektroinstalācijas remonts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Demontēti siltuma zudumus radoši posmi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Baseina pārklāja uzstādīšana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Apkures sistēmas nomaiņa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Ventilācijas sistēmas pārbūve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Saules kolektoru uzstādīšana karstā ūdens sagatavošanai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Katlumājas iekārtu maiņa uz apkures katlu kaskādi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Ēkas BMS izveide</a:t>
            </a:r>
            <a:endParaRPr lang="en-LV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D76A9B0-F5B9-E515-AF0E-182CC7A9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5905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54B17-ABD8-2ED8-3F2C-EB473D4E2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9B0DC8FD-EE64-6F64-A12E-914CEFB28519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8CCDC1-5951-23DB-906A-4E3E11D8D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sākumskola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B68892-AB02-3B31-543C-ECD65E164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21%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 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10486.20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ir jauna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Siltumenerģijas patēriņš 2024. g. 34.99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293616B-1F79-4173-1240-C12000E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48B23-C33A-014B-8BCA-796A9CEEA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381" y="3848100"/>
            <a:ext cx="6819900" cy="5467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6C18CA-668B-2F56-DD52-FEC4824B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520" y="5321209"/>
            <a:ext cx="69342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1977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009176-00B5-7026-80B0-42D1F55DD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2A6080C1-AB08-6C91-BFAC-B0C4D4FC772B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2609B0-6F4D-C5FD-C232-2EAFA290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</a:t>
            </a:r>
            <a:r>
              <a:rPr lang="lv-LV" sz="6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Mežavēji</a:t>
            </a: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</a:t>
            </a:r>
            <a:r>
              <a:rPr lang="lv-LV" sz="6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Kadaga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F14F10-5FB8-B9B4-2446-E03689037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7%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 10%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2862.25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ir jauna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Siltumenerģijas patēriņš 2024. g. 134.32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Baseins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C33E51C-3810-9A6C-75EA-28EE657A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1B592-5D5F-CE19-55CC-56230B17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381" y="3848100"/>
            <a:ext cx="6819900" cy="5467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D996C0-CCF6-0654-8AFC-29FC65470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520" y="5321209"/>
            <a:ext cx="69342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2972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3A3D6-91A6-E47F-7B3F-F37FFF1A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891DCD53-4665-187B-2B96-5FB4EF2AF2DB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D4860F-EAF9-6870-AE4B-3262139C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</a:t>
            </a:r>
            <a:r>
              <a:rPr lang="lv-LV" sz="6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Mežavēji</a:t>
            </a: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</a:t>
            </a:r>
            <a:r>
              <a:rPr lang="lv-LV" sz="6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Kadaga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36E434-8E11-C118-FF37-07F906D6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iekštelpu apgaismojuma pāreja uz LED gaismekļiem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Baseina patēriņa uzskaite, baseina pārklāja iegāde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Apkures sistēmas automātikas nomaiņa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Ventilācijas sistēmas remonts.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Teritorijas apgaismojuma nomaiņa uz LED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Saules kolektoru uzstādīšana karstā ūdens sagatavošanai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Ēkas BMS izveide</a:t>
            </a:r>
            <a:endParaRPr lang="en-LV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7D16C09-FC97-9C81-B474-F285A98A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7F658-3E07-BA99-2000-2194E2FE1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95" y="5603732"/>
            <a:ext cx="5053041" cy="3789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4B1958-1D02-4051-BD4F-12CD1AFC8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03733"/>
            <a:ext cx="2842336" cy="3789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FCB5AB-815D-129E-82B0-25D6302CB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9800" y="5603734"/>
            <a:ext cx="5196002" cy="3806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1A143-D5E9-15B0-9754-E0D2177C2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2105024"/>
            <a:ext cx="4543425" cy="3407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1844EA-BE4B-DE25-E142-9AA6787E8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04" y="5599441"/>
            <a:ext cx="2842336" cy="37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717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E9F6CA-4C53-6AFB-6B81-DD71E13E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5489F69A-63C2-5EA8-6575-B36359CF085B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0622CC-900E-605B-B1C8-13AF85BF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Carnikavas vidusskola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625D47-2277-B2DB-4878-DC77C4606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7%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 7%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7398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ir jauna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Siltumenerģijas patēriņš 2024. g. 52.00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Ventilācija no apkures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48D375A-E37C-5DD9-5D7F-9DBE85E7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0E7D1-C058-6D0E-186B-B1DB07AF5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381" y="3848100"/>
            <a:ext cx="6819900" cy="5467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7D248-4CF1-12E3-4724-347B0B9AB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752572"/>
            <a:ext cx="6184720" cy="355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4459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FB3DEC-9882-DB7D-1E9A-86AAC698B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3863F133-2FB2-2E0A-824E-AA468763AC08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D7D070-4062-95FD-F97F-BA3D4B44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Riekstiņš, Carnikava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FB963-372A-7379-3D3E-739937D38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7244332" cy="720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 3%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2642.50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atjaunota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Siltumenerģijas patēriņš 2024. g. 136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Baseins 16%</a:t>
            </a: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B22CB94-6F39-6408-E396-64036DD5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AF71E-C9D2-4330-3181-9C76275F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093" y="3853793"/>
            <a:ext cx="7048500" cy="5476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B26198-F61C-5799-F05C-3AF1EA810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5339693"/>
            <a:ext cx="69532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2394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5CA194-DB98-7C5B-F3A8-C77541650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7F3909C-F295-2CEA-C5C8-1A80C92BA372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850B0-07E0-F4EE-3F2C-4FE66569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Riekstiņš, Carnikava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A094B7D-402A-8DCC-F625-5256237D7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86800" y="5720282"/>
            <a:ext cx="3838869" cy="3600066"/>
          </a:xfr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26F1483-9E0B-49DB-A875-144BE782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51BAF-436F-8081-D013-5A26C13DC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15" y="5686424"/>
            <a:ext cx="3004218" cy="3633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F85304-D30C-70FA-0D6D-DD1AF6666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814" y="5676899"/>
            <a:ext cx="3080605" cy="36434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E7A98-061C-FC47-6487-BAF98BC0A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14" y="2111506"/>
            <a:ext cx="4584704" cy="3438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7D6934-6C88-97FF-70C8-FFFC574B8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6450" y="2552745"/>
            <a:ext cx="3454400" cy="2590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F52F0F-5FB8-0EAC-8CEC-3836F8390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274" y="2136817"/>
            <a:ext cx="4584704" cy="3438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66DF7-7F28-5F5B-000B-B45D67E104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0" y="5676151"/>
            <a:ext cx="4858928" cy="36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2401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16420B-A389-CD24-9F2D-8896A717A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E651AE9-1D94-FD1B-FE5F-AB47E2EF7C21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41DFB8-9B76-A885-74B8-2409DA1D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Riekstiņš, Carnikava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D72809-84F2-1BEA-6F69-BEC1FD62E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7244332" cy="720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Divi dabasgāzes apkures katli 2005. g. un 2007. g.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3 siltummezgli (jaunais, vecais korpuss un baseins).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2024.g. uzstādīta siltummezglu attālināta vadība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Danfoss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2024.g. izveidota atsevišķa enerģijas uzskaite baseinam.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2024.g. uzstādīti kustības sensori gaiteņos un veikta gaismekļu nomaiņa uz LED.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Saules kolektoru uzstādīšana karstā ūdens sagatavošanai.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Turpināt pāreju uz LED apgaismojumu.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Vienas katlumājas izveide ar apkures katlu kaskādi.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Jaunā un vecā siltummezglu apvienošana.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Ventilācijas sistēmas pārbūve.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uzstādīšana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lv-LV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Ēkas BMS izveide.</a:t>
            </a:r>
            <a:endParaRPr lang="en-LV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8CEE83D-104A-B586-A077-292CB02B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7505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D2340D-90EA-A163-AF40-E5B589E40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5BD50F39-69B0-2362-2799-714781C71C99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084434-6DF4-DB73-F763-FB43FA01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Piejūra, </a:t>
            </a:r>
            <a:r>
              <a:rPr lang="lv-LV" sz="6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Siguļi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56460E-ECA5-600E-F695-770D8CD52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7244332" cy="720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 5%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2519.10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atjaunota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77,39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uzstādīšana</a:t>
            </a: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216BCDE-116E-1591-7A43-8F21C602F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E4AA79-7DDD-48F2-263F-8D45E7E15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020" y="5272224"/>
            <a:ext cx="6991350" cy="403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F139F-8095-C744-B6DD-642B77FEF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707" y="3862796"/>
            <a:ext cx="68580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052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D70F41-FBD2-502C-AC95-FC3F5A4C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CF42E5B-292A-668A-28BC-36A6C4BE7B8E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77821C-D843-F639-0B4A-74AD34BA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96892A-3EFE-726C-8F02-CA6A4311C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IZGLĪTĪBA	1354.16	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 46%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APG.	644.21	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 22%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ĒKAS	499.08	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 17%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SŪKŅU ST.	285.26	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 10%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CITS		146.89	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 5%</a:t>
            </a:r>
          </a:p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7C13F98-43D1-3927-2F37-7A2E4CE7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23C662-CEF2-46DA-2BF1-9DC8F2AF6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6886176"/>
              </p:ext>
            </p:extLst>
          </p:nvPr>
        </p:nvGraphicFramePr>
        <p:xfrm>
          <a:off x="8900840" y="1818279"/>
          <a:ext cx="8672785" cy="6650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751285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98CCF-1DF3-BA1D-017F-B2C8CEBA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A3879AC-7546-5EE3-C0EE-DBD240739A02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74EB1-2F51-1A5C-FA44-B8F01F95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Attekas iela 39, Ādaži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03DBF5-5F21-F1DC-A701-8984B9D65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7244332" cy="720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2%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 2%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529.24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jauna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47,5 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siltummezgls pieslēgts attālinātai vadībai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Režīmu optimizācija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paneļu uzstādīšana</a:t>
            </a:r>
          </a:p>
          <a:p>
            <a:pPr fontAlgn="auto">
              <a:spcAft>
                <a:spcPts val="0"/>
              </a:spcAft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B09909F-A1E2-9890-8295-21BF07E9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AEA0-C4A7-C206-D2E9-3F048F4F1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0" y="2205667"/>
            <a:ext cx="5143500" cy="4160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42054A-B31B-0CEB-84C6-4A9218B89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200" y="6453623"/>
            <a:ext cx="5143500" cy="2983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95EF92-CF56-CD3F-F843-208CFB5E4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787" y="6058373"/>
            <a:ext cx="5143500" cy="33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9708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127871-2189-3A53-E3B2-2D804116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ACF4383-8F47-AFD9-BDC3-54DA4BEBDC4E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4BDA4-C42D-827E-53F2-56BD5437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Pirmā 42A, Ādaži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CA907-3F23-5346-5A9A-5358AE455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7244332" cy="720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9%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 16%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1650,1 m2 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Telpas apkurināmā platība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Angāra platība 1029,3 m2 temperatūra vismaz +5 C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nav atjaunota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122 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Ēkas atjaunošana un pārbūve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Apkures sistēmas pārbūve t.s. siltuma avots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paneļu uzstādīšana</a:t>
            </a:r>
          </a:p>
          <a:p>
            <a:pPr fontAlgn="auto">
              <a:spcAft>
                <a:spcPts val="0"/>
              </a:spcAft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6111795-DDE8-BC68-9D65-3B14E47B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660B8-DBB4-6C13-1CAE-1332C3B5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345" y="2324100"/>
            <a:ext cx="5113354" cy="4062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6C8C80-55D7-B07B-9D0C-9F2FB47DA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2924" y="6465881"/>
            <a:ext cx="5117775" cy="296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2510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0618C-BE33-328F-C1CA-D6168466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7CAEAA8B-0B48-2D2F-3920-E0B183FCAAD0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F1CAE6-9938-EFC6-DDB4-CBF7C9647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Gaujas iela 33A, Ādaži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E0A96A-DCE1-53AB-6A60-4538055BD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46%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38%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6284.9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88,47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 g. iekštelpu pāreja uz LED apgaismojumu</a:t>
            </a:r>
            <a:b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</a:b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un kustības sensoru uzstādīšana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Pilnīga pāreja uz LED apgaismojumu, kustības sensoru uzstādīšana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Pieslēgšanās centrālajai apkures sistēmai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Saules kolektoru uzstādīšana karstā ūdens sagatavošanai.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Siltummezgla automātikas nomaiņa un radiatoru vadības atjaunošana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uzstādīšana.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81B93C5-7E3F-892E-D8E1-DE1B8D63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0E13D-6AA0-AF43-3CE2-3E5EAAB52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1880850"/>
            <a:ext cx="5499190" cy="4289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270EA8-3ACE-B0A0-E3B9-CB84A69A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599" y="6239001"/>
            <a:ext cx="5516607" cy="320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8245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9CC7E8-F7CE-E447-3F01-CB88F1CB1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7C18B08F-B9A7-1F6A-4F91-89C881DE001A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D43B4A-1F99-E4C3-8EDA-6C51E120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Stacijas ielā 5, Carnikava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B13D56-49E0-2EF4-B9EE-6FE8F3021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 5%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1250.50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ir atjaunota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Uzstādīts jauns atdalītais siltummezgls.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Uzstādīta siltummezglu attālināta vadība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Danfoss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Gaiteņos uzstādīti apgaismojuma kustības sensori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48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C12E1D8-3FC5-6131-FF45-49E02A90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B1D22D-9FD3-DCE9-52C1-F0D5E7C5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2065336"/>
            <a:ext cx="5239022" cy="4241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787A00-7AF1-3CA9-6B96-EEAC1F7A9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6418763"/>
            <a:ext cx="5239022" cy="29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1575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1218F-ACEE-0D23-B1D0-5F4E2D85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CAB940E5-9715-9FD2-2884-CD1565592B1F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6D57F9-D5A3-387E-CAD5-13DE81DD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Stacijas ielā 5, Carnikava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D479C-0D19-9BCB-05E7-F42230A9E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Apkures sistēmas remonts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uzstādīšana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Ventilācijas pārbūve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3C99B8F-6383-86C7-3462-E5FE492E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5739F-38A3-7AC6-1BCB-F3FFEEB23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260" y="2349653"/>
            <a:ext cx="5448300" cy="3020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C9824-176D-697E-A8CF-AE3CD58BD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5583403"/>
            <a:ext cx="4600082" cy="3647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7F305-207B-5E5A-D3C6-5DE46D15E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856" y="5572328"/>
            <a:ext cx="4875321" cy="36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1590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C2866-FFF8-1B33-CB06-8D95C445E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7288DAE-6CD3-10D7-3EC3-AA02D34D10D6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2C68DA-746C-7990-2FFE-7C11EF562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Stacijas ielā 7, Carnikava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79E114-436F-3FA5-7C87-ABFAF3B00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4%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859.00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ir atjaunota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Uzstādīts jauns atdalīts siltummezgls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Uzstādīta siltummezglu attālināta vadība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Danfoss</a:t>
            </a: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Gaiteņos uzstādīti kustības sensori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50,7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8ED7F3E-DE1D-5932-8497-9733ED1A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075CEC-56AF-F99F-9B6A-D04EC9967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1375" y="2058259"/>
            <a:ext cx="5223624" cy="4241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365E37-F3BF-36EE-2144-D831575F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1374" y="6380236"/>
            <a:ext cx="5223624" cy="30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307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CF315D-D90B-09E1-831F-CD84DC832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E802499E-2B56-06AA-BB8F-A26D85BFBF40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30FAB7-935D-87BB-3F2F-B9B546CA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Stacijas ielā 7, Carnikava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98CD29-7304-BA89-96DC-69B659D70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Apkures sistēmas remonts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uzstādīšana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Ventilācijas pārbūve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6D7762B-3C1E-49C3-5E96-403E3D81C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B577F1-36F1-3EA9-EE04-A1DE2BE34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5" y="6210300"/>
            <a:ext cx="7362825" cy="2273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B37AE-4B12-D4A6-6CF3-0D80C91BA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300" y="2019300"/>
            <a:ext cx="54864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BE636-8A0E-E10D-2715-DAF3CBC8E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73" y="2019300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1567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2D12BD-BE9E-2F7B-EB97-250D5CDCA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AAFDDD4E-9CAA-D67B-9197-EB676C77D2CF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0C0A3E-99BB-9996-E691-E7326C20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Jūras iela 1A, Carnikava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5D42BF-F216-3DB8-668F-11CE2403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3%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 9%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769.40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ir daļēji atjaunota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145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Pilnīga pāreja uz LED apgaismojumu, kustības sensoru uzstādīšana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Siltummezgla automātikas nomaiņa un radiatoru vadības atjaunošana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Apkures katla nomaiņa (esošais 1998.g.)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uzstādīšana.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Ventilācijas pārbūve.</a:t>
            </a:r>
          </a:p>
          <a:p>
            <a:pPr fontAlgn="auto">
              <a:spcAft>
                <a:spcPts val="0"/>
              </a:spcAft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7BB5AE7-EE24-9F21-8E2A-52A78AE86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8F954-7D30-D963-A940-CAC0BA30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865" y="1965368"/>
            <a:ext cx="5307198" cy="425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1244A-4195-BCEE-274B-BA95ABF70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865" y="6348458"/>
            <a:ext cx="5307197" cy="306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8883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3F175-18FD-63BA-559B-F2BBDE01B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AC22814C-EB2A-9BCD-1D24-5278CB32C9D0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DF2E9F-B919-CAB3-47C4-7E3F0931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Garā iela 20, Carnikava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FC9F0A-4714-8E86-645D-81466B58C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5%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13%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Platība	2342.50 m2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jauna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2024. g. 65.29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/m2 gadā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PV uzstādīšana</a:t>
            </a: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ED231A0-AC5C-61B2-AC92-1D543C39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99288-011A-16AA-9C9D-9DAE4FBF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00" y="2019277"/>
            <a:ext cx="5082119" cy="40489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95496A-3F47-0D77-370D-AA8437A79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4176" y="6117888"/>
            <a:ext cx="5539319" cy="31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677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9A2380-C933-2D8E-EDD3-2D93C7E0A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0A536CA-2773-E253-1546-14265598271C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946A54-DECA-3468-86B5-A9227CF0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Polderu sūkņu stacijas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8D3A80-0FC9-EBE7-0885-5E40018FA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10%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biržas cena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Zemu līmeņu laikā darbība nakts laikā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Vadības automatizācijas nomaiņa</a:t>
            </a:r>
            <a:b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</a:b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Esošā ir 15 gadus veca 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Laveri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sūkņu stacijas pārbūve		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Kalngale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Mangaļi sūkņu stacijas pārbūve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F3B8CAA-92BC-1B86-BDE1-243582F95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2A424-074B-F52B-4C28-B124570C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99" y="2247900"/>
            <a:ext cx="7515225" cy="3626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6BD32-6C81-F542-4F05-DD7403CBB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6259893"/>
            <a:ext cx="57816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7216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70BFB-14FA-924E-0BE2-F239690DD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CC1916E1-178B-A9CC-9B74-EDFB2718D224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36BEBE-ECD2-B62F-DD1C-AD460A31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izglītības iestādes 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01D54-861F-3C93-E9D4-544E91A23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VIDUSSKOLA		480.56	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35%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SĀKUMSKOLA		284.66	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21%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CARNIKAVAS VIDUSSKOLA	199.66 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15%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STRAUTIŅŠ			107.65 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PIEJŪRA			105.75 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MEŽAVĒJI			91.76   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7%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RIEKSTIŅŠ			84.12  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6%</a:t>
            </a:r>
          </a:p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77D3334-C0DF-EB72-B71F-A215E4EF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4550AFB-AC8D-4C16-DF90-962E4A52E7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487471"/>
              </p:ext>
            </p:extLst>
          </p:nvPr>
        </p:nvGraphicFramePr>
        <p:xfrm>
          <a:off x="11049000" y="2106730"/>
          <a:ext cx="7058025" cy="7131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022826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D4149-40CF-148B-BD2A-3558A100C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DB485062-EAAD-EF1D-11C5-1CFB310DD8ED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C12824-65A3-AE70-2055-AD5100C8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85ABF9-18B4-4432-8798-51A79C95F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2237190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2024.g. pilnīga pāreja uz LED apgaismojumu</a:t>
            </a: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748A6B5-4CBF-EA23-7B81-AA51D3B9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EB0900C-94CE-8A95-BB84-15B867CEC0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926275"/>
              </p:ext>
            </p:extLst>
          </p:nvPr>
        </p:nvGraphicFramePr>
        <p:xfrm>
          <a:off x="914400" y="3676848"/>
          <a:ext cx="6858000" cy="544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A82D2D6-9144-0E94-7E17-6ED66902E5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1687830"/>
              </p:ext>
            </p:extLst>
          </p:nvPr>
        </p:nvGraphicFramePr>
        <p:xfrm>
          <a:off x="8382000" y="3721411"/>
          <a:ext cx="9525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3105729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D51A87-CAD3-83BF-9241-E8AE4723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3F0CC8ED-8678-0496-B37B-51B4A0224FFF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BA1C3F-E7D6-D14F-A824-03B967F3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AB1C6B-4A65-DF5A-BCC0-DED1AA413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2237190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EKII projekta realizācija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Soļi: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un Carnikavas pag. ielu apgaismojuma audits,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~200 ielas, ~2400 gaismekļi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Audita datu ievade ĢIS,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Pieteikuma sagatavošana,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Iepirkuma procedūra.</a:t>
            </a: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7809187-7E0A-6D48-F9C0-37F5CBDE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40AEF1-BF01-2B97-FDAD-8FD1A568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0" y="4883396"/>
            <a:ext cx="5757863" cy="42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8888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B1C5E-3D57-8996-50D0-8A0C74307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DAF48EE9-73BD-85AF-C03E-7584569DC87B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294068-AF60-0D7F-04F7-BF8732290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4D40E4-EB21-7999-9E75-CA8E7E54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2237190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EKII projekta realizācija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Darba organizācija: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Gaismekļi izvietoti vienā noliktavā Carnikavā;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Operatīva saziņa ar izpildītājiem;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Atskaite katru dienu par izdarīto, plānoto nākošajā dienā un defektiem;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Līniju atslēgšana no sprieguma un pārbaude pēc dabu veikšanas;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Operatīva konstatēto defektu novēršana ar Aģentūras resursiem.</a:t>
            </a: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7A1F044-D35A-0730-CA27-8A80DC1A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3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9B58E0-DA49-2423-6312-EDF127C28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90088498-A869-BE0B-9AAC-72CD834B7A8D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D203EC-5B1B-BDEC-0DA8-BE4BCB83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5634AA-B852-D968-98DF-67D23B66E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80069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EKII projekta realizācija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Ciemi: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Kalngale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Carnikavas pag.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9 ielās</a:t>
            </a: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68B1D6D-D6B2-5748-9C91-22519A56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DFC9B-8E50-9F11-1D21-67A59CB87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143500"/>
            <a:ext cx="2700163" cy="349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A7606-86AB-4431-7243-1E0148599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076" y="5143500"/>
            <a:ext cx="2859345" cy="3518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095AA-188B-1259-BA8F-7540BB678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082" y="2400300"/>
            <a:ext cx="11106150" cy="67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0957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9E262E-5EE2-3E41-B55F-97FEB1797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791050E1-07B8-F6F3-3CBF-B2A840C5477C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2CF01A-BC99-7501-48F2-053F1A93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992A16-7807-6328-F56C-DECE68A6B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80069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EKII projekta realizācija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Ciemi: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Garciems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Carnikavas pag.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21 ielās</a:t>
            </a: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B2F6E62-7E54-588E-1F0A-9EDDEF38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88C4F-5DFB-E6F7-AA36-DFF9C27E9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2536825"/>
            <a:ext cx="9513647" cy="6665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D081C-5862-1828-ED9C-13AE3A748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4" y="4823319"/>
            <a:ext cx="3199231" cy="4378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8A100E-2F53-0575-2015-00EE548B7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197" y="4749663"/>
            <a:ext cx="2388259" cy="44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579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B8C3A0-56F0-F974-CB55-A2A02E8E6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982DEC5E-A126-3B37-DD3D-6FD59C589D54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114C59-BDDD-C7A6-4A5D-058D79D5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4E0C28-E7F7-E8FA-6466-8583E87C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80069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EKII projekta realizācija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Ciemi: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Garupe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Carnikavas pag.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Carnikava, Carnikavas pag.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71 ielās</a:t>
            </a: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2DEBF80-D038-B76B-3C24-9923C3D1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DB45B-222A-CC97-946A-2D15A17B5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513965"/>
            <a:ext cx="8230420" cy="3390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6CF46-CA53-2379-3179-967467D99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143" y="5929974"/>
            <a:ext cx="3226460" cy="3515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C8BB3B-9188-82F8-C930-13945F025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976" y="5965280"/>
            <a:ext cx="2641129" cy="3490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8583E-0AF7-652C-7502-F68817CE4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478" y="5969336"/>
            <a:ext cx="3495673" cy="3486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0B1FAF-FFA9-4719-67F8-A32623DDF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8524" y="5965280"/>
            <a:ext cx="2548927" cy="34906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A02D1F-665B-1CB1-3F77-DFE41D091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55824" y="5940019"/>
            <a:ext cx="2676248" cy="350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672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8D3F2-CB26-0851-97F9-B8DFEDBE3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38509B1F-66D2-D623-22D7-C45FBEA492E3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233C80-6F27-FCDB-7280-EEFA5E34C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C1638C-7B81-DC30-6733-4FBB66944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80069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EKII projekta realizācija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Ādaži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23 ielas</a:t>
            </a:r>
          </a:p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39E330A-C318-1AD0-9ADC-7FFA884C7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03101-C4F7-D732-2F02-FAE858B29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00" y="1837172"/>
            <a:ext cx="6352554" cy="7612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F3002-1444-100E-DEF6-998203CF8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01" y="5512992"/>
            <a:ext cx="2886918" cy="38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A70CF5-64F9-14C4-BC15-B169140FC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180" y="5512992"/>
            <a:ext cx="2886917" cy="3849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03630C-03DE-48D7-A11E-6F7A76B06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181" y="2659922"/>
            <a:ext cx="2886916" cy="2721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90F312-DAF7-A4EF-E9B7-5B98F3BF0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6919" y="2708233"/>
            <a:ext cx="1867759" cy="2672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5D29AD-3276-36FC-4900-6C0C519C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30" y="5512989"/>
            <a:ext cx="2886919" cy="384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2520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18866-EE96-E3C3-C9E1-D2378FA1F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D653E8AB-9339-E2B1-4F0D-7014560969D8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8E2FC5-18E8-415E-14D0-2C8ABA35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5EF12B-85AB-D764-D231-CC337A956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80069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EKII projekta realizācija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Ciemi: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Carnikava,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Siguļi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Carnikavas pag.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Kadaga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Ādažu pag.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13 ielas</a:t>
            </a:r>
          </a:p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D1B6790-F643-9DDB-5D30-92C02214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5599F5-DB94-754E-2C20-07F88D300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921" y="1911537"/>
            <a:ext cx="6511758" cy="7421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69413-C3A8-00D8-476B-5F8A57EFC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786" y="5238748"/>
            <a:ext cx="3378908" cy="4073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FDD27-57F4-30D4-E01B-7F54885A7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34" y="4071906"/>
            <a:ext cx="3930425" cy="52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6632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F319C7-650F-93E8-D010-D8C83F68F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BBA65708-0C50-ECA5-418E-21D335EAAA67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64418A-23DC-B957-2846-E7A8E039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6B71FA-6DE7-1BCC-9FDA-7EAF271C8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80069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EKII projekta realizācija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Ciemi: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Alderi, Baltezers,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Kadaga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Garkalne,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Mežgarciems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5 ielas</a:t>
            </a: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466D963-E68C-37B1-8C38-5F0D3A09C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3D7FE-F7DD-5615-A8A3-B3348ED0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2903" y="1857987"/>
            <a:ext cx="3542216" cy="3935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33D1E-5710-78AA-4D1A-731BF8786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435" y="4599134"/>
            <a:ext cx="4572194" cy="4617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9197B-82CF-91EC-CE20-04E8D7EDA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2358" y="5987331"/>
            <a:ext cx="4488326" cy="3229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10B77-764F-0CF0-979E-59FE3BF6E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199" y="5078559"/>
            <a:ext cx="5622277" cy="41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466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B2D8E6-F083-B780-B9B6-784DAABB4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011638FA-99CF-7431-ABDE-E99BA578F0BF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5FF244-BDE9-62EF-9FB4-74C597F7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9C3E26-C935-6A20-F0C3-DB42BEE29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80069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EKII projekta realizācija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Carnikava, Mazā 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Ziedleju</a:t>
            </a: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iela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Carnikava, Ludmilas Azarovas iela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Dārza iela, TP-1153, Ādaži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Gredzenu iela, Ādaži </a:t>
            </a:r>
            <a:endParaRPr lang="en-LV" sz="20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056D422-E50C-E0F2-BF94-465E6F69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D2EAC5-CCED-E7B5-EB50-7BE5D4B3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800" y="5676900"/>
            <a:ext cx="4927724" cy="3543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8898F9-0553-432A-9CED-286947770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524" y="5673807"/>
            <a:ext cx="4609675" cy="3546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223863-8F11-C2B5-2047-D9EBEAA46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0200" y="5659773"/>
            <a:ext cx="4927724" cy="35744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9B32DF-A4C5-C6F6-93B8-D33CAE7A4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0200" y="1930233"/>
            <a:ext cx="4927724" cy="36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5872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988676-68FB-1846-E516-37132EC8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BF768B6E-7340-7BD6-05A4-652670374680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ECCC5B-BC35-F323-E4F9-6E985CB7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ēkas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C41A4A-9E89-E5AA-F90D-CA9CEDB0F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GAUJAS IELA 33A	247.52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46%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JOMAS IELA 7	46.38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9%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PIRMĀ IELA 42	48.54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9%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STACIJAS IELA 5	45.54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STACIJAS IELA 7	42.96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8%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GARĀ IELA 20	29.00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5%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MUZEJS		20.11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4%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KULTŪRAS NAMS	15.59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3%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GAUJAS IELA 16	16.28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3%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UGUNSDZĒSĒJU DEPO	14.46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3%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ŪDENSROZE		12.42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2%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KADIĶIS		2.60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0%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BLUSAS		0.46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0%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JŪRAS IELA 4	0.18 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0%</a:t>
            </a:r>
          </a:p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C601099-6920-144A-11EE-EE22B714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4A0B4F4-71E2-7A2E-6885-D5BACDC92E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3572515"/>
              </p:ext>
            </p:extLst>
          </p:nvPr>
        </p:nvGraphicFramePr>
        <p:xfrm>
          <a:off x="8872537" y="1950347"/>
          <a:ext cx="9415463" cy="7679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8047975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896104-4673-F2D2-2EDE-BA5B8F6FC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CDC6605F-6F33-1C1A-8697-597DE21F3D3F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7D4805-D922-1E0B-8B8D-254FA955C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6E4F80-439E-DF5E-5C3D-B036367C1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80069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Ikdienas uzturēšana un remonti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Na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gaismekļu nomaiņa tikai uz LED.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Tikai energoefektīvu (&lt;140lm/W) LED gaismekļu uzstādīšana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Gaismekļi tikai ar iebūvētu automātisku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dimmēšanu</a:t>
            </a: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Infrastruktūras atjaunošana</a:t>
            </a:r>
            <a:endParaRPr lang="en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0C2F470-F410-E4F1-91DE-76EAA4AE7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120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DCB76-C1AA-3F7B-DA10-346279044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A80CC0B8-4445-CEF8-DCB2-D5DA0777A801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1D87BC-E4DE-AC46-2564-4355999A3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7D253A4-3F57-C6EE-7F52-9FD87C10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7B58DC-2A81-88C2-D51D-80AF83677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35" y="1927585"/>
            <a:ext cx="4203178" cy="5604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69E3B9-AE1D-F955-54B0-415D44778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98" y="1927586"/>
            <a:ext cx="7472316" cy="5604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68E6AF-1114-9C50-C493-B52F4F96B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916751" y="3305472"/>
            <a:ext cx="5284018" cy="24851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7D0EF9-CBC7-271A-EA16-ED00166E1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6869" y="7645944"/>
            <a:ext cx="29622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96511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D8547-28E6-598F-8DB4-CC350C31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5798AA1A-F495-5995-173A-7F1418A77E68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308DB9-370B-F9C6-3A1C-61523B18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AB7D6BA-D7A3-9B97-9C69-FE2BED182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87FAD-66AB-D5C2-4A22-769CB6C53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2" y="2242725"/>
            <a:ext cx="5024438" cy="6699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C2531-E121-703B-FAA5-D1F75A444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97" y="2241635"/>
            <a:ext cx="5024438" cy="6699251"/>
          </a:xfrm>
          <a:prstGeom prst="rect">
            <a:avLst/>
          </a:prstGeom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D44478F7-CA07-0C45-4D0B-A10DE642D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2241636"/>
            <a:ext cx="5024438" cy="6699251"/>
          </a:xfrm>
        </p:spPr>
      </p:pic>
    </p:spTree>
    <p:extLst>
      <p:ext uri="{BB962C8B-B14F-4D97-AF65-F5344CB8AC3E}">
        <p14:creationId xmlns:p14="http://schemas.microsoft.com/office/powerpoint/2010/main" val="20289892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A5BA93-1C20-5385-A789-0BF419D2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81275221-1C49-F419-3EE9-87DDA063240B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76AE9D-12B9-8E1C-78B2-C3AF6BE34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BA74664-EAA7-AB5B-0A73-5B8ECAF8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DF164B6-5CDE-E763-54C1-9139F87E5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80069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Perspektīva: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Līniju apvienošana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Attālinātas vadības ieviešana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Ekonomiski pamatotu viedo risinājumu ieviešana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Veco LED gaismekļu nomaiņa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Agresīvāka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dimmēšana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nakts stundās</a:t>
            </a:r>
          </a:p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63BF34-9910-245A-0894-023D72BE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684" y="2097427"/>
            <a:ext cx="6877050" cy="4933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62AA82-12F3-F96D-60E2-41ED845FF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812" y="7366011"/>
            <a:ext cx="96869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4675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FBA17-A17B-92E9-C159-EDBA5759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D4564D54-ACA1-A195-8279-A07B1D8B09FE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790F40-DF4E-E90E-AC24-BC481F18F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688"/>
            <a:ext cx="161925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Enerģijas datu apkopošana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527538-DA99-6D48-66CB-4F18B3AF9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2237190"/>
            <a:ext cx="12077700" cy="652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Sadales tīkls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GASO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Ūdens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Siltummezglu vadība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Ielu apgaismojuma vadība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BMS</a:t>
            </a:r>
          </a:p>
          <a:p>
            <a:pPr fontAlgn="auto">
              <a:spcAft>
                <a:spcPts val="0"/>
              </a:spcAft>
              <a:defRPr/>
            </a:pPr>
            <a:endParaRPr lang="lv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F8ADF45-FDD7-184E-BD1D-60919F00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9EAF5C-2686-42B0-1D54-C50830A0F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55" y="2098669"/>
            <a:ext cx="3991288" cy="2316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0A9704-CD0B-399F-581E-702A0EAA5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44" y="4540232"/>
            <a:ext cx="4000145" cy="2762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FAACC1-6276-4D90-E482-A27A1AB42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6" y="7479589"/>
            <a:ext cx="3808638" cy="1828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770E71-3B33-D92B-D287-E562BD2ED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1320" y="4922864"/>
            <a:ext cx="4659004" cy="1758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DC97E-41D3-3BFF-DF67-BC77C3889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4400" y="2149412"/>
            <a:ext cx="5495924" cy="24480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5ADBC4-6244-CBA7-50E8-AAD116E17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4668" y="7516762"/>
            <a:ext cx="2897777" cy="17914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6C9624-C62D-7D5A-A8AD-AD551D7B4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99592" y="6911029"/>
            <a:ext cx="1855972" cy="24002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302ADC-BC81-0C1F-758C-922BF399FD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0999" y="7524952"/>
            <a:ext cx="4606521" cy="17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3431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91D30-4710-89E5-5B2C-ABDA059BB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5A2D9B94-F476-2EDD-0E4D-1221CF29320E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92495E-2E62-F5BB-B606-F60237722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2276472"/>
            <a:ext cx="12611100" cy="648851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lv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A9C37C3-0911-6455-81AD-7ABE6366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DB3F55-83EF-793B-7A7C-4645082D4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52500"/>
            <a:ext cx="807720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697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88129-0927-0591-9831-8F9D492FA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7BA273A4-EDEB-9AB9-B23F-6FB17D4D37FE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954B44-4A4D-E619-AE8C-E6C57DA0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547688"/>
            <a:ext cx="12077700" cy="1989137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Izaicinājumi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676C3F-B535-FBAD-69C6-811764194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2276472"/>
            <a:ext cx="12611100" cy="648851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lv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Infrastruktūras tehniskais stāvoklis 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Ierobežotais finansējums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Datu apkopošana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Sistēmu savstarpēja saderība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Personāla piesaiste, mainība</a:t>
            </a:r>
          </a:p>
          <a:p>
            <a:pPr fontAlgn="auto">
              <a:spcAft>
                <a:spcPts val="0"/>
              </a:spcAft>
              <a:defRPr/>
            </a:pPr>
            <a:endParaRPr lang="en-LV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808938F-28FE-A422-3184-D0574C70D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183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9C86F1C7-DB0B-F82D-83F9-8402EA300BE7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9229F9B6-5013-29BB-B9DE-10CAF8E719C1}"/>
              </a:ext>
            </a:extLst>
          </p:cNvPr>
          <p:cNvSpPr txBox="1"/>
          <p:nvPr/>
        </p:nvSpPr>
        <p:spPr>
          <a:xfrm>
            <a:off x="2473325" y="2436710"/>
            <a:ext cx="13339763" cy="359899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LV" sz="5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“</a:t>
            </a:r>
            <a:r>
              <a:rPr lang="lv-LV" altLang="en-LV" sz="5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Lai labāk tauta smejas par manu taupību, nekā raud manu izšķērdīgo iegribu dēļ....</a:t>
            </a:r>
            <a:r>
              <a:rPr lang="en-US" altLang="en-LV" sz="5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”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DF49ADB-7272-D54F-C507-33D7CE61FB1D}"/>
              </a:ext>
            </a:extLst>
          </p:cNvPr>
          <p:cNvSpPr txBox="1"/>
          <p:nvPr/>
        </p:nvSpPr>
        <p:spPr>
          <a:xfrm>
            <a:off x="2473325" y="7200900"/>
            <a:ext cx="13341350" cy="61446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lv-LV" altLang="en-LV" sz="3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Oscar</a:t>
            </a:r>
            <a:r>
              <a:rPr lang="lv-LV" altLang="en-LV" sz="3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II </a:t>
            </a:r>
            <a:r>
              <a:rPr lang="en-US" altLang="en-LV" sz="3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lv-LV" altLang="en-LV" sz="3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(</a:t>
            </a:r>
            <a:r>
              <a:rPr lang="en-US" altLang="en-LV" sz="3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King of Sweden </a:t>
            </a:r>
            <a:r>
              <a:rPr lang="lv-LV" altLang="en-LV" sz="3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and</a:t>
            </a:r>
            <a:r>
              <a:rPr lang="lv-LV" altLang="en-LV" sz="3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altLang="en-LV" sz="3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Norway</a:t>
            </a:r>
            <a:r>
              <a:rPr lang="lv-LV" altLang="en-LV" sz="3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)</a:t>
            </a:r>
            <a:endParaRPr lang="en-US" altLang="en-LV" sz="3000" i="1" dirty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3A424-6323-F5BC-6DAA-CE6E7BD1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16DBC-49DB-4B8D-9288-4AA559A32B75}" type="datetime1">
              <a:rPr lang="lv-LV" smtClean="0"/>
              <a:t>07.02.2025</a:t>
            </a:fld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090D83-EDD0-8F41-4C64-504CD5A44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62C17B05-ECD2-774F-CF11-5DF906F99008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2858E0-4C2B-DD76-BF91-C7E5D015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Elektroenerģija sūkņu stacijas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56E2D7-04FB-FE62-4FCD-5424E831F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Laveri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	126.07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44%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Kalngale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Mangaļi	73.48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26%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Garciems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, Kalnu iela 	44.83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16%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Carnikava, Dambja	15.35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5%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Ādaži, Kārklu iela	12.29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4%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Gauja, Dzērveņu iela	5.69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2%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Carnikava, Vēju iela	2.88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1%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 Līdums	1.62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1%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Slūžas "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Kārklēni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"	2.17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1%</a:t>
            </a:r>
          </a:p>
          <a:p>
            <a:pPr fontAlgn="auto">
              <a:spcAft>
                <a:spcPts val="0"/>
              </a:spcAft>
              <a:defRPr/>
            </a:pP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Carnikava, Ziedu iela	0.85 	</a:t>
            </a:r>
            <a:r>
              <a:rPr lang="lv-LV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0%</a:t>
            </a:r>
          </a:p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EE4641-6BFC-385B-1108-FA38FCB6B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D0054F-DE7A-8BE8-F597-085B773372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5082567"/>
              </p:ext>
            </p:extLst>
          </p:nvPr>
        </p:nvGraphicFramePr>
        <p:xfrm>
          <a:off x="9601200" y="2065336"/>
          <a:ext cx="8686800" cy="746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652020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40DF3-84C1-DEE8-979D-95E11C0B5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E10E794E-E874-588D-2809-CFFCA50EC1B3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9E0F78-19D7-A6C9-C652-6E70BE4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C62D47-5279-D8F5-32C7-622216E4C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70CE846-7A2B-4847-C3A4-904856CE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AC4A395-40B2-401E-2DE5-C1449194BA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5033430"/>
              </p:ext>
            </p:extLst>
          </p:nvPr>
        </p:nvGraphicFramePr>
        <p:xfrm>
          <a:off x="8610600" y="2320924"/>
          <a:ext cx="9144001" cy="622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39A03C8-B3B4-18AB-9121-C0F3B625B9F7}"/>
              </a:ext>
            </a:extLst>
          </p:cNvPr>
          <p:cNvSpPr txBox="1">
            <a:spLocks/>
          </p:cNvSpPr>
          <p:nvPr/>
        </p:nvSpPr>
        <p:spPr bwMode="auto">
          <a:xfrm>
            <a:off x="866775" y="2257424"/>
            <a:ext cx="10029825" cy="665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1371600" rtl="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IZGLĪTĪBA	3999.97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 77%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ĒKAS	1215.37	  </a:t>
            </a:r>
            <a:r>
              <a:rPr lang="lv-LV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	  23%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926933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B99F22-F025-FD27-A2A3-93B07DE70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AFD5FE8F-572C-78AE-0039-C3BA3EE99C6B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4B7CE-9A5C-7A77-0826-1FFAB0D2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izglītība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6A8F0F-AE9E-7937-B36A-A092E03AC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C5A64D5-758D-7470-1412-82E01ADE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71202E6-5ECB-D97B-77E3-561E7F7ED469}"/>
              </a:ext>
            </a:extLst>
          </p:cNvPr>
          <p:cNvSpPr txBox="1">
            <a:spLocks/>
          </p:cNvSpPr>
          <p:nvPr/>
        </p:nvSpPr>
        <p:spPr bwMode="auto">
          <a:xfrm>
            <a:off x="866775" y="2257424"/>
            <a:ext cx="10029825" cy="665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1371600" rtl="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VIDUSSKOLA	1478.54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37%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STRAUTIŅŠ		760.55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19%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RIEKSTIŅŠ		429.62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11%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ĀDAŽU ŠĀKUMSKOLA	367.00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9%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CARNIKAVAS VSK	384.72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10%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MEŽAVĒJI		384.45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10%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PII PIEJŪRA		195.09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5%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lv-LV" sz="36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EFABEAC-F48D-EE07-3584-7B09C851C6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615955"/>
              </p:ext>
            </p:extLst>
          </p:nvPr>
        </p:nvGraphicFramePr>
        <p:xfrm>
          <a:off x="9829800" y="2087184"/>
          <a:ext cx="8035018" cy="700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380404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C5700F-E7FB-FFA1-65F2-736788AB4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9CC68581-025A-4C16-D8F6-B590E6004FB1}"/>
              </a:ext>
            </a:extLst>
          </p:cNvPr>
          <p:cNvSpPr/>
          <p:nvPr/>
        </p:nvSpPr>
        <p:spPr>
          <a:xfrm rot="1789">
            <a:off x="-4763" y="9490075"/>
            <a:ext cx="18297526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9252DE-4BC0-F124-D25E-958E23E7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47688"/>
            <a:ext cx="16316325" cy="1989137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Siltumenerģija ēkas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272070-16B1-A4AA-46C6-808951997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105024"/>
            <a:ext cx="16316325" cy="665996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lv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LV" sz="28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E2EE690-14C3-6AF8-5EA6-EB7E37E7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EB823-737B-4351-9B18-243229057029}" type="datetime1">
              <a:rPr lang="lv-LV" smtClean="0"/>
              <a:t>07.02.2025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3A5FD6E-2231-E8B9-C087-731C8499E549}"/>
              </a:ext>
            </a:extLst>
          </p:cNvPr>
          <p:cNvSpPr txBox="1">
            <a:spLocks/>
          </p:cNvSpPr>
          <p:nvPr/>
        </p:nvSpPr>
        <p:spPr bwMode="auto">
          <a:xfrm>
            <a:off x="866775" y="2257424"/>
            <a:ext cx="10029825" cy="665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1371600" rtl="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GAUJAS IELA 33A	466.49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38%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PIRMĀ IELA 42	196.11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16%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GARĀ IELA 20	152.95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13%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KULTŪRAS NAMS	112.06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9%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GAUJAS IELA 16	105.61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9%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STACIJAS IELA 5	60.14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5%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ĒKA STACIJAS IELA 7	43.6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4%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UGUNSDZĒSĒJU DEPO	42.06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3%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ŪDENSROZE		25.14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2%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KADIĶIS		11.21 </a:t>
            </a:r>
            <a:r>
              <a:rPr lang="lv-LV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MWh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	1%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v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LV" sz="3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42C780E-48DE-3E14-E685-317E75C56D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606569"/>
              </p:ext>
            </p:extLst>
          </p:nvPr>
        </p:nvGraphicFramePr>
        <p:xfrm>
          <a:off x="8763000" y="2139547"/>
          <a:ext cx="9067800" cy="7193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651040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29629</TotalTime>
  <Words>2024</Words>
  <Application>Microsoft Office PowerPoint</Application>
  <PresentationFormat>Custom</PresentationFormat>
  <Paragraphs>430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Montserrat</vt:lpstr>
      <vt:lpstr>Calibri Light</vt:lpstr>
      <vt:lpstr>Montserrat Light</vt:lpstr>
      <vt:lpstr>Calibri</vt:lpstr>
      <vt:lpstr>Arial</vt:lpstr>
      <vt:lpstr>Montserrat Semi-Bold Bold</vt:lpstr>
      <vt:lpstr>Montserrat Medium</vt:lpstr>
      <vt:lpstr>Office Theme</vt:lpstr>
      <vt:lpstr>PowerPoint Presentation</vt:lpstr>
      <vt:lpstr>Kopējais patēriņš</vt:lpstr>
      <vt:lpstr>Elektroenerģija </vt:lpstr>
      <vt:lpstr>Elektroenerģija izglītības iestādes </vt:lpstr>
      <vt:lpstr>Elektroenerģija ēkas</vt:lpstr>
      <vt:lpstr>Elektroenerģija sūkņu stacijas</vt:lpstr>
      <vt:lpstr>Siltumenerģija</vt:lpstr>
      <vt:lpstr>Siltumenerģija izglītība</vt:lpstr>
      <vt:lpstr>Siltumenerģija ēkas</vt:lpstr>
      <vt:lpstr>Kopējais patēriņš izglītība un ēkas</vt:lpstr>
      <vt:lpstr>Ādažu vidusskola un sporta centrs</vt:lpstr>
      <vt:lpstr>Ādažu vidusskola un sporta centrs</vt:lpstr>
      <vt:lpstr>Ādažu vidusskola un sporta centrs</vt:lpstr>
      <vt:lpstr>Ādažu vidusskola un sporta centrs</vt:lpstr>
      <vt:lpstr>Ādažu vidusskola un sporta centrs</vt:lpstr>
      <vt:lpstr>PII Strautiņš, Ādaži</vt:lpstr>
      <vt:lpstr>PII Strautiņš, Ādaži</vt:lpstr>
      <vt:lpstr>PII Strautiņš, Ādaži</vt:lpstr>
      <vt:lpstr>PII Strautiņš, Ādaži</vt:lpstr>
      <vt:lpstr>PII Strautiņš, Ādaži</vt:lpstr>
      <vt:lpstr>PII Strautiņš, Ādaži</vt:lpstr>
      <vt:lpstr>Ādažu sākumskola</vt:lpstr>
      <vt:lpstr>PII Mežavēji, Kadaga</vt:lpstr>
      <vt:lpstr>PII Mežavēji, Kadaga</vt:lpstr>
      <vt:lpstr>Carnikavas vidusskola</vt:lpstr>
      <vt:lpstr>PII Riekstiņš, Carnikava</vt:lpstr>
      <vt:lpstr>PII Riekstiņš, Carnikava</vt:lpstr>
      <vt:lpstr>PII Riekstiņš, Carnikava</vt:lpstr>
      <vt:lpstr>PII Piejūra, Siguļi</vt:lpstr>
      <vt:lpstr>Ēka Attekas iela 39, Ādaži</vt:lpstr>
      <vt:lpstr>Ēka Pirmā 42A, Ādaži</vt:lpstr>
      <vt:lpstr>Ēka Gaujas iela 33A, Ādaži</vt:lpstr>
      <vt:lpstr>Ēka Stacijas ielā 5, Carnikava</vt:lpstr>
      <vt:lpstr>Ēka Stacijas ielā 5, Carnikava</vt:lpstr>
      <vt:lpstr>Ēka Stacijas ielā 7, Carnikava</vt:lpstr>
      <vt:lpstr>Ēka Stacijas ielā 7, Carnikava</vt:lpstr>
      <vt:lpstr>Ēka Jūras iela 1A, Carnikava</vt:lpstr>
      <vt:lpstr>Ēka Garā iela 20, Carnikava</vt:lpstr>
      <vt:lpstr>Polderu sūkņu stacijas</vt:lpstr>
      <vt:lpstr>Ielu apgaismojums</vt:lpstr>
      <vt:lpstr>Ielu apgaismojums</vt:lpstr>
      <vt:lpstr>Ielu apgaismojums</vt:lpstr>
      <vt:lpstr>Ielu apgaismojums </vt:lpstr>
      <vt:lpstr>Ielu apgaismojums </vt:lpstr>
      <vt:lpstr>Ielu apgaismojums </vt:lpstr>
      <vt:lpstr>Ielu apgaismojums </vt:lpstr>
      <vt:lpstr>Ielu apgaismojums </vt:lpstr>
      <vt:lpstr>Ielu apgaismojums </vt:lpstr>
      <vt:lpstr>Ielu apgaismojums </vt:lpstr>
      <vt:lpstr>Ielu apgaismojums </vt:lpstr>
      <vt:lpstr>Ielu apgaismojums</vt:lpstr>
      <vt:lpstr>Ielu apgaismojums</vt:lpstr>
      <vt:lpstr>Ielu apgaismojums</vt:lpstr>
      <vt:lpstr>Enerģijas datu apkopošana</vt:lpstr>
      <vt:lpstr>PowerPoint Presentation</vt:lpstr>
      <vt:lpstr>Izaicinājumi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Iedzīvotāju iesaiste pašvaldības darbā</dc:title>
  <dc:creator>Ivars Jankovskis</dc:creator>
  <cp:lastModifiedBy>Jevgēnija Sviridenkova</cp:lastModifiedBy>
  <cp:revision>53</cp:revision>
  <dcterms:created xsi:type="dcterms:W3CDTF">2006-08-16T00:00:00Z</dcterms:created>
  <dcterms:modified xsi:type="dcterms:W3CDTF">2025-02-07T09:01:40Z</dcterms:modified>
</cp:coreProperties>
</file>