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Georgia" panose="02040502050405020303" pitchFamily="18" charset="0"/>
      <p:regular r:id="rId25"/>
      <p:bold r:id="rId26"/>
      <p:italic r:id="rId27"/>
      <p:boldItalic r:id="rId28"/>
    </p:embeddedFont>
    <p:embeddedFont>
      <p:font typeface="Montserrat" panose="00000500000000000000" pitchFamily="50" charset="-70"/>
      <p:regular r:id="rId29"/>
      <p:bold r:id="rId30"/>
      <p:italic r:id="rId31"/>
      <p:boldItalic r:id="rId32"/>
    </p:embeddedFont>
    <p:embeddedFont>
      <p:font typeface="Quattrocento Sans" panose="020B0502050000020003" pitchFamily="34" charset="0"/>
      <p:regular r:id="rId33"/>
      <p:bold r:id="rId34"/>
      <p:italic r:id="rId35"/>
      <p:bold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7" roundtripDataSignature="AMtx7mgUafSxO4gM7JiXmo3wAyjXdLRsW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0E374CB-73C5-49AF-A583-AFAE4F7FC510}">
  <a:tblStyle styleId="{60E374CB-73C5-49AF-A583-AFAE4F7FC51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9" Type="http://schemas.openxmlformats.org/officeDocument/2006/relationships/viewProps" Target="viewProps.xml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customschemas.google.com/relationships/presentationmetadata" Target="meta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lv-LV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3" name="Google Shape;15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19ff88c348_0_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1" name="Google Shape;161;g319ff88c348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8" name="Google Shape;168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9" name="Google Shape;169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lv-LV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1fa184490e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6" name="Google Shape;176;g31fa184490e_0_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7" name="Google Shape;177;g31fa184490e_0_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lv-LV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5" name="Google Shape;19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2" name="Google Shape;20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9" name="Google Shape;20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5" name="Google Shape;21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" name="Google Shape;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5" name="Google Shape;10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16c4ac4225_0_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2" name="Google Shape;112;g316c4ac4225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16c4ac4225_0_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0" name="Google Shape;120;g316c4ac4225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16c4ac4225_0_5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7" name="Google Shape;127;g316c4ac4225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5" name="Google Shape;14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0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1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1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2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8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8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ctrTitle"/>
          </p:nvPr>
        </p:nvSpPr>
        <p:spPr>
          <a:xfrm>
            <a:off x="1779136" y="2047900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v-LV" b="1">
                <a:latin typeface="Montserrat"/>
                <a:ea typeface="Montserrat"/>
                <a:cs typeface="Montserrat"/>
                <a:sym typeface="Montserrat"/>
              </a:rPr>
              <a:t>Atskaite par darbību Pierīgas tūrisma asociācijā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9" name="Google Shape;89;p1"/>
          <p:cNvSpPr txBox="1">
            <a:spLocks noGrp="1"/>
          </p:cNvSpPr>
          <p:nvPr>
            <p:ph type="subTitle" idx="1"/>
          </p:nvPr>
        </p:nvSpPr>
        <p:spPr>
          <a:xfrm>
            <a:off x="1524000" y="4510999"/>
            <a:ext cx="9144000" cy="183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lv-LV">
                <a:latin typeface="Montserrat"/>
                <a:ea typeface="Montserrat"/>
                <a:cs typeface="Montserrat"/>
                <a:sym typeface="Montserrat"/>
              </a:rPr>
              <a:t>Laika periods: 1.12.2024.-30.12.2024.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br>
              <a:rPr lang="lv-LV">
                <a:latin typeface="Montserrat"/>
                <a:ea typeface="Montserrat"/>
                <a:cs typeface="Montserrat"/>
                <a:sym typeface="Montserrat"/>
              </a:rPr>
            </a:br>
            <a:r>
              <a:rPr lang="lv-LV">
                <a:latin typeface="Montserrat"/>
                <a:ea typeface="Montserrat"/>
                <a:cs typeface="Montserrat"/>
                <a:sym typeface="Montserrat"/>
              </a:rPr>
              <a:t>Ādažu novads, 2024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0" name="Google Shape;90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50324" y="390375"/>
            <a:ext cx="2691360" cy="1837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8"/>
          <p:cNvSpPr txBox="1">
            <a:spLocks noGrp="1"/>
          </p:cNvSpPr>
          <p:nvPr>
            <p:ph type="title"/>
          </p:nvPr>
        </p:nvSpPr>
        <p:spPr>
          <a:xfrm>
            <a:off x="838200" y="41500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lv-LV" b="1">
                <a:latin typeface="Montserrat"/>
                <a:ea typeface="Montserrat"/>
                <a:cs typeface="Montserrat"/>
                <a:sym typeface="Montserrat"/>
              </a:rPr>
              <a:t>Apmācību seminārs 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6" name="Google Shape;156;p8"/>
          <p:cNvSpPr txBox="1">
            <a:spLocks noGrp="1"/>
          </p:cNvSpPr>
          <p:nvPr>
            <p:ph type="body" idx="1"/>
          </p:nvPr>
        </p:nvSpPr>
        <p:spPr>
          <a:xfrm>
            <a:off x="838200" y="1829425"/>
            <a:ext cx="6407700" cy="45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v-LV" sz="2291">
                <a:latin typeface="Montserrat"/>
                <a:ea typeface="Montserrat"/>
                <a:cs typeface="Montserrat"/>
                <a:sym typeface="Montserrat"/>
              </a:rPr>
              <a:t>Divi darba semināri Baltijas valstīs</a:t>
            </a:r>
            <a:r>
              <a:rPr lang="lv-LV" sz="2291" b="1">
                <a:latin typeface="Montserrat"/>
                <a:ea typeface="Montserrat"/>
                <a:cs typeface="Montserrat"/>
                <a:sym typeface="Montserrat"/>
              </a:rPr>
              <a:t> (Viļņā 20.03. un 27.03. Tallinā) </a:t>
            </a:r>
            <a:endParaRPr sz="2291" b="1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291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lv-LV" sz="2291" b="1">
                <a:latin typeface="Montserrat"/>
                <a:ea typeface="Montserrat"/>
                <a:cs typeface="Montserrat"/>
                <a:sym typeface="Montserrat"/>
              </a:rPr>
              <a:t>IEGUVUMS: </a:t>
            </a:r>
            <a:endParaRPr sz="2291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lv-LV" sz="2291">
                <a:latin typeface="Montserrat"/>
                <a:ea typeface="Montserrat"/>
                <a:cs typeface="Montserrat"/>
                <a:sym typeface="Montserrat"/>
              </a:rPr>
              <a:t>popularizēts Pierīgas tūrisma piedāvājums vietējās valsts tūrisma aģentūrām un operatoriem, kā arī preses pārstāvjiem.</a:t>
            </a:r>
            <a:endParaRPr sz="2291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lv-LV" sz="2060">
                <a:latin typeface="Montserrat"/>
                <a:ea typeface="Montserrat"/>
                <a:cs typeface="Montserrat"/>
                <a:sym typeface="Montserrat"/>
              </a:rPr>
              <a:t>Pierīgas tūrisma aktualitātes devās prezentēt padomes locekle, gide un tulkotāja Kristīne Sprula un Pierīgas tūrisma asociācijas valdes priekšsēdētāja un Jana Drēziņa.</a:t>
            </a:r>
            <a:endParaRPr sz="3424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7" name="Google Shape;157;p8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355675" y="949604"/>
            <a:ext cx="3144900" cy="209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61450" y="3261224"/>
            <a:ext cx="3424425" cy="2568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19ff88c348_0_3"/>
          <p:cNvSpPr txBox="1">
            <a:spLocks noGrp="1"/>
          </p:cNvSpPr>
          <p:nvPr>
            <p:ph type="title"/>
          </p:nvPr>
        </p:nvSpPr>
        <p:spPr>
          <a:xfrm>
            <a:off x="838200" y="415002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lv-LV" b="1">
                <a:latin typeface="Montserrat"/>
                <a:ea typeface="Montserrat"/>
                <a:cs typeface="Montserrat"/>
                <a:sym typeface="Montserrat"/>
              </a:rPr>
              <a:t>Seminārpārgājiens “Dabā- viegliem soļiem”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4" name="Google Shape;164;g319ff88c348_0_3"/>
          <p:cNvSpPr txBox="1">
            <a:spLocks noGrp="1"/>
          </p:cNvSpPr>
          <p:nvPr>
            <p:ph type="body" idx="1"/>
          </p:nvPr>
        </p:nvSpPr>
        <p:spPr>
          <a:xfrm>
            <a:off x="838200" y="1829425"/>
            <a:ext cx="6114300" cy="45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lv-LV">
                <a:latin typeface="Montserrat"/>
                <a:ea typeface="Montserrat"/>
                <a:cs typeface="Montserrat"/>
                <a:sym typeface="Montserrat"/>
              </a:rPr>
              <a:t>31. maijā Carnikavā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lv-LV" b="1">
                <a:latin typeface="Montserrat"/>
                <a:ea typeface="Montserrat"/>
                <a:cs typeface="Montserrat"/>
                <a:sym typeface="Montserrat"/>
              </a:rPr>
              <a:t>KONCEPTS: </a:t>
            </a:r>
            <a:r>
              <a:rPr lang="lv-LV">
                <a:latin typeface="Montserrat"/>
                <a:ea typeface="Montserrat"/>
                <a:cs typeface="Montserrat"/>
                <a:sym typeface="Montserrat"/>
              </a:rPr>
              <a:t>Carnikavas novadpētniecības centrā un tiešsaistē EXIT RĪGA Facebook lapā notika izzinošs seminārs, kam sekoja pārgājiens pa Dabas parku “Piejūra”. 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lv-LV" b="1">
                <a:latin typeface="Montserrat"/>
                <a:ea typeface="Montserrat"/>
                <a:cs typeface="Montserrat"/>
                <a:sym typeface="Montserrat"/>
              </a:rPr>
              <a:t>IEGUVUMS: </a:t>
            </a:r>
            <a:r>
              <a:rPr lang="lv-LV">
                <a:latin typeface="Montserrat"/>
                <a:ea typeface="Montserrat"/>
                <a:cs typeface="Montserrat"/>
                <a:sym typeface="Montserrat"/>
              </a:rPr>
              <a:t>vietas atpazistamības veicināšana, izzinošas lekcijas ar vērtīgu saturu par jūras procesiem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5" name="Google Shape;165;g319ff88c348_0_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95200" y="2359052"/>
            <a:ext cx="4934701" cy="25799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0"/>
          <p:cNvSpPr txBox="1">
            <a:spLocks noGrp="1"/>
          </p:cNvSpPr>
          <p:nvPr>
            <p:ph type="title"/>
          </p:nvPr>
        </p:nvSpPr>
        <p:spPr>
          <a:xfrm>
            <a:off x="838200" y="41500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lv-LV" b="1">
                <a:latin typeface="Montserrat"/>
                <a:ea typeface="Montserrat"/>
                <a:cs typeface="Montserrat"/>
                <a:sym typeface="Montserrat"/>
              </a:rPr>
              <a:t>Dalība festivālos un pilsētas svētkos 2024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2" name="Google Shape;172;p10"/>
          <p:cNvSpPr txBox="1">
            <a:spLocks noGrp="1"/>
          </p:cNvSpPr>
          <p:nvPr>
            <p:ph type="body" idx="1"/>
          </p:nvPr>
        </p:nvSpPr>
        <p:spPr>
          <a:xfrm>
            <a:off x="838200" y="2098533"/>
            <a:ext cx="4831080" cy="3805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457200" lvl="0" indent="-393065" algn="l" rtl="0"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lv-LV">
                <a:latin typeface="Montserrat"/>
                <a:ea typeface="Montserrat"/>
                <a:cs typeface="Montserrat"/>
                <a:sym typeface="Montserrat"/>
              </a:rPr>
              <a:t>Gaujas svētki Ādažos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93065" algn="l" rtl="0"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lv-LV">
                <a:latin typeface="Montserrat"/>
                <a:ea typeface="Montserrat"/>
                <a:cs typeface="Montserrat"/>
                <a:sym typeface="Montserrat"/>
              </a:rPr>
              <a:t>Daugavpils pilsētas svētkos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9306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lv-LV">
                <a:latin typeface="Montserrat"/>
                <a:ea typeface="Montserrat"/>
                <a:cs typeface="Montserrat"/>
                <a:sym typeface="Montserrat"/>
              </a:rPr>
              <a:t>Svētupes muižā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9306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lv-LV">
                <a:latin typeface="Montserrat"/>
                <a:ea typeface="Montserrat"/>
                <a:cs typeface="Montserrat"/>
                <a:sym typeface="Montserrat"/>
              </a:rPr>
              <a:t>Rāmavas IEVADFESTIVĀLĀ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9306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lv-LV">
                <a:latin typeface="Montserrat"/>
                <a:ea typeface="Montserrat"/>
                <a:cs typeface="Montserrat"/>
                <a:sym typeface="Montserrat"/>
              </a:rPr>
              <a:t>Jelgavā- Latvijas tūrisma informācijas tirgus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457200" marR="0" lvl="0" indent="-39306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lv-LV">
                <a:latin typeface="Montserrat"/>
                <a:ea typeface="Montserrat"/>
                <a:cs typeface="Montserrat"/>
                <a:sym typeface="Montserrat"/>
              </a:rPr>
              <a:t>Šauļu pilsētas svētku tūrisma ielā “Šauļu dienas 787”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73" name="Google Shape;173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69275" y="2098525"/>
            <a:ext cx="4122900" cy="3092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1fa184490e_0_1"/>
          <p:cNvSpPr txBox="1">
            <a:spLocks noGrp="1"/>
          </p:cNvSpPr>
          <p:nvPr>
            <p:ph type="title"/>
          </p:nvPr>
        </p:nvSpPr>
        <p:spPr>
          <a:xfrm>
            <a:off x="838200" y="415002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lv-LV" b="1">
                <a:latin typeface="Montserrat"/>
                <a:ea typeface="Montserrat"/>
                <a:cs typeface="Montserrat"/>
                <a:sym typeface="Montserrat"/>
              </a:rPr>
              <a:t>Seminārs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0" name="Google Shape;180;g31fa184490e_0_1"/>
          <p:cNvSpPr txBox="1">
            <a:spLocks noGrp="1"/>
          </p:cNvSpPr>
          <p:nvPr>
            <p:ph type="body" idx="1"/>
          </p:nvPr>
        </p:nvSpPr>
        <p:spPr>
          <a:xfrm>
            <a:off x="764800" y="2098533"/>
            <a:ext cx="4831200" cy="38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lv-LV" b="1">
                <a:latin typeface="Montserrat"/>
                <a:ea typeface="Montserrat"/>
                <a:cs typeface="Montserrat"/>
                <a:sym typeface="Montserrat"/>
              </a:rPr>
              <a:t>14. novembrī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lv-LV">
                <a:latin typeface="Montserrat"/>
                <a:ea typeface="Montserrat"/>
                <a:cs typeface="Montserrat"/>
                <a:sym typeface="Montserrat"/>
              </a:rPr>
              <a:t>Ķekavā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457200" algn="l" rtl="0">
              <a:spcBef>
                <a:spcPts val="1000"/>
              </a:spcBef>
              <a:spcAft>
                <a:spcPts val="0"/>
              </a:spcAft>
              <a:buNone/>
            </a:pPr>
            <a:br>
              <a:rPr lang="lv-LV">
                <a:latin typeface="Montserrat"/>
                <a:ea typeface="Montserrat"/>
                <a:cs typeface="Montserrat"/>
                <a:sym typeface="Montserrat"/>
              </a:rPr>
            </a:br>
            <a:r>
              <a:rPr lang="lv-LV" b="1">
                <a:latin typeface="Montserrat"/>
                <a:ea typeface="Montserrat"/>
                <a:cs typeface="Montserrat"/>
                <a:sym typeface="Montserrat"/>
              </a:rPr>
              <a:t>KONCEPTS:</a:t>
            </a:r>
            <a:r>
              <a:rPr lang="lv-LV">
                <a:latin typeface="Montserrat"/>
                <a:ea typeface="Montserrat"/>
                <a:cs typeface="Montserrat"/>
                <a:sym typeface="Montserrat"/>
              </a:rPr>
              <a:t> LEADER projekta ietvaros EXIT RĪGA tik tiko izstrādājusi jaunu iekļaujošu tūrisma maršrutu un organizējusi divu dienu vizīti pārstāvjiem no dažādām NVO, kas darbojas cilvēku ar dažādām vajadzībām.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lv-LV">
                <a:latin typeface="Montserrat"/>
                <a:ea typeface="Montserrat"/>
                <a:cs typeface="Montserrat"/>
                <a:sym typeface="Montserrat"/>
              </a:rPr>
              <a:t>Galvenā tēma-  kā ieviest pieejamības un universālā dizaina risinājumus savā tūrisma objektā, kā veidot pieejamus tūrisma pakalpojumus pēc iespējas plašākai sabiedrības daļai.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lv-LV" b="1">
                <a:latin typeface="Montserrat"/>
                <a:ea typeface="Montserrat"/>
                <a:cs typeface="Montserrat"/>
                <a:sym typeface="Montserrat"/>
              </a:rPr>
              <a:t>IEGUVUMS:</a:t>
            </a:r>
            <a:r>
              <a:rPr lang="lv-LV">
                <a:latin typeface="Montserrat"/>
                <a:ea typeface="Montserrat"/>
                <a:cs typeface="Montserrat"/>
                <a:sym typeface="Montserrat"/>
              </a:rPr>
              <a:t> izzinošas lekcijas ar vērtīgu saturu par pieejamību no dažādiem aspektiem.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81" name="Google Shape;181;g31fa184490e_0_1"/>
          <p:cNvPicPr preferRelativeResize="0"/>
          <p:nvPr/>
        </p:nvPicPr>
        <p:blipFill rotWithShape="1">
          <a:blip r:embed="rId3">
            <a:alphaModFix/>
          </a:blip>
          <a:srcRect t="3288" r="862"/>
          <a:stretch/>
        </p:blipFill>
        <p:spPr>
          <a:xfrm>
            <a:off x="6136400" y="2098525"/>
            <a:ext cx="5419449" cy="2983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lv-LV" b="1"/>
              <a:t>Mobilās aplikācijas izstrāde (procesā)</a:t>
            </a:r>
            <a:endParaRPr/>
          </a:p>
        </p:txBody>
      </p:sp>
      <p:sp>
        <p:nvSpPr>
          <p:cNvPr id="187" name="Google Shape;187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3771000" cy="43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lv-LV" sz="2600"/>
              <a:t>Apkopota, iesniegta aktuālā informācija, izveidoti jauni un apkopoti esošie foto attēli, kas nepieciešami aplikāciajai.</a:t>
            </a:r>
            <a:endParaRPr sz="2600"/>
          </a:p>
        </p:txBody>
      </p:sp>
      <p:pic>
        <p:nvPicPr>
          <p:cNvPr id="188" name="Google Shape;188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41925" y="1928425"/>
            <a:ext cx="6522225" cy="2565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01325" y="4551025"/>
            <a:ext cx="5264250" cy="2144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452800" y="4357228"/>
            <a:ext cx="1324275" cy="1986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1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86650" y="4357000"/>
            <a:ext cx="1324275" cy="1986867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12"/>
          <p:cNvSpPr txBox="1"/>
          <p:nvPr/>
        </p:nvSpPr>
        <p:spPr>
          <a:xfrm>
            <a:off x="986650" y="6312050"/>
            <a:ext cx="4161600" cy="2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lv-LV"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Foto: Laura Lazdāne 2023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3"/>
          <p:cNvSpPr txBox="1">
            <a:spLocks noGrp="1"/>
          </p:cNvSpPr>
          <p:nvPr>
            <p:ph type="title"/>
          </p:nvPr>
        </p:nvSpPr>
        <p:spPr>
          <a:xfrm>
            <a:off x="838200" y="598525"/>
            <a:ext cx="3335400" cy="35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lv-LV" sz="4300" b="1">
                <a:latin typeface="Montserrat"/>
                <a:ea typeface="Montserrat"/>
                <a:cs typeface="Montserrat"/>
                <a:sym typeface="Montserrat"/>
              </a:rPr>
              <a:t>SIA "Jāņa sēta" uzturētā interaktīvā karte</a:t>
            </a:r>
            <a:endParaRPr sz="43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98" name="Google Shape;198;p1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4341300" y="915875"/>
            <a:ext cx="6862800" cy="4961400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13"/>
          <p:cNvSpPr txBox="1"/>
          <p:nvPr/>
        </p:nvSpPr>
        <p:spPr>
          <a:xfrm>
            <a:off x="6457663" y="6323663"/>
            <a:ext cx="474650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lv-LV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https://exitriga.lv/karte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lv-LV" b="1">
                <a:latin typeface="Montserrat"/>
                <a:ea typeface="Montserrat"/>
                <a:cs typeface="Montserrat"/>
                <a:sym typeface="Montserrat"/>
              </a:rPr>
              <a:t>Digitālā komunikācija (sociālie tīkli, mājaslapa)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5" name="Google Shape;205;p14"/>
          <p:cNvSpPr txBox="1">
            <a:spLocks noGrp="1"/>
          </p:cNvSpPr>
          <p:nvPr>
            <p:ph type="body" idx="1"/>
          </p:nvPr>
        </p:nvSpPr>
        <p:spPr>
          <a:xfrm>
            <a:off x="691375" y="1942375"/>
            <a:ext cx="5076000" cy="36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lv-LV" sz="2600" b="1">
                <a:latin typeface="Montserrat"/>
                <a:ea typeface="Montserrat"/>
                <a:cs typeface="Montserrat"/>
                <a:sym typeface="Montserrat"/>
              </a:rPr>
              <a:t>Koncepts: </a:t>
            </a:r>
            <a:r>
              <a:rPr lang="lv-LV" sz="2600">
                <a:latin typeface="Montserrat"/>
                <a:ea typeface="Montserrat"/>
                <a:cs typeface="Montserrat"/>
                <a:sym typeface="Montserrat"/>
              </a:rPr>
              <a:t>sociālo tīklu uzturēšana (regulārs oriģinālais satursapkopojoši ieraksti, pasākumu pārpublicēšana</a:t>
            </a:r>
            <a:endParaRPr sz="2600">
              <a:latin typeface="Montserrat"/>
              <a:ea typeface="Montserrat"/>
              <a:cs typeface="Montserrat"/>
              <a:sym typeface="Montserrat"/>
            </a:endParaRPr>
          </a:p>
          <a:p>
            <a:pPr marL="2286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600" b="1">
              <a:latin typeface="Montserrat"/>
              <a:ea typeface="Montserrat"/>
              <a:cs typeface="Montserrat"/>
              <a:sym typeface="Montserrat"/>
            </a:endParaRPr>
          </a:p>
          <a:p>
            <a:pPr marL="2286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lv-LV" sz="2600" b="1">
                <a:latin typeface="Montserrat"/>
                <a:ea typeface="Montserrat"/>
                <a:cs typeface="Montserrat"/>
                <a:sym typeface="Montserrat"/>
              </a:rPr>
              <a:t>IEGUVUMS:</a:t>
            </a:r>
            <a:endParaRPr sz="2600" b="1">
              <a:latin typeface="Montserrat"/>
              <a:ea typeface="Montserrat"/>
              <a:cs typeface="Montserrat"/>
              <a:sym typeface="Montserrat"/>
            </a:endParaRPr>
          </a:p>
          <a:p>
            <a:pPr marL="2286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lv-LV" sz="2600">
                <a:latin typeface="Montserrat"/>
                <a:ea typeface="Montserrat"/>
                <a:cs typeface="Montserrat"/>
                <a:sym typeface="Montserrat"/>
              </a:rPr>
              <a:t>plašāka auditorija, kvalitatīva tūrisma apskates vietu atspoguļošana, tēla veidošana.</a:t>
            </a:r>
            <a:endParaRPr sz="26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06" name="Google Shape;20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68375" y="1402663"/>
            <a:ext cx="4224191" cy="48625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lv-LV" b="1">
                <a:latin typeface="Montserrat"/>
                <a:ea typeface="Montserrat"/>
                <a:cs typeface="Montserrat"/>
                <a:sym typeface="Montserrat"/>
              </a:rPr>
              <a:t>Ieceres nākotnē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graphicFrame>
        <p:nvGraphicFramePr>
          <p:cNvPr id="212" name="Google Shape;212;p17"/>
          <p:cNvGraphicFramePr/>
          <p:nvPr/>
        </p:nvGraphicFramePr>
        <p:xfrm>
          <a:off x="928400" y="15470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{60E374CB-73C5-49AF-A583-AFAE4F7FC510}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57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6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860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715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200" b="1"/>
                        <a:t>1</a:t>
                      </a:r>
                      <a:endParaRPr sz="1200" b="1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200" b="1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Vizīte pie ārvalstu partneriem</a:t>
                      </a:r>
                      <a:r>
                        <a:rPr lang="lv-LV" sz="1200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 (varbūt: Igaunijas pie-Tallinas tūrisma organizācija, Tourest (igaunijas tūroperatori, dalība kontaktbiržā), uzņēmumu sadarbības tīkli ar veiksmīgu kopīgu tūrisma produktu realizēšanu)</a:t>
                      </a:r>
                      <a:endParaRPr sz="1200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200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I ceturksnis</a:t>
                      </a:r>
                      <a:endParaRPr sz="1200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5"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200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Klāsteris</a:t>
                      </a:r>
                      <a:endParaRPr sz="1200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200" b="1"/>
                        <a:t>2</a:t>
                      </a:r>
                      <a:endParaRPr sz="1200" b="1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200" b="1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Dalība starptautiskā izstādē </a:t>
                      </a:r>
                      <a:r>
                        <a:rPr lang="lv-LV" sz="1200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Balttour 2025</a:t>
                      </a:r>
                      <a:r>
                        <a:rPr lang="lv-LV" sz="1200" b="1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 </a:t>
                      </a:r>
                      <a:r>
                        <a:rPr lang="lv-LV" sz="1200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(izstāde Rīgā)</a:t>
                      </a:r>
                      <a:endParaRPr sz="1200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200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februāris</a:t>
                      </a:r>
                      <a:endParaRPr sz="1200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200" b="1"/>
                        <a:t>3</a:t>
                      </a:r>
                      <a:endParaRPr sz="1200" b="1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200" b="1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Seminārs/klāstera sanāksme</a:t>
                      </a:r>
                      <a:endParaRPr sz="1200" b="1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200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novembris</a:t>
                      </a:r>
                      <a:endParaRPr sz="1200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95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200" b="1"/>
                        <a:t>4</a:t>
                      </a:r>
                      <a:endParaRPr sz="1200" b="1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200" b="1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Pieredzes apmaiņas pasākums Latvijā/ārvalstīs</a:t>
                      </a:r>
                      <a:r>
                        <a:rPr lang="lv-LV" sz="1200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 (varbūt kāda no Skandināvijas valstīm?)</a:t>
                      </a:r>
                      <a:endParaRPr sz="1200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200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I ceturksnis/IV ceturksnis</a:t>
                      </a:r>
                      <a:endParaRPr sz="1200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15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200" b="1"/>
                        <a:t>5</a:t>
                      </a:r>
                      <a:endParaRPr sz="1200" b="1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200" b="1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Mārketinga kampaņas</a:t>
                      </a:r>
                      <a:r>
                        <a:rPr lang="lv-LV" sz="1200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 (drukātie materiāli lietuviešu, igauņu valodā, ko izplatīt tirdziņos / uzsākta īso video filmēšana platformas vajadzībām un foto bankas veidošana / vismaz viena reklāma "Airbaltic Outlook")</a:t>
                      </a:r>
                      <a:endParaRPr sz="1200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200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II ceturksnis</a:t>
                      </a:r>
                      <a:endParaRPr sz="1200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200" b="1"/>
                        <a:t>6</a:t>
                      </a:r>
                      <a:endParaRPr sz="1200" b="1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200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EXIT RĪGA </a:t>
                      </a:r>
                      <a:r>
                        <a:rPr lang="lv-LV" sz="1200" b="1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vēstnešu noslēguma pasākums</a:t>
                      </a:r>
                      <a:r>
                        <a:rPr lang="lv-LV" sz="1200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 (stāstu vakars)</a:t>
                      </a:r>
                      <a:endParaRPr sz="1200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200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marts</a:t>
                      </a:r>
                      <a:endParaRPr sz="1200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200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Leader</a:t>
                      </a:r>
                      <a:endParaRPr sz="1200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200" b="1"/>
                        <a:t>7</a:t>
                      </a:r>
                      <a:endParaRPr sz="1200" b="1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200" b="1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Žurnālistu, blogeru, tūroperatoru vizīte</a:t>
                      </a:r>
                      <a:r>
                        <a:rPr lang="lv-LV" sz="1200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 (ilgtspējīgs tūrisms)</a:t>
                      </a:r>
                      <a:endParaRPr sz="1200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200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pavasaris</a:t>
                      </a:r>
                      <a:endParaRPr sz="1200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200" b="1"/>
                        <a:t>8</a:t>
                      </a:r>
                      <a:endParaRPr sz="1200" b="1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200" b="1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Gidu INFO diena</a:t>
                      </a:r>
                      <a:r>
                        <a:rPr lang="lv-LV" sz="1200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 (tiešsaistē?)</a:t>
                      </a:r>
                      <a:endParaRPr sz="1200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200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aprīlis</a:t>
                      </a:r>
                      <a:endParaRPr sz="1200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5"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200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PTA</a:t>
                      </a:r>
                      <a:endParaRPr sz="1200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95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200" b="1"/>
                        <a:t>9</a:t>
                      </a:r>
                      <a:endParaRPr sz="1200" b="1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200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Dalība ar EXIT RĪGA telti Mājražotāju, amatnieku un </a:t>
                      </a:r>
                      <a:r>
                        <a:rPr lang="lv-LV" sz="1200" b="1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Tūrisma gadatirgos</a:t>
                      </a:r>
                      <a:r>
                        <a:rPr lang="lv-LV" sz="1200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 (Šauļi, vietējie novadu svētku pasākumi?)</a:t>
                      </a:r>
                      <a:endParaRPr sz="1200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200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pavasaris, vasara, rudens</a:t>
                      </a:r>
                      <a:endParaRPr sz="1200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200" b="1"/>
                        <a:t>10</a:t>
                      </a:r>
                      <a:endParaRPr sz="1200" b="1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200" b="1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Latvijas tūrisma informācijas tirgus</a:t>
                      </a:r>
                      <a:r>
                        <a:rPr lang="lv-LV" sz="1200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 (Dienvidkurzeme)</a:t>
                      </a:r>
                      <a:endParaRPr sz="1200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200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jūnija sākums</a:t>
                      </a:r>
                      <a:endParaRPr sz="1200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200" b="1"/>
                        <a:t>11</a:t>
                      </a:r>
                      <a:endParaRPr sz="1200" b="1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200" b="1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Kopīgs pasākums</a:t>
                      </a:r>
                      <a:r>
                        <a:rPr lang="lv-LV" sz="1200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 ap/par Rīgas ielām novados (koncepts vēl top)</a:t>
                      </a:r>
                      <a:endParaRPr sz="1200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200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aprīlis-novembris</a:t>
                      </a:r>
                      <a:endParaRPr sz="1200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200" b="1"/>
                        <a:t>12</a:t>
                      </a:r>
                      <a:endParaRPr sz="1200" b="1"/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200" b="1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Vēstnešu kampaņa</a:t>
                      </a:r>
                      <a:r>
                        <a:rPr lang="lv-LV" sz="1200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, lai izceltu nesezonas iespējas Pierīgā</a:t>
                      </a:r>
                      <a:endParaRPr sz="1200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200">
                          <a:latin typeface="Georgia"/>
                          <a:ea typeface="Georgia"/>
                          <a:cs typeface="Georgia"/>
                          <a:sym typeface="Georgia"/>
                        </a:rPr>
                        <a:t>oktobris-februāris</a:t>
                      </a:r>
                      <a:endParaRPr sz="1200">
                        <a:latin typeface="Georgia"/>
                        <a:ea typeface="Georgia"/>
                        <a:cs typeface="Georgia"/>
                        <a:sym typeface="Georgia"/>
                      </a:endParaRPr>
                    </a:p>
                  </a:txBody>
                  <a:tcPr marL="28575" marR="28575" marT="19050" marB="1905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9"/>
          <p:cNvSpPr txBox="1">
            <a:spLocks noGrp="1"/>
          </p:cNvSpPr>
          <p:nvPr>
            <p:ph type="title"/>
          </p:nvPr>
        </p:nvSpPr>
        <p:spPr>
          <a:xfrm>
            <a:off x="831849" y="206240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lv-LV">
                <a:latin typeface="Montserrat"/>
                <a:ea typeface="Montserrat"/>
                <a:cs typeface="Montserrat"/>
                <a:sym typeface="Montserrat"/>
              </a:rPr>
              <a:t>Paldies par uzmanību!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18" name="Google Shape;218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34429" y="767946"/>
            <a:ext cx="3032475" cy="2070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"/>
          <p:cNvSpPr txBox="1">
            <a:spLocks noGrp="1"/>
          </p:cNvSpPr>
          <p:nvPr>
            <p:ph type="title"/>
          </p:nvPr>
        </p:nvSpPr>
        <p:spPr>
          <a:xfrm>
            <a:off x="716100" y="395650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lv-LV" b="1">
                <a:latin typeface="Montserrat"/>
                <a:ea typeface="Montserrat"/>
                <a:cs typeface="Montserrat"/>
                <a:sym typeface="Montserrat"/>
              </a:rPr>
              <a:t>Ievads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6" name="Google Shape;96;p2"/>
          <p:cNvSpPr txBox="1">
            <a:spLocks noGrp="1"/>
          </p:cNvSpPr>
          <p:nvPr>
            <p:ph type="body" idx="1"/>
          </p:nvPr>
        </p:nvSpPr>
        <p:spPr>
          <a:xfrm>
            <a:off x="716100" y="2506650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lv-LV">
                <a:latin typeface="Montserrat"/>
                <a:ea typeface="Montserrat"/>
                <a:cs typeface="Montserrat"/>
                <a:sym typeface="Montserrat"/>
              </a:rPr>
              <a:t>Atskaites ziņojuma pamats ir Ādažu novada domes 2023. gada 28. jūnija sēdes lēmuma Nr. 250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lv-LV" sz="1800" b="1">
                <a:latin typeface="Montserrat"/>
                <a:ea typeface="Montserrat"/>
                <a:cs typeface="Montserrat"/>
                <a:sym typeface="Montserrat"/>
              </a:rPr>
              <a:t>"Par pašvaldības pārstāvību biedrībās “Pierīgas tūrisma asociācija” un “Vidzemes Tūrisma asociācija” </a:t>
            </a:r>
            <a:endParaRPr sz="1800" b="1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 b="1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 b="1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>
            <a:spLocks noGrp="1"/>
          </p:cNvSpPr>
          <p:nvPr>
            <p:ph type="title"/>
          </p:nvPr>
        </p:nvSpPr>
        <p:spPr>
          <a:xfrm>
            <a:off x="838200" y="-138200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lv-LV" b="1">
                <a:latin typeface="Montserrat"/>
                <a:ea typeface="Montserrat"/>
                <a:cs typeface="Montserrat"/>
                <a:sym typeface="Montserrat"/>
              </a:rPr>
              <a:t>Laika periodā īstenotās aktivitātes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2" name="Google Shape;102;p3"/>
          <p:cNvPicPr preferRelativeResize="0"/>
          <p:nvPr/>
        </p:nvPicPr>
        <p:blipFill rotWithShape="1">
          <a:blip r:embed="rId3">
            <a:alphaModFix/>
          </a:blip>
          <a:srcRect t="3220" b="920"/>
          <a:stretch/>
        </p:blipFill>
        <p:spPr>
          <a:xfrm>
            <a:off x="1571625" y="953525"/>
            <a:ext cx="8998500" cy="5715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"/>
          <p:cNvSpPr txBox="1">
            <a:spLocks noGrp="1"/>
          </p:cNvSpPr>
          <p:nvPr>
            <p:ph type="title"/>
          </p:nvPr>
        </p:nvSpPr>
        <p:spPr>
          <a:xfrm>
            <a:off x="914400" y="40363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lv-LV" b="1">
                <a:latin typeface="Montserrat"/>
                <a:ea typeface="Montserrat"/>
                <a:cs typeface="Montserrat"/>
                <a:sym typeface="Montserrat"/>
              </a:rPr>
              <a:t>Dalība starptautiskās tūrisma izstādēs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8" name="Google Shape;108;p4"/>
          <p:cNvSpPr txBox="1">
            <a:spLocks noGrp="1"/>
          </p:cNvSpPr>
          <p:nvPr>
            <p:ph type="body" idx="1"/>
          </p:nvPr>
        </p:nvSpPr>
        <p:spPr>
          <a:xfrm>
            <a:off x="838200" y="2098525"/>
            <a:ext cx="5013000" cy="38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3159" b="1">
                <a:latin typeface="Montserrat"/>
                <a:ea typeface="Montserrat"/>
                <a:cs typeface="Montserrat"/>
                <a:sym typeface="Montserrat"/>
              </a:rPr>
              <a:t>18.-21. janvārī “Matka” Somijā</a:t>
            </a:r>
            <a:endParaRPr sz="3159" b="1">
              <a:latin typeface="Montserrat"/>
              <a:ea typeface="Montserrat"/>
              <a:cs typeface="Montserrat"/>
              <a:sym typeface="Montserrat"/>
            </a:endParaRP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39264"/>
              <a:buFont typeface="Calibri"/>
              <a:buNone/>
            </a:pPr>
            <a:r>
              <a:rPr lang="lv-LV" sz="3159" b="1">
                <a:latin typeface="Montserrat"/>
                <a:ea typeface="Montserrat"/>
                <a:cs typeface="Montserrat"/>
                <a:sym typeface="Montserrat"/>
              </a:rPr>
              <a:t>28. janvārī “Adventur” Lietuvā</a:t>
            </a:r>
            <a:endParaRPr sz="3159" b="1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lv-LV">
                <a:latin typeface="Montserrat"/>
                <a:ea typeface="Montserrat"/>
                <a:cs typeface="Montserrat"/>
                <a:sym typeface="Montserrat"/>
              </a:rPr>
            </a:b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lv-LV" b="1">
                <a:latin typeface="Montserrat"/>
                <a:ea typeface="Montserrat"/>
                <a:cs typeface="Montserrat"/>
                <a:sym typeface="Montserrat"/>
              </a:rPr>
              <a:t>IEGUVUMS:</a:t>
            </a:r>
            <a:r>
              <a:rPr lang="lv-LV"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lv-LV">
                <a:latin typeface="Montserrat"/>
                <a:ea typeface="Montserrat"/>
                <a:cs typeface="Montserrat"/>
                <a:sym typeface="Montserrat"/>
              </a:rPr>
              <a:t>Pierīgas tūrisma piedāvājuma popularizēšana, kontaktu un pieredzes iegūšana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9" name="Google Shape;109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51175" y="1409653"/>
            <a:ext cx="4456800" cy="25552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16c4ac4225_0_28"/>
          <p:cNvSpPr txBox="1">
            <a:spLocks noGrp="1"/>
          </p:cNvSpPr>
          <p:nvPr>
            <p:ph type="title"/>
          </p:nvPr>
        </p:nvSpPr>
        <p:spPr>
          <a:xfrm>
            <a:off x="914400" y="403639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lv-LV" b="1">
                <a:latin typeface="Montserrat"/>
                <a:ea typeface="Montserrat"/>
                <a:cs typeface="Montserrat"/>
                <a:sym typeface="Montserrat"/>
              </a:rPr>
              <a:t>Balttour 2024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5" name="Google Shape;115;g316c4ac4225_0_28"/>
          <p:cNvSpPr txBox="1">
            <a:spLocks noGrp="1"/>
          </p:cNvSpPr>
          <p:nvPr>
            <p:ph type="body" idx="1"/>
          </p:nvPr>
        </p:nvSpPr>
        <p:spPr>
          <a:xfrm>
            <a:off x="838200" y="2098533"/>
            <a:ext cx="5181600" cy="38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b="1">
                <a:latin typeface="Montserrat"/>
                <a:ea typeface="Montserrat"/>
                <a:cs typeface="Montserrat"/>
                <a:sym typeface="Montserrat"/>
              </a:rPr>
              <a:t>2.-4. februāris 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i="1">
                <a:latin typeface="Montserrat"/>
                <a:ea typeface="Montserrat"/>
                <a:cs typeface="Montserrat"/>
                <a:sym typeface="Montserrat"/>
              </a:rPr>
              <a:t>Izstāde Gadatirgus Balttour Rīgā</a:t>
            </a:r>
            <a:endParaRPr i="1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lv-LV">
                <a:latin typeface="Montserrat"/>
                <a:ea typeface="Montserrat"/>
                <a:cs typeface="Montserrat"/>
                <a:sym typeface="Montserrat"/>
              </a:rPr>
            </a:b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lv-LV" b="1">
                <a:latin typeface="Montserrat"/>
                <a:ea typeface="Montserrat"/>
                <a:cs typeface="Montserrat"/>
                <a:sym typeface="Montserrat"/>
              </a:rPr>
              <a:t>IEGUVUMS:</a:t>
            </a:r>
            <a:r>
              <a:rPr lang="lv-LV"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lv-LV">
                <a:latin typeface="Montserrat"/>
                <a:ea typeface="Montserrat"/>
                <a:cs typeface="Montserrat"/>
                <a:sym typeface="Montserrat"/>
              </a:rPr>
              <a:t>satikām valsts prezidentu, iespēja reklamēt novada uzņēmēju piedāvājumu, informācijas apmaiņa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6" name="Google Shape;116;g316c4ac4225_0_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28350" y="335950"/>
            <a:ext cx="4068649" cy="305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g316c4ac4225_0_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90975" y="2936000"/>
            <a:ext cx="5135524" cy="3425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16c4ac4225_0_48"/>
          <p:cNvSpPr txBox="1">
            <a:spLocks noGrp="1"/>
          </p:cNvSpPr>
          <p:nvPr>
            <p:ph type="title"/>
          </p:nvPr>
        </p:nvSpPr>
        <p:spPr>
          <a:xfrm>
            <a:off x="914400" y="403639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lv-LV" b="1">
                <a:latin typeface="Montserrat"/>
                <a:ea typeface="Montserrat"/>
                <a:cs typeface="Montserrat"/>
                <a:sym typeface="Montserrat"/>
              </a:rPr>
              <a:t>Pierīgas tūrisma aplikācijas atklāšana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3" name="Google Shape;123;g316c4ac4225_0_48"/>
          <p:cNvSpPr txBox="1">
            <a:spLocks noGrp="1"/>
          </p:cNvSpPr>
          <p:nvPr>
            <p:ph type="body" idx="1"/>
          </p:nvPr>
        </p:nvSpPr>
        <p:spPr>
          <a:xfrm>
            <a:off x="754300" y="2046100"/>
            <a:ext cx="5673900" cy="47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55000" lnSpcReduction="10000"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b="1">
                <a:latin typeface="Montserrat"/>
                <a:ea typeface="Montserrat"/>
                <a:cs typeface="Montserrat"/>
                <a:sym typeface="Montserrat"/>
              </a:rPr>
              <a:t>No 5. aprīļa pieejama ikvienam!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lv-LV">
                <a:latin typeface="Montserrat"/>
                <a:ea typeface="Montserrat"/>
                <a:cs typeface="Montserrat"/>
                <a:sym typeface="Montserrat"/>
              </a:rPr>
              <a:t>Tajā vienuviet ir pieejama tūrisma informācija par vairāk kā 2000 objektiem Pierīgā – viss, lai Tavs atpūtas vai biznesa brauciens būtu vēl vieglāk saplānojams.😎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lv-LV">
                <a:latin typeface="Montserrat"/>
                <a:ea typeface="Montserrat"/>
                <a:cs typeface="Montserrat"/>
                <a:sym typeface="Montserrat"/>
              </a:rPr>
              <a:t>EXIT RĪGA aplikācijā uzzināsi jaunumus, atradīsi: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lv-LV">
                <a:latin typeface="Montserrat"/>
                <a:ea typeface="Montserrat"/>
                <a:cs typeface="Montserrat"/>
                <a:sym typeface="Montserrat"/>
              </a:rPr>
              <a:t>✔️apskates vietas;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lv-LV">
                <a:latin typeface="Montserrat"/>
                <a:ea typeface="Montserrat"/>
                <a:cs typeface="Montserrat"/>
                <a:sym typeface="Montserrat"/>
              </a:rPr>
              <a:t>✔️ēdināšanas vietas;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lv-LV">
                <a:latin typeface="Montserrat"/>
                <a:ea typeface="Montserrat"/>
                <a:cs typeface="Montserrat"/>
                <a:sym typeface="Montserrat"/>
              </a:rPr>
              <a:t>✔️dabas vērtības;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lv-LV">
                <a:latin typeface="Montserrat"/>
                <a:ea typeface="Montserrat"/>
                <a:cs typeface="Montserrat"/>
                <a:sym typeface="Montserrat"/>
              </a:rPr>
              <a:t>✔️naktsmītnes;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lv-LV">
                <a:latin typeface="Montserrat"/>
                <a:ea typeface="Montserrat"/>
                <a:cs typeface="Montserrat"/>
                <a:sym typeface="Montserrat"/>
              </a:rPr>
              <a:t>✔️aktīvās atpūtas iespējas;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lv-LV">
                <a:latin typeface="Montserrat"/>
                <a:ea typeface="Montserrat"/>
                <a:cs typeface="Montserrat"/>
                <a:sym typeface="Montserrat"/>
              </a:rPr>
              <a:t>✔️izzinošas ekskursijas;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lv-LV">
                <a:latin typeface="Montserrat"/>
                <a:ea typeface="Montserrat"/>
                <a:cs typeface="Montserrat"/>
                <a:sym typeface="Montserrat"/>
              </a:rPr>
              <a:t>✔️telpas pasākumiem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lv-LV">
                <a:latin typeface="Montserrat"/>
                <a:ea typeface="Montserrat"/>
                <a:cs typeface="Montserrat"/>
                <a:sym typeface="Montserrat"/>
              </a:rPr>
              <a:t>un citas noderīgas vietas.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lv-LV">
                <a:latin typeface="Montserrat"/>
                <a:ea typeface="Montserrat"/>
                <a:cs typeface="Montserrat"/>
                <a:sym typeface="Montserrat"/>
              </a:rPr>
              <a:t>Te ir pieejami arī dažādi maršruti un iespēja saglabāt noderīgus galamērķus savā izlasē.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lv-LV">
                <a:latin typeface="Montserrat"/>
                <a:ea typeface="Montserrat"/>
                <a:cs typeface="Montserrat"/>
                <a:sym typeface="Montserrat"/>
              </a:rPr>
            </a:b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228600" lvl="0" indent="-14033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64285"/>
              <a:buFont typeface="Montserrat"/>
              <a:buChar char="•"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4" name="Google Shape;124;g316c4ac4225_0_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59425" y="1729349"/>
            <a:ext cx="5544600" cy="31246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16c4ac4225_0_56"/>
          <p:cNvSpPr txBox="1">
            <a:spLocks noGrp="1"/>
          </p:cNvSpPr>
          <p:nvPr>
            <p:ph type="title"/>
          </p:nvPr>
        </p:nvSpPr>
        <p:spPr>
          <a:xfrm>
            <a:off x="914400" y="403639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lv-LV" b="1">
                <a:latin typeface="Montserrat"/>
                <a:ea typeface="Montserrat"/>
                <a:cs typeface="Montserrat"/>
                <a:sym typeface="Montserrat"/>
              </a:rPr>
              <a:t>Vēstnešu kampaņas atklāšanas pasākums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0" name="Google Shape;130;g316c4ac4225_0_56"/>
          <p:cNvSpPr txBox="1">
            <a:spLocks noGrp="1"/>
          </p:cNvSpPr>
          <p:nvPr>
            <p:ph type="body" idx="1"/>
          </p:nvPr>
        </p:nvSpPr>
        <p:spPr>
          <a:xfrm>
            <a:off x="838200" y="2098524"/>
            <a:ext cx="5380200" cy="40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b="1">
                <a:latin typeface="Montserrat"/>
                <a:ea typeface="Montserrat"/>
                <a:cs typeface="Montserrat"/>
                <a:sym typeface="Montserrat"/>
              </a:rPr>
              <a:t>12. aprīlī 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>
                <a:latin typeface="Montserrat"/>
                <a:ea typeface="Montserrat"/>
                <a:cs typeface="Montserrat"/>
                <a:sym typeface="Montserrat"/>
              </a:rPr>
              <a:t>Botānija, Salaspils</a:t>
            </a:r>
            <a:br>
              <a:rPr lang="lv-LV">
                <a:latin typeface="Montserrat"/>
                <a:ea typeface="Montserrat"/>
                <a:cs typeface="Montserrat"/>
                <a:sym typeface="Montserrat"/>
              </a:rPr>
            </a:b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lv-LV" b="1">
                <a:latin typeface="Montserrat"/>
                <a:ea typeface="Montserrat"/>
                <a:cs typeface="Montserrat"/>
                <a:sym typeface="Montserrat"/>
              </a:rPr>
              <a:t>IEGUVUMS:</a:t>
            </a:r>
            <a:r>
              <a:rPr lang="lv-LV"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lv-LV" sz="1491">
                <a:latin typeface="Montserrat"/>
                <a:ea typeface="Montserrat"/>
                <a:cs typeface="Montserrat"/>
                <a:sym typeface="Montserrat"/>
              </a:rPr>
              <a:t>Publikācijas par Ādažu novada apskates vietām dažādās platformās. Apmeklētās vietas: Carnikavas novadpētniecības centrs, Padel Ādaži, VR Ādaži, Virtual Realm u.c. </a:t>
            </a:r>
            <a:endParaRPr sz="1491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31" name="Google Shape;131;g316c4ac4225_0_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32350" y="1110646"/>
            <a:ext cx="3506876" cy="184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g316c4ac4225_0_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90225" y="2908250"/>
            <a:ext cx="4068651" cy="2712426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g316c4ac4225_0_56"/>
          <p:cNvSpPr txBox="1"/>
          <p:nvPr/>
        </p:nvSpPr>
        <p:spPr>
          <a:xfrm>
            <a:off x="1405275" y="5783525"/>
            <a:ext cx="10318500" cy="8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lv-LV" sz="149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Agrita Grīnberga (@agritagrin), Kristīne Gražule un Ričards Rihards Bringa (@viewfinder_lv), Kristīne Kuļešova (@kristine_kulesova), Elīna Vaičule Juršena (@elinavaicule), Diāna Nemme (@diana_latvia.adventures)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6"/>
          <p:cNvSpPr txBox="1">
            <a:spLocks noGrp="1"/>
          </p:cNvSpPr>
          <p:nvPr>
            <p:ph type="title"/>
          </p:nvPr>
        </p:nvSpPr>
        <p:spPr>
          <a:xfrm>
            <a:off x="914400" y="40363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lv-LV" b="1">
                <a:latin typeface="Montserrat"/>
                <a:ea typeface="Montserrat"/>
                <a:cs typeface="Montserrat"/>
                <a:sym typeface="Montserrat"/>
              </a:rPr>
              <a:t>Tūrisma INFO diena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9" name="Google Shape;139;p6"/>
          <p:cNvSpPr txBox="1">
            <a:spLocks noGrp="1"/>
          </p:cNvSpPr>
          <p:nvPr>
            <p:ph type="body" idx="1"/>
          </p:nvPr>
        </p:nvSpPr>
        <p:spPr>
          <a:xfrm>
            <a:off x="838200" y="2098525"/>
            <a:ext cx="5705100" cy="38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lv-LV" sz="2290" b="1">
                <a:solidFill>
                  <a:srgbClr val="050505"/>
                </a:solidFill>
                <a:latin typeface="Montserrat"/>
                <a:ea typeface="Montserrat"/>
                <a:cs typeface="Montserrat"/>
                <a:sym typeface="Montserrat"/>
              </a:rPr>
              <a:t>25. aprīlī </a:t>
            </a:r>
            <a:endParaRPr sz="2290" b="1">
              <a:solidFill>
                <a:srgbClr val="050505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lv-LV" sz="2290">
                <a:solidFill>
                  <a:srgbClr val="050505"/>
                </a:solidFill>
                <a:latin typeface="Montserrat"/>
                <a:ea typeface="Montserrat"/>
                <a:cs typeface="Montserrat"/>
                <a:sym typeface="Montserrat"/>
              </a:rPr>
              <a:t>Kultūras centrā “Ulbrokas pērle”.</a:t>
            </a:r>
            <a:endParaRPr sz="2290">
              <a:solidFill>
                <a:srgbClr val="050505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018"/>
              <a:buNone/>
            </a:pPr>
            <a:r>
              <a:rPr lang="lv-LV" sz="2290" b="1">
                <a:latin typeface="Montserrat"/>
                <a:ea typeface="Montserrat"/>
                <a:cs typeface="Montserrat"/>
                <a:sym typeface="Montserrat"/>
              </a:rPr>
              <a:t>KONCEPTS: </a:t>
            </a:r>
            <a:r>
              <a:rPr lang="lv-LV" sz="2290">
                <a:latin typeface="Montserrat"/>
                <a:ea typeface="Montserrat"/>
                <a:cs typeface="Montserrat"/>
                <a:sym typeface="Montserrat"/>
              </a:rPr>
              <a:t>ikgadēja tikšanās ar pierīgas tūrisma speciālistiem</a:t>
            </a:r>
            <a:endParaRPr sz="2290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SzPts val="1018"/>
              <a:buNone/>
            </a:pPr>
            <a:r>
              <a:rPr lang="lv-LV" sz="2290" b="1">
                <a:latin typeface="Montserrat"/>
                <a:ea typeface="Montserrat"/>
                <a:cs typeface="Montserrat"/>
                <a:sym typeface="Montserrat"/>
              </a:rPr>
              <a:t>IEGUVUMS:</a:t>
            </a:r>
            <a:r>
              <a:rPr lang="lv-LV" sz="2290"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229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1527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365"/>
              <a:buFont typeface="Montserrat"/>
              <a:buChar char="•"/>
            </a:pPr>
            <a:r>
              <a:rPr lang="lv-LV" sz="2290">
                <a:latin typeface="Montserrat"/>
                <a:ea typeface="Montserrat"/>
                <a:cs typeface="Montserrat"/>
                <a:sym typeface="Montserrat"/>
              </a:rPr>
              <a:t>Informācijas apmaiņa</a:t>
            </a:r>
            <a:endParaRPr sz="229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1527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365"/>
              <a:buFont typeface="Montserrat"/>
              <a:buChar char="•"/>
            </a:pPr>
            <a:r>
              <a:rPr lang="lv-LV" sz="2290">
                <a:latin typeface="Montserrat"/>
                <a:ea typeface="Montserrat"/>
                <a:cs typeface="Montserrat"/>
                <a:sym typeface="Montserrat"/>
              </a:rPr>
              <a:t>Iespēja satikt nozares kolēģus</a:t>
            </a:r>
            <a:endParaRPr sz="2290"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1527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365"/>
              <a:buFont typeface="Montserrat"/>
              <a:buChar char="•"/>
            </a:pPr>
            <a:r>
              <a:rPr lang="lv-LV" sz="2290">
                <a:latin typeface="Montserrat"/>
                <a:ea typeface="Montserrat"/>
                <a:cs typeface="Montserrat"/>
                <a:sym typeface="Montserrat"/>
              </a:rPr>
              <a:t>jauno tūrisma uzņēmēju prezentācijas iespēja</a:t>
            </a:r>
            <a:endParaRPr sz="229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0" name="Google Shape;140;p6"/>
          <p:cNvSpPr/>
          <p:nvPr/>
        </p:nvSpPr>
        <p:spPr>
          <a:xfrm>
            <a:off x="0" y="-223138"/>
            <a:ext cx="65" cy="44627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0505"/>
              </a:buClr>
              <a:buSzPts val="1100"/>
              <a:buFont typeface="Quattrocento Sans"/>
              <a:buNone/>
            </a:pPr>
            <a:br>
              <a:rPr lang="lv-LV" sz="1100" b="0" i="0" u="none" strike="noStrike" cap="none">
                <a:solidFill>
                  <a:srgbClr val="050505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" name="Google Shape;141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5475" y="3355951"/>
            <a:ext cx="4566523" cy="342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12425" y="1129901"/>
            <a:ext cx="4337802" cy="32533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5"/>
          <p:cNvSpPr txBox="1">
            <a:spLocks noGrp="1"/>
          </p:cNvSpPr>
          <p:nvPr>
            <p:ph type="title"/>
          </p:nvPr>
        </p:nvSpPr>
        <p:spPr>
          <a:xfrm>
            <a:off x="914400" y="40363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lv-LV" b="1">
                <a:latin typeface="Montserrat"/>
                <a:ea typeface="Montserrat"/>
                <a:cs typeface="Montserrat"/>
                <a:sym typeface="Montserrat"/>
              </a:rPr>
              <a:t>Ikgadējā biedru kopsapulce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8" name="Google Shape;148;p5"/>
          <p:cNvSpPr txBox="1">
            <a:spLocks noGrp="1"/>
          </p:cNvSpPr>
          <p:nvPr>
            <p:ph type="body" idx="1"/>
          </p:nvPr>
        </p:nvSpPr>
        <p:spPr>
          <a:xfrm>
            <a:off x="838200" y="1881600"/>
            <a:ext cx="5149500" cy="40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v-LV" b="1">
                <a:latin typeface="Montserrat"/>
                <a:ea typeface="Montserrat"/>
                <a:cs typeface="Montserrat"/>
                <a:sym typeface="Montserrat"/>
              </a:rPr>
              <a:t>26. marts</a:t>
            </a: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v-LV">
                <a:latin typeface="Montserrat"/>
                <a:ea typeface="Montserrat"/>
                <a:cs typeface="Montserrat"/>
                <a:sym typeface="Montserrat"/>
              </a:rPr>
              <a:t>Mārupes novadā, “Viesītes”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lv-LV" b="1">
                <a:latin typeface="Montserrat"/>
                <a:ea typeface="Montserrat"/>
                <a:cs typeface="Montserrat"/>
                <a:sym typeface="Montserrat"/>
              </a:rPr>
              <a:t>KONCEPTS: 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lv-LV">
                <a:latin typeface="Montserrat"/>
                <a:ea typeface="Montserrat"/>
                <a:cs typeface="Montserrat"/>
                <a:sym typeface="Montserrat"/>
              </a:rPr>
              <a:t>Valdes, pārstāvji kopā ar biedriem atskatījās uz iepriekšējā gadā paveikto;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lv-LV">
                <a:latin typeface="Montserrat"/>
                <a:ea typeface="Montserrat"/>
                <a:cs typeface="Montserrat"/>
                <a:sym typeface="Montserrat"/>
              </a:rPr>
              <a:t>Tika teikts paldies PTA iepriekšējai padomei un ievēlēta jaunā;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lv-LV">
                <a:latin typeface="Montserrat"/>
                <a:ea typeface="Montserrat"/>
                <a:cs typeface="Montserrat"/>
                <a:sym typeface="Montserrat"/>
              </a:rPr>
              <a:t>Apstiprināts asociācijas 2023. gada finanšu pārskats;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lv-LV">
                <a:latin typeface="Montserrat"/>
                <a:ea typeface="Montserrat"/>
                <a:cs typeface="Montserrat"/>
                <a:sym typeface="Montserrat"/>
              </a:rPr>
              <a:t>Ekskursija gida pavadībā pa Medama purva taku.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b="1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lv-LV" b="1">
                <a:latin typeface="Montserrat"/>
                <a:ea typeface="Montserrat"/>
                <a:cs typeface="Montserrat"/>
                <a:sym typeface="Montserrat"/>
              </a:rPr>
              <a:t>IEGUVUMS:</a:t>
            </a:r>
            <a:r>
              <a:rPr lang="lv-LV"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lv-LV">
                <a:latin typeface="Montserrat"/>
                <a:ea typeface="Montserrat"/>
                <a:cs typeface="Montserrat"/>
                <a:sym typeface="Montserrat"/>
              </a:rPr>
              <a:t>Tīklošanās, jaunu biedru uzņemšana, sadarbības stiprināšana</a:t>
            </a:r>
            <a:endParaRPr/>
          </a:p>
        </p:txBody>
      </p:sp>
      <p:sp>
        <p:nvSpPr>
          <p:cNvPr id="149" name="Google Shape;149;p5"/>
          <p:cNvSpPr/>
          <p:nvPr/>
        </p:nvSpPr>
        <p:spPr>
          <a:xfrm>
            <a:off x="0" y="-223138"/>
            <a:ext cx="65" cy="44627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0505"/>
              </a:buClr>
              <a:buSzPts val="1100"/>
              <a:buFont typeface="Quattrocento Sans"/>
              <a:buNone/>
            </a:pPr>
            <a:br>
              <a:rPr lang="lv-LV" sz="1100" b="0" i="0" u="none" strike="noStrike" cap="none">
                <a:solidFill>
                  <a:srgbClr val="050505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" name="Google Shape;150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72200" y="1881602"/>
            <a:ext cx="5648325" cy="3762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879</Words>
  <Application>Microsoft Office PowerPoint</Application>
  <PresentationFormat>Widescreen</PresentationFormat>
  <Paragraphs>145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Georgia</vt:lpstr>
      <vt:lpstr>Quattrocento Sans</vt:lpstr>
      <vt:lpstr>Montserrat</vt:lpstr>
      <vt:lpstr>Calibri</vt:lpstr>
      <vt:lpstr>Arial</vt:lpstr>
      <vt:lpstr>Office Theme</vt:lpstr>
      <vt:lpstr>Atskaite par darbību Pierīgas tūrisma asociācijā</vt:lpstr>
      <vt:lpstr>Ievads</vt:lpstr>
      <vt:lpstr>Laika periodā īstenotās aktivitātes</vt:lpstr>
      <vt:lpstr>Dalība starptautiskās tūrisma izstādēs</vt:lpstr>
      <vt:lpstr>Balttour 2024</vt:lpstr>
      <vt:lpstr>Pierīgas tūrisma aplikācijas atklāšana</vt:lpstr>
      <vt:lpstr>Vēstnešu kampaņas atklāšanas pasākums</vt:lpstr>
      <vt:lpstr>Tūrisma INFO diena</vt:lpstr>
      <vt:lpstr>Ikgadējā biedru kopsapulce</vt:lpstr>
      <vt:lpstr>Apmācību seminārs </vt:lpstr>
      <vt:lpstr>Seminārpārgājiens “Dabā- viegliem soļiem”</vt:lpstr>
      <vt:lpstr>Dalība festivālos un pilsētas svētkos 2024</vt:lpstr>
      <vt:lpstr>Seminārs</vt:lpstr>
      <vt:lpstr>Mobilās aplikācijas izstrāde (procesā)</vt:lpstr>
      <vt:lpstr>SIA "Jāņa sēta" uzturētā interaktīvā karte</vt:lpstr>
      <vt:lpstr>Digitālā komunikācija (sociālie tīkli, mājaslapa)</vt:lpstr>
      <vt:lpstr>Ieceres nākotnē</vt:lpstr>
      <vt:lpstr>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Atskaite par darbību Pierīgas tūrisma asociācijā</dc:title>
  <dc:creator>Carnikavas novada domes Tūrisma informācijas centrs</dc:creator>
  <cp:lastModifiedBy>Jevgēnija Sviridenkova</cp:lastModifiedBy>
  <cp:revision>1</cp:revision>
  <dcterms:created xsi:type="dcterms:W3CDTF">2022-10-04T12:00:49Z</dcterms:created>
  <dcterms:modified xsi:type="dcterms:W3CDTF">2025-02-07T08:56:18Z</dcterms:modified>
</cp:coreProperties>
</file>