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3"/>
  </p:notesMasterIdLst>
  <p:sldIdLst>
    <p:sldId id="274" r:id="rId2"/>
    <p:sldId id="275" r:id="rId3"/>
    <p:sldId id="276" r:id="rId4"/>
    <p:sldId id="278" r:id="rId5"/>
    <p:sldId id="279" r:id="rId6"/>
    <p:sldId id="277" r:id="rId7"/>
    <p:sldId id="286" r:id="rId8"/>
    <p:sldId id="289" r:id="rId9"/>
    <p:sldId id="282" r:id="rId10"/>
    <p:sldId id="280" r:id="rId11"/>
    <p:sldId id="288" r:id="rId12"/>
  </p:sldIdLst>
  <p:sldSz cx="12192000" cy="6858000"/>
  <p:notesSz cx="6858000" cy="9144000"/>
  <p:embeddedFontLst>
    <p:embeddedFont>
      <p:font typeface="Calibri" panose="020F0502020204030204" pitchFamily="34" charset="0"/>
      <p:regular r:id="rId14"/>
      <p:bold r:id="rId15"/>
      <p:italic r:id="rId16"/>
      <p:boldItalic r:id="rId17"/>
    </p:embeddedFont>
    <p:embeddedFont>
      <p:font typeface="Montserrat" panose="00000500000000000000" pitchFamily="50" charset="-70"/>
      <p:regular r:id="rId18"/>
      <p:bold r:id="rId19"/>
      <p:italic r:id="rId20"/>
      <p:boldItalic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6" roundtripDataSignature="AMtx7miOb2wP8OpNrvQ6WaeKGo55HMzJ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061A6F-FD1F-4118-AF55-0600E92C14B0}" v="3" dt="2025-01-05T17:44:35.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varScale="1">
        <p:scale>
          <a:sx n="105" d="100"/>
          <a:sy n="105" d="100"/>
        </p:scale>
        <p:origin x="81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51"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font" Target="fonts/font8.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2.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4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lv-LV"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9e078fbfa7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g29e078fbfa7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a66c9dc291_0_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g2a66c9dc291_0_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a66c9dc291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0" name="Google Shape;320;g2a66c9dc291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29e078fbfa7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8" name="Google Shape;228;g29e078fbfa7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19d847175d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4" name="Google Shape;234;g319d847175d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a0b6541a40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6" name="Google Shape;246;g2a0b6541a40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29e078fbfa7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g29e078fbfa7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a0b6541a40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0" name="Google Shape;240;g2a0b6541a40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ed3849af4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1ed3849af4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a:extLst>
            <a:ext uri="{FF2B5EF4-FFF2-40B4-BE49-F238E27FC236}">
              <a16:creationId xmlns:a16="http://schemas.microsoft.com/office/drawing/2014/main" id="{03851D80-FFD6-61F1-F40F-434A5B505169}"/>
            </a:ext>
          </a:extLst>
        </p:cNvPr>
        <p:cNvGrpSpPr/>
        <p:nvPr/>
      </p:nvGrpSpPr>
      <p:grpSpPr>
        <a:xfrm>
          <a:off x="0" y="0"/>
          <a:ext cx="0" cy="0"/>
          <a:chOff x="0" y="0"/>
          <a:chExt cx="0" cy="0"/>
        </a:xfrm>
      </p:grpSpPr>
      <p:sp>
        <p:nvSpPr>
          <p:cNvPr id="302" name="Google Shape;302;g1ed3849af4f_0_0:notes">
            <a:extLst>
              <a:ext uri="{FF2B5EF4-FFF2-40B4-BE49-F238E27FC236}">
                <a16:creationId xmlns:a16="http://schemas.microsoft.com/office/drawing/2014/main" id="{49BA0100-31C6-7BE5-F61D-67EE632382B7}"/>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1ed3849af4f_0_0:notes">
            <a:extLst>
              <a:ext uri="{FF2B5EF4-FFF2-40B4-BE49-F238E27FC236}">
                <a16:creationId xmlns:a16="http://schemas.microsoft.com/office/drawing/2014/main" id="{C8DD2737-2749-DC2D-2C9F-3983121A71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75052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19d847175d_0_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2" name="Google Shape;272;g319d847175d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9"/>
          <p:cNvSpPr>
            <a:spLocks noGrp="1"/>
          </p:cNvSpPr>
          <p:nvPr>
            <p:ph type="pic" idx="2"/>
          </p:nvPr>
        </p:nvSpPr>
        <p:spPr>
          <a:xfrm>
            <a:off x="5183188" y="987425"/>
            <a:ext cx="6172200" cy="4873625"/>
          </a:xfrm>
          <a:prstGeom prst="rect">
            <a:avLst/>
          </a:prstGeom>
          <a:noFill/>
          <a:ln>
            <a:noFill/>
          </a:ln>
        </p:spPr>
      </p:sp>
      <p:sp>
        <p:nvSpPr>
          <p:cNvPr id="68" name="Google Shape;68;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
        <p:cNvGrpSpPr/>
        <p:nvPr/>
      </p:nvGrpSpPr>
      <p:grpSpPr>
        <a:xfrm>
          <a:off x="0" y="0"/>
          <a:ext cx="0" cy="0"/>
          <a:chOff x="0" y="0"/>
          <a:chExt cx="0" cy="0"/>
        </a:xfrm>
      </p:grpSpPr>
      <p:sp>
        <p:nvSpPr>
          <p:cNvPr id="10" name="Google Shape;1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lv-LV"/>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22"/>
        <p:cNvGrpSpPr/>
        <p:nvPr/>
      </p:nvGrpSpPr>
      <p:grpSpPr>
        <a:xfrm>
          <a:off x="0" y="0"/>
          <a:ext cx="0" cy="0"/>
          <a:chOff x="0" y="0"/>
          <a:chExt cx="0" cy="0"/>
        </a:xfrm>
      </p:grpSpPr>
      <p:sp>
        <p:nvSpPr>
          <p:cNvPr id="223" name="Google Shape;223;g29e078fbfa7_0_28"/>
          <p:cNvSpPr txBox="1">
            <a:spLocks noGrp="1"/>
          </p:cNvSpPr>
          <p:nvPr>
            <p:ph type="ctrTitle"/>
          </p:nvPr>
        </p:nvSpPr>
        <p:spPr>
          <a:xfrm>
            <a:off x="1697725" y="2044075"/>
            <a:ext cx="9144000" cy="2198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Calibri"/>
              <a:buNone/>
            </a:pPr>
            <a:r>
              <a:rPr lang="lv-LV" b="1">
                <a:latin typeface="Montserrat"/>
                <a:ea typeface="Montserrat"/>
                <a:cs typeface="Montserrat"/>
                <a:sym typeface="Montserrat"/>
              </a:rPr>
              <a:t>Atskaite par darbību Vidzemes tūrisma asociācijā</a:t>
            </a:r>
            <a:endParaRPr b="1">
              <a:latin typeface="Montserrat"/>
              <a:ea typeface="Montserrat"/>
              <a:cs typeface="Montserrat"/>
              <a:sym typeface="Montserrat"/>
            </a:endParaRPr>
          </a:p>
        </p:txBody>
      </p:sp>
      <p:sp>
        <p:nvSpPr>
          <p:cNvPr id="224" name="Google Shape;224;g29e078fbfa7_0_28"/>
          <p:cNvSpPr txBox="1">
            <a:spLocks noGrp="1"/>
          </p:cNvSpPr>
          <p:nvPr>
            <p:ph type="subTitle" idx="1"/>
          </p:nvPr>
        </p:nvSpPr>
        <p:spPr>
          <a:xfrm>
            <a:off x="1397375" y="4242174"/>
            <a:ext cx="9144000" cy="18378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None/>
            </a:pPr>
            <a:r>
              <a:rPr lang="lv-LV" dirty="0">
                <a:latin typeface="Montserrat"/>
                <a:ea typeface="Montserrat"/>
                <a:cs typeface="Montserrat"/>
                <a:sym typeface="Montserrat"/>
              </a:rPr>
              <a:t>Laika periods: 01.01.2024. – 30.12.2024.</a:t>
            </a:r>
            <a:endParaRPr dirty="0">
              <a:latin typeface="Montserrat"/>
              <a:ea typeface="Montserrat"/>
              <a:cs typeface="Montserrat"/>
              <a:sym typeface="Montserrat"/>
            </a:endParaRPr>
          </a:p>
          <a:p>
            <a:pPr marL="0" lvl="0" indent="0" algn="ctr" rtl="0">
              <a:lnSpc>
                <a:spcPct val="90000"/>
              </a:lnSpc>
              <a:spcBef>
                <a:spcPts val="1000"/>
              </a:spcBef>
              <a:spcAft>
                <a:spcPts val="0"/>
              </a:spcAft>
              <a:buClr>
                <a:schemeClr val="dk1"/>
              </a:buClr>
              <a:buSzPts val="2400"/>
              <a:buNone/>
            </a:pPr>
            <a:br>
              <a:rPr lang="lv-LV" dirty="0">
                <a:latin typeface="Montserrat"/>
                <a:ea typeface="Montserrat"/>
                <a:cs typeface="Montserrat"/>
                <a:sym typeface="Montserrat"/>
              </a:rPr>
            </a:br>
            <a:r>
              <a:rPr lang="lv-LV" dirty="0">
                <a:latin typeface="Montserrat"/>
                <a:ea typeface="Montserrat"/>
                <a:cs typeface="Montserrat"/>
                <a:sym typeface="Montserrat"/>
              </a:rPr>
              <a:t>Ādažu novads, 2024</a:t>
            </a:r>
            <a:endParaRPr dirty="0">
              <a:latin typeface="Montserrat"/>
              <a:ea typeface="Montserrat"/>
              <a:cs typeface="Montserrat"/>
              <a:sym typeface="Montserrat"/>
            </a:endParaRPr>
          </a:p>
        </p:txBody>
      </p:sp>
      <p:pic>
        <p:nvPicPr>
          <p:cNvPr id="225" name="Google Shape;225;g29e078fbfa7_0_28"/>
          <p:cNvPicPr preferRelativeResize="0"/>
          <p:nvPr/>
        </p:nvPicPr>
        <p:blipFill rotWithShape="1">
          <a:blip r:embed="rId3">
            <a:alphaModFix/>
          </a:blip>
          <a:srcRect/>
          <a:stretch/>
        </p:blipFill>
        <p:spPr>
          <a:xfrm>
            <a:off x="5248925" y="349925"/>
            <a:ext cx="1440900" cy="1440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59"/>
        <p:cNvGrpSpPr/>
        <p:nvPr/>
      </p:nvGrpSpPr>
      <p:grpSpPr>
        <a:xfrm>
          <a:off x="0" y="0"/>
          <a:ext cx="0" cy="0"/>
          <a:chOff x="0" y="0"/>
          <a:chExt cx="0" cy="0"/>
        </a:xfrm>
      </p:grpSpPr>
      <p:sp>
        <p:nvSpPr>
          <p:cNvPr id="260" name="Google Shape;260;g2a66c9dc291_0_6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228600" lvl="0" indent="0" algn="l" rtl="0">
              <a:lnSpc>
                <a:spcPct val="90000"/>
              </a:lnSpc>
              <a:spcBef>
                <a:spcPts val="1000"/>
              </a:spcBef>
              <a:spcAft>
                <a:spcPts val="0"/>
              </a:spcAft>
              <a:buSzPts val="1800"/>
              <a:buNone/>
            </a:pPr>
            <a:r>
              <a:rPr lang="lv-LV" sz="2800" b="1" dirty="0">
                <a:latin typeface="Montserrat"/>
                <a:ea typeface="Montserrat"/>
                <a:cs typeface="Montserrat"/>
                <a:sym typeface="Montserrat"/>
              </a:rPr>
              <a:t>WEB lapa Latvia-</a:t>
            </a:r>
            <a:r>
              <a:rPr lang="lv-LV" sz="2800" b="1" dirty="0" err="1">
                <a:latin typeface="Montserrat"/>
                <a:ea typeface="Montserrat"/>
                <a:cs typeface="Montserrat"/>
                <a:sym typeface="Montserrat"/>
              </a:rPr>
              <a:t>Velo.Travel</a:t>
            </a:r>
            <a:r>
              <a:rPr lang="lv-LV" sz="2800" b="1" dirty="0">
                <a:latin typeface="Montserrat"/>
                <a:ea typeface="Montserrat"/>
                <a:cs typeface="Montserrat"/>
                <a:sym typeface="Montserrat"/>
              </a:rPr>
              <a:t> (papildināta ar maršrutiem, statistikas sadaļu)</a:t>
            </a:r>
            <a:endParaRPr dirty="0">
              <a:latin typeface="Montserrat"/>
              <a:ea typeface="Montserrat"/>
              <a:cs typeface="Montserrat"/>
              <a:sym typeface="Montserrat"/>
            </a:endParaRPr>
          </a:p>
        </p:txBody>
      </p:sp>
      <p:sp>
        <p:nvSpPr>
          <p:cNvPr id="261" name="Google Shape;261;g2a66c9dc291_0_61"/>
          <p:cNvSpPr txBox="1">
            <a:spLocks noGrp="1"/>
          </p:cNvSpPr>
          <p:nvPr>
            <p:ph type="body" idx="1"/>
          </p:nvPr>
        </p:nvSpPr>
        <p:spPr>
          <a:xfrm>
            <a:off x="758825" y="1690825"/>
            <a:ext cx="10801500" cy="4639800"/>
          </a:xfrm>
          <a:prstGeom prst="rect">
            <a:avLst/>
          </a:prstGeom>
          <a:noFill/>
          <a:ln>
            <a:noFill/>
          </a:ln>
        </p:spPr>
        <p:txBody>
          <a:bodyPr spcFirstLastPara="1" wrap="square" lIns="91425" tIns="45700" rIns="91425" bIns="45700" anchor="t" anchorCtr="0">
            <a:normAutofit/>
          </a:bodyPr>
          <a:lstStyle/>
          <a:p>
            <a:pPr marL="228600" lvl="0" indent="0" algn="l" rtl="0">
              <a:lnSpc>
                <a:spcPct val="90000"/>
              </a:lnSpc>
              <a:spcBef>
                <a:spcPts val="1000"/>
              </a:spcBef>
              <a:spcAft>
                <a:spcPts val="0"/>
              </a:spcAft>
              <a:buSzPts val="1800"/>
              <a:buNone/>
            </a:pPr>
            <a:endParaRPr/>
          </a:p>
        </p:txBody>
      </p:sp>
      <p:pic>
        <p:nvPicPr>
          <p:cNvPr id="262" name="Google Shape;262;g2a66c9dc291_0_61"/>
          <p:cNvPicPr preferRelativeResize="0"/>
          <p:nvPr/>
        </p:nvPicPr>
        <p:blipFill rotWithShape="1">
          <a:blip r:embed="rId3">
            <a:alphaModFix/>
          </a:blip>
          <a:srcRect/>
          <a:stretch/>
        </p:blipFill>
        <p:spPr>
          <a:xfrm>
            <a:off x="8343413" y="5674288"/>
            <a:ext cx="3114675" cy="638175"/>
          </a:xfrm>
          <a:prstGeom prst="rect">
            <a:avLst/>
          </a:prstGeom>
          <a:noFill/>
          <a:ln>
            <a:noFill/>
          </a:ln>
        </p:spPr>
      </p:pic>
      <p:pic>
        <p:nvPicPr>
          <p:cNvPr id="263" name="Google Shape;263;g2a66c9dc291_0_61"/>
          <p:cNvPicPr preferRelativeResize="0"/>
          <p:nvPr/>
        </p:nvPicPr>
        <p:blipFill rotWithShape="1">
          <a:blip r:embed="rId4">
            <a:alphaModFix/>
          </a:blip>
          <a:srcRect/>
          <a:stretch/>
        </p:blipFill>
        <p:spPr>
          <a:xfrm>
            <a:off x="838200" y="1760137"/>
            <a:ext cx="8322576" cy="3844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321"/>
        <p:cNvGrpSpPr/>
        <p:nvPr/>
      </p:nvGrpSpPr>
      <p:grpSpPr>
        <a:xfrm>
          <a:off x="0" y="0"/>
          <a:ext cx="0" cy="0"/>
          <a:chOff x="0" y="0"/>
          <a:chExt cx="0" cy="0"/>
        </a:xfrm>
      </p:grpSpPr>
      <p:sp>
        <p:nvSpPr>
          <p:cNvPr id="322" name="Google Shape;322;g2a66c9dc291_0_48"/>
          <p:cNvSpPr txBox="1">
            <a:spLocks noGrp="1"/>
          </p:cNvSpPr>
          <p:nvPr>
            <p:ph type="body" idx="1"/>
          </p:nvPr>
        </p:nvSpPr>
        <p:spPr>
          <a:xfrm>
            <a:off x="2432050" y="1790825"/>
            <a:ext cx="8985000" cy="4351200"/>
          </a:xfrm>
          <a:prstGeom prst="rect">
            <a:avLst/>
          </a:prstGeom>
          <a:noFill/>
          <a:ln>
            <a:noFill/>
          </a:ln>
        </p:spPr>
        <p:txBody>
          <a:bodyPr spcFirstLastPara="1" wrap="square" lIns="91425" tIns="45700" rIns="91425" bIns="45700" anchor="t" anchorCtr="0">
            <a:normAutofit/>
          </a:bodyPr>
          <a:lstStyle/>
          <a:p>
            <a:pPr marL="228600" marR="0" lvl="0" indent="0" algn="l" rtl="0">
              <a:lnSpc>
                <a:spcPct val="90000"/>
              </a:lnSpc>
              <a:spcBef>
                <a:spcPts val="1000"/>
              </a:spcBef>
              <a:spcAft>
                <a:spcPts val="0"/>
              </a:spcAft>
              <a:buSzPts val="1800"/>
              <a:buNone/>
            </a:pPr>
            <a:endParaRPr>
              <a:latin typeface="Montserrat"/>
              <a:ea typeface="Montserrat"/>
              <a:cs typeface="Montserrat"/>
              <a:sym typeface="Montserrat"/>
            </a:endParaRPr>
          </a:p>
          <a:p>
            <a:pPr marL="228600" marR="0" lvl="0" indent="0" algn="l" rtl="0">
              <a:lnSpc>
                <a:spcPct val="90000"/>
              </a:lnSpc>
              <a:spcBef>
                <a:spcPts val="1000"/>
              </a:spcBef>
              <a:spcAft>
                <a:spcPts val="0"/>
              </a:spcAft>
              <a:buSzPts val="1800"/>
              <a:buNone/>
            </a:pPr>
            <a:endParaRPr>
              <a:latin typeface="Montserrat"/>
              <a:ea typeface="Montserrat"/>
              <a:cs typeface="Montserrat"/>
              <a:sym typeface="Montserrat"/>
            </a:endParaRPr>
          </a:p>
          <a:p>
            <a:pPr marL="228600" lvl="0" indent="-90804" algn="l" rtl="0">
              <a:lnSpc>
                <a:spcPct val="90000"/>
              </a:lnSpc>
              <a:spcBef>
                <a:spcPts val="1000"/>
              </a:spcBef>
              <a:spcAft>
                <a:spcPts val="0"/>
              </a:spcAft>
              <a:buClr>
                <a:schemeClr val="dk1"/>
              </a:buClr>
              <a:buSzPts val="2800"/>
              <a:buNone/>
            </a:pPr>
            <a:r>
              <a:rPr lang="lv-LV"/>
              <a:t>    </a:t>
            </a:r>
            <a:r>
              <a:rPr lang="lv-LV" sz="4800" b="1"/>
              <a:t>    Paldies par uzmanību!</a:t>
            </a:r>
            <a:endParaRPr sz="4800" b="1"/>
          </a:p>
        </p:txBody>
      </p:sp>
      <p:pic>
        <p:nvPicPr>
          <p:cNvPr id="323" name="Google Shape;323;g2a66c9dc291_0_48"/>
          <p:cNvPicPr preferRelativeResize="0"/>
          <p:nvPr/>
        </p:nvPicPr>
        <p:blipFill rotWithShape="1">
          <a:blip r:embed="rId3">
            <a:alphaModFix/>
          </a:blip>
          <a:srcRect/>
          <a:stretch/>
        </p:blipFill>
        <p:spPr>
          <a:xfrm>
            <a:off x="5248925" y="349925"/>
            <a:ext cx="1440900" cy="1440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29"/>
        <p:cNvGrpSpPr/>
        <p:nvPr/>
      </p:nvGrpSpPr>
      <p:grpSpPr>
        <a:xfrm>
          <a:off x="0" y="0"/>
          <a:ext cx="0" cy="0"/>
          <a:chOff x="0" y="0"/>
          <a:chExt cx="0" cy="0"/>
        </a:xfrm>
      </p:grpSpPr>
      <p:sp>
        <p:nvSpPr>
          <p:cNvPr id="230" name="Google Shape;230;g29e078fbfa7_0_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v-LV" b="1">
                <a:latin typeface="Montserrat"/>
                <a:ea typeface="Montserrat"/>
                <a:cs typeface="Montserrat"/>
                <a:sym typeface="Montserrat"/>
              </a:rPr>
              <a:t>Pamats līdz 2024. gada maijam </a:t>
            </a:r>
            <a:endParaRPr>
              <a:latin typeface="Montserrat"/>
              <a:ea typeface="Montserrat"/>
              <a:cs typeface="Montserrat"/>
              <a:sym typeface="Montserrat"/>
            </a:endParaRPr>
          </a:p>
        </p:txBody>
      </p:sp>
      <p:sp>
        <p:nvSpPr>
          <p:cNvPr id="231" name="Google Shape;231;g29e078fbfa7_0_4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chemeClr val="dk1"/>
              </a:buClr>
              <a:buSzPts val="2800"/>
              <a:buFont typeface="Montserrat"/>
              <a:buChar char="•"/>
            </a:pPr>
            <a:r>
              <a:rPr lang="lv-LV">
                <a:latin typeface="Montserrat"/>
                <a:ea typeface="Montserrat"/>
                <a:cs typeface="Montserrat"/>
                <a:sym typeface="Montserrat"/>
              </a:rPr>
              <a:t>Atskaites ziņojuma pamats ir Ādažu novada domes 2023. gada 28. jūnija sēdes lēmuma Nr. 250</a:t>
            </a:r>
            <a:endParaRPr>
              <a:latin typeface="Montserrat"/>
              <a:ea typeface="Montserrat"/>
              <a:cs typeface="Montserrat"/>
              <a:sym typeface="Montserrat"/>
            </a:endParaRPr>
          </a:p>
          <a:p>
            <a:pPr marL="0" lvl="0" indent="0" algn="ctr" rtl="0">
              <a:lnSpc>
                <a:spcPct val="90000"/>
              </a:lnSpc>
              <a:spcBef>
                <a:spcPts val="1000"/>
              </a:spcBef>
              <a:spcAft>
                <a:spcPts val="0"/>
              </a:spcAft>
              <a:buClr>
                <a:schemeClr val="dk1"/>
              </a:buClr>
              <a:buSzPts val="1800"/>
              <a:buNone/>
            </a:pPr>
            <a:r>
              <a:rPr lang="lv-LV" sz="1800" b="1">
                <a:latin typeface="Montserrat"/>
                <a:ea typeface="Montserrat"/>
                <a:cs typeface="Montserrat"/>
                <a:sym typeface="Montserrat"/>
              </a:rPr>
              <a:t>"Par pašvaldības pārstāvību biedrībās “Pierīgas tūrisma asociācija” un “Vidzemes Tūrisma asociācija” </a:t>
            </a:r>
            <a:endParaRPr sz="1800">
              <a:latin typeface="Montserrat"/>
              <a:ea typeface="Montserrat"/>
              <a:cs typeface="Montserrat"/>
              <a:sym typeface="Montserrat"/>
            </a:endParaRPr>
          </a:p>
          <a:p>
            <a:pPr marL="0" lvl="0" indent="0" algn="l" rtl="0">
              <a:lnSpc>
                <a:spcPct val="90000"/>
              </a:lnSpc>
              <a:spcBef>
                <a:spcPts val="1000"/>
              </a:spcBef>
              <a:spcAft>
                <a:spcPts val="0"/>
              </a:spcAft>
              <a:buClr>
                <a:schemeClr val="dk1"/>
              </a:buClr>
              <a:buSzPts val="2800"/>
              <a:buNone/>
            </a:pPr>
            <a:endParaRPr>
              <a:latin typeface="Montserrat"/>
              <a:ea typeface="Montserrat"/>
              <a:cs typeface="Montserrat"/>
              <a:sym typeface="Montserrat"/>
            </a:endParaRPr>
          </a:p>
          <a:p>
            <a:pPr marL="0" lvl="0" indent="0" algn="l" rtl="0">
              <a:lnSpc>
                <a:spcPct val="90000"/>
              </a:lnSpc>
              <a:spcBef>
                <a:spcPts val="1000"/>
              </a:spcBef>
              <a:spcAft>
                <a:spcPts val="0"/>
              </a:spcAft>
              <a:buClr>
                <a:schemeClr val="dk1"/>
              </a:buClr>
              <a:buSzPts val="2800"/>
              <a:buNone/>
            </a:pPr>
            <a:r>
              <a:rPr lang="lv-LV">
                <a:latin typeface="Montserrat"/>
                <a:ea typeface="Montserrat"/>
                <a:cs typeface="Montserrat"/>
                <a:sym typeface="Montserrat"/>
              </a:rPr>
              <a:t>…pilnvarota pārstāvēt Ādažu novada pašvaldību biedrībā “Vidzemes tūrisma asociācija”, un piekrist O.Rinkus ievēlēšanai biedrības Valdē.</a:t>
            </a:r>
            <a:endParaRPr>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35"/>
        <p:cNvGrpSpPr/>
        <p:nvPr/>
      </p:nvGrpSpPr>
      <p:grpSpPr>
        <a:xfrm>
          <a:off x="0" y="0"/>
          <a:ext cx="0" cy="0"/>
          <a:chOff x="0" y="0"/>
          <a:chExt cx="0" cy="0"/>
        </a:xfrm>
      </p:grpSpPr>
      <p:sp>
        <p:nvSpPr>
          <p:cNvPr id="236" name="Google Shape;236;g319d847175d_0_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v-LV" b="1">
                <a:latin typeface="Montserrat"/>
                <a:ea typeface="Montserrat"/>
                <a:cs typeface="Montserrat"/>
                <a:sym typeface="Montserrat"/>
              </a:rPr>
              <a:t>Pamats - jauns sadarbības līgums </a:t>
            </a:r>
            <a:endParaRPr>
              <a:latin typeface="Montserrat"/>
              <a:ea typeface="Montserrat"/>
              <a:cs typeface="Montserrat"/>
              <a:sym typeface="Montserrat"/>
            </a:endParaRPr>
          </a:p>
        </p:txBody>
      </p:sp>
      <p:sp>
        <p:nvSpPr>
          <p:cNvPr id="237" name="Google Shape;237;g319d847175d_0_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lv-LV">
                <a:latin typeface="Montserrat"/>
                <a:ea typeface="Montserrat"/>
                <a:cs typeface="Montserrat"/>
                <a:sym typeface="Montserrat"/>
              </a:rPr>
              <a:t>2024. gda jūnijā tika slēgts sadarbības līgums pamatojoties uz PAŠVALDĪBAS domes 27.06.2024. lēmumu Nr. 257 “Par sadarbības līguma slēgšanu ar biedrību “Vidzemes tūrisma asociācija”.</a:t>
            </a:r>
            <a:endParaRPr>
              <a:latin typeface="Montserrat"/>
              <a:ea typeface="Montserrat"/>
              <a:cs typeface="Montserrat"/>
              <a:sym typeface="Montserrat"/>
            </a:endParaRPr>
          </a:p>
          <a:p>
            <a:pPr marL="0" lvl="0" indent="0" algn="l" rtl="0">
              <a:lnSpc>
                <a:spcPct val="90000"/>
              </a:lnSpc>
              <a:spcBef>
                <a:spcPts val="1000"/>
              </a:spcBef>
              <a:spcAft>
                <a:spcPts val="0"/>
              </a:spcAft>
              <a:buClr>
                <a:schemeClr val="dk1"/>
              </a:buClr>
              <a:buSzPts val="2800"/>
              <a:buNone/>
            </a:pPr>
            <a:r>
              <a:rPr lang="lv-LV">
                <a:latin typeface="Montserrat"/>
                <a:ea typeface="Montserrat"/>
                <a:cs typeface="Montserrat"/>
                <a:sym typeface="Montserrat"/>
              </a:rPr>
              <a:t>Līguma mērķis - </a:t>
            </a:r>
            <a:r>
              <a:rPr lang="lv-LV" b="1">
                <a:latin typeface="Montserrat"/>
                <a:ea typeface="Montserrat"/>
                <a:cs typeface="Montserrat"/>
                <a:sym typeface="Montserrat"/>
              </a:rPr>
              <a:t>VTA un ādažu pašvaldības sadarbība Vidzemes rģiona tūrisma veicināšnā. </a:t>
            </a:r>
            <a:endParaRPr sz="1100" b="1">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a:latin typeface="Montserrat"/>
              <a:ea typeface="Montserrat"/>
              <a:cs typeface="Montserrat"/>
              <a:sym typeface="Montserrat"/>
            </a:endParaRPr>
          </a:p>
          <a:p>
            <a:pPr marL="0" lvl="0" indent="0" algn="l" rtl="0">
              <a:lnSpc>
                <a:spcPct val="90000"/>
              </a:lnSpc>
              <a:spcBef>
                <a:spcPts val="1000"/>
              </a:spcBef>
              <a:spcAft>
                <a:spcPts val="0"/>
              </a:spcAft>
              <a:buClr>
                <a:schemeClr val="dk1"/>
              </a:buClr>
              <a:buSzPts val="2800"/>
              <a:buNone/>
            </a:pPr>
            <a:endParaRPr>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47"/>
        <p:cNvGrpSpPr/>
        <p:nvPr/>
      </p:nvGrpSpPr>
      <p:grpSpPr>
        <a:xfrm>
          <a:off x="0" y="0"/>
          <a:ext cx="0" cy="0"/>
          <a:chOff x="0" y="0"/>
          <a:chExt cx="0" cy="0"/>
        </a:xfrm>
      </p:grpSpPr>
      <p:sp>
        <p:nvSpPr>
          <p:cNvPr id="248" name="Google Shape;248;g2a0b6541a40_0_13"/>
          <p:cNvSpPr txBox="1">
            <a:spLocks noGrp="1"/>
          </p:cNvSpPr>
          <p:nvPr>
            <p:ph type="title"/>
          </p:nvPr>
        </p:nvSpPr>
        <p:spPr>
          <a:xfrm>
            <a:off x="838200" y="365124"/>
            <a:ext cx="10515600" cy="199461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lv-LV" b="1" dirty="0">
                <a:latin typeface="Montserrat"/>
                <a:ea typeface="Montserrat"/>
                <a:cs typeface="Montserrat"/>
                <a:sym typeface="Montserrat"/>
              </a:rPr>
              <a:t>Vidzemes Tūrisma asociācijas 2024. gada aktivitātes un plānotās aktivitātes 2025. gadā</a:t>
            </a:r>
            <a:br>
              <a:rPr lang="lv-LV" dirty="0">
                <a:latin typeface="Montserrat"/>
                <a:ea typeface="Montserrat"/>
                <a:cs typeface="Montserrat"/>
                <a:sym typeface="Montserrat"/>
              </a:rPr>
            </a:br>
            <a:endParaRPr dirty="0">
              <a:latin typeface="Montserrat"/>
              <a:ea typeface="Montserrat"/>
              <a:cs typeface="Montserrat"/>
              <a:sym typeface="Montserrat"/>
            </a:endParaRPr>
          </a:p>
        </p:txBody>
      </p:sp>
      <p:sp>
        <p:nvSpPr>
          <p:cNvPr id="249" name="Google Shape;249;g2a0b6541a40_0_13"/>
          <p:cNvSpPr txBox="1">
            <a:spLocks noGrp="1"/>
          </p:cNvSpPr>
          <p:nvPr>
            <p:ph type="body" idx="1"/>
          </p:nvPr>
        </p:nvSpPr>
        <p:spPr>
          <a:xfrm>
            <a:off x="838200" y="1530350"/>
            <a:ext cx="10515600" cy="464640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1000"/>
              </a:spcBef>
              <a:spcAft>
                <a:spcPts val="0"/>
              </a:spcAft>
              <a:buSzPts val="1800"/>
              <a:buNone/>
            </a:pPr>
            <a:endParaRPr b="1" dirty="0">
              <a:latin typeface="Montserrat"/>
              <a:ea typeface="Montserrat"/>
              <a:cs typeface="Montserrat"/>
              <a:sym typeface="Montserrat"/>
            </a:endParaRPr>
          </a:p>
          <a:p>
            <a:pPr marL="457200" marR="0" lvl="0" indent="0" algn="l" rtl="0">
              <a:lnSpc>
                <a:spcPct val="90000"/>
              </a:lnSpc>
              <a:spcBef>
                <a:spcPts val="0"/>
              </a:spcBef>
              <a:spcAft>
                <a:spcPts val="0"/>
              </a:spcAft>
              <a:buNone/>
            </a:pPr>
            <a:endParaRPr lang="lv-LV" dirty="0">
              <a:latin typeface="Montserrat"/>
              <a:ea typeface="Montserrat"/>
              <a:cs typeface="Montserrat"/>
              <a:sym typeface="Montserrat"/>
            </a:endParaRPr>
          </a:p>
          <a:p>
            <a:pPr marL="914400" indent="-457200">
              <a:spcBef>
                <a:spcPts val="0"/>
              </a:spcBef>
            </a:pPr>
            <a:r>
              <a:rPr lang="lv-LV" dirty="0" err="1">
                <a:latin typeface="Montserrat"/>
                <a:ea typeface="Montserrat"/>
                <a:cs typeface="Montserrat"/>
                <a:sym typeface="Montserrat"/>
              </a:rPr>
              <a:t>Erasmus</a:t>
            </a:r>
            <a:r>
              <a:rPr lang="lv-LV" dirty="0">
                <a:latin typeface="Montserrat"/>
                <a:ea typeface="Montserrat"/>
                <a:cs typeface="Montserrat"/>
                <a:sym typeface="Montserrat"/>
              </a:rPr>
              <a:t>+ HIGHRES (VTA LP). </a:t>
            </a:r>
          </a:p>
          <a:p>
            <a:pPr marL="914400" indent="-457200">
              <a:spcBef>
                <a:spcPts val="0"/>
              </a:spcBef>
            </a:pPr>
            <a:r>
              <a:rPr lang="lv-LV" dirty="0" err="1">
                <a:latin typeface="Montserrat"/>
                <a:ea typeface="Montserrat"/>
                <a:cs typeface="Montserrat"/>
                <a:sym typeface="Montserrat"/>
              </a:rPr>
              <a:t>Interreg</a:t>
            </a:r>
            <a:r>
              <a:rPr lang="lv-LV" dirty="0">
                <a:latin typeface="Montserrat"/>
                <a:ea typeface="Montserrat"/>
                <a:cs typeface="Montserrat"/>
                <a:sym typeface="Montserrat"/>
              </a:rPr>
              <a:t> </a:t>
            </a:r>
            <a:r>
              <a:rPr lang="lv-LV" dirty="0" err="1">
                <a:latin typeface="Montserrat"/>
                <a:ea typeface="Montserrat"/>
                <a:cs typeface="Montserrat"/>
                <a:sym typeface="Montserrat"/>
              </a:rPr>
              <a:t>Estonia</a:t>
            </a:r>
            <a:r>
              <a:rPr lang="lv-LV" dirty="0">
                <a:latin typeface="Montserrat"/>
                <a:ea typeface="Montserrat"/>
                <a:cs typeface="Montserrat"/>
                <a:sym typeface="Montserrat"/>
              </a:rPr>
              <a:t> Latvia projekts „Dārza Pērles II” (VTA LP)</a:t>
            </a:r>
          </a:p>
          <a:p>
            <a:pPr marL="914400" indent="-457200">
              <a:spcBef>
                <a:spcPts val="0"/>
              </a:spcBef>
            </a:pPr>
            <a:r>
              <a:rPr lang="lv-LV" dirty="0">
                <a:latin typeface="Montserrat"/>
                <a:ea typeface="Montserrat"/>
                <a:cs typeface="Montserrat"/>
                <a:sym typeface="Montserrat"/>
              </a:rPr>
              <a:t>Jauno Vidzemes Tūrisma produktu attīstība. Projekts “Vidzemes tūrisma sadarbības tīkls”</a:t>
            </a:r>
          </a:p>
          <a:p>
            <a:pPr marL="914400" indent="-457200">
              <a:spcBef>
                <a:spcPts val="0"/>
              </a:spcBef>
            </a:pPr>
            <a:r>
              <a:rPr lang="lv-LV" dirty="0">
                <a:latin typeface="Montserrat"/>
                <a:ea typeface="Montserrat"/>
                <a:cs typeface="Montserrat"/>
                <a:sym typeface="Montserrat"/>
              </a:rPr>
              <a:t>Dalība starptautiskajās un Latvijas līmeņa tūrisma pasākumos un izstādēs (</a:t>
            </a:r>
            <a:r>
              <a:rPr lang="lv-LV" dirty="0" err="1">
                <a:latin typeface="Montserrat"/>
                <a:ea typeface="Montserrat"/>
                <a:cs typeface="Montserrat"/>
                <a:sym typeface="Montserrat"/>
              </a:rPr>
              <a:t>Balttour</a:t>
            </a:r>
            <a:r>
              <a:rPr lang="lv-LV" dirty="0">
                <a:latin typeface="Montserrat"/>
                <a:ea typeface="Montserrat"/>
                <a:cs typeface="Montserrat"/>
                <a:sym typeface="Montserrat"/>
              </a:rPr>
              <a:t> 2025, Brīvdabas muzeja organizētajā gadatirgū utt.)</a:t>
            </a:r>
          </a:p>
          <a:p>
            <a:pPr indent="0">
              <a:spcBef>
                <a:spcPts val="0"/>
              </a:spcBef>
              <a:buNone/>
            </a:pPr>
            <a:r>
              <a:rPr lang="lv-LV" dirty="0">
                <a:latin typeface="Montserrat"/>
                <a:ea typeface="Montserrat"/>
                <a:cs typeface="Montserrat"/>
                <a:sym typeface="Montserrat"/>
              </a:rPr>
              <a:t> Produkti: </a:t>
            </a:r>
          </a:p>
          <a:p>
            <a:pPr marL="914400" indent="-457200">
              <a:spcBef>
                <a:spcPts val="0"/>
              </a:spcBef>
            </a:pPr>
            <a:r>
              <a:rPr lang="lv-LV" dirty="0">
                <a:latin typeface="Montserrat"/>
                <a:ea typeface="Montserrat"/>
                <a:cs typeface="Montserrat"/>
                <a:sym typeface="Montserrat"/>
              </a:rPr>
              <a:t>Aktīvā atpūta un piedzīvojumi Vidzemes Zaļajos ceļos;</a:t>
            </a:r>
          </a:p>
          <a:p>
            <a:pPr marL="914400" indent="-457200">
              <a:spcBef>
                <a:spcPts val="0"/>
              </a:spcBef>
            </a:pPr>
            <a:r>
              <a:rPr lang="lv-LV" dirty="0">
                <a:latin typeface="Montserrat"/>
                <a:ea typeface="Montserrat"/>
                <a:cs typeface="Montserrat"/>
                <a:sym typeface="Montserrat"/>
              </a:rPr>
              <a:t>Putnu dzīve neskartajā Vidzemes dabā;</a:t>
            </a:r>
          </a:p>
          <a:p>
            <a:pPr marL="914400" indent="-457200">
              <a:spcBef>
                <a:spcPts val="0"/>
              </a:spcBef>
            </a:pPr>
            <a:r>
              <a:rPr lang="lv-LV" dirty="0">
                <a:latin typeface="Montserrat"/>
                <a:ea typeface="Montserrat"/>
                <a:cs typeface="Montserrat"/>
                <a:sym typeface="Montserrat"/>
              </a:rPr>
              <a:t>Saviļņojies Vidzemes piekrastes ūdeņos;</a:t>
            </a:r>
          </a:p>
          <a:p>
            <a:pPr marL="914400" indent="-457200">
              <a:spcBef>
                <a:spcPts val="0"/>
              </a:spcBef>
            </a:pPr>
            <a:r>
              <a:rPr lang="lv-LV" dirty="0">
                <a:latin typeface="Montserrat"/>
                <a:ea typeface="Montserrat"/>
                <a:cs typeface="Montserrat"/>
                <a:sym typeface="Montserrat"/>
              </a:rPr>
              <a:t>Vairāk piedzīvojumu </a:t>
            </a:r>
            <a:r>
              <a:rPr lang="lv-LV" dirty="0" err="1">
                <a:latin typeface="Montserrat"/>
                <a:ea typeface="Montserrat"/>
                <a:cs typeface="Montserrat"/>
                <a:sym typeface="Montserrat"/>
              </a:rPr>
              <a:t>banīšu</a:t>
            </a:r>
            <a:r>
              <a:rPr lang="lv-LV" dirty="0">
                <a:latin typeface="Montserrat"/>
                <a:ea typeface="Montserrat"/>
                <a:cs typeface="Montserrat"/>
                <a:sym typeface="Montserrat"/>
              </a:rPr>
              <a:t> zemē. </a:t>
            </a:r>
          </a:p>
          <a:p>
            <a:pPr marL="914400" indent="-457200">
              <a:spcBef>
                <a:spcPts val="0"/>
              </a:spcBef>
            </a:pPr>
            <a:endParaRPr lang="lv-LV" b="1" dirty="0">
              <a:latin typeface="Montserrat"/>
              <a:ea typeface="Montserrat"/>
              <a:cs typeface="Montserrat"/>
              <a:sym typeface="Montserrat"/>
            </a:endParaRPr>
          </a:p>
          <a:p>
            <a:pPr marL="914400" indent="-457200">
              <a:spcBef>
                <a:spcPts val="0"/>
              </a:spcBef>
            </a:pPr>
            <a:endParaRPr b="1" dirty="0">
              <a:latin typeface="Montserrat"/>
              <a:ea typeface="Montserrat"/>
              <a:cs typeface="Montserrat"/>
              <a:sym typeface="Montserrat"/>
            </a:endParaRPr>
          </a:p>
          <a:p>
            <a:pPr marL="228600" lvl="0" indent="-90804" algn="l" rtl="0">
              <a:lnSpc>
                <a:spcPct val="90000"/>
              </a:lnSpc>
              <a:spcBef>
                <a:spcPts val="1000"/>
              </a:spcBef>
              <a:spcAft>
                <a:spcPts val="0"/>
              </a:spcAft>
              <a:buClr>
                <a:schemeClr val="dk1"/>
              </a:buClr>
              <a:buSzPts val="2800"/>
              <a:buNone/>
            </a:pP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53"/>
        <p:cNvGrpSpPr/>
        <p:nvPr/>
      </p:nvGrpSpPr>
      <p:grpSpPr>
        <a:xfrm>
          <a:off x="0" y="0"/>
          <a:ext cx="0" cy="0"/>
          <a:chOff x="0" y="0"/>
          <a:chExt cx="0" cy="0"/>
        </a:xfrm>
      </p:grpSpPr>
      <p:sp>
        <p:nvSpPr>
          <p:cNvPr id="254" name="Google Shape;254;g29e078fbfa7_0_5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v-LV" b="1">
                <a:latin typeface="Montserrat"/>
                <a:ea typeface="Montserrat"/>
                <a:cs typeface="Montserrat"/>
                <a:sym typeface="Montserrat"/>
              </a:rPr>
              <a:t>Ādažu novada pārstāvju dalības VTA pasākumos</a:t>
            </a:r>
            <a:endParaRPr>
              <a:latin typeface="Montserrat"/>
              <a:ea typeface="Montserrat"/>
              <a:cs typeface="Montserrat"/>
              <a:sym typeface="Montserrat"/>
            </a:endParaRPr>
          </a:p>
        </p:txBody>
      </p:sp>
      <p:sp>
        <p:nvSpPr>
          <p:cNvPr id="255" name="Google Shape;255;g29e078fbfa7_0_53"/>
          <p:cNvSpPr txBox="1">
            <a:spLocks noGrp="1"/>
          </p:cNvSpPr>
          <p:nvPr>
            <p:ph type="body" idx="1"/>
          </p:nvPr>
        </p:nvSpPr>
        <p:spPr>
          <a:xfrm>
            <a:off x="838200" y="1690825"/>
            <a:ext cx="10801500" cy="4639800"/>
          </a:xfrm>
          <a:prstGeom prst="rect">
            <a:avLst/>
          </a:prstGeom>
          <a:noFill/>
          <a:ln>
            <a:noFill/>
          </a:ln>
        </p:spPr>
        <p:txBody>
          <a:bodyPr spcFirstLastPara="1" wrap="square" lIns="91425" tIns="45700" rIns="91425" bIns="45700" anchor="t" anchorCtr="0">
            <a:normAutofit fontScale="92500"/>
          </a:bodyPr>
          <a:lstStyle/>
          <a:p>
            <a:pPr marL="0" marR="0" lvl="0" indent="0" algn="l" rtl="0">
              <a:lnSpc>
                <a:spcPct val="90000"/>
              </a:lnSpc>
              <a:spcBef>
                <a:spcPts val="1000"/>
              </a:spcBef>
              <a:spcAft>
                <a:spcPts val="0"/>
              </a:spcAft>
              <a:buSzPct val="91836"/>
              <a:buNone/>
            </a:pPr>
            <a:endParaRPr b="1" dirty="0">
              <a:latin typeface="Montserrat"/>
              <a:ea typeface="Montserrat"/>
              <a:cs typeface="Montserrat"/>
              <a:sym typeface="Montserrat"/>
            </a:endParaRPr>
          </a:p>
          <a:p>
            <a:pPr marL="342900" marR="0" lvl="0" indent="-329565" algn="l" rtl="0">
              <a:lnSpc>
                <a:spcPct val="90000"/>
              </a:lnSpc>
              <a:spcBef>
                <a:spcPts val="1000"/>
              </a:spcBef>
              <a:spcAft>
                <a:spcPts val="0"/>
              </a:spcAft>
              <a:buSzPct val="100000"/>
              <a:buFont typeface="Montserrat"/>
              <a:buChar char="•"/>
            </a:pPr>
            <a:r>
              <a:rPr lang="lv-LV" dirty="0" err="1"/>
              <a:t>Klāstera</a:t>
            </a:r>
            <a:r>
              <a:rPr lang="lv-LV" dirty="0"/>
              <a:t> darba grupas “Saviļņojošā Vidzeme” tikšanās ZOOM sapulcē 2024.gada 18.septembrī</a:t>
            </a:r>
          </a:p>
          <a:p>
            <a:pPr marL="342900" marR="0" lvl="0" indent="-329565" algn="l" rtl="0">
              <a:lnSpc>
                <a:spcPct val="90000"/>
              </a:lnSpc>
              <a:spcBef>
                <a:spcPts val="1000"/>
              </a:spcBef>
              <a:spcAft>
                <a:spcPts val="0"/>
              </a:spcAft>
              <a:buSzPct val="100000"/>
              <a:buFont typeface="Montserrat"/>
              <a:buChar char="•"/>
            </a:pPr>
            <a:r>
              <a:rPr lang="lv-LV" dirty="0"/>
              <a:t>2024. gada 20.septembrī Līgatnē norisinās Vidzemes Tūrisma asociācijas Valdes sēde "Sadarbības tīkla jauno tūrisma produktu attīstības sapulce“</a:t>
            </a:r>
          </a:p>
          <a:p>
            <a:pPr marL="342900" marR="0" lvl="0" indent="-329565" algn="l" rtl="0">
              <a:lnSpc>
                <a:spcPct val="90000"/>
              </a:lnSpc>
              <a:spcBef>
                <a:spcPts val="1000"/>
              </a:spcBef>
              <a:spcAft>
                <a:spcPts val="0"/>
              </a:spcAft>
              <a:buSzPct val="100000"/>
              <a:buFont typeface="Montserrat"/>
              <a:buChar char="•"/>
            </a:pPr>
            <a:r>
              <a:rPr lang="lv-LV" dirty="0"/>
              <a:t>Potenciālās mērķauditorijas informēšana par tūrisma aktivitātēm Vidzemē, tajā skaitā arī Ādažu novadā, </a:t>
            </a:r>
            <a:r>
              <a:rPr lang="lv-LV" dirty="0" err="1"/>
              <a:t>facebook</a:t>
            </a:r>
            <a:r>
              <a:rPr lang="lv-LV" dirty="0"/>
              <a:t> vietnē “VISIT VIDZEME“</a:t>
            </a:r>
          </a:p>
          <a:p>
            <a:pPr marL="342900" marR="0" lvl="0" indent="-329565" algn="l" rtl="0">
              <a:lnSpc>
                <a:spcPct val="90000"/>
              </a:lnSpc>
              <a:spcBef>
                <a:spcPts val="1000"/>
              </a:spcBef>
              <a:spcAft>
                <a:spcPts val="0"/>
              </a:spcAft>
              <a:buSzPct val="100000"/>
              <a:buFont typeface="Montserrat"/>
              <a:buChar char="•"/>
            </a:pPr>
            <a:r>
              <a:rPr lang="lv-LV" dirty="0"/>
              <a:t>Aptaujas par tūrisma nozares organizāciju briedumu Zaļā kursa mērķu sasniegšanā, kuru sagatavojusi VTA - Vidzemes Augstskola un Banku augstskola pētnieku komanda.</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41"/>
        <p:cNvGrpSpPr/>
        <p:nvPr/>
      </p:nvGrpSpPr>
      <p:grpSpPr>
        <a:xfrm>
          <a:off x="0" y="0"/>
          <a:ext cx="0" cy="0"/>
          <a:chOff x="0" y="0"/>
          <a:chExt cx="0" cy="0"/>
        </a:xfrm>
      </p:grpSpPr>
      <p:sp>
        <p:nvSpPr>
          <p:cNvPr id="242" name="Google Shape;242;g2a0b6541a40_0_7"/>
          <p:cNvSpPr txBox="1">
            <a:spLocks noGrp="1"/>
          </p:cNvSpPr>
          <p:nvPr>
            <p:ph type="title"/>
          </p:nvPr>
        </p:nvSpPr>
        <p:spPr>
          <a:xfrm>
            <a:off x="1004455" y="26755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ts val="4400"/>
              <a:buFont typeface="Calibri"/>
              <a:buNone/>
            </a:pPr>
            <a:r>
              <a:rPr lang="lv-LV" b="1" dirty="0">
                <a:latin typeface="Montserrat"/>
                <a:ea typeface="Montserrat"/>
                <a:cs typeface="Montserrat"/>
                <a:sym typeface="Montserrat"/>
              </a:rPr>
              <a:t>Dalība festivālos un </a:t>
            </a:r>
            <a:br>
              <a:rPr lang="lv-LV" b="1" dirty="0">
                <a:latin typeface="Montserrat"/>
                <a:ea typeface="Montserrat"/>
                <a:cs typeface="Montserrat"/>
                <a:sym typeface="Montserrat"/>
              </a:rPr>
            </a:br>
            <a:r>
              <a:rPr lang="lv-LV" b="1" dirty="0">
                <a:latin typeface="Montserrat"/>
                <a:ea typeface="Montserrat"/>
                <a:cs typeface="Montserrat"/>
                <a:sym typeface="Montserrat"/>
              </a:rPr>
              <a:t>pilsētas svētkos</a:t>
            </a:r>
            <a:br>
              <a:rPr lang="lv-LV" b="1" dirty="0">
                <a:latin typeface="Montserrat"/>
                <a:ea typeface="Montserrat"/>
                <a:cs typeface="Montserrat"/>
                <a:sym typeface="Montserrat"/>
              </a:rPr>
            </a:br>
            <a:r>
              <a:rPr lang="lv-LV" b="1" dirty="0">
                <a:latin typeface="Montserrat"/>
                <a:ea typeface="Montserrat"/>
                <a:cs typeface="Montserrat"/>
                <a:sym typeface="Montserrat"/>
              </a:rPr>
              <a:t>2024</a:t>
            </a:r>
            <a:endParaRPr b="1" dirty="0">
              <a:latin typeface="Montserrat"/>
              <a:ea typeface="Montserrat"/>
              <a:cs typeface="Montserrat"/>
              <a:sym typeface="Montserrat"/>
            </a:endParaRPr>
          </a:p>
        </p:txBody>
      </p:sp>
      <p:sp>
        <p:nvSpPr>
          <p:cNvPr id="3" name="Text Placeholder 2">
            <a:extLst>
              <a:ext uri="{FF2B5EF4-FFF2-40B4-BE49-F238E27FC236}">
                <a16:creationId xmlns:a16="http://schemas.microsoft.com/office/drawing/2014/main" id="{8FEAE69E-7AFD-07FE-0C13-575EA9EF83C4}"/>
              </a:ext>
            </a:extLst>
          </p:cNvPr>
          <p:cNvSpPr>
            <a:spLocks noGrp="1"/>
          </p:cNvSpPr>
          <p:nvPr>
            <p:ph type="body" idx="1"/>
          </p:nvPr>
        </p:nvSpPr>
        <p:spPr/>
        <p:txBody>
          <a:bodyPr/>
          <a:lstStyle/>
          <a:p>
            <a:endParaRPr lang="lv-LV"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304"/>
        <p:cNvGrpSpPr/>
        <p:nvPr/>
      </p:nvGrpSpPr>
      <p:grpSpPr>
        <a:xfrm>
          <a:off x="0" y="0"/>
          <a:ext cx="0" cy="0"/>
          <a:chOff x="0" y="0"/>
          <a:chExt cx="0" cy="0"/>
        </a:xfrm>
      </p:grpSpPr>
      <p:sp>
        <p:nvSpPr>
          <p:cNvPr id="305" name="Google Shape;305;g1ed3849af4f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lv-LV" sz="4300" b="1" dirty="0">
                <a:latin typeface="Montserrat"/>
                <a:ea typeface="Montserrat"/>
                <a:cs typeface="Montserrat"/>
                <a:sym typeface="Montserrat"/>
              </a:rPr>
              <a:t>Vidzemes tūrisma konference Salaspilī</a:t>
            </a:r>
            <a:endParaRPr sz="4300" b="1" dirty="0">
              <a:latin typeface="Montserrat"/>
              <a:ea typeface="Montserrat"/>
              <a:cs typeface="Montserrat"/>
              <a:sym typeface="Montserrat"/>
            </a:endParaRPr>
          </a:p>
        </p:txBody>
      </p:sp>
      <p:sp>
        <p:nvSpPr>
          <p:cNvPr id="306" name="Google Shape;306;g1ed3849af4f_0_0"/>
          <p:cNvSpPr txBox="1">
            <a:spLocks noGrp="1"/>
          </p:cNvSpPr>
          <p:nvPr>
            <p:ph type="body" idx="1"/>
          </p:nvPr>
        </p:nvSpPr>
        <p:spPr>
          <a:xfrm>
            <a:off x="838200" y="1825625"/>
            <a:ext cx="4707300" cy="4351200"/>
          </a:xfrm>
          <a:prstGeom prst="rect">
            <a:avLst/>
          </a:prstGeom>
          <a:noFill/>
          <a:ln>
            <a:noFill/>
          </a:ln>
        </p:spPr>
        <p:txBody>
          <a:bodyPr spcFirstLastPara="1" wrap="square" lIns="91425" tIns="45700" rIns="91425" bIns="45700" anchor="t" anchorCtr="0">
            <a:normAutofit fontScale="70000" lnSpcReduction="20000"/>
          </a:bodyPr>
          <a:lstStyle/>
          <a:p>
            <a:pPr marL="0" marR="0" lvl="0" indent="0" algn="l" rtl="0">
              <a:lnSpc>
                <a:spcPct val="90000"/>
              </a:lnSpc>
              <a:spcBef>
                <a:spcPts val="1000"/>
              </a:spcBef>
              <a:spcAft>
                <a:spcPts val="0"/>
              </a:spcAft>
              <a:buSzPct val="82949"/>
              <a:buNone/>
            </a:pPr>
            <a:endParaRPr b="1" dirty="0">
              <a:latin typeface="Montserrat"/>
              <a:ea typeface="Montserrat"/>
              <a:cs typeface="Montserrat"/>
              <a:sym typeface="Montserrat"/>
            </a:endParaRPr>
          </a:p>
          <a:p>
            <a:pPr marL="228600" marR="0" lvl="0" indent="0" algn="l" rtl="0">
              <a:lnSpc>
                <a:spcPct val="90000"/>
              </a:lnSpc>
              <a:spcBef>
                <a:spcPts val="1000"/>
              </a:spcBef>
              <a:spcAft>
                <a:spcPts val="0"/>
              </a:spcAft>
              <a:buSzPct val="82949"/>
              <a:buNone/>
            </a:pPr>
            <a:r>
              <a:rPr lang="lv-LV" b="1" dirty="0">
                <a:latin typeface="Montserrat"/>
                <a:ea typeface="Montserrat"/>
                <a:cs typeface="Montserrat"/>
                <a:sym typeface="Montserrat"/>
              </a:rPr>
              <a:t>Notika: </a:t>
            </a:r>
            <a:r>
              <a:rPr lang="lv-LV" dirty="0">
                <a:latin typeface="Montserrat"/>
                <a:ea typeface="Montserrat"/>
                <a:cs typeface="Montserrat"/>
                <a:sym typeface="Montserrat"/>
              </a:rPr>
              <a:t>28.novembrī, Nacionālajā botāniskajā dārzā</a:t>
            </a:r>
          </a:p>
          <a:p>
            <a:pPr marL="228600" marR="0" lvl="0" indent="0" algn="l" rtl="0">
              <a:lnSpc>
                <a:spcPct val="90000"/>
              </a:lnSpc>
              <a:spcBef>
                <a:spcPts val="1000"/>
              </a:spcBef>
              <a:spcAft>
                <a:spcPts val="0"/>
              </a:spcAft>
              <a:buSzPct val="82949"/>
              <a:buNone/>
            </a:pPr>
            <a:r>
              <a:rPr lang="lv-LV" b="1" dirty="0">
                <a:latin typeface="Montserrat"/>
                <a:ea typeface="Montserrat"/>
                <a:cs typeface="Montserrat"/>
                <a:sym typeface="Montserrat"/>
              </a:rPr>
              <a:t>Koncepts: </a:t>
            </a:r>
            <a:r>
              <a:rPr lang="lv-LV" dirty="0">
                <a:latin typeface="Montserrat"/>
                <a:ea typeface="Montserrat"/>
                <a:cs typeface="Montserrat"/>
                <a:sym typeface="Montserrat"/>
              </a:rPr>
              <a:t>Uzzināt par aktualitātēm nozarē, VTA 2025. gada iecerēm, par </a:t>
            </a:r>
            <a:r>
              <a:rPr lang="lv-LV" dirty="0" err="1">
                <a:latin typeface="Montserrat"/>
                <a:ea typeface="Montserrat"/>
                <a:cs typeface="Montserrat"/>
                <a:sym typeface="Montserrat"/>
              </a:rPr>
              <a:t>digitalizācijas</a:t>
            </a:r>
            <a:r>
              <a:rPr lang="lv-LV" dirty="0">
                <a:latin typeface="Montserrat"/>
                <a:ea typeface="Montserrat"/>
                <a:cs typeface="Montserrat"/>
                <a:sym typeface="Montserrat"/>
              </a:rPr>
              <a:t> nozīmi tūrisma produktu attīstībā, nemateriālā kultūras mantojuma tūrisma potenciāla izmantošanu </a:t>
            </a:r>
          </a:p>
          <a:p>
            <a:pPr marL="228600" marR="0" lvl="0" indent="0" algn="l" rtl="0">
              <a:lnSpc>
                <a:spcPct val="90000"/>
              </a:lnSpc>
              <a:spcBef>
                <a:spcPts val="1000"/>
              </a:spcBef>
              <a:spcAft>
                <a:spcPts val="0"/>
              </a:spcAft>
              <a:buSzPct val="82949"/>
              <a:buNone/>
            </a:pPr>
            <a:r>
              <a:rPr lang="lv-LV" dirty="0">
                <a:latin typeface="Montserrat"/>
                <a:ea typeface="Montserrat"/>
                <a:cs typeface="Montserrat"/>
                <a:sym typeface="Montserrat"/>
              </a:rPr>
              <a:t> </a:t>
            </a:r>
            <a:r>
              <a:rPr lang="lv-LV" b="1" dirty="0">
                <a:latin typeface="Montserrat"/>
                <a:ea typeface="Montserrat"/>
                <a:cs typeface="Montserrat"/>
                <a:sym typeface="Montserrat"/>
              </a:rPr>
              <a:t>IEGUVUMS: </a:t>
            </a:r>
            <a:r>
              <a:rPr lang="lv-LV" dirty="0">
                <a:latin typeface="Montserrat"/>
                <a:ea typeface="Montserrat"/>
                <a:cs typeface="Montserrat"/>
                <a:sym typeface="Montserrat"/>
              </a:rPr>
              <a:t>informācijas iegūšana par aktualitātēm tūrisma nozarē</a:t>
            </a:r>
            <a:r>
              <a:rPr lang="lv-LV" b="1" dirty="0">
                <a:latin typeface="Montserrat"/>
                <a:ea typeface="Montserrat"/>
                <a:cs typeface="Montserrat"/>
                <a:sym typeface="Montserrat"/>
              </a:rPr>
              <a:t>, </a:t>
            </a:r>
            <a:r>
              <a:rPr lang="lv-LV" dirty="0">
                <a:latin typeface="Montserrat"/>
                <a:ea typeface="Montserrat"/>
                <a:cs typeface="Montserrat"/>
                <a:sym typeface="Montserrat"/>
              </a:rPr>
              <a:t>jaunu kontaktu dibināšana,</a:t>
            </a:r>
          </a:p>
          <a:p>
            <a:pPr marL="228600" marR="0" lvl="0" indent="0" algn="l" rtl="0">
              <a:lnSpc>
                <a:spcPct val="90000"/>
              </a:lnSpc>
              <a:spcBef>
                <a:spcPts val="1000"/>
              </a:spcBef>
              <a:spcAft>
                <a:spcPts val="0"/>
              </a:spcAft>
              <a:buSzPct val="82949"/>
              <a:buNone/>
            </a:pPr>
            <a:r>
              <a:rPr lang="lv-LV" dirty="0">
                <a:latin typeface="Montserrat"/>
                <a:ea typeface="Montserrat"/>
                <a:cs typeface="Montserrat"/>
                <a:sym typeface="Montserrat"/>
              </a:rPr>
              <a:t> </a:t>
            </a:r>
            <a:r>
              <a:rPr lang="lv-LV" b="1" dirty="0">
                <a:latin typeface="Montserrat"/>
                <a:ea typeface="Montserrat"/>
                <a:cs typeface="Montserrat"/>
                <a:sym typeface="Montserrat"/>
              </a:rPr>
              <a:t>APMEKLĒTĀJU SKAITS: </a:t>
            </a:r>
            <a:r>
              <a:rPr lang="lv-LV" dirty="0">
                <a:latin typeface="Montserrat"/>
                <a:ea typeface="Montserrat"/>
                <a:cs typeface="Montserrat"/>
                <a:sym typeface="Montserrat"/>
              </a:rPr>
              <a:t>&gt;60</a:t>
            </a:r>
            <a:endParaRPr dirty="0">
              <a:latin typeface="Montserrat"/>
              <a:ea typeface="Montserrat"/>
              <a:cs typeface="Montserrat"/>
              <a:sym typeface="Montserrat"/>
            </a:endParaRPr>
          </a:p>
          <a:p>
            <a:pPr marL="228600" lvl="0" indent="-90804" algn="l" rtl="0">
              <a:lnSpc>
                <a:spcPct val="90000"/>
              </a:lnSpc>
              <a:spcBef>
                <a:spcPts val="1000"/>
              </a:spcBef>
              <a:spcAft>
                <a:spcPts val="0"/>
              </a:spcAft>
              <a:buClr>
                <a:schemeClr val="dk1"/>
              </a:buClr>
              <a:buSzPct val="100000"/>
              <a:buNone/>
            </a:pPr>
            <a:endParaRPr dirty="0"/>
          </a:p>
        </p:txBody>
      </p:sp>
      <p:pic>
        <p:nvPicPr>
          <p:cNvPr id="5" name="Picture 4">
            <a:extLst>
              <a:ext uri="{FF2B5EF4-FFF2-40B4-BE49-F238E27FC236}">
                <a16:creationId xmlns:a16="http://schemas.microsoft.com/office/drawing/2014/main" id="{0A446FBA-AC59-9BAC-FD7D-FDA6C616B027}"/>
              </a:ext>
            </a:extLst>
          </p:cNvPr>
          <p:cNvPicPr>
            <a:picLocks noChangeAspect="1"/>
          </p:cNvPicPr>
          <p:nvPr/>
        </p:nvPicPr>
        <p:blipFill>
          <a:blip r:embed="rId3"/>
          <a:stretch>
            <a:fillRect/>
          </a:stretch>
        </p:blipFill>
        <p:spPr>
          <a:xfrm>
            <a:off x="5800635" y="3245142"/>
            <a:ext cx="3681815" cy="2596322"/>
          </a:xfrm>
          <a:prstGeom prst="rect">
            <a:avLst/>
          </a:prstGeom>
        </p:spPr>
      </p:pic>
      <p:pic>
        <p:nvPicPr>
          <p:cNvPr id="7" name="Picture 6">
            <a:extLst>
              <a:ext uri="{FF2B5EF4-FFF2-40B4-BE49-F238E27FC236}">
                <a16:creationId xmlns:a16="http://schemas.microsoft.com/office/drawing/2014/main" id="{9A33A039-864B-2D61-03D5-41C7E0F112AC}"/>
              </a:ext>
            </a:extLst>
          </p:cNvPr>
          <p:cNvPicPr>
            <a:picLocks noChangeAspect="1"/>
          </p:cNvPicPr>
          <p:nvPr/>
        </p:nvPicPr>
        <p:blipFill>
          <a:blip r:embed="rId4"/>
          <a:stretch>
            <a:fillRect/>
          </a:stretch>
        </p:blipFill>
        <p:spPr>
          <a:xfrm>
            <a:off x="7223355" y="1484671"/>
            <a:ext cx="4130445" cy="276969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304">
          <a:extLst>
            <a:ext uri="{FF2B5EF4-FFF2-40B4-BE49-F238E27FC236}">
              <a16:creationId xmlns:a16="http://schemas.microsoft.com/office/drawing/2014/main" id="{28C9C543-609F-0D04-023A-EA2A95F69EAD}"/>
            </a:ext>
          </a:extLst>
        </p:cNvPr>
        <p:cNvGrpSpPr/>
        <p:nvPr/>
      </p:nvGrpSpPr>
      <p:grpSpPr>
        <a:xfrm>
          <a:off x="0" y="0"/>
          <a:ext cx="0" cy="0"/>
          <a:chOff x="0" y="0"/>
          <a:chExt cx="0" cy="0"/>
        </a:xfrm>
      </p:grpSpPr>
      <p:sp>
        <p:nvSpPr>
          <p:cNvPr id="305" name="Google Shape;305;g1ed3849af4f_0_0">
            <a:extLst>
              <a:ext uri="{FF2B5EF4-FFF2-40B4-BE49-F238E27FC236}">
                <a16:creationId xmlns:a16="http://schemas.microsoft.com/office/drawing/2014/main" id="{AB4A67B4-1F31-0D68-2E50-E3219B9E22C3}"/>
              </a:ext>
            </a:extLst>
          </p:cNvPr>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400"/>
              <a:buFont typeface="Calibri"/>
              <a:buNone/>
            </a:pPr>
            <a:r>
              <a:rPr lang="lv-LV" sz="4300" b="1" dirty="0">
                <a:latin typeface="Montserrat"/>
                <a:ea typeface="Montserrat"/>
                <a:cs typeface="Montserrat"/>
                <a:sym typeface="Montserrat"/>
              </a:rPr>
              <a:t>Projekta “SMARTA-Net” projekta partneru gala tikšanās klātienē Briselē.</a:t>
            </a:r>
            <a:endParaRPr sz="4300" b="1" dirty="0">
              <a:latin typeface="Montserrat"/>
              <a:ea typeface="Montserrat"/>
              <a:cs typeface="Montserrat"/>
              <a:sym typeface="Montserrat"/>
            </a:endParaRPr>
          </a:p>
        </p:txBody>
      </p:sp>
      <p:sp>
        <p:nvSpPr>
          <p:cNvPr id="306" name="Google Shape;306;g1ed3849af4f_0_0">
            <a:extLst>
              <a:ext uri="{FF2B5EF4-FFF2-40B4-BE49-F238E27FC236}">
                <a16:creationId xmlns:a16="http://schemas.microsoft.com/office/drawing/2014/main" id="{FFAEFC3B-E72C-E682-A601-897FF4C30414}"/>
              </a:ext>
            </a:extLst>
          </p:cNvPr>
          <p:cNvSpPr txBox="1">
            <a:spLocks noGrp="1"/>
          </p:cNvSpPr>
          <p:nvPr>
            <p:ph type="body" idx="1"/>
          </p:nvPr>
        </p:nvSpPr>
        <p:spPr>
          <a:xfrm>
            <a:off x="838200" y="1366684"/>
            <a:ext cx="4903838" cy="5014451"/>
          </a:xfrm>
          <a:prstGeom prst="rect">
            <a:avLst/>
          </a:prstGeom>
          <a:noFill/>
          <a:ln>
            <a:noFill/>
          </a:ln>
        </p:spPr>
        <p:txBody>
          <a:bodyPr spcFirstLastPara="1" wrap="square" lIns="91425" tIns="45700" rIns="91425" bIns="45700" anchor="t" anchorCtr="0">
            <a:normAutofit fontScale="32500" lnSpcReduction="20000"/>
          </a:bodyPr>
          <a:lstStyle/>
          <a:p>
            <a:pPr marL="0" marR="0" lvl="0" indent="0" algn="l" rtl="0">
              <a:lnSpc>
                <a:spcPct val="90000"/>
              </a:lnSpc>
              <a:spcBef>
                <a:spcPts val="1000"/>
              </a:spcBef>
              <a:spcAft>
                <a:spcPts val="0"/>
              </a:spcAft>
              <a:buSzPct val="82949"/>
              <a:buNone/>
            </a:pPr>
            <a:endParaRPr b="1" dirty="0">
              <a:latin typeface="Montserrat"/>
              <a:ea typeface="Montserrat"/>
              <a:cs typeface="Montserrat"/>
              <a:sym typeface="Montserrat"/>
            </a:endParaRPr>
          </a:p>
          <a:p>
            <a:pPr marL="228600" marR="0" lvl="0" indent="0" algn="l" rtl="0">
              <a:lnSpc>
                <a:spcPct val="90000"/>
              </a:lnSpc>
              <a:spcBef>
                <a:spcPts val="1000"/>
              </a:spcBef>
              <a:spcAft>
                <a:spcPts val="0"/>
              </a:spcAft>
              <a:buSzPct val="82949"/>
              <a:buNone/>
            </a:pPr>
            <a:r>
              <a:rPr lang="lv-LV" sz="4900" b="1" dirty="0">
                <a:latin typeface="Montserrat"/>
                <a:ea typeface="Montserrat"/>
                <a:cs typeface="Montserrat"/>
                <a:sym typeface="Montserrat"/>
              </a:rPr>
              <a:t>Notika: </a:t>
            </a:r>
            <a:r>
              <a:rPr lang="pt-BR" sz="4900" dirty="0">
                <a:latin typeface="Montserrat"/>
                <a:ea typeface="Montserrat"/>
                <a:cs typeface="Montserrat"/>
                <a:sym typeface="Montserrat"/>
              </a:rPr>
              <a:t>no 2024. gada 22. oktobra līdz 2024. gada 24. oktobrim</a:t>
            </a:r>
            <a:r>
              <a:rPr lang="lv-LV" sz="4900" dirty="0">
                <a:latin typeface="Montserrat"/>
                <a:ea typeface="Montserrat"/>
                <a:cs typeface="Montserrat"/>
                <a:sym typeface="Montserrat"/>
              </a:rPr>
              <a:t> Beļģijā, Briselē, piedalījās Ādažu novada domes Teritorijas plānotājs Miķelis Cinis</a:t>
            </a:r>
          </a:p>
          <a:p>
            <a:pPr marL="228600" marR="0" lvl="0" indent="0" algn="l" rtl="0">
              <a:lnSpc>
                <a:spcPct val="90000"/>
              </a:lnSpc>
              <a:spcBef>
                <a:spcPts val="1000"/>
              </a:spcBef>
              <a:spcAft>
                <a:spcPts val="0"/>
              </a:spcAft>
              <a:buSzPct val="82949"/>
              <a:buNone/>
            </a:pPr>
            <a:r>
              <a:rPr lang="lv-LV" sz="4900" b="1" dirty="0">
                <a:latin typeface="Montserrat"/>
                <a:ea typeface="Montserrat"/>
                <a:cs typeface="Montserrat"/>
                <a:sym typeface="Montserrat"/>
              </a:rPr>
              <a:t>Koncepts: </a:t>
            </a:r>
            <a:r>
              <a:rPr lang="lv-LV" sz="4900" dirty="0">
                <a:latin typeface="Montserrat"/>
                <a:ea typeface="Montserrat"/>
                <a:cs typeface="Montserrat"/>
                <a:sym typeface="Montserrat"/>
              </a:rPr>
              <a:t>Tikšanās ar mobilitātes projekta “SMARTA-Net” iesaistīto pašvaldību pārstāvjiem no 15 valstīm, lai uzklausītu projekta galveno organizatoru gala ziņojumu par secinājumiem projektā, iegūtajiem projekta rezultātiem un šo ziņojumu prezentētu Eiropas komisijas pārstāvjiem. Papildus tika nodrošināta iespēja starptautiskajiem dalībniekiem savstarpēji runāt par aktuālajām tēmām un kas no projekta mērķiem tiek šobrīd darīts pašvaldībās</a:t>
            </a:r>
          </a:p>
          <a:p>
            <a:pPr marL="228600" marR="0" lvl="0" indent="0" algn="l" rtl="0">
              <a:lnSpc>
                <a:spcPct val="90000"/>
              </a:lnSpc>
              <a:spcBef>
                <a:spcPts val="1000"/>
              </a:spcBef>
              <a:spcAft>
                <a:spcPts val="0"/>
              </a:spcAft>
              <a:buSzPct val="82949"/>
              <a:buNone/>
            </a:pPr>
            <a:r>
              <a:rPr lang="lv-LV" sz="4900" b="1" dirty="0">
                <a:latin typeface="Montserrat"/>
                <a:ea typeface="Montserrat"/>
                <a:cs typeface="Montserrat"/>
                <a:sym typeface="Montserrat"/>
              </a:rPr>
              <a:t>IEGUVUMS: </a:t>
            </a:r>
            <a:r>
              <a:rPr lang="lv-LV" sz="4900" dirty="0">
                <a:latin typeface="Montserrat"/>
                <a:ea typeface="Montserrat"/>
                <a:cs typeface="Montserrat"/>
                <a:sym typeface="Montserrat"/>
              </a:rPr>
              <a:t>pieredzes apmaiņa ar Eiropas Savienības valstu pašvaldībām, lai viens no otra mācītos un kopīgi spētu rast idejas mobilitātes problēmu risināšanai. Ādažu pašvaldībai jāturpina iesaistīties šī un līdzīgu projektu aktivitātēs.</a:t>
            </a:r>
          </a:p>
          <a:p>
            <a:pPr marL="228600" marR="0" lvl="0" indent="0" algn="l" rtl="0">
              <a:lnSpc>
                <a:spcPct val="90000"/>
              </a:lnSpc>
              <a:spcBef>
                <a:spcPts val="1000"/>
              </a:spcBef>
              <a:spcAft>
                <a:spcPts val="0"/>
              </a:spcAft>
              <a:buSzPct val="82949"/>
              <a:buNone/>
            </a:pPr>
            <a:r>
              <a:rPr lang="lv-LV" sz="4900" b="1" dirty="0">
                <a:latin typeface="Montserrat"/>
                <a:ea typeface="Montserrat"/>
                <a:cs typeface="Montserrat"/>
                <a:sym typeface="Montserrat"/>
              </a:rPr>
              <a:t>APMEKLĒTĀJU SKAITS: </a:t>
            </a:r>
            <a:r>
              <a:rPr lang="lv-LV" sz="4900" dirty="0">
                <a:latin typeface="Montserrat"/>
                <a:ea typeface="Montserrat"/>
                <a:cs typeface="Montserrat"/>
                <a:sym typeface="Montserrat"/>
              </a:rPr>
              <a:t>&gt;60</a:t>
            </a:r>
            <a:endParaRPr sz="4900" dirty="0">
              <a:latin typeface="Montserrat"/>
              <a:ea typeface="Montserrat"/>
              <a:cs typeface="Montserrat"/>
              <a:sym typeface="Montserrat"/>
            </a:endParaRPr>
          </a:p>
          <a:p>
            <a:pPr marL="228600" lvl="0" indent="-90804" algn="l" rtl="0">
              <a:lnSpc>
                <a:spcPct val="90000"/>
              </a:lnSpc>
              <a:spcBef>
                <a:spcPts val="1000"/>
              </a:spcBef>
              <a:spcAft>
                <a:spcPts val="0"/>
              </a:spcAft>
              <a:buClr>
                <a:schemeClr val="dk1"/>
              </a:buClr>
              <a:buSzPct val="100000"/>
              <a:buNone/>
            </a:pPr>
            <a:endParaRPr dirty="0"/>
          </a:p>
        </p:txBody>
      </p:sp>
      <p:pic>
        <p:nvPicPr>
          <p:cNvPr id="3" name="Picture 2">
            <a:extLst>
              <a:ext uri="{FF2B5EF4-FFF2-40B4-BE49-F238E27FC236}">
                <a16:creationId xmlns:a16="http://schemas.microsoft.com/office/drawing/2014/main" id="{12F7D4A3-756D-11BD-E367-87F16B06C5FB}"/>
              </a:ext>
            </a:extLst>
          </p:cNvPr>
          <p:cNvPicPr>
            <a:picLocks noChangeAspect="1"/>
          </p:cNvPicPr>
          <p:nvPr/>
        </p:nvPicPr>
        <p:blipFill>
          <a:blip r:embed="rId3"/>
          <a:stretch>
            <a:fillRect/>
          </a:stretch>
        </p:blipFill>
        <p:spPr>
          <a:xfrm>
            <a:off x="8591700" y="1838633"/>
            <a:ext cx="2595633" cy="3456038"/>
          </a:xfrm>
          <a:prstGeom prst="rect">
            <a:avLst/>
          </a:prstGeom>
        </p:spPr>
      </p:pic>
      <p:pic>
        <p:nvPicPr>
          <p:cNvPr id="6" name="Picture 5">
            <a:extLst>
              <a:ext uri="{FF2B5EF4-FFF2-40B4-BE49-F238E27FC236}">
                <a16:creationId xmlns:a16="http://schemas.microsoft.com/office/drawing/2014/main" id="{95DD8133-F624-8861-DA4E-ACDE4524FD53}"/>
              </a:ext>
            </a:extLst>
          </p:cNvPr>
          <p:cNvPicPr>
            <a:picLocks noChangeAspect="1"/>
          </p:cNvPicPr>
          <p:nvPr/>
        </p:nvPicPr>
        <p:blipFill>
          <a:blip r:embed="rId4"/>
          <a:stretch>
            <a:fillRect/>
          </a:stretch>
        </p:blipFill>
        <p:spPr>
          <a:xfrm>
            <a:off x="5825633" y="3055374"/>
            <a:ext cx="3616537" cy="2571685"/>
          </a:xfrm>
          <a:prstGeom prst="rect">
            <a:avLst/>
          </a:prstGeom>
        </p:spPr>
      </p:pic>
    </p:spTree>
    <p:extLst>
      <p:ext uri="{BB962C8B-B14F-4D97-AF65-F5344CB8AC3E}">
        <p14:creationId xmlns:p14="http://schemas.microsoft.com/office/powerpoint/2010/main" val="431702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C232"/>
        </a:solidFill>
        <a:effectLst/>
      </p:bgPr>
    </p:bg>
    <p:spTree>
      <p:nvGrpSpPr>
        <p:cNvPr id="1" name="Shape 273"/>
        <p:cNvGrpSpPr/>
        <p:nvPr/>
      </p:nvGrpSpPr>
      <p:grpSpPr>
        <a:xfrm>
          <a:off x="0" y="0"/>
          <a:ext cx="0" cy="0"/>
          <a:chOff x="0" y="0"/>
          <a:chExt cx="0" cy="0"/>
        </a:xfrm>
      </p:grpSpPr>
      <p:sp>
        <p:nvSpPr>
          <p:cNvPr id="274" name="Google Shape;274;g319d847175d_0_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2325"/>
              <a:buFont typeface="Calibri"/>
              <a:buNone/>
            </a:pPr>
            <a:r>
              <a:rPr lang="lv-LV" sz="3100" b="1" dirty="0">
                <a:latin typeface="Montserrat"/>
                <a:ea typeface="Montserrat"/>
                <a:cs typeface="Montserrat"/>
                <a:sym typeface="Montserrat"/>
              </a:rPr>
              <a:t>Vidzemes Tūrisma asociācijas Valdes sēde "Sadarbības tīkla jauno tūrisma produktu attīstības sapulce"</a:t>
            </a:r>
            <a:br>
              <a:rPr lang="lv-LV" sz="4300" b="1" dirty="0">
                <a:latin typeface="Montserrat"/>
                <a:ea typeface="Montserrat"/>
                <a:cs typeface="Montserrat"/>
                <a:sym typeface="Montserrat"/>
              </a:rPr>
            </a:br>
            <a:endParaRPr sz="4300" b="1" dirty="0">
              <a:latin typeface="Montserrat"/>
              <a:ea typeface="Montserrat"/>
              <a:cs typeface="Montserrat"/>
              <a:sym typeface="Montserrat"/>
            </a:endParaRPr>
          </a:p>
        </p:txBody>
      </p:sp>
      <p:sp>
        <p:nvSpPr>
          <p:cNvPr id="275" name="Google Shape;275;g319d847175d_0_13"/>
          <p:cNvSpPr txBox="1">
            <a:spLocks noGrp="1"/>
          </p:cNvSpPr>
          <p:nvPr>
            <p:ph type="body" idx="1"/>
          </p:nvPr>
        </p:nvSpPr>
        <p:spPr>
          <a:xfrm>
            <a:off x="838200" y="1612490"/>
            <a:ext cx="4707300" cy="4564335"/>
          </a:xfrm>
          <a:prstGeom prst="rect">
            <a:avLst/>
          </a:prstGeom>
          <a:noFill/>
          <a:ln>
            <a:noFill/>
          </a:ln>
        </p:spPr>
        <p:txBody>
          <a:bodyPr spcFirstLastPara="1" wrap="square" lIns="91425" tIns="45700" rIns="91425" bIns="45700" anchor="t" anchorCtr="0">
            <a:normAutofit fontScale="55000" lnSpcReduction="20000"/>
          </a:bodyPr>
          <a:lstStyle/>
          <a:p>
            <a:pPr marL="0" marR="0" lvl="0" indent="0" algn="l" rtl="0">
              <a:lnSpc>
                <a:spcPct val="90000"/>
              </a:lnSpc>
              <a:spcBef>
                <a:spcPts val="1000"/>
              </a:spcBef>
              <a:spcAft>
                <a:spcPts val="0"/>
              </a:spcAft>
              <a:buSzPct val="91836"/>
              <a:buNone/>
            </a:pPr>
            <a:endParaRPr b="1" dirty="0">
              <a:latin typeface="Montserrat"/>
              <a:ea typeface="Montserrat"/>
              <a:cs typeface="Montserrat"/>
              <a:sym typeface="Montserrat"/>
            </a:endParaRPr>
          </a:p>
          <a:p>
            <a:pPr marL="228600" marR="0" lvl="0" indent="0" algn="l" rtl="0">
              <a:lnSpc>
                <a:spcPct val="90000"/>
              </a:lnSpc>
              <a:spcBef>
                <a:spcPts val="1000"/>
              </a:spcBef>
              <a:spcAft>
                <a:spcPts val="0"/>
              </a:spcAft>
              <a:buSzPct val="91836"/>
              <a:buNone/>
            </a:pPr>
            <a:r>
              <a:rPr lang="lv-LV" sz="3300" b="1" dirty="0">
                <a:latin typeface="Montserrat"/>
                <a:ea typeface="Montserrat"/>
                <a:cs typeface="Montserrat"/>
                <a:sym typeface="Montserrat"/>
              </a:rPr>
              <a:t>Notika: </a:t>
            </a:r>
            <a:r>
              <a:rPr lang="lv-LV" sz="3300" dirty="0">
                <a:latin typeface="Montserrat"/>
                <a:ea typeface="Montserrat"/>
                <a:cs typeface="Montserrat"/>
                <a:sym typeface="Montserrat"/>
              </a:rPr>
              <a:t>20. septembrī, Līgatnē</a:t>
            </a:r>
          </a:p>
          <a:p>
            <a:pPr marL="228600" marR="0" lvl="0" indent="0" algn="l" rtl="0">
              <a:lnSpc>
                <a:spcPct val="90000"/>
              </a:lnSpc>
              <a:spcBef>
                <a:spcPts val="1000"/>
              </a:spcBef>
              <a:spcAft>
                <a:spcPts val="0"/>
              </a:spcAft>
              <a:buSzPct val="91836"/>
              <a:buNone/>
            </a:pPr>
            <a:r>
              <a:rPr lang="lv-LV" sz="3300" b="1" dirty="0">
                <a:latin typeface="Montserrat"/>
                <a:ea typeface="Montserrat"/>
                <a:cs typeface="Montserrat"/>
                <a:sym typeface="Montserrat"/>
              </a:rPr>
              <a:t>Koncepts: </a:t>
            </a:r>
            <a:r>
              <a:rPr lang="lv-LV" sz="3300" dirty="0">
                <a:latin typeface="Montserrat"/>
                <a:ea typeface="Montserrat"/>
                <a:cs typeface="Montserrat"/>
                <a:sym typeface="Montserrat"/>
              </a:rPr>
              <a:t>VTA valdes pārstāvju informēšana par aktuālajām asociācijas ziņām, projekta aktivitātēm, LIAA Tūrisma departamenta pārstāvji informēja par Latvijas Investīciju un attīstības aģentūras plānotajām marketinga aktivitātēm un projekta "Vidzemes tūrisma sadarbības tīkls" uzraudzības procesu.</a:t>
            </a:r>
          </a:p>
          <a:p>
            <a:pPr marL="228600" marR="0" lvl="0" indent="0" algn="l" rtl="0">
              <a:lnSpc>
                <a:spcPct val="90000"/>
              </a:lnSpc>
              <a:spcBef>
                <a:spcPts val="1000"/>
              </a:spcBef>
              <a:spcAft>
                <a:spcPts val="0"/>
              </a:spcAft>
              <a:buSzPct val="91836"/>
              <a:buNone/>
            </a:pPr>
            <a:r>
              <a:rPr lang="lv-LV" sz="3300" b="1" dirty="0">
                <a:latin typeface="Montserrat"/>
                <a:ea typeface="Montserrat"/>
                <a:cs typeface="Montserrat"/>
                <a:sym typeface="Montserrat"/>
              </a:rPr>
              <a:t>IEGUVUMS: </a:t>
            </a:r>
            <a:r>
              <a:rPr lang="lv-LV" sz="3300" dirty="0">
                <a:latin typeface="Montserrat"/>
                <a:ea typeface="Montserrat"/>
                <a:cs typeface="Montserrat"/>
                <a:sym typeface="Montserrat"/>
              </a:rPr>
              <a:t>informācijas par "Vidzemes tūrisma sadarbības tīkls" norises posmiem un svarīgākajiem uzdevumiem tā realizācijā iegūšana. Izpratnes iegūšana par sadarbības tīkla jauno tūrisma produktu </a:t>
            </a:r>
            <a:r>
              <a:rPr lang="lv-LV" sz="3300" dirty="0" err="1">
                <a:latin typeface="Montserrat"/>
                <a:ea typeface="Montserrat"/>
                <a:cs typeface="Montserrat"/>
                <a:sym typeface="Montserrat"/>
              </a:rPr>
              <a:t>idjām</a:t>
            </a:r>
            <a:r>
              <a:rPr lang="lv-LV" sz="3300" dirty="0">
                <a:latin typeface="Montserrat"/>
                <a:ea typeface="Montserrat"/>
                <a:cs typeface="Montserrat"/>
                <a:sym typeface="Montserrat"/>
              </a:rPr>
              <a:t> un to realizēšanas gaitu. </a:t>
            </a:r>
          </a:p>
          <a:p>
            <a:pPr marL="228600" marR="0" lvl="0" indent="0" algn="l" rtl="0">
              <a:lnSpc>
                <a:spcPct val="90000"/>
              </a:lnSpc>
              <a:spcBef>
                <a:spcPts val="1000"/>
              </a:spcBef>
              <a:spcAft>
                <a:spcPts val="0"/>
              </a:spcAft>
              <a:buSzPct val="91836"/>
              <a:buNone/>
            </a:pPr>
            <a:r>
              <a:rPr lang="lv-LV" sz="3300" b="1" dirty="0">
                <a:latin typeface="Montserrat"/>
                <a:ea typeface="Montserrat"/>
                <a:cs typeface="Montserrat"/>
                <a:sym typeface="Montserrat"/>
              </a:rPr>
              <a:t>DALĪBNIEI: </a:t>
            </a:r>
            <a:r>
              <a:rPr lang="lv-LV" sz="3300" dirty="0">
                <a:latin typeface="Montserrat"/>
                <a:ea typeface="Montserrat"/>
                <a:cs typeface="Montserrat"/>
                <a:sym typeface="Montserrat"/>
              </a:rPr>
              <a:t>VTA dalībnieki &gt; 30</a:t>
            </a:r>
            <a:endParaRPr sz="3300" dirty="0">
              <a:latin typeface="Montserrat"/>
              <a:ea typeface="Montserrat"/>
              <a:cs typeface="Montserrat"/>
              <a:sym typeface="Montserrat"/>
            </a:endParaRPr>
          </a:p>
          <a:p>
            <a:pPr marL="228600" lvl="0" indent="-90803" algn="l" rtl="0">
              <a:lnSpc>
                <a:spcPct val="90000"/>
              </a:lnSpc>
              <a:spcBef>
                <a:spcPts val="1000"/>
              </a:spcBef>
              <a:spcAft>
                <a:spcPts val="0"/>
              </a:spcAft>
              <a:buClr>
                <a:schemeClr val="dk1"/>
              </a:buClr>
              <a:buSzPct val="100000"/>
              <a:buNone/>
            </a:pPr>
            <a:endParaRPr dirty="0"/>
          </a:p>
        </p:txBody>
      </p:sp>
      <p:pic>
        <p:nvPicPr>
          <p:cNvPr id="4" name="Picture 3">
            <a:extLst>
              <a:ext uri="{FF2B5EF4-FFF2-40B4-BE49-F238E27FC236}">
                <a16:creationId xmlns:a16="http://schemas.microsoft.com/office/drawing/2014/main" id="{8738AA06-BCCF-4905-4FB4-C924B68CFDA8}"/>
              </a:ext>
            </a:extLst>
          </p:cNvPr>
          <p:cNvPicPr>
            <a:picLocks noChangeAspect="1"/>
          </p:cNvPicPr>
          <p:nvPr/>
        </p:nvPicPr>
        <p:blipFill>
          <a:blip r:embed="rId3"/>
          <a:stretch>
            <a:fillRect/>
          </a:stretch>
        </p:blipFill>
        <p:spPr>
          <a:xfrm>
            <a:off x="5681817" y="1376516"/>
            <a:ext cx="3757151" cy="2504767"/>
          </a:xfrm>
          <a:prstGeom prst="rect">
            <a:avLst/>
          </a:prstGeom>
        </p:spPr>
      </p:pic>
      <p:pic>
        <p:nvPicPr>
          <p:cNvPr id="6" name="Picture 5">
            <a:extLst>
              <a:ext uri="{FF2B5EF4-FFF2-40B4-BE49-F238E27FC236}">
                <a16:creationId xmlns:a16="http://schemas.microsoft.com/office/drawing/2014/main" id="{3D90B069-5DEE-E9EB-4166-66E3CD94A8AD}"/>
              </a:ext>
            </a:extLst>
          </p:cNvPr>
          <p:cNvPicPr>
            <a:picLocks noChangeAspect="1"/>
          </p:cNvPicPr>
          <p:nvPr/>
        </p:nvPicPr>
        <p:blipFill>
          <a:blip r:embed="rId4"/>
          <a:stretch>
            <a:fillRect/>
          </a:stretch>
        </p:blipFill>
        <p:spPr>
          <a:xfrm>
            <a:off x="8088261" y="2911286"/>
            <a:ext cx="3265539" cy="326553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629</Words>
  <Application>Microsoft Office PowerPoint</Application>
  <PresentationFormat>Widescreen</PresentationFormat>
  <Paragraphs>53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Montserrat</vt:lpstr>
      <vt:lpstr>Arial</vt:lpstr>
      <vt:lpstr>Office Theme</vt:lpstr>
      <vt:lpstr>Atskaite par darbību Vidzemes tūrisma asociācijā</vt:lpstr>
      <vt:lpstr>Pamats līdz 2024. gada maijam </vt:lpstr>
      <vt:lpstr>Pamats - jauns sadarbības līgums </vt:lpstr>
      <vt:lpstr>Vidzemes Tūrisma asociācijas 2024. gada aktivitātes un plānotās aktivitātes 2025. gadā </vt:lpstr>
      <vt:lpstr>Ādažu novada pārstāvju dalības VTA pasākumos</vt:lpstr>
      <vt:lpstr>Dalība festivālos un  pilsētas svētkos 2024</vt:lpstr>
      <vt:lpstr>Vidzemes tūrisma konference Salaspilī</vt:lpstr>
      <vt:lpstr>Projekta “SMARTA-Net” projekta partneru gala tikšanās klātienē Briselē.</vt:lpstr>
      <vt:lpstr>Vidzemes Tūrisma asociācijas Valdes sēde "Sadarbības tīkla jauno tūrisma produktu attīstības sapulce" </vt:lpstr>
      <vt:lpstr>WEB lapa Latvia-Velo.Travel (papildināta ar maršrutiem, statistikas sadaļu)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Atskaite par darbību Vidzemes tūrisma asociācijā</dc:title>
  <dc:creator>Carnikavas novada domes Tūrisma informācijas centrs</dc:creator>
  <cp:lastModifiedBy>Jevgēnija Sviridenkova</cp:lastModifiedBy>
  <cp:revision>2</cp:revision>
  <dcterms:created xsi:type="dcterms:W3CDTF">2022-10-04T12:00:49Z</dcterms:created>
  <dcterms:modified xsi:type="dcterms:W3CDTF">2025-02-07T08:55:47Z</dcterms:modified>
</cp:coreProperties>
</file>