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1:4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4305 400 24575,'0'-6'0,"0"-1"0,-1 1 0,0 0 0,0-1 0,-1 1 0,0 0 0,0 0 0,0 0 0,-1 0 0,0 0 0,0 1 0,0-1 0,-1 1 0,0 0 0,0 0 0,0 0 0,-1 1 0,1-1 0,-1 1 0,-10-6 0,-8-5 0,0 2 0,-1 1 0,-45-16 0,25 11 0,-36-14 0,-1 4 0,-131-26 0,-177-3 0,-71 30 0,-4 26 0,332 1 0,107 0 0,0 1 0,0 1 0,0 2 0,0 0 0,1 1 0,0 2 0,0 1 0,1 0 0,0 2 0,1 0 0,-31 22 0,-119 79 0,-118 72 0,35-31 0,-117 67 0,207-119 0,130-78 0,2 2 0,-50 49 0,68-58 0,2 0 0,0 1 0,1 1 0,1 0 0,0 1 0,-14 36 0,-34 129 0,23-62 0,-20 16 0,33-86 0,-25 84 0,-114 609 0,147-635 0,5-1 0,7 162 0,6-220 0,2 0 0,3 0 0,2-1 0,2 1 0,2-2 0,3 0 0,33 69 0,183 282 0,-66-125 0,-156-256 0,1 0 0,0-1 0,1-1 0,2 0 0,-1-1 0,2 0 0,0-1 0,1-1 0,0-1 0,22 13 0,9 3 0,1-3 0,1-2 0,1-3 0,2-1 0,61 14 0,281 43 0,-139-32 0,687 198-369,-70-15 40,-533-167 678,-245-51-174,151-2-1,-220-10-174,1-1 0,-2-1 0,1-2 0,0-1 0,-1 0 0,0-2 0,-1-1 0,0-1 0,-1-1 0,29-20 0,21-19 0,110-101 0,-129 105 0,22-18 0,127-119 0,-175 155 0,-2-1 0,-1-1 0,-1-1 0,36-67 0,-12 4 0,91-166 0,322-536 0,-446 771 0,-1-2 0,-1 0 0,-1-1 0,-2 0 0,8-37 0,-6 13 0,2 0 0,3 0 0,33-73 0,-38 97 0,-1-1 0,-1 0 0,-2 0 0,-1-1 0,-2 1 0,-1-2 0,0-56 0,-5 48 0,-2 0 0,-2 0 0,-2 0 0,-1 1 0,-23-65 0,-94-237 0,113 312 0,-21-37 0,18 38 0,-14-37 0,-28-100 0,30 79 0,-4 1 0,-54-107 0,76 179 0,-1 0 0,0 0 0,-1 1 0,0 0 0,-1 1 0,0 0 0,0 1 0,-23-14 0,15 10 0,0-1 0,-28-27 0,22 14 0,-2 1 0,0 2 0,-2 1 0,-1 2 0,-1 0 0,-1 3 0,-35-17 0,8 7 0,2-2 0,-62-45 0,65 40 0,-70-33 0,75 42 0,13 9 0,-1 1 0,-59-17 0,-85-13 0,-22-8 0,125 28-682,-78-39-1,124 49-6143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1:50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1:5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1:53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1:54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3:47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3044 1 24575,'-79'-1'0,"-319"8"0,287 0 0,-175 35 0,187-22 0,-251 60 0,265-56 0,1 4 0,-89 43 0,99-36 0,-243 121 0,227-106 0,-120 87 0,191-124 0,-66 51 0,-81 77 0,142-118 0,1 2 0,1 1 0,1 0 0,1 2 0,1 0 0,2 2 0,-21 45 0,-140 483 0,160-479 0,4 0 0,3 1 0,3 0 0,4 0 0,4 1 0,3-1 0,4 0 0,3 0 0,3-1 0,4 0 0,37 104 0,-37-131 0,-8-20 0,25 54 0,-28-75 0,0-1 0,0 1 0,1-2 0,0 1 0,1-1 0,0 0 0,1 0 0,16 12 0,65 48 0,3-4 0,112 59 0,-14-16 0,4 2 0,-157-91 0,1-2 0,1-2 0,56 14 0,-29-16 0,132 10 0,70-19 0,-138-10 0,0-6 0,-1-6 0,187-49 0,-193 39 0,61-18 0,-156 37 0,0-1 0,-1-2 0,-1-1 0,33-20 0,-8-3 0,-2-2 0,79-78 0,76-105 0,-113 118 0,30-38 0,-99 110 0,-1-1 0,32-67 0,165-426 0,-198 468 0,-2 0 0,-3-2 0,-3 0 0,-2-1 0,3-63 0,20-138 0,-19 168 0,5-104 0,-20 182 0,1-11 0,-4-43 0,2 61 0,0 1 0,-1-1 0,0 0 0,0 1 0,-1-1 0,0 1 0,0 0 0,0 0 0,-1 0 0,-5-6 0,-38-47 0,-37-53 0,57 78 0,-2 1 0,-1 1 0,-1 2 0,-2 1 0,-64-46 0,-23-2 0,77 52 0,-68-52 0,74 49 0,-2 1 0,-84-42 0,70 41 0,35 18-455,2 0 0,-28-25 0,27 22-6371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3:50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1572 0 24575,'-30'2'0,"0"0"0,1 2 0,-1 2 0,1 0 0,0 2 0,1 1 0,-33 15 0,10 0 0,2 2 0,-88 60 0,111-65 0,-25 25 0,32-29 0,0 1 0,-43 27 0,-3-6 0,-214 135 0,266-165 0,0 1 0,0 1 0,1 0 0,0 0 0,1 1 0,1 0 0,0 1 0,0 1 0,2-1 0,-9 17 0,-9 15 0,-37 50 0,33-51 0,-28 50 0,-16 86 0,17-36 0,42-108 0,2 1 0,1 0 0,2 1 0,-6 44 0,-8 158 0,14-117 0,-1 415 0,13-329 0,0-148 0,3 0 0,2 1 0,24 96 0,-7-53 0,-5-21 0,47 135 0,-7-76 0,88 251 0,-140-369 0,210 615 0,-60-253 0,2-51 0,-156-330 0,17 34 0,156 291 0,-163-311 0,70 107 0,-71-112 0,0-1 0,1 0 0,0-1 0,1 0 0,30 20 0,67 33-1365,-84-49-5461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3:5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4787 1696 24575,'-1'-5'0,"0"0"0,-1 1 0,0-1 0,0 1 0,0-1 0,0 1 0,-1 0 0,0-1 0,0 1 0,-4-5 0,-9-13 0,-10-22 0,-2 2 0,-2 0 0,-2 3 0,-58-58 0,-164-135 0,254 232 0,-384-307 0,-24 32 0,-387-123 0,719 368 0,0 4 0,-2 3 0,-1 3 0,-1 4 0,0 4 0,-154-5 0,-346 21 0,538-1 0,1 2 0,0 1 0,0 3 0,1 1 0,1 2 0,-1 1 0,2 2 0,0 2 0,1 2 0,1 1 0,0 2 0,2 1 0,1 2 0,1 1 0,-56 58 0,51-46 0,-3-2 0,0-2 0,-3-2 0,-49 29 0,-50 38 0,126-85 0,1 0 0,0 0 0,1 1 0,-17 25 0,-42 73 0,41-60 0,7-14 0,3 1 0,-31 75 0,42-88 0,1-1 0,0 0 0,2 0 0,-10 53 0,13-28 0,2 0 0,2 0 0,2 1 0,3-1 0,2 0 0,2 0 0,23 79 0,-11-47 0,-16-62 0,1 0 0,1-1 0,0 1 0,2-1 0,10 20 0,5-1 0,38 52 0,-54-84 0,-1-1 0,1 1 0,0-1 0,0-1 0,1 0 0,0 0 0,0 0 0,0-1 0,15 6 0,10 2 0,43 9 0,-32-11 0,22 6 0,0-4 0,1-2 0,85 1 0,206-15 0,-312 3 0,45-5 0,0-4 0,0-4 0,138-40 0,-177 41 0,1 3 0,108-8 0,110 16 0,-173 3 0,323 19 0,-336-14 0,170-8 0,-129-19 0,-86 15 0,-1-1 0,0-2 0,0-2 0,-1-1 0,45-22 0,-49 21 0,25-7 25,-39 14-488,1-1-1,34-17 1,-38 13-6363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1T18:34:1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9F4633F-0CB5-4F25-9C77-09D51FE43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813" y="605118"/>
            <a:ext cx="8915399" cy="2262781"/>
          </a:xfrm>
        </p:spPr>
        <p:txBody>
          <a:bodyPr>
            <a:normAutofit/>
          </a:bodyPr>
          <a:lstStyle/>
          <a:p>
            <a:pPr algn="r"/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Gaujas ilgtspējīgas attīstības biedrība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4C2458E-B688-4FE6-9437-50AF76D95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/>
              <a:t>Ādaži 2025. gada 22. janvāris</a:t>
            </a:r>
          </a:p>
        </p:txBody>
      </p:sp>
    </p:spTree>
    <p:extLst>
      <p:ext uri="{BB962C8B-B14F-4D97-AF65-F5344CB8AC3E}">
        <p14:creationId xmlns:p14="http://schemas.microsoft.com/office/powerpoint/2010/main" val="38995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26E457-471B-4D69-8167-6C5FF029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Gaujas grīva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0C294513-04BC-4EE6-BE5E-4EC7C04C0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049" y="1353669"/>
            <a:ext cx="7760918" cy="508299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00749E9A-2B81-4810-A84A-22FF9C22327E}"/>
                  </a:ext>
                </a:extLst>
              </p14:cNvPr>
              <p14:cNvContentPartPr/>
              <p14:nvPr/>
            </p14:nvContentPartPr>
            <p14:xfrm>
              <a:off x="4014021" y="1739153"/>
              <a:ext cx="1473120" cy="130320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00749E9A-2B81-4810-A84A-22FF9C223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381" y="1730153"/>
                <a:ext cx="1490760" cy="13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okraksts 6">
                <a:extLst>
                  <a:ext uri="{FF2B5EF4-FFF2-40B4-BE49-F238E27FC236}">
                    <a16:creationId xmlns:a16="http://schemas.microsoft.com/office/drawing/2014/main" id="{E7790D25-0A9A-478D-ADF6-43BB11B32123}"/>
                  </a:ext>
                </a:extLst>
              </p14:cNvPr>
              <p14:cNvContentPartPr/>
              <p14:nvPr/>
            </p14:nvContentPartPr>
            <p14:xfrm>
              <a:off x="5592981" y="1954433"/>
              <a:ext cx="566280" cy="2170800"/>
            </p14:xfrm>
          </p:contentPart>
        </mc:Choice>
        <mc:Fallback xmlns="">
          <p:pic>
            <p:nvPicPr>
              <p:cNvPr id="7" name="Rokraksts 6">
                <a:extLst>
                  <a:ext uri="{FF2B5EF4-FFF2-40B4-BE49-F238E27FC236}">
                    <a16:creationId xmlns:a16="http://schemas.microsoft.com/office/drawing/2014/main" id="{E7790D25-0A9A-478D-ADF6-43BB11B321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3981" y="1945433"/>
                <a:ext cx="583920" cy="21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okraksts 7">
                <a:extLst>
                  <a:ext uri="{FF2B5EF4-FFF2-40B4-BE49-F238E27FC236}">
                    <a16:creationId xmlns:a16="http://schemas.microsoft.com/office/drawing/2014/main" id="{6F5D154C-9BA1-4C98-BC1E-9A9623E17512}"/>
                  </a:ext>
                </a:extLst>
              </p14:cNvPr>
              <p14:cNvContentPartPr/>
              <p14:nvPr/>
            </p14:nvContentPartPr>
            <p14:xfrm>
              <a:off x="3601461" y="3791153"/>
              <a:ext cx="1723680" cy="810360"/>
            </p14:xfrm>
          </p:contentPart>
        </mc:Choice>
        <mc:Fallback xmlns="">
          <p:pic>
            <p:nvPicPr>
              <p:cNvPr id="8" name="Rokraksts 7">
                <a:extLst>
                  <a:ext uri="{FF2B5EF4-FFF2-40B4-BE49-F238E27FC236}">
                    <a16:creationId xmlns:a16="http://schemas.microsoft.com/office/drawing/2014/main" id="{6F5D154C-9BA1-4C98-BC1E-9A9623E175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2821" y="3782153"/>
                <a:ext cx="174132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46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FDB37A-4D46-4F43-9C5C-1081355D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D4FCBDE-1F12-4414-BD88-B40A6F4C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pPr marL="0" indent="0" algn="ctr">
              <a:buNone/>
            </a:pPr>
            <a:r>
              <a:rPr lang="lv-LV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okraksts 3">
                <a:extLst>
                  <a:ext uri="{FF2B5EF4-FFF2-40B4-BE49-F238E27FC236}">
                    <a16:creationId xmlns:a16="http://schemas.microsoft.com/office/drawing/2014/main" id="{0B914976-0014-43C0-9FA5-D47682A1CFC1}"/>
                  </a:ext>
                </a:extLst>
              </p14:cNvPr>
              <p14:cNvContentPartPr/>
              <p14:nvPr/>
            </p14:nvContentPartPr>
            <p14:xfrm>
              <a:off x="4276101" y="3424313"/>
              <a:ext cx="360" cy="360"/>
            </p14:xfrm>
          </p:contentPart>
        </mc:Choice>
        <mc:Fallback xmlns="">
          <p:pic>
            <p:nvPicPr>
              <p:cNvPr id="4" name="Rokraksts 3">
                <a:extLst>
                  <a:ext uri="{FF2B5EF4-FFF2-40B4-BE49-F238E27FC236}">
                    <a16:creationId xmlns:a16="http://schemas.microsoft.com/office/drawing/2014/main" id="{0B914976-0014-43C0-9FA5-D47682A1CF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7101" y="341567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39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4DC3A5-1DD0-4A54-88E7-526682F6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biedrību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1590BD3-8216-4581-83C3-E4E55A92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Dibināta 2015. gadā, dibinātāji – 7 Gaujas upes baseina pašvaldības;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gadā biedrības biedri ir Ādažu, Saulkrastu, Siguldas,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Cēsu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Smiltenes, Valkas, Gulbenes novadu pašvaldības;</a:t>
            </a:r>
          </a:p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Biedrības mērķi: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stabilas, ģenētiski daudzveidīgas un komerciāli izmantojamas laša, taimiņa, foreles, alatas, zuša un upes nēģa populācijas un to krājumus Gaujas upes baseinā;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Uzlabot citu zivju sugu populācijas stāvokli Gaujas upes baseinā;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b="0" i="0" dirty="0">
                <a:solidFill>
                  <a:srgbClr val="3636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Uzturēt un apsaimniekot Gaujas ūdensteces, zivju nārsta vietas, upes krastus un ar tūrismu saistītās infrastruktūras;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4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3C7456-EF46-4F4F-896B-A7347806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Pamata uzdevums – zivju resursi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87BAF0B-19B7-4776-909D-EF81ABA1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Lasis, taimiņš un nēģis –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anadromās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sugas, kas dzīvo jūrā, bet nārsto upēs;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Lasis, taimiņš un nēģis nārsto upes straujtecēs ar oļainu grunti. Lašu nārsts pārsvarā Gaujā un Amatā. Retāk Braslā, Raunā un citās lielākajās Gaujas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pietekupēs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Taimiņi nārsto Gaujas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pietekupēs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lielākie īpatņi – Gaujā.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Nozīmīgākas nārsta vietas lašiem – no Siguldas līdz Paideru HES aizsprostam ar pieaugošu intensitāti upes augštecē. Taimiņi nārsto praktiski visās Gaujas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pietekupēs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 iespējama migrācija. Nēģu nārsts Gaujā un lielākajās pietekās ar pieaugošu intensitāti Gaujas augštecē.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Aktivitātes 2014. gada pētījumā «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Lašveidīgo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zivju, zušu un nēģu rīcības plāns» (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dr.biol.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Birzaks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dr.biol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R.Rutkis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u.c.)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CC32B0-A605-48E1-BD88-D10EB09F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Aktivitātes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FC00A1B-B033-4CB5-8490-996740AB4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Lašveidīgo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zivju makšķerēšanas iespēju nodrošināšana</a:t>
            </a:r>
          </a:p>
          <a:p>
            <a:pPr marL="0" indent="0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Prioritāte - Zivju resursi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zinātniskiem atzinumiem balstīta rīcība;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Nārsta vietu saglabāšana un attīstība (zivju resursu papildināšana);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Maluzvejniecības apkarošana un resursu ieguves kontrole;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Sabiedrības izglītošana un iesaiste;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Serviss un mārketings (iespējas uzņēmējiem)</a:t>
            </a:r>
          </a:p>
          <a:p>
            <a:pPr marL="0" indent="0">
              <a:buNone/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D6C363-3CC5-4BAF-AC81-0331AD0D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Realizācija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692D67D-7D50-417E-B827-82C1CB14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Upes augštece baro upi – lielākie ieguvēji lejtecē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Nārsta vietu sakopšana (ūdensteces attīrīšana no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aizauguma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Virešos 6,2 ha;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Nārsta laukumu izveide Vidagā;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Vaidavas, Lorupes un Amatas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hidromorfoloģiskā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izpēte;</a:t>
            </a:r>
          </a:p>
          <a:p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Pietekupju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tīrīšana – nārsta vietu sakopšana (Brasla, Rauna, Līgatne,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Skaļupe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Strīķupe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Vildoga,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Raunis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u.c.)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Zivju resursu pavairošana – Amata, Rauna;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Sabiedrības informēšanas projekti t.sk. stendi «Lašiem būt» visā upes posmā;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Sistemātiskas informēšanas kampaņas radio SWH, LR -1,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u.c.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Bērnu un jauniešu nometnes «Izzini upi» un «Izzini ūdeņu bagātības»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Makšķerēšanas serviss – informācija par ūdens stāvokli u.t.t.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Makšķerēšanas tūrisma mārketings ārvalstīs (Lietuva, Polija, Vācija)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U.c. aktivitātes</a:t>
            </a:r>
          </a:p>
        </p:txBody>
      </p:sp>
    </p:spTree>
    <p:extLst>
      <p:ext uri="{BB962C8B-B14F-4D97-AF65-F5344CB8AC3E}">
        <p14:creationId xmlns:p14="http://schemas.microsoft.com/office/powerpoint/2010/main" val="6753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D9E39C7-DEDC-4588-BF18-AE113264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un uzraudzība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FC8774F-BDFE-45FC-B6EA-07DFFEC41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Reidi un rezultāti (janvāris – aprīlis; septembris – decembris):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 gads – 28 reidi 440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 (EUR 8712,-). Izņemti 16 nelegālie zvejas rīki;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gads – 108 reidi 1728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 (EUR 28512,-). 23 nelegāli zvejas rīki, t.sk. 2 elektrozvejas (kriminālprocesi) un 2 administratīvie procesi;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gads – 95 reidi 1520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 (EUR 25365,-). 58 nelegāli zvejas rīki, 22 administratīvie pārkāpumi (16 par Licencētās makšķerēšanas noteikumu pārkāpumiem, no tiem 10 Ādažu novadā), 2 kriminālprocesi.</a:t>
            </a:r>
          </a:p>
        </p:txBody>
      </p:sp>
    </p:spTree>
    <p:extLst>
      <p:ext uri="{BB962C8B-B14F-4D97-AF65-F5344CB8AC3E}">
        <p14:creationId xmlns:p14="http://schemas.microsoft.com/office/powerpoint/2010/main" val="279804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C8A4D71-A84B-41D1-9703-4DC47BB7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Makšķerēšanas statistika 2024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1E12A4-A83E-4A19-9B0C-7DF31C9C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1.zona – 2154 licences; 707 zivis (1044 kg); 1 zivs uz 3,05 licencēm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2.zona – 1595 licences; 629 zivis (1020 kg); 1 zivs uz 2,54 licencēm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3.zona – 854 licences; 213 zivis (366 kg); 1 zivs uz 4,01 licencēm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5.zona – 326 licences; 60 zivis (89kg); 1 zivs uz 5,43 licencēm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6.zona – 229 licences; 102 zivis (193 kg) 1 zivs uz 2,25 licencēm (???)</a:t>
            </a:r>
          </a:p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Lielākie lomi 1. un 2. zonā (Carnikava – Murjāņi) - īpaši martā, aprīlī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Šajā teritorijā «satiekas» zivis, kas atgriežas uz jūru no nārsta vietām (jo tuvāk jūrai, jo vairāk zivju);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jūras «izlūkos» ienāk svaigās zivis «spožie» taimiņi un laši.</a:t>
            </a:r>
          </a:p>
        </p:txBody>
      </p:sp>
    </p:spTree>
    <p:extLst>
      <p:ext uri="{BB962C8B-B14F-4D97-AF65-F5344CB8AC3E}">
        <p14:creationId xmlns:p14="http://schemas.microsoft.com/office/powerpoint/2010/main" val="3161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124368-81F6-4CCC-B274-07A8D7B3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Tuvākās nākotnes izaicinājumi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7E0482-1DEF-4AE5-9D8D-3B341EE75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Problēmas «Krastu erozija – smilšu sanesumi» risinājumi Gaujas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pamattecē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tai skaitā vēsturisko lašu un nēģu nārsta vietu attīrīšana vai atjaunošana;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Problēmas «Gaujas grīva» risinājumi – sabiedrības, uzņēmēju, pašvaldības, zinātnieku un dabas aizsardzības speciālistu kopēja diskusija, problēmas apzināšanās, visiem pieņemama risinājuma realizācija.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Mērķis – nodrošināt brīvu zivju, nēģu, atpūtas kuģīšu un laivu migrāciju Gaujas grīvā, kā arī mazināt ledus sablīvējumu plūdu riskus</a:t>
            </a:r>
          </a:p>
        </p:txBody>
      </p:sp>
    </p:spTree>
    <p:extLst>
      <p:ext uri="{BB962C8B-B14F-4D97-AF65-F5344CB8AC3E}">
        <p14:creationId xmlns:p14="http://schemas.microsoft.com/office/powerpoint/2010/main" val="96723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AF3FFFF-B667-4009-BD3D-477259F8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Gaujas grīva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7C8F85B7-1B33-408B-A5CE-39AF39102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66" y="1968967"/>
            <a:ext cx="7637928" cy="46920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115A8B06-549C-49D5-A8A9-4F47BFA0F03D}"/>
                  </a:ext>
                </a:extLst>
              </p14:cNvPr>
              <p14:cNvContentPartPr/>
              <p14:nvPr/>
            </p14:nvContentPartPr>
            <p14:xfrm>
              <a:off x="5227221" y="3235673"/>
              <a:ext cx="2215800" cy="186624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115A8B06-549C-49D5-A8A9-4F47BFA0F0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8581" y="3226673"/>
                <a:ext cx="223344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okraksts 6">
                <a:extLst>
                  <a:ext uri="{FF2B5EF4-FFF2-40B4-BE49-F238E27FC236}">
                    <a16:creationId xmlns:a16="http://schemas.microsoft.com/office/drawing/2014/main" id="{DC461841-276C-4A67-93C8-B0A38BAE26D8}"/>
                  </a:ext>
                </a:extLst>
              </p14:cNvPr>
              <p14:cNvContentPartPr/>
              <p14:nvPr/>
            </p14:nvContentPartPr>
            <p14:xfrm>
              <a:off x="6929301" y="932393"/>
              <a:ext cx="360" cy="360"/>
            </p14:xfrm>
          </p:contentPart>
        </mc:Choice>
        <mc:Fallback xmlns="">
          <p:pic>
            <p:nvPicPr>
              <p:cNvPr id="7" name="Rokraksts 6">
                <a:extLst>
                  <a:ext uri="{FF2B5EF4-FFF2-40B4-BE49-F238E27FC236}">
                    <a16:creationId xmlns:a16="http://schemas.microsoft.com/office/drawing/2014/main" id="{DC461841-276C-4A67-93C8-B0A38BAE26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0661" y="9233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a 9">
            <a:extLst>
              <a:ext uri="{FF2B5EF4-FFF2-40B4-BE49-F238E27FC236}">
                <a16:creationId xmlns:a16="http://schemas.microsoft.com/office/drawing/2014/main" id="{CF813785-9175-432E-8B76-9D44D3D4B5DE}"/>
              </a:ext>
            </a:extLst>
          </p:cNvPr>
          <p:cNvGrpSpPr/>
          <p:nvPr/>
        </p:nvGrpSpPr>
        <p:grpSpPr>
          <a:xfrm>
            <a:off x="4903581" y="851393"/>
            <a:ext cx="360" cy="360"/>
            <a:chOff x="4903581" y="85139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Rokraksts 7">
                  <a:extLst>
                    <a:ext uri="{FF2B5EF4-FFF2-40B4-BE49-F238E27FC236}">
                      <a16:creationId xmlns:a16="http://schemas.microsoft.com/office/drawing/2014/main" id="{D17DCC4C-166C-473C-972C-C2B6E3DD0052}"/>
                    </a:ext>
                  </a:extLst>
                </p14:cNvPr>
                <p14:cNvContentPartPr/>
                <p14:nvPr/>
              </p14:nvContentPartPr>
              <p14:xfrm>
                <a:off x="4903581" y="851393"/>
                <a:ext cx="360" cy="360"/>
              </p14:xfrm>
            </p:contentPart>
          </mc:Choice>
          <mc:Fallback xmlns="">
            <p:pic>
              <p:nvPicPr>
                <p:cNvPr id="8" name="Rokraksts 7">
                  <a:extLst>
                    <a:ext uri="{FF2B5EF4-FFF2-40B4-BE49-F238E27FC236}">
                      <a16:creationId xmlns:a16="http://schemas.microsoft.com/office/drawing/2014/main" id="{D17DCC4C-166C-473C-972C-C2B6E3DD005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94941" y="8427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Rokraksts 8">
                  <a:extLst>
                    <a:ext uri="{FF2B5EF4-FFF2-40B4-BE49-F238E27FC236}">
                      <a16:creationId xmlns:a16="http://schemas.microsoft.com/office/drawing/2014/main" id="{1AF6474B-69AA-4CA0-A974-1656D12D56B4}"/>
                    </a:ext>
                  </a:extLst>
                </p14:cNvPr>
                <p14:cNvContentPartPr/>
                <p14:nvPr/>
              </p14:nvContentPartPr>
              <p14:xfrm>
                <a:off x="4903581" y="851393"/>
                <a:ext cx="360" cy="360"/>
              </p14:xfrm>
            </p:contentPart>
          </mc:Choice>
          <mc:Fallback xmlns="">
            <p:pic>
              <p:nvPicPr>
                <p:cNvPr id="9" name="Rokraksts 8">
                  <a:extLst>
                    <a:ext uri="{FF2B5EF4-FFF2-40B4-BE49-F238E27FC236}">
                      <a16:creationId xmlns:a16="http://schemas.microsoft.com/office/drawing/2014/main" id="{1AF6474B-69AA-4CA0-A974-1656D12D56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94941" y="8427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okraksts 10">
                <a:extLst>
                  <a:ext uri="{FF2B5EF4-FFF2-40B4-BE49-F238E27FC236}">
                    <a16:creationId xmlns:a16="http://schemas.microsoft.com/office/drawing/2014/main" id="{51CA872D-0FAA-41CE-84B6-C366E7214DE0}"/>
                  </a:ext>
                </a:extLst>
              </p14:cNvPr>
              <p14:cNvContentPartPr/>
              <p14:nvPr/>
            </p14:nvContentPartPr>
            <p14:xfrm>
              <a:off x="11385021" y="3137753"/>
              <a:ext cx="360" cy="360"/>
            </p14:xfrm>
          </p:contentPart>
        </mc:Choice>
        <mc:Fallback xmlns="">
          <p:pic>
            <p:nvPicPr>
              <p:cNvPr id="11" name="Rokraksts 10">
                <a:extLst>
                  <a:ext uri="{FF2B5EF4-FFF2-40B4-BE49-F238E27FC236}">
                    <a16:creationId xmlns:a16="http://schemas.microsoft.com/office/drawing/2014/main" id="{51CA872D-0FAA-41CE-84B6-C366E7214D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76021" y="31287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567847"/>
      </p:ext>
    </p:extLst>
  </p:cSld>
  <p:clrMapOvr>
    <a:masterClrMapping/>
  </p:clrMapOvr>
</p:sld>
</file>

<file path=ppt/theme/theme1.xml><?xml version="1.0" encoding="utf-8"?>
<a:theme xmlns:a="http://schemas.openxmlformats.org/drawingml/2006/main" name="Smilgas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773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Smilgas</vt:lpstr>
      <vt:lpstr>Gaujas ilgtspējīgas attīstības biedrība</vt:lpstr>
      <vt:lpstr>Par biedrību</vt:lpstr>
      <vt:lpstr>Pamata uzdevums – zivju resursi</vt:lpstr>
      <vt:lpstr>Aktivitātes</vt:lpstr>
      <vt:lpstr>Realizācija</vt:lpstr>
      <vt:lpstr>Kontrole un uzraudzība</vt:lpstr>
      <vt:lpstr>Makšķerēšanas statistika 2024</vt:lpstr>
      <vt:lpstr>Tuvākās nākotnes izaicinājumi</vt:lpstr>
      <vt:lpstr>Gaujas grīva</vt:lpstr>
      <vt:lpstr>Gaujas grīva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Gaujas ilgtspējīgas attīstības biedrība</dc:title>
  <dc:creator>Ainars</dc:creator>
  <cp:lastModifiedBy>Jevgēnija Sviridenkova</cp:lastModifiedBy>
  <cp:revision>1</cp:revision>
  <dcterms:created xsi:type="dcterms:W3CDTF">2025-01-21T15:57:58Z</dcterms:created>
  <dcterms:modified xsi:type="dcterms:W3CDTF">2025-02-07T08:50:31Z</dcterms:modified>
</cp:coreProperties>
</file>