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sldIdLst>
    <p:sldId id="256" r:id="rId2"/>
    <p:sldId id="271" r:id="rId3"/>
    <p:sldId id="282" r:id="rId4"/>
    <p:sldId id="283" r:id="rId5"/>
    <p:sldId id="269" r:id="rId6"/>
  </p:sldIdLst>
  <p:sldSz cx="18288000" cy="10287000"/>
  <p:notesSz cx="6797675" cy="9926638"/>
  <p:embeddedFontLst>
    <p:embeddedFont>
      <p:font typeface="Arial Bold" panose="020B0704020202020204" pitchFamily="34" charset="0"/>
      <p:regular r:id="rId8"/>
      <p:bold r:id="rId9"/>
    </p:embeddedFont>
    <p:embeddedFont>
      <p:font typeface="Montserrat" panose="00000500000000000000" pitchFamily="2" charset="-70"/>
      <p:regular r:id="rId10"/>
      <p:bold r:id="rId11"/>
      <p:italic r:id="rId12"/>
      <p:boldItalic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95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Vidējs stils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Gaišs stils 2 - izcēlums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65521" autoAdjust="0"/>
  </p:normalViewPr>
  <p:slideViewPr>
    <p:cSldViewPr>
      <p:cViewPr varScale="1">
        <p:scale>
          <a:sx n="49" d="100"/>
          <a:sy n="49" d="100"/>
        </p:scale>
        <p:origin x="1974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C61CD1-9091-4804-A9E5-E4A6F21F8D84}" type="datetimeFigureOut">
              <a:rPr lang="lv-LV" smtClean="0"/>
              <a:t>17.12.2024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5030B8-36F2-40BE-AF11-F7DDB3FE867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90512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5030B8-36F2-40BE-AF11-F7DDB3FE8672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14087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b="0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5030B8-36F2-40BE-AF11-F7DDB3FE8672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6916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5030B8-36F2-40BE-AF11-F7DDB3FE8672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624425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0E7661-E88E-2D42-3951-14CFF9D829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>
            <a:extLst>
              <a:ext uri="{FF2B5EF4-FFF2-40B4-BE49-F238E27FC236}">
                <a16:creationId xmlns:a16="http://schemas.microsoft.com/office/drawing/2014/main" id="{80AFE25E-DBDA-1AE3-CAB3-17995D09E2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>
            <a:extLst>
              <a:ext uri="{FF2B5EF4-FFF2-40B4-BE49-F238E27FC236}">
                <a16:creationId xmlns:a16="http://schemas.microsoft.com/office/drawing/2014/main" id="{89E414CF-6058-F549-21FA-77EA5714D4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F3A5F05-22CB-A331-984A-BE89587A1B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5030B8-36F2-40BE-AF11-F7DDB3FE8672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827520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5030B8-36F2-40BE-AF11-F7DDB3FE8672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87988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95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9492639"/>
            <a:ext cx="18288000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" name="Freeform 3"/>
          <p:cNvSpPr/>
          <p:nvPr/>
        </p:nvSpPr>
        <p:spPr>
          <a:xfrm>
            <a:off x="7239000" y="546811"/>
            <a:ext cx="3810000" cy="3810000"/>
          </a:xfrm>
          <a:custGeom>
            <a:avLst/>
            <a:gdLst/>
            <a:ahLst/>
            <a:cxnLst/>
            <a:rect l="l" t="t" r="r" b="b"/>
            <a:pathLst>
              <a:path w="3810000" h="3810000">
                <a:moveTo>
                  <a:pt x="0" y="0"/>
                </a:moveTo>
                <a:lnTo>
                  <a:pt x="3810000" y="0"/>
                </a:lnTo>
                <a:lnTo>
                  <a:pt x="3810000" y="3810000"/>
                </a:lnTo>
                <a:lnTo>
                  <a:pt x="0" y="3810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r="-731" b="-731"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1471009" y="4972050"/>
            <a:ext cx="15345983" cy="19760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920"/>
              </a:lnSpc>
            </a:pPr>
            <a:r>
              <a:rPr lang="lv-LV" sz="6000" dirty="0">
                <a:solidFill>
                  <a:srgbClr val="FFFFFF"/>
                </a:solidFill>
                <a:latin typeface="Montserrat" panose="00000500000000000000" pitchFamily="50" charset="-70"/>
              </a:rPr>
              <a:t>SIA «</a:t>
            </a:r>
            <a:r>
              <a:rPr lang="lv-LV" sz="6000" dirty="0" err="1">
                <a:solidFill>
                  <a:srgbClr val="FFFFFF"/>
                </a:solidFill>
                <a:latin typeface="Montserrat" panose="00000500000000000000" pitchFamily="50" charset="-70"/>
              </a:rPr>
              <a:t>Sunstar</a:t>
            </a:r>
            <a:r>
              <a:rPr lang="lv-LV" sz="6000" dirty="0">
                <a:solidFill>
                  <a:srgbClr val="FFFFFF"/>
                </a:solidFill>
                <a:latin typeface="Montserrat" panose="00000500000000000000" pitchFamily="50" charset="-70"/>
              </a:rPr>
              <a:t> Group» īpašuma iznomāšana trešajai pusei – SIA «</a:t>
            </a:r>
            <a:r>
              <a:rPr lang="lv-LV" sz="6000" dirty="0" err="1">
                <a:solidFill>
                  <a:srgbClr val="FFFFFF"/>
                </a:solidFill>
                <a:latin typeface="Montserrat" panose="00000500000000000000" pitchFamily="50" charset="-70"/>
              </a:rPr>
              <a:t>Optiv</a:t>
            </a:r>
            <a:r>
              <a:rPr lang="lv-LV" sz="6000" dirty="0">
                <a:solidFill>
                  <a:srgbClr val="FFFFFF"/>
                </a:solidFill>
                <a:latin typeface="Montserrat" panose="00000500000000000000" pitchFamily="50" charset="-70"/>
              </a:rPr>
              <a:t>»</a:t>
            </a:r>
            <a:endParaRPr lang="en-US" sz="6000" dirty="0">
              <a:solidFill>
                <a:srgbClr val="FFFFFF"/>
              </a:solidFill>
              <a:latin typeface="Montserrat" panose="00000500000000000000" pitchFamily="50" charset="-70"/>
            </a:endParaRPr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E2041484-680E-99AD-C7FA-BF7DA6C71C4C}"/>
              </a:ext>
            </a:extLst>
          </p:cNvPr>
          <p:cNvSpPr txBox="1"/>
          <p:nvPr/>
        </p:nvSpPr>
        <p:spPr>
          <a:xfrm>
            <a:off x="182880" y="9707728"/>
            <a:ext cx="18105120" cy="238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500" dirty="0">
                <a:solidFill>
                  <a:srgbClr val="FFFFFF"/>
                </a:solidFill>
                <a:latin typeface="Montserrat" pitchFamily="2" charset="77"/>
              </a:rPr>
              <a:t>ĀDAŽU NOVADA PAŠVALDĪBA   |   2024.</a:t>
            </a:r>
            <a:r>
              <a:rPr lang="lv-LV" sz="1500" dirty="0">
                <a:solidFill>
                  <a:srgbClr val="FFFFFF"/>
                </a:solidFill>
                <a:latin typeface="Montserrat" pitchFamily="2" charset="77"/>
              </a:rPr>
              <a:t> gada 18. decembris</a:t>
            </a:r>
            <a:endParaRPr lang="en-US" sz="1500" dirty="0">
              <a:solidFill>
                <a:srgbClr val="FFFFFF"/>
              </a:solidFill>
              <a:latin typeface="Montserrat" pitchFamily="2" charset="7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 rot="1789">
            <a:off x="-9527" y="9484996"/>
            <a:ext cx="18307052" cy="9525"/>
            <a:chOff x="0" y="0"/>
            <a:chExt cx="24409403" cy="127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4409400" cy="12700"/>
            </a:xfrm>
            <a:custGeom>
              <a:avLst/>
              <a:gdLst/>
              <a:ahLst/>
              <a:cxnLst/>
              <a:rect l="l" t="t" r="r" b="b"/>
              <a:pathLst>
                <a:path w="24409400" h="12700">
                  <a:moveTo>
                    <a:pt x="6350" y="0"/>
                  </a:moveTo>
                  <a:lnTo>
                    <a:pt x="24403050" y="0"/>
                  </a:lnTo>
                  <a:cubicBezTo>
                    <a:pt x="24406606" y="0"/>
                    <a:pt x="24409400" y="2794"/>
                    <a:pt x="24409400" y="6350"/>
                  </a:cubicBezTo>
                  <a:cubicBezTo>
                    <a:pt x="24409400" y="9906"/>
                    <a:pt x="24406606" y="12700"/>
                    <a:pt x="24403050" y="12700"/>
                  </a:cubicBezTo>
                  <a:lnTo>
                    <a:pt x="6350" y="12700"/>
                  </a:lnTo>
                  <a:cubicBezTo>
                    <a:pt x="2794" y="12700"/>
                    <a:pt x="0" y="9906"/>
                    <a:pt x="0" y="6350"/>
                  </a:cubicBezTo>
                  <a:cubicBezTo>
                    <a:pt x="0" y="2794"/>
                    <a:pt x="2794" y="0"/>
                    <a:pt x="6350" y="0"/>
                  </a:cubicBezTo>
                  <a:close/>
                </a:path>
              </a:pathLst>
            </a:custGeom>
            <a:solidFill>
              <a:srgbClr val="595959"/>
            </a:solidFill>
          </p:spPr>
        </p:sp>
      </p:grpSp>
      <p:sp>
        <p:nvSpPr>
          <p:cNvPr id="7" name="TextBox 7"/>
          <p:cNvSpPr txBox="1"/>
          <p:nvPr/>
        </p:nvSpPr>
        <p:spPr>
          <a:xfrm>
            <a:off x="762000" y="2204234"/>
            <a:ext cx="16764000" cy="58785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ĀNP un SIA «</a:t>
            </a:r>
            <a:r>
              <a:rPr lang="lv-LV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Sunstar</a:t>
            </a:r>
            <a:r>
              <a:rPr lang="lv-LV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 Group» </a:t>
            </a: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(</a:t>
            </a:r>
            <a:r>
              <a:rPr lang="lv-LV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reģ</a:t>
            </a: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. nr. 40103167187, NACE 74.90 Citur neklasificēti profesionālie, zinātniskie un tehniskie pakalpojumi) </a:t>
            </a:r>
            <a:r>
              <a:rPr lang="lv-LV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19.08.2024. noslēdza nomaksas pirkuma līgumu</a:t>
            </a: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 Nr. JUR 2024-08/781 </a:t>
            </a:r>
            <a:r>
              <a:rPr lang="lv-LV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par</a:t>
            </a: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 nekustamo īpašumu «</a:t>
            </a:r>
            <a:r>
              <a:rPr lang="lv-LV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Sintēzes iela 3</a:t>
            </a: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», </a:t>
            </a:r>
            <a:r>
              <a:rPr lang="lv-LV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Mežgarciems</a:t>
            </a: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, Carnikavas pag.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05.12.2024. notika ĀNP un SIA «</a:t>
            </a:r>
            <a:r>
              <a:rPr lang="lv-LV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Sunstar</a:t>
            </a:r>
            <a:r>
              <a:rPr lang="lv-LV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 Group» tikšanās</a:t>
            </a: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, kuras laikā uzņēmums informēja, ka īpašumu Sintēzes ielā 3 </a:t>
            </a:r>
            <a:r>
              <a:rPr lang="lv-LV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vēlas iznomāt trešajai pusei </a:t>
            </a: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– SIA «</a:t>
            </a:r>
            <a:r>
              <a:rPr lang="lv-LV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Optiv</a:t>
            </a: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» (</a:t>
            </a:r>
            <a:r>
              <a:rPr lang="lv-LV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reģ</a:t>
            </a: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. nr. 40203277905, NACE 86.90 Pārējā darbība veselības aizsardzības jomā, NACE 86.21 Vispārējā ārstu prakse)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Uzņēmums 09.12.2024. atsūtīja pašvaldībai vēstuli</a:t>
            </a: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 «Par piekrišanu īpašuma iznomāšanai veselības centra izveidei </a:t>
            </a:r>
            <a:r>
              <a:rPr lang="lv-LV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Mežgarciemā</a:t>
            </a: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»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SIA «</a:t>
            </a:r>
            <a:r>
              <a:rPr lang="lv-LV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Optiv</a:t>
            </a: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» ir saistīts uzņēmums ar SIA «</a:t>
            </a:r>
            <a:r>
              <a:rPr lang="lv-LV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Sunstar</a:t>
            </a: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 Group»</a:t>
            </a: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CCD5753E-69DD-64FF-4DCC-2E01CAB86776}"/>
              </a:ext>
            </a:extLst>
          </p:cNvPr>
          <p:cNvSpPr txBox="1"/>
          <p:nvPr/>
        </p:nvSpPr>
        <p:spPr>
          <a:xfrm>
            <a:off x="762000" y="971550"/>
            <a:ext cx="17434560" cy="9105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128"/>
              </a:lnSpc>
            </a:pPr>
            <a:r>
              <a:rPr lang="lv-LV" sz="6600" dirty="0">
                <a:solidFill>
                  <a:srgbClr val="595959"/>
                </a:solidFill>
                <a:latin typeface="Arial Bold"/>
                <a:ea typeface="Arial Bold"/>
                <a:cs typeface="Arial Bold"/>
                <a:sym typeface="Arial Bold"/>
              </a:rPr>
              <a:t>Pamatojums</a:t>
            </a:r>
            <a:endParaRPr lang="en-US" sz="6600" dirty="0">
              <a:solidFill>
                <a:srgbClr val="595959"/>
              </a:solidFill>
              <a:latin typeface="Arial Bold"/>
              <a:ea typeface="Arial Bold"/>
              <a:cs typeface="Arial Bold"/>
              <a:sym typeface="Arial Bold"/>
            </a:endParaRP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A6D10000-5CF5-282C-3DCC-461C877385B4}"/>
              </a:ext>
            </a:extLst>
          </p:cNvPr>
          <p:cNvSpPr txBox="1"/>
          <p:nvPr/>
        </p:nvSpPr>
        <p:spPr>
          <a:xfrm>
            <a:off x="182880" y="9707728"/>
            <a:ext cx="18105120" cy="238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itchFamily="2" charset="77"/>
              </a:rPr>
              <a:t>ĀDAŽU NOVADA PAŠVALDĪBA   |   2024.</a:t>
            </a:r>
            <a:r>
              <a:rPr lang="lv-LV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itchFamily="2" charset="77"/>
              </a:rPr>
              <a:t> gada 18. decembris</a:t>
            </a:r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962908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6AD637-E1A3-B049-F9D8-D650CF115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9E37A982-C561-2DC0-319F-912D13BD6DCF}"/>
              </a:ext>
            </a:extLst>
          </p:cNvPr>
          <p:cNvGrpSpPr/>
          <p:nvPr/>
        </p:nvGrpSpPr>
        <p:grpSpPr>
          <a:xfrm rot="1789">
            <a:off x="-9527" y="9484996"/>
            <a:ext cx="18307052" cy="9525"/>
            <a:chOff x="0" y="0"/>
            <a:chExt cx="24409403" cy="12700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1DDCC917-6995-87A4-6163-E0FD4B1A7FD9}"/>
                </a:ext>
              </a:extLst>
            </p:cNvPr>
            <p:cNvSpPr/>
            <p:nvPr/>
          </p:nvSpPr>
          <p:spPr>
            <a:xfrm>
              <a:off x="0" y="0"/>
              <a:ext cx="24409400" cy="12700"/>
            </a:xfrm>
            <a:custGeom>
              <a:avLst/>
              <a:gdLst/>
              <a:ahLst/>
              <a:cxnLst/>
              <a:rect l="l" t="t" r="r" b="b"/>
              <a:pathLst>
                <a:path w="24409400" h="12700">
                  <a:moveTo>
                    <a:pt x="6350" y="0"/>
                  </a:moveTo>
                  <a:lnTo>
                    <a:pt x="24403050" y="0"/>
                  </a:lnTo>
                  <a:cubicBezTo>
                    <a:pt x="24406606" y="0"/>
                    <a:pt x="24409400" y="2794"/>
                    <a:pt x="24409400" y="6350"/>
                  </a:cubicBezTo>
                  <a:cubicBezTo>
                    <a:pt x="24409400" y="9906"/>
                    <a:pt x="24406606" y="12700"/>
                    <a:pt x="24403050" y="12700"/>
                  </a:cubicBezTo>
                  <a:lnTo>
                    <a:pt x="6350" y="12700"/>
                  </a:lnTo>
                  <a:cubicBezTo>
                    <a:pt x="2794" y="12700"/>
                    <a:pt x="0" y="9906"/>
                    <a:pt x="0" y="6350"/>
                  </a:cubicBezTo>
                  <a:cubicBezTo>
                    <a:pt x="0" y="2794"/>
                    <a:pt x="2794" y="0"/>
                    <a:pt x="6350" y="0"/>
                  </a:cubicBezTo>
                  <a:close/>
                </a:path>
              </a:pathLst>
            </a:custGeom>
            <a:solidFill>
              <a:srgbClr val="595959"/>
            </a:solidFill>
          </p:spPr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B8C1BAD7-37F7-059F-1E33-26986BEAE44F}"/>
              </a:ext>
            </a:extLst>
          </p:cNvPr>
          <p:cNvSpPr txBox="1"/>
          <p:nvPr/>
        </p:nvSpPr>
        <p:spPr>
          <a:xfrm>
            <a:off x="853440" y="1939871"/>
            <a:ext cx="16764000" cy="76636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Atbilstoši Līguma 4.6.3. punktam, īpašuma iznomāšana ir pieļaujama tikai ar pašvaldības rakstisku piekrišanu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Izvērtējot MK 13.10.2015. noteikumus Nr.593 un NACE kodu, </a:t>
            </a:r>
            <a:r>
              <a:rPr lang="lv-LV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SIA «</a:t>
            </a:r>
            <a:r>
              <a:rPr lang="lv-LV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Optiv</a:t>
            </a:r>
            <a:r>
              <a:rPr lang="lv-LV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» atbilst projekta un izsoles kritērijiem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SIA «</a:t>
            </a:r>
            <a:r>
              <a:rPr lang="lv-LV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Sunstar</a:t>
            </a: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 Group» apņemas pilnībā nodrošināt nepieciešamo infrastruktūru visas ieceres realizēšanai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SIA «</a:t>
            </a:r>
            <a:r>
              <a:rPr lang="lv-LV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Optiv</a:t>
            </a: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» būs atbildīgs par centra darbību un kvalitatīvu pakalpojumu nodrošināšanu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SIA «</a:t>
            </a:r>
            <a:r>
              <a:rPr lang="lv-LV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Sunstar</a:t>
            </a: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 Group» būs kā garants un atbalsts SIA «</a:t>
            </a:r>
            <a:r>
              <a:rPr lang="lv-LV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Optiv</a:t>
            </a: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», lai realizētu plānoto ieceri izveidot mūsdienīgu veselības un </a:t>
            </a:r>
            <a:r>
              <a:rPr lang="lv-LV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paleatīvās</a:t>
            </a: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 aprūpes centru.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Projekts saskan ar pašvaldības attīstības programmas </a:t>
            </a: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vidējā termiņa prioritāti «</a:t>
            </a:r>
            <a:r>
              <a:rPr lang="lv-LV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VTP9: Daudzveidīgu sociālo un veselības pakalpojumu pieejamība</a:t>
            </a: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», stiprinot veselības aprūpes pieejamību un veicinot vietējo iedzīvotāju labklājību»</a:t>
            </a: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A6A6630A-0146-136B-7402-94E93A3ACB26}"/>
              </a:ext>
            </a:extLst>
          </p:cNvPr>
          <p:cNvSpPr txBox="1"/>
          <p:nvPr/>
        </p:nvSpPr>
        <p:spPr>
          <a:xfrm>
            <a:off x="762000" y="971550"/>
            <a:ext cx="17434560" cy="9105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128"/>
              </a:lnSpc>
            </a:pPr>
            <a:r>
              <a:rPr lang="lv-LV" sz="6600" dirty="0">
                <a:solidFill>
                  <a:srgbClr val="595959"/>
                </a:solidFill>
                <a:latin typeface="Arial Bold"/>
                <a:ea typeface="Arial Bold"/>
                <a:cs typeface="Arial Bold"/>
                <a:sym typeface="Arial Bold"/>
              </a:rPr>
              <a:t>Pamatojums</a:t>
            </a:r>
            <a:endParaRPr lang="en-US" sz="6600" dirty="0">
              <a:solidFill>
                <a:srgbClr val="595959"/>
              </a:solidFill>
              <a:latin typeface="Arial Bold"/>
              <a:ea typeface="Arial Bold"/>
              <a:cs typeface="Arial Bold"/>
              <a:sym typeface="Arial Bold"/>
            </a:endParaRP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42E1C0FD-E867-8AB9-A1D3-2E6E283B8D85}"/>
              </a:ext>
            </a:extLst>
          </p:cNvPr>
          <p:cNvSpPr txBox="1"/>
          <p:nvPr/>
        </p:nvSpPr>
        <p:spPr>
          <a:xfrm>
            <a:off x="182880" y="9707728"/>
            <a:ext cx="18105120" cy="238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itchFamily="2" charset="77"/>
              </a:rPr>
              <a:t>ĀDAŽU NOVADA PAŠVALDĪBA   |   2024.</a:t>
            </a:r>
            <a:r>
              <a:rPr lang="lv-LV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itchFamily="2" charset="77"/>
              </a:rPr>
              <a:t> gada 18. decembris</a:t>
            </a:r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535637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838BEE-837C-D8F1-665D-65FD628F1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095D4C45-748D-C75B-F8C9-8A1CEF37D778}"/>
              </a:ext>
            </a:extLst>
          </p:cNvPr>
          <p:cNvGrpSpPr/>
          <p:nvPr/>
        </p:nvGrpSpPr>
        <p:grpSpPr>
          <a:xfrm rot="1789">
            <a:off x="-9527" y="9484996"/>
            <a:ext cx="18307052" cy="9525"/>
            <a:chOff x="0" y="0"/>
            <a:chExt cx="24409403" cy="12700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E080449-0C99-62E8-B71A-AC0AD4B45C05}"/>
                </a:ext>
              </a:extLst>
            </p:cNvPr>
            <p:cNvSpPr/>
            <p:nvPr/>
          </p:nvSpPr>
          <p:spPr>
            <a:xfrm>
              <a:off x="0" y="0"/>
              <a:ext cx="24409400" cy="12700"/>
            </a:xfrm>
            <a:custGeom>
              <a:avLst/>
              <a:gdLst/>
              <a:ahLst/>
              <a:cxnLst/>
              <a:rect l="l" t="t" r="r" b="b"/>
              <a:pathLst>
                <a:path w="24409400" h="12700">
                  <a:moveTo>
                    <a:pt x="6350" y="0"/>
                  </a:moveTo>
                  <a:lnTo>
                    <a:pt x="24403050" y="0"/>
                  </a:lnTo>
                  <a:cubicBezTo>
                    <a:pt x="24406606" y="0"/>
                    <a:pt x="24409400" y="2794"/>
                    <a:pt x="24409400" y="6350"/>
                  </a:cubicBezTo>
                  <a:cubicBezTo>
                    <a:pt x="24409400" y="9906"/>
                    <a:pt x="24406606" y="12700"/>
                    <a:pt x="24403050" y="12700"/>
                  </a:cubicBezTo>
                  <a:lnTo>
                    <a:pt x="6350" y="12700"/>
                  </a:lnTo>
                  <a:cubicBezTo>
                    <a:pt x="2794" y="12700"/>
                    <a:pt x="0" y="9906"/>
                    <a:pt x="0" y="6350"/>
                  </a:cubicBezTo>
                  <a:cubicBezTo>
                    <a:pt x="0" y="2794"/>
                    <a:pt x="2794" y="0"/>
                    <a:pt x="6350" y="0"/>
                  </a:cubicBezTo>
                  <a:close/>
                </a:path>
              </a:pathLst>
            </a:custGeom>
            <a:solidFill>
              <a:srgbClr val="595959"/>
            </a:solidFill>
          </p:spPr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29C5B4EB-8770-F080-AF5D-C75129DAEB42}"/>
              </a:ext>
            </a:extLst>
          </p:cNvPr>
          <p:cNvSpPr txBox="1"/>
          <p:nvPr/>
        </p:nvSpPr>
        <p:spPr>
          <a:xfrm>
            <a:off x="853440" y="2090499"/>
            <a:ext cx="16764000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Atbalstīt SIA «</a:t>
            </a:r>
            <a:r>
              <a:rPr lang="lv-LV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Sunstar</a:t>
            </a: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 </a:t>
            </a:r>
            <a:r>
              <a:rPr lang="lv-LV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Group</a:t>
            </a: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» ieceri, iznomāt nekustamo īpašumu SIA «</a:t>
            </a:r>
            <a:r>
              <a:rPr lang="lv-LV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Optiv</a:t>
            </a: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», sekmējot projekta virzību par mūsdienīgu veselības un </a:t>
            </a:r>
            <a:r>
              <a:rPr lang="lv-LV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paleatīvās</a:t>
            </a: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 aprūpes centra izveidi “Sintēzes iela 3”, </a:t>
            </a:r>
            <a:r>
              <a:rPr lang="lv-LV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Mežgarciems</a:t>
            </a:r>
            <a:r>
              <a:rPr lang="lv-LV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, Carnikavas pagasts</a:t>
            </a: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91D5A25C-77D6-E346-B3D9-24CA6444C752}"/>
              </a:ext>
            </a:extLst>
          </p:cNvPr>
          <p:cNvSpPr txBox="1"/>
          <p:nvPr/>
        </p:nvSpPr>
        <p:spPr>
          <a:xfrm>
            <a:off x="762000" y="971550"/>
            <a:ext cx="17434560" cy="9105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128"/>
              </a:lnSpc>
            </a:pPr>
            <a:r>
              <a:rPr lang="lv-LV" sz="6600" dirty="0">
                <a:solidFill>
                  <a:srgbClr val="595959"/>
                </a:solidFill>
                <a:latin typeface="Arial Bold"/>
                <a:ea typeface="Arial Bold"/>
                <a:cs typeface="Arial Bold"/>
                <a:sym typeface="Arial Bold"/>
              </a:rPr>
              <a:t>Priekšlikums</a:t>
            </a:r>
            <a:endParaRPr lang="en-US" sz="6600" dirty="0">
              <a:solidFill>
                <a:srgbClr val="595959"/>
              </a:solidFill>
              <a:latin typeface="Arial Bold"/>
              <a:ea typeface="Arial Bold"/>
              <a:cs typeface="Arial Bold"/>
              <a:sym typeface="Arial Bold"/>
            </a:endParaRP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81D7A969-3E83-7A02-7C26-E938FA7B519F}"/>
              </a:ext>
            </a:extLst>
          </p:cNvPr>
          <p:cNvSpPr txBox="1"/>
          <p:nvPr/>
        </p:nvSpPr>
        <p:spPr>
          <a:xfrm>
            <a:off x="182880" y="9707728"/>
            <a:ext cx="18105120" cy="238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itchFamily="2" charset="77"/>
              </a:rPr>
              <a:t>ĀDAŽU NOVADA PAŠVALDĪBA   |   2024.</a:t>
            </a:r>
            <a:r>
              <a:rPr lang="lv-LV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itchFamily="2" charset="77"/>
              </a:rPr>
              <a:t> gada 18. decembris</a:t>
            </a:r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203269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95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9492639"/>
            <a:ext cx="18288000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" name="Freeform 3"/>
          <p:cNvSpPr/>
          <p:nvPr/>
        </p:nvSpPr>
        <p:spPr>
          <a:xfrm>
            <a:off x="7239000" y="546811"/>
            <a:ext cx="3810000" cy="3810000"/>
          </a:xfrm>
          <a:custGeom>
            <a:avLst/>
            <a:gdLst/>
            <a:ahLst/>
            <a:cxnLst/>
            <a:rect l="l" t="t" r="r" b="b"/>
            <a:pathLst>
              <a:path w="3810000" h="3810000">
                <a:moveTo>
                  <a:pt x="0" y="0"/>
                </a:moveTo>
                <a:lnTo>
                  <a:pt x="3810000" y="0"/>
                </a:lnTo>
                <a:lnTo>
                  <a:pt x="3810000" y="3810000"/>
                </a:lnTo>
                <a:lnTo>
                  <a:pt x="0" y="3810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r="-731" b="-731"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1471009" y="4972050"/>
            <a:ext cx="15345983" cy="7415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299"/>
              </a:lnSpc>
            </a:pPr>
            <a:r>
              <a:rPr lang="en-US" sz="4500">
                <a:solidFill>
                  <a:srgbClr val="FFFFFF"/>
                </a:solidFill>
                <a:latin typeface="Montserrat" panose="00000500000000000000" pitchFamily="50" charset="-70"/>
                <a:ea typeface="Arial Bold"/>
                <a:cs typeface="Arial Bold"/>
                <a:sym typeface="Arial Bold"/>
              </a:rPr>
              <a:t>PALDIES PAR UZMANĪBU</a:t>
            </a:r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49D80BE1-13C8-33AE-0F09-885E212580A9}"/>
              </a:ext>
            </a:extLst>
          </p:cNvPr>
          <p:cNvSpPr txBox="1"/>
          <p:nvPr/>
        </p:nvSpPr>
        <p:spPr>
          <a:xfrm>
            <a:off x="182880" y="9707728"/>
            <a:ext cx="18105120" cy="238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500" dirty="0">
                <a:solidFill>
                  <a:srgbClr val="FFFFFF"/>
                </a:solidFill>
                <a:latin typeface="Montserrat" pitchFamily="2" charset="77"/>
              </a:rPr>
              <a:t>ĀDAŽU NOVADA PAŠVALDĪBA   |   2024.</a:t>
            </a:r>
            <a:r>
              <a:rPr lang="lv-LV" sz="1500" dirty="0">
                <a:solidFill>
                  <a:srgbClr val="FFFFFF"/>
                </a:solidFill>
                <a:latin typeface="Montserrat" pitchFamily="2" charset="77"/>
              </a:rPr>
              <a:t> gada 18. decembris</a:t>
            </a:r>
            <a:endParaRPr lang="en-US" sz="1500" dirty="0">
              <a:solidFill>
                <a:srgbClr val="FFFFFF"/>
              </a:solidFill>
              <a:latin typeface="Montserrat" pitchFamily="2" charset="77"/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356</Words>
  <Application>Microsoft Office PowerPoint</Application>
  <PresentationFormat>Pielāgots</PresentationFormat>
  <Paragraphs>26</Paragraphs>
  <Slides>5</Slides>
  <Notes>5</Notes>
  <HiddenSlides>0</HiddenSlides>
  <MMClips>0</MMClips>
  <ScaleCrop>false</ScaleCrop>
  <HeadingPairs>
    <vt:vector size="6" baseType="variant">
      <vt:variant>
        <vt:lpstr>Lietotie fonti</vt:lpstr>
      </vt:variant>
      <vt:variant>
        <vt:i4>4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5</vt:i4>
      </vt:variant>
    </vt:vector>
  </HeadingPairs>
  <TitlesOfParts>
    <vt:vector size="10" baseType="lpstr">
      <vt:lpstr>Arial</vt:lpstr>
      <vt:lpstr>Calibri</vt:lpstr>
      <vt:lpstr>Montserrat</vt:lpstr>
      <vt:lpstr>Arial Bold</vt:lpstr>
      <vt:lpstr>Office Theme</vt:lpstr>
      <vt:lpstr>PowerPoint prezentācija</vt:lpstr>
      <vt:lpstr>PowerPoint prezentācija</vt:lpstr>
      <vt:lpstr>PowerPoint prezentācija</vt:lpstr>
      <vt:lpstr>PowerPoint prezentācija</vt:lpstr>
      <vt:lpstr>PowerPoint prezentācija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RECALL 08072024</dc:title>
  <dc:creator>Inga Pērkone</dc:creator>
  <cp:lastModifiedBy>Santa Ruģēna</cp:lastModifiedBy>
  <cp:revision>55</cp:revision>
  <cp:lastPrinted>2024-12-09T09:01:31Z</cp:lastPrinted>
  <dcterms:created xsi:type="dcterms:W3CDTF">2006-08-16T00:00:00Z</dcterms:created>
  <dcterms:modified xsi:type="dcterms:W3CDTF">2024-12-17T10:15:33Z</dcterms:modified>
  <dc:identifier>DAGKVkRkHP4</dc:identifier>
</cp:coreProperties>
</file>