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1" r:id="rId3"/>
    <p:sldId id="282" r:id="rId4"/>
    <p:sldId id="283" r:id="rId5"/>
    <p:sldId id="285" r:id="rId6"/>
    <p:sldId id="286" r:id="rId7"/>
    <p:sldId id="287" r:id="rId8"/>
    <p:sldId id="288" r:id="rId9"/>
    <p:sldId id="289" r:id="rId10"/>
    <p:sldId id="290" r:id="rId11"/>
    <p:sldId id="292" r:id="rId12"/>
    <p:sldId id="293" r:id="rId13"/>
    <p:sldId id="291" r:id="rId14"/>
    <p:sldId id="298" r:id="rId15"/>
    <p:sldId id="294" r:id="rId16"/>
    <p:sldId id="296" r:id="rId17"/>
    <p:sldId id="295" r:id="rId18"/>
    <p:sldId id="297" r:id="rId19"/>
    <p:sldId id="281" r:id="rId20"/>
    <p:sldId id="269" r:id="rId21"/>
  </p:sldIdLst>
  <p:sldSz cx="18288000" cy="10287000"/>
  <p:notesSz cx="6797675" cy="9926638"/>
  <p:embeddedFontLst>
    <p:embeddedFont>
      <p:font typeface="Arial Bold" panose="020B0704020202020204" pitchFamily="34" charset="0"/>
      <p:regular r:id="rId23"/>
      <p:bold r:id="rId24"/>
    </p:embeddedFont>
    <p:embeddedFont>
      <p:font typeface="Montserrat" panose="00000500000000000000" pitchFamily="50" charset="-7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Vidējs stils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311" autoAdjust="0"/>
  </p:normalViewPr>
  <p:slideViewPr>
    <p:cSldViewPr>
      <p:cViewPr varScale="1">
        <p:scale>
          <a:sx n="34" d="100"/>
          <a:sy n="34" d="100"/>
        </p:scale>
        <p:origin x="101"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C61CD1-9091-4804-A9E5-E4A6F21F8D84}" type="datetimeFigureOut">
              <a:rPr lang="lv-LV" smtClean="0"/>
              <a:t>12.12.2024</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5030B8-36F2-40BE-AF11-F7DDB3FE8672}" type="slidenum">
              <a:rPr lang="lv-LV" smtClean="0"/>
              <a:t>‹#›</a:t>
            </a:fld>
            <a:endParaRPr lang="lv-LV"/>
          </a:p>
        </p:txBody>
      </p:sp>
    </p:spTree>
    <p:extLst>
      <p:ext uri="{BB962C8B-B14F-4D97-AF65-F5344CB8AC3E}">
        <p14:creationId xmlns:p14="http://schemas.microsoft.com/office/powerpoint/2010/main" val="189051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a:t>
            </a:fld>
            <a:endParaRPr lang="lv-LV"/>
          </a:p>
        </p:txBody>
      </p:sp>
    </p:spTree>
    <p:extLst>
      <p:ext uri="{BB962C8B-B14F-4D97-AF65-F5344CB8AC3E}">
        <p14:creationId xmlns:p14="http://schemas.microsoft.com/office/powerpoint/2010/main" val="291408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10</a:t>
            </a:fld>
            <a:endParaRPr lang="lv-LV"/>
          </a:p>
        </p:txBody>
      </p:sp>
    </p:spTree>
    <p:extLst>
      <p:ext uri="{BB962C8B-B14F-4D97-AF65-F5344CB8AC3E}">
        <p14:creationId xmlns:p14="http://schemas.microsoft.com/office/powerpoint/2010/main" val="403872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11</a:t>
            </a:fld>
            <a:endParaRPr lang="lv-LV"/>
          </a:p>
        </p:txBody>
      </p:sp>
    </p:spTree>
    <p:extLst>
      <p:ext uri="{BB962C8B-B14F-4D97-AF65-F5344CB8AC3E}">
        <p14:creationId xmlns:p14="http://schemas.microsoft.com/office/powerpoint/2010/main" val="313378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12</a:t>
            </a:fld>
            <a:endParaRPr lang="lv-LV"/>
          </a:p>
        </p:txBody>
      </p:sp>
    </p:spTree>
    <p:extLst>
      <p:ext uri="{BB962C8B-B14F-4D97-AF65-F5344CB8AC3E}">
        <p14:creationId xmlns:p14="http://schemas.microsoft.com/office/powerpoint/2010/main" val="83573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13</a:t>
            </a:fld>
            <a:endParaRPr lang="lv-LV"/>
          </a:p>
        </p:txBody>
      </p:sp>
    </p:spTree>
    <p:extLst>
      <p:ext uri="{BB962C8B-B14F-4D97-AF65-F5344CB8AC3E}">
        <p14:creationId xmlns:p14="http://schemas.microsoft.com/office/powerpoint/2010/main" val="205489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58991-D8EF-B599-48F4-D9ACF19F8BF5}"/>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93740B28-C6F0-3EB1-6AAA-2786865090AB}"/>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82DC27A7-ABF8-9A65-704B-9C66671DF1B4}"/>
              </a:ext>
            </a:extLst>
          </p:cNvPr>
          <p:cNvSpPr>
            <a:spLocks noGrp="1"/>
          </p:cNvSpPr>
          <p:nvPr>
            <p:ph type="body" idx="1"/>
          </p:nvPr>
        </p:nvSpPr>
        <p:spPr/>
        <p:txBody>
          <a:bodyPr/>
          <a:lstStyle/>
          <a:p>
            <a:endParaRPr lang="lv-LV"/>
          </a:p>
        </p:txBody>
      </p:sp>
      <p:sp>
        <p:nvSpPr>
          <p:cNvPr id="4" name="Slaida numura vietturis 3">
            <a:extLst>
              <a:ext uri="{FF2B5EF4-FFF2-40B4-BE49-F238E27FC236}">
                <a16:creationId xmlns:a16="http://schemas.microsoft.com/office/drawing/2014/main" id="{F5983081-A8CA-352C-DAD2-CB2DDAC3C988}"/>
              </a:ext>
            </a:extLst>
          </p:cNvPr>
          <p:cNvSpPr>
            <a:spLocks noGrp="1"/>
          </p:cNvSpPr>
          <p:nvPr>
            <p:ph type="sldNum" sz="quarter" idx="5"/>
          </p:nvPr>
        </p:nvSpPr>
        <p:spPr/>
        <p:txBody>
          <a:bodyPr/>
          <a:lstStyle/>
          <a:p>
            <a:fld id="{9A5030B8-36F2-40BE-AF11-F7DDB3FE8672}" type="slidenum">
              <a:rPr lang="lv-LV" smtClean="0"/>
              <a:t>14</a:t>
            </a:fld>
            <a:endParaRPr lang="lv-LV"/>
          </a:p>
        </p:txBody>
      </p:sp>
    </p:spTree>
    <p:extLst>
      <p:ext uri="{BB962C8B-B14F-4D97-AF65-F5344CB8AC3E}">
        <p14:creationId xmlns:p14="http://schemas.microsoft.com/office/powerpoint/2010/main" val="395160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15</a:t>
            </a:fld>
            <a:endParaRPr lang="lv-LV"/>
          </a:p>
        </p:txBody>
      </p:sp>
    </p:spTree>
    <p:extLst>
      <p:ext uri="{BB962C8B-B14F-4D97-AF65-F5344CB8AC3E}">
        <p14:creationId xmlns:p14="http://schemas.microsoft.com/office/powerpoint/2010/main" val="71431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16</a:t>
            </a:fld>
            <a:endParaRPr lang="lv-LV"/>
          </a:p>
        </p:txBody>
      </p:sp>
    </p:spTree>
    <p:extLst>
      <p:ext uri="{BB962C8B-B14F-4D97-AF65-F5344CB8AC3E}">
        <p14:creationId xmlns:p14="http://schemas.microsoft.com/office/powerpoint/2010/main" val="64066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17</a:t>
            </a:fld>
            <a:endParaRPr lang="lv-LV"/>
          </a:p>
        </p:txBody>
      </p:sp>
    </p:spTree>
    <p:extLst>
      <p:ext uri="{BB962C8B-B14F-4D97-AF65-F5344CB8AC3E}">
        <p14:creationId xmlns:p14="http://schemas.microsoft.com/office/powerpoint/2010/main" val="50011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18</a:t>
            </a:fld>
            <a:endParaRPr lang="lv-LV"/>
          </a:p>
        </p:txBody>
      </p:sp>
    </p:spTree>
    <p:extLst>
      <p:ext uri="{BB962C8B-B14F-4D97-AF65-F5344CB8AC3E}">
        <p14:creationId xmlns:p14="http://schemas.microsoft.com/office/powerpoint/2010/main" val="384158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19</a:t>
            </a:fld>
            <a:endParaRPr lang="lv-LV"/>
          </a:p>
        </p:txBody>
      </p:sp>
    </p:spTree>
    <p:extLst>
      <p:ext uri="{BB962C8B-B14F-4D97-AF65-F5344CB8AC3E}">
        <p14:creationId xmlns:p14="http://schemas.microsoft.com/office/powerpoint/2010/main" val="168436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0" dirty="0"/>
          </a:p>
        </p:txBody>
      </p:sp>
      <p:sp>
        <p:nvSpPr>
          <p:cNvPr id="4" name="Slaida numura vietturis 3"/>
          <p:cNvSpPr>
            <a:spLocks noGrp="1"/>
          </p:cNvSpPr>
          <p:nvPr>
            <p:ph type="sldNum" sz="quarter" idx="5"/>
          </p:nvPr>
        </p:nvSpPr>
        <p:spPr/>
        <p:txBody>
          <a:bodyPr/>
          <a:lstStyle/>
          <a:p>
            <a:fld id="{9A5030B8-36F2-40BE-AF11-F7DDB3FE8672}" type="slidenum">
              <a:rPr lang="lv-LV" smtClean="0"/>
              <a:t>2</a:t>
            </a:fld>
            <a:endParaRPr lang="lv-LV"/>
          </a:p>
        </p:txBody>
      </p:sp>
    </p:spTree>
    <p:extLst>
      <p:ext uri="{BB962C8B-B14F-4D97-AF65-F5344CB8AC3E}">
        <p14:creationId xmlns:p14="http://schemas.microsoft.com/office/powerpoint/2010/main" val="24691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20</a:t>
            </a:fld>
            <a:endParaRPr lang="lv-LV"/>
          </a:p>
        </p:txBody>
      </p:sp>
    </p:spTree>
    <p:extLst>
      <p:ext uri="{BB962C8B-B14F-4D97-AF65-F5344CB8AC3E}">
        <p14:creationId xmlns:p14="http://schemas.microsoft.com/office/powerpoint/2010/main" val="48798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3</a:t>
            </a:fld>
            <a:endParaRPr lang="lv-LV"/>
          </a:p>
        </p:txBody>
      </p:sp>
    </p:spTree>
    <p:extLst>
      <p:ext uri="{BB962C8B-B14F-4D97-AF65-F5344CB8AC3E}">
        <p14:creationId xmlns:p14="http://schemas.microsoft.com/office/powerpoint/2010/main" val="296244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4</a:t>
            </a:fld>
            <a:endParaRPr lang="lv-LV"/>
          </a:p>
        </p:txBody>
      </p:sp>
    </p:spTree>
    <p:extLst>
      <p:ext uri="{BB962C8B-B14F-4D97-AF65-F5344CB8AC3E}">
        <p14:creationId xmlns:p14="http://schemas.microsoft.com/office/powerpoint/2010/main" val="289749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5</a:t>
            </a:fld>
            <a:endParaRPr lang="lv-LV"/>
          </a:p>
        </p:txBody>
      </p:sp>
    </p:spTree>
    <p:extLst>
      <p:ext uri="{BB962C8B-B14F-4D97-AF65-F5344CB8AC3E}">
        <p14:creationId xmlns:p14="http://schemas.microsoft.com/office/powerpoint/2010/main" val="372507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6</a:t>
            </a:fld>
            <a:endParaRPr lang="lv-LV"/>
          </a:p>
        </p:txBody>
      </p:sp>
    </p:spTree>
    <p:extLst>
      <p:ext uri="{BB962C8B-B14F-4D97-AF65-F5344CB8AC3E}">
        <p14:creationId xmlns:p14="http://schemas.microsoft.com/office/powerpoint/2010/main" val="138740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7</a:t>
            </a:fld>
            <a:endParaRPr lang="lv-LV"/>
          </a:p>
        </p:txBody>
      </p:sp>
    </p:spTree>
    <p:extLst>
      <p:ext uri="{BB962C8B-B14F-4D97-AF65-F5344CB8AC3E}">
        <p14:creationId xmlns:p14="http://schemas.microsoft.com/office/powerpoint/2010/main" val="382268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9A5030B8-36F2-40BE-AF11-F7DDB3FE8672}" type="slidenum">
              <a:rPr lang="lv-LV" smtClean="0"/>
              <a:t>8</a:t>
            </a:fld>
            <a:endParaRPr lang="lv-LV"/>
          </a:p>
        </p:txBody>
      </p:sp>
    </p:spTree>
    <p:extLst>
      <p:ext uri="{BB962C8B-B14F-4D97-AF65-F5344CB8AC3E}">
        <p14:creationId xmlns:p14="http://schemas.microsoft.com/office/powerpoint/2010/main" val="73209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lnSpc>
                <a:spcPts val="2092"/>
              </a:lnSpc>
            </a:pPr>
            <a:endParaRPr lang="lv-LV" dirty="0"/>
          </a:p>
        </p:txBody>
      </p:sp>
      <p:sp>
        <p:nvSpPr>
          <p:cNvPr id="4" name="Slaida numura vietturis 3"/>
          <p:cNvSpPr>
            <a:spLocks noGrp="1"/>
          </p:cNvSpPr>
          <p:nvPr>
            <p:ph type="sldNum" sz="quarter" idx="5"/>
          </p:nvPr>
        </p:nvSpPr>
        <p:spPr/>
        <p:txBody>
          <a:bodyPr/>
          <a:lstStyle/>
          <a:p>
            <a:fld id="{9A5030B8-36F2-40BE-AF11-F7DDB3FE8672}" type="slidenum">
              <a:rPr lang="lv-LV" smtClean="0"/>
              <a:t>9</a:t>
            </a:fld>
            <a:endParaRPr lang="lv-LV"/>
          </a:p>
        </p:txBody>
      </p:sp>
    </p:spTree>
    <p:extLst>
      <p:ext uri="{BB962C8B-B14F-4D97-AF65-F5344CB8AC3E}">
        <p14:creationId xmlns:p14="http://schemas.microsoft.com/office/powerpoint/2010/main" val="320047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2" name="AutoShape 2"/>
          <p:cNvSpPr/>
          <p:nvPr/>
        </p:nvSpPr>
        <p:spPr>
          <a:xfrm>
            <a:off x="0" y="9492639"/>
            <a:ext cx="18288000" cy="0"/>
          </a:xfrm>
          <a:prstGeom prst="line">
            <a:avLst/>
          </a:prstGeom>
          <a:ln w="9525" cap="flat">
            <a:solidFill>
              <a:srgbClr val="FFFFFF"/>
            </a:solidFill>
            <a:prstDash val="solid"/>
            <a:headEnd type="none" w="sm" len="sm"/>
            <a:tailEnd type="none" w="sm" len="sm"/>
          </a:ln>
        </p:spPr>
      </p:sp>
      <p:sp>
        <p:nvSpPr>
          <p:cNvPr id="3" name="Freeform 3"/>
          <p:cNvSpPr/>
          <p:nvPr/>
        </p:nvSpPr>
        <p:spPr>
          <a:xfrm>
            <a:off x="7239000" y="546811"/>
            <a:ext cx="3810000" cy="3810000"/>
          </a:xfrm>
          <a:custGeom>
            <a:avLst/>
            <a:gdLst/>
            <a:ahLst/>
            <a:cxnLst/>
            <a:rect l="l" t="t" r="r" b="b"/>
            <a:pathLst>
              <a:path w="3810000" h="3810000">
                <a:moveTo>
                  <a:pt x="0" y="0"/>
                </a:moveTo>
                <a:lnTo>
                  <a:pt x="3810000" y="0"/>
                </a:lnTo>
                <a:lnTo>
                  <a:pt x="3810000" y="3810000"/>
                </a:lnTo>
                <a:lnTo>
                  <a:pt x="0" y="3810000"/>
                </a:lnTo>
                <a:lnTo>
                  <a:pt x="0" y="0"/>
                </a:lnTo>
                <a:close/>
              </a:path>
            </a:pathLst>
          </a:custGeom>
          <a:blipFill>
            <a:blip r:embed="rId3"/>
            <a:stretch>
              <a:fillRect r="-731" b="-731"/>
            </a:stretch>
          </a:blipFill>
        </p:spPr>
      </p:sp>
      <p:sp>
        <p:nvSpPr>
          <p:cNvPr id="4" name="TextBox 4"/>
          <p:cNvSpPr txBox="1"/>
          <p:nvPr/>
        </p:nvSpPr>
        <p:spPr>
          <a:xfrm>
            <a:off x="0" y="9687502"/>
            <a:ext cx="18288000" cy="245773"/>
          </a:xfrm>
          <a:prstGeom prst="rect">
            <a:avLst/>
          </a:prstGeom>
        </p:spPr>
        <p:txBody>
          <a:bodyPr lIns="0" tIns="0" rIns="0" bIns="0" rtlCol="0" anchor="t">
            <a:spAutoFit/>
          </a:bodyPr>
          <a:lstStyle/>
          <a:p>
            <a:pPr algn="ctr">
              <a:lnSpc>
                <a:spcPts val="2100"/>
              </a:lnSpc>
            </a:pPr>
            <a:r>
              <a:rPr lang="en-US" sz="1500" dirty="0">
                <a:solidFill>
                  <a:srgbClr val="FFFFFF"/>
                </a:solidFill>
                <a:latin typeface="Arial"/>
                <a:ea typeface="Arial"/>
                <a:cs typeface="Arial"/>
                <a:sym typeface="Arial"/>
              </a:rPr>
              <a:t>ĀDAŽU NOVADA PAŠVALDĪBA</a:t>
            </a:r>
            <a:r>
              <a:rPr lang="lv-LV" sz="1500" dirty="0">
                <a:solidFill>
                  <a:srgbClr val="FFFFFF"/>
                </a:solidFill>
                <a:latin typeface="Arial"/>
                <a:ea typeface="Arial"/>
                <a:cs typeface="Arial"/>
                <a:sym typeface="Arial"/>
              </a:rPr>
              <a:t>   </a:t>
            </a:r>
            <a:r>
              <a:rPr lang="en-US" sz="1500" dirty="0">
                <a:solidFill>
                  <a:srgbClr val="FFFFFF"/>
                </a:solidFill>
                <a:latin typeface="Arial"/>
                <a:ea typeface="Arial"/>
                <a:cs typeface="Arial"/>
                <a:sym typeface="Arial"/>
              </a:rPr>
              <a:t> </a:t>
            </a:r>
            <a:r>
              <a:rPr lang="lv-LV" sz="1500" dirty="0">
                <a:solidFill>
                  <a:srgbClr val="FFFFFF"/>
                </a:solidFill>
                <a:latin typeface="Arial"/>
                <a:ea typeface="Arial"/>
                <a:cs typeface="Arial"/>
                <a:sym typeface="Arial"/>
              </a:rPr>
              <a:t>18.12</a:t>
            </a:r>
            <a:r>
              <a:rPr lang="en-US" sz="1500" dirty="0">
                <a:solidFill>
                  <a:srgbClr val="FFFFFF"/>
                </a:solidFill>
                <a:latin typeface="Arial"/>
                <a:ea typeface="Arial"/>
                <a:cs typeface="Arial"/>
                <a:sym typeface="Arial"/>
              </a:rPr>
              <a:t>.2024.</a:t>
            </a:r>
          </a:p>
        </p:txBody>
      </p:sp>
      <p:sp>
        <p:nvSpPr>
          <p:cNvPr id="5" name="TextBox 5"/>
          <p:cNvSpPr txBox="1"/>
          <p:nvPr/>
        </p:nvSpPr>
        <p:spPr>
          <a:xfrm>
            <a:off x="1471009" y="4972050"/>
            <a:ext cx="15345983" cy="3165290"/>
          </a:xfrm>
          <a:prstGeom prst="rect">
            <a:avLst/>
          </a:prstGeom>
        </p:spPr>
        <p:txBody>
          <a:bodyPr lIns="0" tIns="0" rIns="0" bIns="0" rtlCol="0" anchor="t">
            <a:spAutoFit/>
          </a:bodyPr>
          <a:lstStyle/>
          <a:p>
            <a:pPr algn="ctr">
              <a:lnSpc>
                <a:spcPts val="6299"/>
              </a:lnSpc>
            </a:pPr>
            <a:r>
              <a:rPr lang="lv-LV" sz="4500" dirty="0">
                <a:solidFill>
                  <a:srgbClr val="FFFFFF"/>
                </a:solidFill>
                <a:latin typeface="Montserrat" panose="00000500000000000000" pitchFamily="50" charset="-70"/>
                <a:ea typeface="Arial Bold"/>
                <a:cs typeface="Arial Bold"/>
                <a:sym typeface="Arial Bold"/>
              </a:rPr>
              <a:t>Par Modernizācijas fonda finansēto projektu atklāto konkursu “Energoefektivitātes paaugstināšana transporta sektorā – atbalsts elektromobiļu un to uzlādes infrastruktūras ieviešanai”</a:t>
            </a:r>
            <a:endParaRPr lang="en-US" sz="4500" dirty="0">
              <a:solidFill>
                <a:srgbClr val="FFFFFF"/>
              </a:solidFill>
              <a:latin typeface="Montserrat" panose="00000500000000000000" pitchFamily="50" charset="-70"/>
              <a:ea typeface="Arial Bold"/>
              <a:cs typeface="Arial Bold"/>
              <a:sym typeface="Arial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D2A6-F0EC-A04C-94B7-376457B364F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F607492-F472-CC63-B685-A03147D0C40E}"/>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EACD0778-138E-2736-5FD2-FCE9AF4C57EA}"/>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89B82153-3921-DD91-FAB7-D275B2B5099F}"/>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FE06A2D9-3FA5-8222-4C01-B83473755236}"/>
              </a:ext>
            </a:extLst>
          </p:cNvPr>
          <p:cNvSpPr txBox="1"/>
          <p:nvPr/>
        </p:nvSpPr>
        <p:spPr>
          <a:xfrm>
            <a:off x="990600" y="2395470"/>
            <a:ext cx="16764000" cy="7261860"/>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Finansējuma saņēmējs nodrošina </a:t>
            </a:r>
            <a:r>
              <a:rPr lang="lv-LV" sz="3399" dirty="0">
                <a:solidFill>
                  <a:schemeClr val="tx1">
                    <a:lumMod val="75000"/>
                    <a:lumOff val="25000"/>
                  </a:schemeClr>
                </a:solidFill>
                <a:latin typeface="Montserrat" panose="00000500000000000000" pitchFamily="50" charset="-70"/>
                <a:cs typeface="Arial"/>
              </a:rPr>
              <a:t>atbilstoši iegādātā </a:t>
            </a:r>
            <a:r>
              <a:rPr lang="lv-LV" sz="3399" b="1" dirty="0">
                <a:solidFill>
                  <a:schemeClr val="tx1">
                    <a:lumMod val="75000"/>
                    <a:lumOff val="25000"/>
                  </a:schemeClr>
                </a:solidFill>
                <a:latin typeface="Montserrat" panose="00000500000000000000" pitchFamily="50" charset="-70"/>
                <a:cs typeface="Arial"/>
              </a:rPr>
              <a:t>elektromobiļa pastāvīgu reģistrāciju </a:t>
            </a:r>
            <a:r>
              <a:rPr lang="lv-LV" sz="3399" dirty="0">
                <a:solidFill>
                  <a:schemeClr val="tx1">
                    <a:lumMod val="75000"/>
                    <a:lumOff val="25000"/>
                  </a:schemeClr>
                </a:solidFill>
                <a:latin typeface="Montserrat" panose="00000500000000000000" pitchFamily="50" charset="-70"/>
                <a:cs typeface="Arial"/>
              </a:rPr>
              <a:t>Latvijas Republikas teritorijā </a:t>
            </a:r>
            <a:r>
              <a:rPr lang="lv-LV" sz="3399" b="1" dirty="0">
                <a:solidFill>
                  <a:schemeClr val="tx1">
                    <a:lumMod val="75000"/>
                    <a:lumOff val="25000"/>
                  </a:schemeClr>
                </a:solidFill>
                <a:latin typeface="Montserrat" panose="00000500000000000000" pitchFamily="50" charset="-70"/>
                <a:cs typeface="Arial"/>
              </a:rPr>
              <a:t>finansējuma saņēmēja īpašumā vai turējumā</a:t>
            </a:r>
            <a:r>
              <a:rPr lang="lv-LV" sz="3399" dirty="0">
                <a:solidFill>
                  <a:schemeClr val="tx1">
                    <a:lumMod val="75000"/>
                    <a:lumOff val="25000"/>
                  </a:schemeClr>
                </a:solidFill>
                <a:latin typeface="Montserrat" panose="00000500000000000000" pitchFamily="50" charset="-70"/>
                <a:cs typeface="Arial"/>
              </a:rPr>
              <a:t>, ja līzinga periodā īpašnieks ir līzinga pakalpojuma sniedzējs, </a:t>
            </a:r>
            <a:r>
              <a:rPr lang="lv-LV" sz="3399" b="1" dirty="0">
                <a:solidFill>
                  <a:schemeClr val="tx1">
                    <a:lumMod val="75000"/>
                    <a:lumOff val="25000"/>
                  </a:schemeClr>
                </a:solidFill>
                <a:latin typeface="Montserrat" panose="00000500000000000000" pitchFamily="50" charset="-70"/>
                <a:cs typeface="Arial"/>
              </a:rPr>
              <a:t>vismaz četrus gadus pēc projekta īstenošanas termiņa beigām vai kamēr ar elektromobili nobraukts vismaz 80 000 km </a:t>
            </a:r>
            <a:r>
              <a:rPr lang="lv-LV" sz="3399" dirty="0">
                <a:solidFill>
                  <a:schemeClr val="tx1">
                    <a:lumMod val="75000"/>
                    <a:lumOff val="25000"/>
                  </a:schemeClr>
                </a:solidFill>
                <a:latin typeface="Montserrat" panose="00000500000000000000" pitchFamily="50" charset="-70"/>
                <a:cs typeface="Arial"/>
              </a:rPr>
              <a:t>(no tā reģistrācijas brīža finansējuma saņēmēja īpašumā vai turējumā), ja tas tiek sasniegts mazāk nekā četros gados</a:t>
            </a:r>
          </a:p>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Projekta iesniedzējs var</a:t>
            </a:r>
            <a:r>
              <a:rPr lang="lv-LV" sz="3399" dirty="0">
                <a:solidFill>
                  <a:schemeClr val="tx1">
                    <a:lumMod val="75000"/>
                    <a:lumOff val="25000"/>
                  </a:schemeClr>
                </a:solidFill>
                <a:latin typeface="Montserrat" panose="00000500000000000000" pitchFamily="50" charset="-70"/>
                <a:cs typeface="Arial"/>
              </a:rPr>
              <a:t>:</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iegādāties, izbūvēt un uzstādīt </a:t>
            </a:r>
            <a:r>
              <a:rPr lang="lv-LV" sz="3399" b="1" dirty="0">
                <a:solidFill>
                  <a:schemeClr val="tx1">
                    <a:lumMod val="75000"/>
                    <a:lumOff val="25000"/>
                  </a:schemeClr>
                </a:solidFill>
                <a:latin typeface="Montserrat" panose="00000500000000000000" pitchFamily="50" charset="-70"/>
                <a:cs typeface="Arial"/>
              </a:rPr>
              <a:t>vienu vai vairākus elektromobiļu uzlādes punktus</a:t>
            </a:r>
            <a:r>
              <a:rPr lang="lv-LV" sz="3399" dirty="0">
                <a:solidFill>
                  <a:schemeClr val="tx1">
                    <a:lumMod val="75000"/>
                    <a:lumOff val="25000"/>
                  </a:schemeClr>
                </a:solidFill>
                <a:latin typeface="Montserrat" panose="00000500000000000000" pitchFamily="50" charset="-70"/>
                <a:cs typeface="Arial"/>
              </a:rPr>
              <a:t>, bet ne vairāk kā projekta ietvaros plānotais iegādājamo elektromobiļu skaits</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iegādāties un uzstādīt </a:t>
            </a:r>
            <a:r>
              <a:rPr lang="lv-LV" sz="3399" b="1" dirty="0">
                <a:solidFill>
                  <a:schemeClr val="tx1">
                    <a:lumMod val="75000"/>
                    <a:lumOff val="25000"/>
                  </a:schemeClr>
                </a:solidFill>
                <a:latin typeface="Montserrat" panose="00000500000000000000" pitchFamily="50" charset="-70"/>
                <a:cs typeface="Arial"/>
              </a:rPr>
              <a:t>vienu vai vairākas elektroenerģijas ražošanas un enerģijas uzkrāšanas iekārtas</a:t>
            </a:r>
          </a:p>
        </p:txBody>
      </p:sp>
      <p:sp>
        <p:nvSpPr>
          <p:cNvPr id="9" name="TextBox 6">
            <a:extLst>
              <a:ext uri="{FF2B5EF4-FFF2-40B4-BE49-F238E27FC236}">
                <a16:creationId xmlns:a16="http://schemas.microsoft.com/office/drawing/2014/main" id="{E372363B-FE22-C6A4-1A37-D13CC141A4CC}"/>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330490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33110-0E2C-416C-77C0-E89D5CFCB6D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1F7E5A6-42C4-A834-6695-1435FC5420AA}"/>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05D5B6DC-6E9A-F619-D799-A86A5AF75987}"/>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C580721F-3EB8-F246-0E06-526F33150939}"/>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2A280892-2F38-522D-3FF0-141328FD9433}"/>
              </a:ext>
            </a:extLst>
          </p:cNvPr>
          <p:cNvSpPr txBox="1"/>
          <p:nvPr/>
        </p:nvSpPr>
        <p:spPr>
          <a:xfrm>
            <a:off x="990600" y="2395470"/>
            <a:ext cx="16764000" cy="5692584"/>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Finansējuma saņēmējam pieejamie maksājumi un maksāšanas kārtība:</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Finansējuma saņēmējam, kas nav valsts budžeta iestāde, ir </a:t>
            </a:r>
            <a:r>
              <a:rPr lang="lv-LV" sz="3399" b="1" dirty="0">
                <a:solidFill>
                  <a:schemeClr val="tx1">
                    <a:lumMod val="75000"/>
                    <a:lumOff val="25000"/>
                  </a:schemeClr>
                </a:solidFill>
                <a:latin typeface="Montserrat" panose="00000500000000000000" pitchFamily="50" charset="-70"/>
                <a:cs typeface="Arial"/>
              </a:rPr>
              <a:t>pieejams vienreizējs maksājums</a:t>
            </a:r>
            <a:r>
              <a:rPr lang="lv-LV" sz="3399" dirty="0">
                <a:solidFill>
                  <a:schemeClr val="tx1">
                    <a:lumMod val="75000"/>
                    <a:lumOff val="25000"/>
                  </a:schemeClr>
                </a:solidFill>
                <a:latin typeface="Montserrat" panose="00000500000000000000" pitchFamily="50" charset="-70"/>
                <a:cs typeface="Arial"/>
              </a:rPr>
              <a:t>, kas nepārsniedz projektam apstiprināto Modernizācijas fonda finansējuma summu</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Finansējuma saņēmējs var saņemt maksājumu, </a:t>
            </a:r>
            <a:r>
              <a:rPr lang="lv-LV" sz="3399" b="1" dirty="0">
                <a:solidFill>
                  <a:schemeClr val="tx1">
                    <a:lumMod val="75000"/>
                    <a:lumOff val="25000"/>
                  </a:schemeClr>
                </a:solidFill>
                <a:latin typeface="Montserrat" panose="00000500000000000000" pitchFamily="50" charset="-70"/>
                <a:cs typeface="Arial"/>
              </a:rPr>
              <a:t>ja ir pilnībā īstenojis projektā plānotās aktivitātes </a:t>
            </a:r>
            <a:r>
              <a:rPr lang="lv-LV" sz="3399" dirty="0">
                <a:solidFill>
                  <a:schemeClr val="tx1">
                    <a:lumMod val="75000"/>
                    <a:lumOff val="25000"/>
                  </a:schemeClr>
                </a:solidFill>
                <a:latin typeface="Montserrat" panose="00000500000000000000" pitchFamily="50" charset="-70"/>
                <a:cs typeface="Arial"/>
              </a:rPr>
              <a:t>atbilstoši projekta līgumam</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Ministrija veic maksājumu 10 darbdienu laikā</a:t>
            </a:r>
            <a:r>
              <a:rPr lang="lv-LV" sz="3399" dirty="0">
                <a:solidFill>
                  <a:schemeClr val="tx1">
                    <a:lumMod val="75000"/>
                    <a:lumOff val="25000"/>
                  </a:schemeClr>
                </a:solidFill>
                <a:latin typeface="Montserrat" panose="00000500000000000000" pitchFamily="50" charset="-70"/>
                <a:cs typeface="Arial"/>
              </a:rPr>
              <a:t>, </a:t>
            </a:r>
            <a:r>
              <a:rPr lang="lv-LV" sz="3399" b="1" dirty="0">
                <a:solidFill>
                  <a:schemeClr val="tx1">
                    <a:lumMod val="75000"/>
                    <a:lumOff val="25000"/>
                  </a:schemeClr>
                </a:solidFill>
                <a:latin typeface="Montserrat" panose="00000500000000000000" pitchFamily="50" charset="-70"/>
                <a:cs typeface="Arial"/>
              </a:rPr>
              <a:t>pamatojoties uz </a:t>
            </a:r>
            <a:r>
              <a:rPr lang="lv-LV" sz="3399" dirty="0">
                <a:solidFill>
                  <a:schemeClr val="tx1">
                    <a:lumMod val="75000"/>
                    <a:lumOff val="25000"/>
                  </a:schemeClr>
                </a:solidFill>
                <a:latin typeface="Montserrat" panose="00000500000000000000" pitchFamily="50" charset="-70"/>
                <a:cs typeface="Arial"/>
              </a:rPr>
              <a:t>Vides investīciju fonda </a:t>
            </a:r>
            <a:r>
              <a:rPr lang="lv-LV" sz="3399" b="1" dirty="0">
                <a:solidFill>
                  <a:schemeClr val="tx1">
                    <a:lumMod val="75000"/>
                    <a:lumOff val="25000"/>
                  </a:schemeClr>
                </a:solidFill>
                <a:latin typeface="Montserrat" panose="00000500000000000000" pitchFamily="50" charset="-70"/>
                <a:cs typeface="Arial"/>
              </a:rPr>
              <a:t>atzinumu</a:t>
            </a:r>
            <a:r>
              <a:rPr lang="lv-LV" sz="3399" dirty="0">
                <a:solidFill>
                  <a:schemeClr val="tx1">
                    <a:lumMod val="75000"/>
                    <a:lumOff val="25000"/>
                  </a:schemeClr>
                </a:solidFill>
                <a:latin typeface="Montserrat" panose="00000500000000000000" pitchFamily="50" charset="-70"/>
                <a:cs typeface="Arial"/>
              </a:rPr>
              <a:t> </a:t>
            </a:r>
            <a:r>
              <a:rPr lang="lv-LV" sz="3399" b="1" dirty="0">
                <a:solidFill>
                  <a:schemeClr val="tx1">
                    <a:lumMod val="75000"/>
                    <a:lumOff val="25000"/>
                  </a:schemeClr>
                </a:solidFill>
                <a:latin typeface="Montserrat" panose="00000500000000000000" pitchFamily="50" charset="-70"/>
                <a:cs typeface="Arial"/>
              </a:rPr>
              <a:t>par</a:t>
            </a:r>
            <a:r>
              <a:rPr lang="lv-LV" sz="3399" dirty="0">
                <a:solidFill>
                  <a:schemeClr val="tx1">
                    <a:lumMod val="75000"/>
                    <a:lumOff val="25000"/>
                  </a:schemeClr>
                </a:solidFill>
                <a:latin typeface="Montserrat" panose="00000500000000000000" pitchFamily="50" charset="-70"/>
                <a:cs typeface="Arial"/>
              </a:rPr>
              <a:t> finansējuma saņēmēja iesniegto maksājumu pieprasījumu un apliecinājumu par finansējuma saņēmēja projekta īstenošanas </a:t>
            </a:r>
            <a:r>
              <a:rPr lang="lv-LV" sz="3399" b="1" dirty="0">
                <a:solidFill>
                  <a:schemeClr val="tx1">
                    <a:lumMod val="75000"/>
                    <a:lumOff val="25000"/>
                  </a:schemeClr>
                </a:solidFill>
                <a:latin typeface="Montserrat" panose="00000500000000000000" pitchFamily="50" charset="-70"/>
                <a:cs typeface="Arial"/>
              </a:rPr>
              <a:t>pārskata apstiprināšanu</a:t>
            </a:r>
          </a:p>
        </p:txBody>
      </p:sp>
      <p:sp>
        <p:nvSpPr>
          <p:cNvPr id="9" name="TextBox 6">
            <a:extLst>
              <a:ext uri="{FF2B5EF4-FFF2-40B4-BE49-F238E27FC236}">
                <a16:creationId xmlns:a16="http://schemas.microsoft.com/office/drawing/2014/main" id="{7F116234-0BAF-8212-D1AF-E8B0F0254F4B}"/>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1210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E2993-D8CD-2D7C-B80F-FDBF61808FA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093BEA10-9C36-8D98-627A-492433DFC1DF}"/>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C047F453-7E67-D0E6-AB18-EB34492FC122}"/>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A27964BA-6A40-FB3A-683E-8A35253FDD2A}"/>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1979AB48-C1B9-71C5-1E77-025B8D166CF9}"/>
              </a:ext>
            </a:extLst>
          </p:cNvPr>
          <p:cNvSpPr txBox="1"/>
          <p:nvPr/>
        </p:nvSpPr>
        <p:spPr>
          <a:xfrm>
            <a:off x="990600" y="2395470"/>
            <a:ext cx="16764000" cy="7107971"/>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Finansējuma saņēmējam atbildība par projekta rezultātiem </a:t>
            </a:r>
            <a:r>
              <a:rPr lang="lv-LV" sz="3399" dirty="0">
                <a:solidFill>
                  <a:schemeClr val="tx1">
                    <a:lumMod val="75000"/>
                    <a:lumOff val="25000"/>
                  </a:schemeClr>
                </a:solidFill>
                <a:latin typeface="Montserrat" panose="00000500000000000000" pitchFamily="50" charset="-70"/>
                <a:cs typeface="Arial"/>
              </a:rPr>
              <a:t>– </a:t>
            </a:r>
            <a:r>
              <a:rPr lang="lv-LV" sz="3399" b="1" dirty="0">
                <a:solidFill>
                  <a:schemeClr val="tx1">
                    <a:lumMod val="75000"/>
                    <a:lumOff val="25000"/>
                  </a:schemeClr>
                </a:solidFill>
                <a:latin typeface="Montserrat" panose="00000500000000000000" pitchFamily="50" charset="-70"/>
                <a:cs typeface="Arial"/>
              </a:rPr>
              <a:t>vismaz četrus gadus pēc projekta īstenošanas </a:t>
            </a:r>
            <a:r>
              <a:rPr lang="lv-LV" sz="3399" dirty="0">
                <a:solidFill>
                  <a:schemeClr val="tx1">
                    <a:lumMod val="75000"/>
                    <a:lumOff val="25000"/>
                  </a:schemeClr>
                </a:solidFill>
                <a:latin typeface="Montserrat" panose="00000500000000000000" pitchFamily="50" charset="-70"/>
                <a:cs typeface="Arial"/>
              </a:rPr>
              <a:t>termiņa beigām</a:t>
            </a:r>
            <a:r>
              <a:rPr lang="lv-LV" sz="3399" b="1" dirty="0">
                <a:solidFill>
                  <a:schemeClr val="tx1">
                    <a:lumMod val="75000"/>
                    <a:lumOff val="25000"/>
                  </a:schemeClr>
                </a:solidFill>
                <a:latin typeface="Montserrat" panose="00000500000000000000" pitchFamily="50" charset="-70"/>
                <a:cs typeface="Arial"/>
              </a:rPr>
              <a:t>:</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katru gadu veic monitoringu </a:t>
            </a:r>
            <a:r>
              <a:rPr lang="lv-LV" sz="3399" dirty="0">
                <a:solidFill>
                  <a:schemeClr val="tx1">
                    <a:lumMod val="75000"/>
                    <a:lumOff val="25000"/>
                  </a:schemeClr>
                </a:solidFill>
                <a:latin typeface="Montserrat" panose="00000500000000000000" pitchFamily="50" charset="-70"/>
                <a:cs typeface="Arial"/>
              </a:rPr>
              <a:t>par sasniegto elektromobiļa nobraukumu gadā, saražoto elektroenerģijas apjomu ar projekta ietvaros iegādāto un uzstādīto </a:t>
            </a:r>
            <a:r>
              <a:rPr lang="lv-LV" sz="3399" dirty="0" err="1">
                <a:solidFill>
                  <a:schemeClr val="tx1">
                    <a:lumMod val="75000"/>
                    <a:lumOff val="25000"/>
                  </a:schemeClr>
                </a:solidFill>
                <a:latin typeface="Montserrat" panose="00000500000000000000" pitchFamily="50" charset="-70"/>
                <a:cs typeface="Arial"/>
              </a:rPr>
              <a:t>atjaunīgo</a:t>
            </a:r>
            <a:r>
              <a:rPr lang="lv-LV" sz="3399" dirty="0">
                <a:solidFill>
                  <a:schemeClr val="tx1">
                    <a:lumMod val="75000"/>
                    <a:lumOff val="25000"/>
                  </a:schemeClr>
                </a:solidFill>
                <a:latin typeface="Montserrat" panose="00000500000000000000" pitchFamily="50" charset="-70"/>
                <a:cs typeface="Arial"/>
              </a:rPr>
              <a:t> energoresursu ražošanas iekārtu un projekta ietvaros uzstādītās elektromobiļu uzlādes infrastruktūras patērētās elektroenerģijas apjomu </a:t>
            </a:r>
            <a:r>
              <a:rPr lang="lv-LV" sz="3399" b="1" dirty="0">
                <a:solidFill>
                  <a:schemeClr val="tx1">
                    <a:lumMod val="75000"/>
                    <a:lumOff val="25000"/>
                  </a:schemeClr>
                </a:solidFill>
                <a:latin typeface="Montserrat" panose="00000500000000000000" pitchFamily="50" charset="-70"/>
                <a:cs typeface="Arial"/>
              </a:rPr>
              <a:t>un līdz katra nākamā gada trīsdesmitajai dienai </a:t>
            </a:r>
            <a:r>
              <a:rPr lang="lv-LV" sz="3399" dirty="0">
                <a:solidFill>
                  <a:schemeClr val="tx1">
                    <a:lumMod val="75000"/>
                    <a:lumOff val="25000"/>
                  </a:schemeClr>
                </a:solidFill>
                <a:latin typeface="Montserrat" panose="00000500000000000000" pitchFamily="50" charset="-70"/>
                <a:cs typeface="Arial"/>
              </a:rPr>
              <a:t>pēc projekta īstenošanas termiņa beigām </a:t>
            </a:r>
            <a:r>
              <a:rPr lang="lv-LV" sz="3399" b="1" dirty="0">
                <a:solidFill>
                  <a:schemeClr val="tx1">
                    <a:lumMod val="75000"/>
                    <a:lumOff val="25000"/>
                  </a:schemeClr>
                </a:solidFill>
                <a:latin typeface="Montserrat" panose="00000500000000000000" pitchFamily="50" charset="-70"/>
                <a:cs typeface="Arial"/>
              </a:rPr>
              <a:t>iesniedz monitoringa pārskatu </a:t>
            </a:r>
            <a:r>
              <a:rPr lang="lv-LV" sz="3399" dirty="0">
                <a:solidFill>
                  <a:schemeClr val="tx1">
                    <a:lumMod val="75000"/>
                    <a:lumOff val="25000"/>
                  </a:schemeClr>
                </a:solidFill>
                <a:latin typeface="Montserrat" panose="00000500000000000000" pitchFamily="50" charset="-70"/>
                <a:cs typeface="Arial"/>
              </a:rPr>
              <a:t>Vides investīciju fonda Modernizācijas fonda projektu elektroniskajā monitoringa sistēmā</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nodrošina</a:t>
            </a:r>
            <a:r>
              <a:rPr lang="lv-LV" sz="3399" dirty="0">
                <a:solidFill>
                  <a:schemeClr val="tx1">
                    <a:lumMod val="75000"/>
                    <a:lumOff val="25000"/>
                  </a:schemeClr>
                </a:solidFill>
                <a:latin typeface="Montserrat" panose="00000500000000000000" pitchFamily="50" charset="-70"/>
                <a:cs typeface="Arial"/>
              </a:rPr>
              <a:t> projekta ietvaros iegādātās </a:t>
            </a:r>
            <a:r>
              <a:rPr lang="lv-LV" sz="3399" b="1" dirty="0">
                <a:solidFill>
                  <a:schemeClr val="tx1">
                    <a:lumMod val="75000"/>
                    <a:lumOff val="25000"/>
                  </a:schemeClr>
                </a:solidFill>
                <a:latin typeface="Montserrat" panose="00000500000000000000" pitchFamily="50" charset="-70"/>
                <a:cs typeface="Arial"/>
              </a:rPr>
              <a:t>elektromobiļa uzlādes infrastruktūras un </a:t>
            </a:r>
            <a:r>
              <a:rPr lang="lv-LV" sz="3399" b="1" dirty="0" err="1">
                <a:solidFill>
                  <a:schemeClr val="tx1">
                    <a:lumMod val="75000"/>
                    <a:lumOff val="25000"/>
                  </a:schemeClr>
                </a:solidFill>
                <a:latin typeface="Montserrat" panose="00000500000000000000" pitchFamily="50" charset="-70"/>
                <a:cs typeface="Arial"/>
              </a:rPr>
              <a:t>atjaunīgo</a:t>
            </a:r>
            <a:r>
              <a:rPr lang="lv-LV" sz="3399" b="1" dirty="0">
                <a:solidFill>
                  <a:schemeClr val="tx1">
                    <a:lumMod val="75000"/>
                    <a:lumOff val="25000"/>
                  </a:schemeClr>
                </a:solidFill>
                <a:latin typeface="Montserrat" panose="00000500000000000000" pitchFamily="50" charset="-70"/>
                <a:cs typeface="Arial"/>
              </a:rPr>
              <a:t> energoresursu ražošanas un uzkrāšanas iekārtu ekspluatāciju</a:t>
            </a:r>
          </a:p>
        </p:txBody>
      </p:sp>
      <p:sp>
        <p:nvSpPr>
          <p:cNvPr id="9" name="TextBox 6">
            <a:extLst>
              <a:ext uri="{FF2B5EF4-FFF2-40B4-BE49-F238E27FC236}">
                <a16:creationId xmlns:a16="http://schemas.microsoft.com/office/drawing/2014/main" id="{8A12AE0C-14F5-EF9D-D44C-85CEAEEE4735}"/>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402288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00BE-8F5F-8959-79A6-91500004008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4754629-6718-4A72-03B0-DEDCF399480B}"/>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59C1753E-6B4B-D28A-BEC8-6AFE82773FC0}"/>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1768E738-46D3-4A0B-1BE3-A66D63360F98}"/>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570ED43A-8564-C9FC-ADA8-CB785E8F8156}"/>
              </a:ext>
            </a:extLst>
          </p:cNvPr>
          <p:cNvSpPr txBox="1"/>
          <p:nvPr/>
        </p:nvSpPr>
        <p:spPr>
          <a:xfrm>
            <a:off x="990600" y="2395470"/>
            <a:ext cx="16764000" cy="7200433"/>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rgbClr val="7395AD"/>
                </a:solidFill>
                <a:latin typeface="Montserrat" panose="00000500000000000000" pitchFamily="50" charset="-70"/>
                <a:cs typeface="Arial"/>
              </a:rPr>
              <a:t>Projektu pieteikumu pieņemšana </a:t>
            </a:r>
            <a:r>
              <a:rPr lang="lv-LV" sz="3399" b="1" dirty="0">
                <a:solidFill>
                  <a:schemeClr val="tx1">
                    <a:lumMod val="75000"/>
                    <a:lumOff val="25000"/>
                  </a:schemeClr>
                </a:solidFill>
                <a:latin typeface="Montserrat" panose="00000500000000000000" pitchFamily="50" charset="-70"/>
                <a:cs typeface="Arial"/>
              </a:rPr>
              <a:t>notiek no 14.11.2024. </a:t>
            </a:r>
            <a:r>
              <a:rPr lang="lv-LV" sz="3399" b="1" dirty="0">
                <a:solidFill>
                  <a:srgbClr val="7395AD"/>
                </a:solidFill>
                <a:latin typeface="Montserrat" panose="00000500000000000000" pitchFamily="50" charset="-70"/>
                <a:cs typeface="Arial"/>
              </a:rPr>
              <a:t>līdz 08.01.2025.</a:t>
            </a:r>
          </a:p>
          <a:p>
            <a:pPr marL="457200" indent="-457200">
              <a:spcBef>
                <a:spcPts val="1200"/>
              </a:spcBef>
              <a:buFont typeface="Arial" panose="020B0604020202020204" pitchFamily="34" charset="0"/>
              <a:buChar char="•"/>
            </a:pPr>
            <a:r>
              <a:rPr lang="lv-LV" sz="3399" b="1" dirty="0">
                <a:solidFill>
                  <a:schemeClr val="tx1">
                    <a:lumMod val="95000"/>
                    <a:lumOff val="5000"/>
                  </a:schemeClr>
                </a:solidFill>
                <a:latin typeface="Montserrat" panose="00000500000000000000" pitchFamily="50" charset="-70"/>
                <a:cs typeface="Arial"/>
              </a:rPr>
              <a:t>Lai piedalītos konkursā, jāiesniedz </a:t>
            </a:r>
            <a:r>
              <a:rPr lang="lv-LV" sz="3399" dirty="0">
                <a:solidFill>
                  <a:schemeClr val="tx1">
                    <a:lumMod val="95000"/>
                    <a:lumOff val="5000"/>
                  </a:schemeClr>
                </a:solidFill>
                <a:latin typeface="Montserrat" panose="00000500000000000000" pitchFamily="50" charset="-70"/>
                <a:cs typeface="Arial"/>
              </a:rPr>
              <a:t>projekta iesnieguma veidlapa un šādi dokumenti (ja attiecināms):</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Pilnvara, kurā persona ir pilnvarota parakstīt projekta iesniegumu </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Dokumenti, kas apliecina īpašumtiesības uz infrastruktūru, kurā paredzēts veikt ieguldījumus projekta ietvaros</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Ar fosilās degvielas darbināmu </a:t>
            </a:r>
            <a:r>
              <a:rPr lang="lv-LV" sz="3399" dirty="0" err="1">
                <a:solidFill>
                  <a:schemeClr val="tx1">
                    <a:lumMod val="95000"/>
                    <a:lumOff val="5000"/>
                  </a:schemeClr>
                </a:solidFill>
                <a:latin typeface="Montserrat" panose="00000500000000000000" pitchFamily="50" charset="-70"/>
                <a:cs typeface="Arial"/>
              </a:rPr>
              <a:t>iekšdedzes</a:t>
            </a:r>
            <a:r>
              <a:rPr lang="lv-LV" sz="3399" dirty="0">
                <a:solidFill>
                  <a:schemeClr val="tx1">
                    <a:lumMod val="95000"/>
                    <a:lumOff val="5000"/>
                  </a:schemeClr>
                </a:solidFill>
                <a:latin typeface="Montserrat" panose="00000500000000000000" pitchFamily="50" charset="-70"/>
                <a:cs typeface="Arial"/>
              </a:rPr>
              <a:t> dzinēju aprīkotā transportlīdzekļa likvidācijas sertifikāts (izraksta kopija), kas izdots ne agrāk par šo noteikumu spēkā stāšanās dienu</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Projekta iesniedzēja </a:t>
            </a:r>
            <a:r>
              <a:rPr lang="lv-LV" sz="3399" i="1" dirty="0">
                <a:solidFill>
                  <a:schemeClr val="tx1">
                    <a:lumMod val="95000"/>
                    <a:lumOff val="5000"/>
                  </a:schemeClr>
                </a:solidFill>
                <a:latin typeface="Montserrat" panose="00000500000000000000" pitchFamily="50" charset="-70"/>
                <a:cs typeface="Arial"/>
              </a:rPr>
              <a:t>de </a:t>
            </a:r>
            <a:r>
              <a:rPr lang="lv-LV" sz="3399" i="1" dirty="0" err="1">
                <a:solidFill>
                  <a:schemeClr val="tx1">
                    <a:lumMod val="95000"/>
                    <a:lumOff val="5000"/>
                  </a:schemeClr>
                </a:solidFill>
                <a:latin typeface="Montserrat" panose="00000500000000000000" pitchFamily="50" charset="-70"/>
                <a:cs typeface="Arial"/>
              </a:rPr>
              <a:t>minimis</a:t>
            </a:r>
            <a:r>
              <a:rPr lang="lv-LV" sz="3399" i="1" dirty="0">
                <a:solidFill>
                  <a:schemeClr val="tx1">
                    <a:lumMod val="95000"/>
                    <a:lumOff val="5000"/>
                  </a:schemeClr>
                </a:solidFill>
                <a:latin typeface="Montserrat" panose="00000500000000000000" pitchFamily="50" charset="-70"/>
                <a:cs typeface="Arial"/>
              </a:rPr>
              <a:t> </a:t>
            </a:r>
            <a:r>
              <a:rPr lang="lv-LV" sz="3399" dirty="0">
                <a:solidFill>
                  <a:schemeClr val="tx1">
                    <a:lumMod val="95000"/>
                    <a:lumOff val="5000"/>
                  </a:schemeClr>
                </a:solidFill>
                <a:latin typeface="Montserrat" panose="00000500000000000000" pitchFamily="50" charset="-70"/>
                <a:cs typeface="Arial"/>
              </a:rPr>
              <a:t>atbalsta sniegšanas sistēmas veidlapas izdruka</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 Apliecinājums</a:t>
            </a:r>
          </a:p>
        </p:txBody>
      </p:sp>
      <p:sp>
        <p:nvSpPr>
          <p:cNvPr id="9" name="TextBox 6">
            <a:extLst>
              <a:ext uri="{FF2B5EF4-FFF2-40B4-BE49-F238E27FC236}">
                <a16:creationId xmlns:a16="http://schemas.microsoft.com/office/drawing/2014/main" id="{D4AEF461-D87D-A207-BBF8-09CED6359FE2}"/>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254265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55AC-9445-3A65-9473-F663D3C5039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FEAB09C-2FD2-7BE3-75EE-C0728ECCC2FD}"/>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DC8AFFB0-9B82-D1DA-547C-D620B57BE1E6}"/>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98286A43-E624-17C4-7E43-797C380F36C0}"/>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2F0574FB-0B9D-FD55-EF29-0840C5D49246}"/>
              </a:ext>
            </a:extLst>
          </p:cNvPr>
          <p:cNvSpPr txBox="1"/>
          <p:nvPr/>
        </p:nvSpPr>
        <p:spPr>
          <a:xfrm>
            <a:off x="990600" y="2395470"/>
            <a:ext cx="16764000" cy="7139006"/>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Šobrīd pašvaldībā </a:t>
            </a:r>
            <a:r>
              <a:rPr lang="lv-LV" sz="3399" b="1" dirty="0">
                <a:solidFill>
                  <a:schemeClr val="tx1">
                    <a:lumMod val="95000"/>
                    <a:lumOff val="5000"/>
                  </a:schemeClr>
                </a:solidFill>
                <a:latin typeface="Montserrat" panose="00000500000000000000" pitchFamily="50" charset="-70"/>
                <a:cs typeface="Arial"/>
              </a:rPr>
              <a:t>nav neviens </a:t>
            </a:r>
            <a:r>
              <a:rPr lang="lv-LV" sz="3399" b="1" dirty="0" err="1">
                <a:solidFill>
                  <a:schemeClr val="tx1">
                    <a:lumMod val="95000"/>
                    <a:lumOff val="5000"/>
                  </a:schemeClr>
                </a:solidFill>
                <a:latin typeface="Montserrat" panose="00000500000000000000" pitchFamily="50" charset="-70"/>
                <a:cs typeface="Arial"/>
              </a:rPr>
              <a:t>elektroauto</a:t>
            </a:r>
            <a:endParaRPr lang="lv-LV" sz="3399" b="1" dirty="0">
              <a:solidFill>
                <a:schemeClr val="tx1">
                  <a:lumMod val="95000"/>
                  <a:lumOff val="5000"/>
                </a:schemeClr>
              </a:solidFill>
              <a:latin typeface="Montserrat" panose="00000500000000000000" pitchFamily="50" charset="-70"/>
              <a:cs typeface="Arial"/>
            </a:endParaRPr>
          </a:p>
          <a:p>
            <a:pPr marL="457200"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Pašvaldībā / aģentūrā </a:t>
            </a:r>
            <a:r>
              <a:rPr lang="lv-LV" sz="3399" b="1" dirty="0">
                <a:solidFill>
                  <a:schemeClr val="tx1">
                    <a:lumMod val="95000"/>
                    <a:lumOff val="5000"/>
                  </a:schemeClr>
                </a:solidFill>
                <a:latin typeface="Montserrat" panose="00000500000000000000" pitchFamily="50" charset="-70"/>
                <a:cs typeface="Arial"/>
              </a:rPr>
              <a:t>tuvākajā laikā būtu nepieciešams nomainīt 3 esošos vieglos transportlīdzekļus </a:t>
            </a:r>
            <a:r>
              <a:rPr lang="lv-LV" sz="3399" dirty="0">
                <a:solidFill>
                  <a:schemeClr val="tx1">
                    <a:lumMod val="95000"/>
                    <a:lumOff val="5000"/>
                  </a:schemeClr>
                </a:solidFill>
                <a:latin typeface="Montserrat" panose="00000500000000000000" pitchFamily="50" charset="-70"/>
                <a:cs typeface="Arial"/>
              </a:rPr>
              <a:t>līdz 3,5 tonnām (pilna masa)</a:t>
            </a:r>
            <a:endParaRPr lang="lv-LV" sz="3399" b="1" dirty="0">
              <a:solidFill>
                <a:schemeClr val="tx1">
                  <a:lumMod val="95000"/>
                  <a:lumOff val="5000"/>
                </a:schemeClr>
              </a:solidFill>
              <a:latin typeface="Montserrat" panose="00000500000000000000" pitchFamily="50" charset="-70"/>
              <a:cs typeface="Arial"/>
            </a:endParaRPr>
          </a:p>
          <a:p>
            <a:pPr marL="457200"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Pašvaldībā / aģentūrā </a:t>
            </a:r>
            <a:r>
              <a:rPr lang="lv-LV" sz="3399" b="1" dirty="0">
                <a:solidFill>
                  <a:schemeClr val="tx1">
                    <a:lumMod val="95000"/>
                    <a:lumOff val="5000"/>
                  </a:schemeClr>
                </a:solidFill>
                <a:latin typeface="Montserrat" panose="00000500000000000000" pitchFamily="50" charset="-70"/>
                <a:cs typeface="Arial"/>
              </a:rPr>
              <a:t>tuvākajā laikā būtu nepieciešams iegādāties:</a:t>
            </a:r>
            <a:endParaRPr lang="lv-LV" sz="3399" dirty="0">
              <a:solidFill>
                <a:schemeClr val="tx1">
                  <a:lumMod val="95000"/>
                  <a:lumOff val="5000"/>
                </a:schemeClr>
              </a:solidFill>
              <a:latin typeface="Montserrat" panose="00000500000000000000" pitchFamily="50" charset="-70"/>
              <a:cs typeface="Arial"/>
            </a:endParaRP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2 gab. M1 transportlīdzekļus</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2 gab. N1 transportlīdzekļus</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1 gab. M2 transportlīdzekli</a:t>
            </a:r>
          </a:p>
          <a:p>
            <a:pPr marL="914400" lvl="1" indent="-457200">
              <a:spcBef>
                <a:spcPts val="1200"/>
              </a:spcBef>
              <a:buFont typeface="Arial" panose="020B0604020202020204" pitchFamily="34" charset="0"/>
              <a:buChar char="•"/>
            </a:pPr>
            <a:r>
              <a:rPr lang="lv-LV" sz="3399" dirty="0">
                <a:solidFill>
                  <a:schemeClr val="tx1">
                    <a:lumMod val="95000"/>
                    <a:lumOff val="5000"/>
                  </a:schemeClr>
                </a:solidFill>
                <a:latin typeface="Montserrat" panose="00000500000000000000" pitchFamily="50" charset="-70"/>
                <a:cs typeface="Arial"/>
              </a:rPr>
              <a:t>1 gab. N2 transportlīdzekli</a:t>
            </a:r>
          </a:p>
          <a:p>
            <a:pPr marL="457200" indent="-457200">
              <a:spcBef>
                <a:spcPts val="1200"/>
              </a:spcBef>
              <a:buFont typeface="Arial" panose="020B0604020202020204" pitchFamily="34" charset="0"/>
              <a:buChar char="•"/>
            </a:pPr>
            <a:endParaRPr lang="lv-LV" sz="3399" b="1" dirty="0">
              <a:solidFill>
                <a:srgbClr val="7395AD"/>
              </a:solidFill>
              <a:latin typeface="Montserrat" panose="00000500000000000000" pitchFamily="50" charset="-70"/>
              <a:cs typeface="Arial"/>
            </a:endParaRPr>
          </a:p>
          <a:p>
            <a:pPr marL="457200" indent="-457200">
              <a:spcBef>
                <a:spcPts val="1200"/>
              </a:spcBef>
              <a:buFont typeface="Arial" panose="020B0604020202020204" pitchFamily="34" charset="0"/>
              <a:buChar char="•"/>
            </a:pPr>
            <a:r>
              <a:rPr lang="lv-LV" sz="3399" b="1" dirty="0">
                <a:solidFill>
                  <a:srgbClr val="7395AD"/>
                </a:solidFill>
                <a:latin typeface="Montserrat" panose="00000500000000000000" pitchFamily="50" charset="-70"/>
                <a:cs typeface="Arial"/>
              </a:rPr>
              <a:t>Projekta ietvaros plānots pieteikt 1 </a:t>
            </a:r>
            <a:r>
              <a:rPr lang="lv-LV" sz="3399" b="1" dirty="0" err="1">
                <a:solidFill>
                  <a:srgbClr val="7395AD"/>
                </a:solidFill>
                <a:latin typeface="Montserrat" panose="00000500000000000000" pitchFamily="50" charset="-70"/>
                <a:cs typeface="Arial"/>
              </a:rPr>
              <a:t>elektroauto</a:t>
            </a:r>
            <a:r>
              <a:rPr lang="lv-LV" sz="3399" b="1" dirty="0">
                <a:solidFill>
                  <a:srgbClr val="7395AD"/>
                </a:solidFill>
                <a:latin typeface="Montserrat" panose="00000500000000000000" pitchFamily="50" charset="-70"/>
                <a:cs typeface="Arial"/>
              </a:rPr>
              <a:t> (līdz 3,5 tonnām) iegādi</a:t>
            </a:r>
          </a:p>
          <a:p>
            <a:pPr marL="914400" lvl="1" indent="-457200">
              <a:spcBef>
                <a:spcPts val="1200"/>
              </a:spcBef>
              <a:buFont typeface="Arial" panose="020B0604020202020204" pitchFamily="34" charset="0"/>
              <a:buChar char="•"/>
            </a:pPr>
            <a:endParaRPr lang="lv-LV" sz="3399" dirty="0">
              <a:solidFill>
                <a:schemeClr val="tx1">
                  <a:lumMod val="95000"/>
                  <a:lumOff val="5000"/>
                </a:schemeClr>
              </a:solidFill>
              <a:latin typeface="Montserrat" panose="00000500000000000000" pitchFamily="50" charset="-70"/>
              <a:cs typeface="Arial"/>
            </a:endParaRPr>
          </a:p>
        </p:txBody>
      </p:sp>
      <p:sp>
        <p:nvSpPr>
          <p:cNvPr id="9" name="TextBox 6">
            <a:extLst>
              <a:ext uri="{FF2B5EF4-FFF2-40B4-BE49-F238E27FC236}">
                <a16:creationId xmlns:a16="http://schemas.microsoft.com/office/drawing/2014/main" id="{58FB9AB4-38F3-97DD-3137-720C1574C047}"/>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pašvaldības vajadzībām</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173187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4F54B-0C6B-5FF9-799E-C4371A9A6B5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A7B33A6-1D47-1B2A-A703-18AA778F6572}"/>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A06B1991-6317-C9E7-10F9-94E3DAEE4359}"/>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F43AEEB2-A912-6371-97D4-59335137BD75}"/>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BC005696-AE03-03F6-5388-034C6586CCF7}"/>
              </a:ext>
            </a:extLst>
          </p:cNvPr>
          <p:cNvSpPr txBox="1"/>
          <p:nvPr/>
        </p:nvSpPr>
        <p:spPr>
          <a:xfrm>
            <a:off x="990600" y="2395470"/>
            <a:ext cx="16764000" cy="7139006"/>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Vidējā termiņa prioritātes un uzdevumi:</a:t>
            </a:r>
          </a:p>
          <a:p>
            <a:pPr marL="914400" lvl="1" indent="-457200">
              <a:spcBef>
                <a:spcPts val="1200"/>
              </a:spcBef>
              <a:buFont typeface="Arial" panose="020B0604020202020204" pitchFamily="34" charset="0"/>
              <a:buChar char="•"/>
            </a:pPr>
            <a:r>
              <a:rPr lang="lv-LV" sz="3399" b="1" dirty="0">
                <a:solidFill>
                  <a:srgbClr val="7395AD"/>
                </a:solidFill>
                <a:latin typeface="Montserrat" panose="00000500000000000000" pitchFamily="50" charset="-70"/>
                <a:cs typeface="Arial"/>
              </a:rPr>
              <a:t>VTP3</a:t>
            </a:r>
            <a:r>
              <a:rPr lang="lv-LV" sz="3399" dirty="0">
                <a:solidFill>
                  <a:srgbClr val="7395AD"/>
                </a:solidFill>
                <a:latin typeface="Montserrat" panose="00000500000000000000" pitchFamily="50" charset="-70"/>
                <a:cs typeface="Arial"/>
              </a:rPr>
              <a:t>: </a:t>
            </a:r>
            <a:r>
              <a:rPr lang="lv-LV" sz="3399" b="1" dirty="0">
                <a:solidFill>
                  <a:srgbClr val="7395AD"/>
                </a:solidFill>
                <a:latin typeface="Montserrat" panose="00000500000000000000" pitchFamily="50" charset="-70"/>
                <a:cs typeface="Arial"/>
              </a:rPr>
              <a:t>Attīstīta, droša un mobila satiksmes infrastruktūra</a:t>
            </a:r>
          </a:p>
          <a:p>
            <a:pPr marL="1371600" lvl="2"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U3.2.2</a:t>
            </a:r>
            <a:r>
              <a:rPr lang="lv-LV" sz="3399" dirty="0">
                <a:solidFill>
                  <a:schemeClr val="tx1">
                    <a:lumMod val="75000"/>
                    <a:lumOff val="25000"/>
                  </a:schemeClr>
                </a:solidFill>
                <a:latin typeface="Montserrat" panose="00000500000000000000" pitchFamily="50" charset="-70"/>
                <a:cs typeface="Arial"/>
              </a:rPr>
              <a:t>: Izbūvēt, labiekārtot un atjaunot stāvvietas</a:t>
            </a:r>
          </a:p>
          <a:p>
            <a:pPr marL="1371600" lvl="2"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U3.2.4</a:t>
            </a:r>
            <a:r>
              <a:rPr lang="lv-LV" sz="3399" dirty="0">
                <a:solidFill>
                  <a:schemeClr val="tx1">
                    <a:lumMod val="75000"/>
                    <a:lumOff val="25000"/>
                  </a:schemeClr>
                </a:solidFill>
                <a:latin typeface="Montserrat" panose="00000500000000000000" pitchFamily="50" charset="-70"/>
                <a:cs typeface="Arial"/>
              </a:rPr>
              <a:t>: Veicināt dabai draudzīga transporta izmantošanu</a:t>
            </a:r>
          </a:p>
          <a:p>
            <a:pPr marL="914400" lvl="1" indent="-457200">
              <a:spcBef>
                <a:spcPts val="1200"/>
              </a:spcBef>
              <a:buFont typeface="Arial" panose="020B0604020202020204" pitchFamily="34" charset="0"/>
              <a:buChar char="•"/>
            </a:pPr>
            <a:r>
              <a:rPr lang="lv-LV" sz="3399" b="1" dirty="0">
                <a:solidFill>
                  <a:srgbClr val="7395AD"/>
                </a:solidFill>
                <a:latin typeface="Montserrat" panose="00000500000000000000" pitchFamily="50" charset="-70"/>
                <a:cs typeface="Arial"/>
              </a:rPr>
              <a:t>VTP6: </a:t>
            </a:r>
            <a:r>
              <a:rPr lang="lv-LV" sz="3399" b="1" dirty="0" err="1">
                <a:solidFill>
                  <a:srgbClr val="7395AD"/>
                </a:solidFill>
                <a:latin typeface="Montserrat" panose="00000500000000000000" pitchFamily="50" charset="-70"/>
                <a:cs typeface="Arial"/>
              </a:rPr>
              <a:t>Klimatneitrāla</a:t>
            </a:r>
            <a:r>
              <a:rPr lang="lv-LV" sz="3399" b="1" dirty="0">
                <a:solidFill>
                  <a:srgbClr val="7395AD"/>
                </a:solidFill>
                <a:latin typeface="Montserrat" panose="00000500000000000000" pitchFamily="50" charset="-70"/>
                <a:cs typeface="Arial"/>
              </a:rPr>
              <a:t> enerģijas izmantošana un ģenerācija</a:t>
            </a:r>
          </a:p>
          <a:p>
            <a:pPr marL="1371600" lvl="2"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U6.1.2</a:t>
            </a:r>
            <a:r>
              <a:rPr lang="lv-LV" sz="3399" dirty="0">
                <a:solidFill>
                  <a:schemeClr val="tx1">
                    <a:lumMod val="75000"/>
                    <a:lumOff val="25000"/>
                  </a:schemeClr>
                </a:solidFill>
                <a:latin typeface="Montserrat" panose="00000500000000000000" pitchFamily="50" charset="-70"/>
                <a:cs typeface="Arial"/>
              </a:rPr>
              <a:t>: Īstenot citus energoefektivitātes pasākumus</a:t>
            </a:r>
          </a:p>
          <a:p>
            <a:pPr marL="1371600" lvl="2"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U6.2.1</a:t>
            </a:r>
            <a:r>
              <a:rPr lang="lv-LV" sz="3399" dirty="0">
                <a:solidFill>
                  <a:schemeClr val="tx1">
                    <a:lumMod val="75000"/>
                    <a:lumOff val="25000"/>
                  </a:schemeClr>
                </a:solidFill>
                <a:latin typeface="Montserrat" panose="00000500000000000000" pitchFamily="50" charset="-70"/>
                <a:cs typeface="Arial"/>
              </a:rPr>
              <a:t>: Veicināt efektīvu atjaunojamo energoresursu izmantošanu</a:t>
            </a:r>
          </a:p>
          <a:p>
            <a:pPr marL="1371600" lvl="2"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U6.3.1</a:t>
            </a:r>
            <a:r>
              <a:rPr lang="lv-LV" sz="3399" dirty="0">
                <a:solidFill>
                  <a:schemeClr val="tx1">
                    <a:lumMod val="75000"/>
                    <a:lumOff val="25000"/>
                  </a:schemeClr>
                </a:solidFill>
                <a:latin typeface="Montserrat" panose="00000500000000000000" pitchFamily="50" charset="-70"/>
                <a:cs typeface="Arial"/>
              </a:rPr>
              <a:t>: Veicināt ilgtspējīgus transporta un mobilitātes risinājumus</a:t>
            </a:r>
          </a:p>
          <a:p>
            <a:pPr marL="914400" lvl="1" indent="-457200">
              <a:spcBef>
                <a:spcPts val="1200"/>
              </a:spcBef>
              <a:buFont typeface="Arial" panose="020B0604020202020204" pitchFamily="34" charset="0"/>
              <a:buChar char="•"/>
            </a:pPr>
            <a:r>
              <a:rPr lang="lv-LV" sz="3399" b="1" dirty="0">
                <a:solidFill>
                  <a:srgbClr val="7395AD"/>
                </a:solidFill>
                <a:latin typeface="Montserrat" panose="00000500000000000000" pitchFamily="50" charset="-70"/>
                <a:cs typeface="Arial"/>
              </a:rPr>
              <a:t>VTP7: Uzņēmējdarbības vajadzībām pielāgota novada teritorija</a:t>
            </a:r>
          </a:p>
          <a:p>
            <a:pPr marL="1371600" lvl="2"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U7.1.5</a:t>
            </a:r>
            <a:r>
              <a:rPr lang="lv-LV" sz="3399" dirty="0">
                <a:solidFill>
                  <a:schemeClr val="tx1">
                    <a:lumMod val="75000"/>
                    <a:lumOff val="25000"/>
                  </a:schemeClr>
                </a:solidFill>
                <a:latin typeface="Montserrat" panose="00000500000000000000" pitchFamily="50" charset="-70"/>
                <a:cs typeface="Arial"/>
              </a:rPr>
              <a:t>: Atbalstīt videi draudzīgu tehnoloģiju ieviešanu un izmantošanu industriālajā un lauksaimnieciskajā ražošanā</a:t>
            </a:r>
          </a:p>
        </p:txBody>
      </p:sp>
      <p:sp>
        <p:nvSpPr>
          <p:cNvPr id="9" name="TextBox 6">
            <a:extLst>
              <a:ext uri="{FF2B5EF4-FFF2-40B4-BE49-F238E27FC236}">
                <a16:creationId xmlns:a16="http://schemas.microsoft.com/office/drawing/2014/main" id="{2CB0D05F-7160-FAAD-29DC-3EB8DF285470}"/>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Atbilstība plānošanas dokumentiem</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42342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5D48-A693-731E-4554-EEA301FB812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E10ED3F-1365-E599-E46F-2A1D1CFAF213}"/>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8CF7B7BC-575E-F6FC-8640-EF3CD5BC69C4}"/>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32D02B4D-AF0A-5E01-7B77-34E392E79B0A}"/>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7EEDD57A-9E52-1313-EFF6-AB9260AB39F3}"/>
              </a:ext>
            </a:extLst>
          </p:cNvPr>
          <p:cNvSpPr txBox="1"/>
          <p:nvPr/>
        </p:nvSpPr>
        <p:spPr>
          <a:xfrm>
            <a:off x="990600" y="2395470"/>
            <a:ext cx="16764000" cy="5846472"/>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Attīstības programmā (2021-2027) noteiktie pasākumi:</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Ā3.2.4.1. </a:t>
            </a:r>
            <a:r>
              <a:rPr lang="lv-LV" sz="3399" dirty="0">
                <a:solidFill>
                  <a:schemeClr val="tx1">
                    <a:lumMod val="75000"/>
                    <a:lumOff val="25000"/>
                  </a:schemeClr>
                </a:solidFill>
                <a:latin typeface="Montserrat" panose="00000500000000000000" pitchFamily="50" charset="-70"/>
                <a:cs typeface="Arial"/>
              </a:rPr>
              <a:t>Dabai draudzīgu pārvietošanās veidu attīstība, t.sk. </a:t>
            </a:r>
            <a:r>
              <a:rPr lang="lv-LV" sz="3399" dirty="0" err="1">
                <a:solidFill>
                  <a:schemeClr val="tx1">
                    <a:lumMod val="75000"/>
                    <a:lumOff val="25000"/>
                  </a:schemeClr>
                </a:solidFill>
                <a:latin typeface="Montserrat" panose="00000500000000000000" pitchFamily="50" charset="-70"/>
                <a:cs typeface="Arial"/>
              </a:rPr>
              <a:t>elektro</a:t>
            </a:r>
            <a:r>
              <a:rPr lang="lv-LV" sz="3399" dirty="0">
                <a:solidFill>
                  <a:schemeClr val="tx1">
                    <a:lumMod val="75000"/>
                    <a:lumOff val="25000"/>
                  </a:schemeClr>
                </a:solidFill>
                <a:latin typeface="Montserrat" panose="00000500000000000000" pitchFamily="50" charset="-70"/>
                <a:cs typeface="Arial"/>
              </a:rPr>
              <a:t>-auto uzlādes staciju izbūve pie pašvaldības, sabiedriskas nozīmes un daudzdzīvokļu ēkām</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Ā6.1.2.5.</a:t>
            </a:r>
            <a:r>
              <a:rPr lang="lv-LV" sz="3399" dirty="0">
                <a:solidFill>
                  <a:schemeClr val="tx1">
                    <a:lumMod val="75000"/>
                    <a:lumOff val="25000"/>
                  </a:schemeClr>
                </a:solidFill>
                <a:latin typeface="Montserrat" panose="00000500000000000000" pitchFamily="50" charset="-70"/>
                <a:cs typeface="Arial"/>
              </a:rPr>
              <a:t> Elektromobiļu vai citu videi draudzīgu transportlīdzekļu iegāde (ĀNIEKRP pasākums Nr.3.2.7.)</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Ā6.2.1.2. </a:t>
            </a:r>
            <a:r>
              <a:rPr lang="lv-LV" sz="3399" dirty="0">
                <a:solidFill>
                  <a:schemeClr val="tx1">
                    <a:lumMod val="75000"/>
                    <a:lumOff val="25000"/>
                  </a:schemeClr>
                </a:solidFill>
                <a:latin typeface="Montserrat" panose="00000500000000000000" pitchFamily="50" charset="-70"/>
                <a:cs typeface="Arial"/>
              </a:rPr>
              <a:t>Energoefektivitātes un AER pasākumi ūdens saimniecībā (ĀNIEKRP pasākums Nr.3.2.8.)</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Ā6.3.1.3.</a:t>
            </a:r>
            <a:r>
              <a:rPr lang="lv-LV" sz="3399" dirty="0">
                <a:solidFill>
                  <a:schemeClr val="tx1">
                    <a:lumMod val="75000"/>
                    <a:lumOff val="25000"/>
                  </a:schemeClr>
                </a:solidFill>
                <a:latin typeface="Montserrat" panose="00000500000000000000" pitchFamily="50" charset="-70"/>
                <a:cs typeface="Arial"/>
              </a:rPr>
              <a:t> </a:t>
            </a:r>
            <a:r>
              <a:rPr lang="lv-LV" sz="3399" dirty="0" err="1">
                <a:solidFill>
                  <a:schemeClr val="tx1">
                    <a:lumMod val="75000"/>
                    <a:lumOff val="25000"/>
                  </a:schemeClr>
                </a:solidFill>
                <a:latin typeface="Montserrat" panose="00000500000000000000" pitchFamily="50" charset="-70"/>
                <a:cs typeface="Arial"/>
              </a:rPr>
              <a:t>Elektroauto</a:t>
            </a:r>
            <a:r>
              <a:rPr lang="lv-LV" sz="3399" dirty="0">
                <a:solidFill>
                  <a:schemeClr val="tx1">
                    <a:lumMod val="75000"/>
                    <a:lumOff val="25000"/>
                  </a:schemeClr>
                </a:solidFill>
                <a:latin typeface="Montserrat" panose="00000500000000000000" pitchFamily="50" charset="-70"/>
                <a:cs typeface="Arial"/>
              </a:rPr>
              <a:t> infrastruktūras attīstība un uzlādes punktu ierīkošana (ĀNIEKRP pasākums Nr.5.2.3.)</a:t>
            </a:r>
          </a:p>
        </p:txBody>
      </p:sp>
      <p:sp>
        <p:nvSpPr>
          <p:cNvPr id="9" name="TextBox 6">
            <a:extLst>
              <a:ext uri="{FF2B5EF4-FFF2-40B4-BE49-F238E27FC236}">
                <a16:creationId xmlns:a16="http://schemas.microsoft.com/office/drawing/2014/main" id="{EBA75EEF-19EF-248D-39AA-DDFCF150BAF7}"/>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Atbilstība plānošanas dokumentiem</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2870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09EE6-1AA2-7C73-FD62-7BC53D523112}"/>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AB4AED3-DDB1-C39F-8EC6-E69ACE709D39}"/>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EE7BED68-B90B-7ADB-6615-DAD89CC3F1EA}"/>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F7E92D87-2105-6329-268A-69002D9C5553}"/>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8AEA22FB-51F4-4168-C1BD-D7C9234EB2CE}"/>
              </a:ext>
            </a:extLst>
          </p:cNvPr>
          <p:cNvSpPr txBox="1"/>
          <p:nvPr/>
        </p:nvSpPr>
        <p:spPr>
          <a:xfrm>
            <a:off x="990600" y="2395470"/>
            <a:ext cx="16764000" cy="6892656"/>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Attīstības programmā (2021-2027) noteiktie pasākumi:</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Ā7.1.5.1. un C7.1.5.1. </a:t>
            </a:r>
            <a:r>
              <a:rPr lang="lv-LV" sz="3399" dirty="0">
                <a:solidFill>
                  <a:schemeClr val="tx1">
                    <a:lumMod val="75000"/>
                    <a:lumOff val="25000"/>
                  </a:schemeClr>
                </a:solidFill>
                <a:latin typeface="Montserrat" panose="00000500000000000000" pitchFamily="50" charset="-70"/>
                <a:cs typeface="Arial"/>
              </a:rPr>
              <a:t>Videi draudzīgu tehnoloģiju, enerģijas ražošanas un alternatīvas elektroenerģijas ieguves veidu izpēte un ieviešana industriālajā un lauksaimnieciskajā ražošanā Ādažu novadā</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C3.2.2.2. </a:t>
            </a:r>
            <a:r>
              <a:rPr lang="lv-LV" sz="3399" dirty="0">
                <a:solidFill>
                  <a:schemeClr val="tx1">
                    <a:lumMod val="75000"/>
                    <a:lumOff val="25000"/>
                  </a:schemeClr>
                </a:solidFill>
                <a:latin typeface="Montserrat" panose="00000500000000000000" pitchFamily="50" charset="-70"/>
                <a:cs typeface="Arial"/>
              </a:rPr>
              <a:t>Mobilitātes punkta infrastruktūras izveidošana Rīgas metropoles areālā – “Carnikava” (pasākums saistīts ar pasākumu “C6.3.1.1. Mobilitātes veicināšana novada teritorijā un ar citām pašvaldībām (ĀNIEKRP pasākums Nr.5.2.1.)”)</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C6.3.1.3.</a:t>
            </a:r>
            <a:r>
              <a:rPr lang="lv-LV" sz="3399" dirty="0">
                <a:solidFill>
                  <a:schemeClr val="tx1">
                    <a:lumMod val="75000"/>
                    <a:lumOff val="25000"/>
                  </a:schemeClr>
                </a:solidFill>
                <a:latin typeface="Montserrat" panose="00000500000000000000" pitchFamily="50" charset="-70"/>
                <a:cs typeface="Arial"/>
              </a:rPr>
              <a:t> </a:t>
            </a:r>
            <a:r>
              <a:rPr lang="lv-LV" sz="3399" dirty="0" err="1">
                <a:solidFill>
                  <a:schemeClr val="tx1">
                    <a:lumMod val="75000"/>
                    <a:lumOff val="25000"/>
                  </a:schemeClr>
                </a:solidFill>
                <a:latin typeface="Montserrat" panose="00000500000000000000" pitchFamily="50" charset="-70"/>
                <a:cs typeface="Arial"/>
              </a:rPr>
              <a:t>Elektroauto</a:t>
            </a:r>
            <a:r>
              <a:rPr lang="lv-LV" sz="3399" dirty="0">
                <a:solidFill>
                  <a:schemeClr val="tx1">
                    <a:lumMod val="75000"/>
                    <a:lumOff val="25000"/>
                  </a:schemeClr>
                </a:solidFill>
                <a:latin typeface="Montserrat" panose="00000500000000000000" pitchFamily="50" charset="-70"/>
                <a:cs typeface="Arial"/>
              </a:rPr>
              <a:t> infrastruktūras attīstība un uzlādes punktu ierīkošana (ĀNIEKRP pasākums Nr.5.2.3.)</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C6.3.1.4. </a:t>
            </a:r>
            <a:r>
              <a:rPr lang="lv-LV" sz="3399" dirty="0">
                <a:solidFill>
                  <a:schemeClr val="tx1">
                    <a:lumMod val="75000"/>
                    <a:lumOff val="25000"/>
                  </a:schemeClr>
                </a:solidFill>
                <a:latin typeface="Montserrat" panose="00000500000000000000" pitchFamily="50" charset="-70"/>
                <a:cs typeface="Arial"/>
              </a:rPr>
              <a:t>Videi draudzīga novada apmeklētāju pārvietošanās un autostāvvietu ierīkošana (ĀNIEKRP pasākums Nr.5.2.4.)</a:t>
            </a:r>
          </a:p>
        </p:txBody>
      </p:sp>
      <p:sp>
        <p:nvSpPr>
          <p:cNvPr id="9" name="TextBox 6">
            <a:extLst>
              <a:ext uri="{FF2B5EF4-FFF2-40B4-BE49-F238E27FC236}">
                <a16:creationId xmlns:a16="http://schemas.microsoft.com/office/drawing/2014/main" id="{6700EAA3-E9B4-B2D2-0CD6-E51BFC1025DA}"/>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Atbilstība plānošanas dokumentiem</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188408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590F5-6CFD-FDE6-516B-0679E69C8B3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37A7459-8962-A84E-D195-B0C37B04BE0A}"/>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5E813C2C-6E0B-7779-C386-A72CFE05EA91}"/>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4E720B16-45EF-378B-E6BA-9F247D2CF2FA}"/>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78CD1427-D8BE-E4D4-4125-7D1E4E12AD66}"/>
              </a:ext>
            </a:extLst>
          </p:cNvPr>
          <p:cNvSpPr txBox="1"/>
          <p:nvPr/>
        </p:nvSpPr>
        <p:spPr>
          <a:xfrm>
            <a:off x="990600" y="2395470"/>
            <a:ext cx="16764000" cy="5108065"/>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Ādažu novada Ilgtspējīgas enerģētikas un klimata rīcības plāns līdz 2030.gadam:</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Pasākumi </a:t>
            </a:r>
            <a:r>
              <a:rPr lang="lv-LV" sz="3399" b="1" dirty="0">
                <a:solidFill>
                  <a:schemeClr val="tx1">
                    <a:lumMod val="75000"/>
                    <a:lumOff val="25000"/>
                  </a:schemeClr>
                </a:solidFill>
                <a:latin typeface="Montserrat" panose="00000500000000000000" pitchFamily="50" charset="-70"/>
                <a:cs typeface="Arial"/>
              </a:rPr>
              <a:t>pašvaldības infrastruktūras </a:t>
            </a:r>
            <a:r>
              <a:rPr lang="lv-LV" sz="3399" dirty="0">
                <a:solidFill>
                  <a:schemeClr val="tx1">
                    <a:lumMod val="75000"/>
                    <a:lumOff val="25000"/>
                  </a:schemeClr>
                </a:solidFill>
                <a:latin typeface="Montserrat" panose="00000500000000000000" pitchFamily="50" charset="-70"/>
                <a:cs typeface="Arial"/>
              </a:rPr>
              <a:t>uzlabošanai:</a:t>
            </a:r>
          </a:p>
          <a:p>
            <a:pPr marL="1371600" lvl="2" indent="-457200">
              <a:spcBef>
                <a:spcPts val="1200"/>
              </a:spcBef>
              <a:buFont typeface="Arial" panose="020B0604020202020204" pitchFamily="34" charset="0"/>
              <a:buChar char="•"/>
            </a:pPr>
            <a:r>
              <a:rPr lang="lv-LV" sz="3399" dirty="0">
                <a:solidFill>
                  <a:srgbClr val="7395AD"/>
                </a:solidFill>
                <a:latin typeface="Montserrat" panose="00000500000000000000" pitchFamily="50" charset="-70"/>
                <a:cs typeface="Arial"/>
              </a:rPr>
              <a:t>7.	Elektromobiļu vai citu videi draudzīgu transportlīdzekļu iegāde</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Pasākumi </a:t>
            </a:r>
            <a:r>
              <a:rPr lang="lv-LV" sz="3399" b="1" dirty="0">
                <a:solidFill>
                  <a:schemeClr val="tx1">
                    <a:lumMod val="75000"/>
                    <a:lumOff val="25000"/>
                  </a:schemeClr>
                </a:solidFill>
                <a:latin typeface="Montserrat" panose="00000500000000000000" pitchFamily="50" charset="-70"/>
                <a:cs typeface="Arial"/>
              </a:rPr>
              <a:t>transporta</a:t>
            </a:r>
            <a:r>
              <a:rPr lang="lv-LV" sz="3399" dirty="0">
                <a:solidFill>
                  <a:schemeClr val="tx1">
                    <a:lumMod val="75000"/>
                    <a:lumOff val="25000"/>
                  </a:schemeClr>
                </a:solidFill>
                <a:latin typeface="Montserrat" panose="00000500000000000000" pitchFamily="50" charset="-70"/>
                <a:cs typeface="Arial"/>
              </a:rPr>
              <a:t> sektorā:</a:t>
            </a:r>
          </a:p>
          <a:p>
            <a:pPr marL="1371600" lvl="2" indent="-457200">
              <a:spcBef>
                <a:spcPts val="1200"/>
              </a:spcBef>
              <a:buFont typeface="Arial" panose="020B0604020202020204" pitchFamily="34" charset="0"/>
              <a:buChar char="•"/>
            </a:pPr>
            <a:r>
              <a:rPr lang="lv-LV" sz="3399" dirty="0">
                <a:solidFill>
                  <a:srgbClr val="7395AD"/>
                </a:solidFill>
                <a:latin typeface="Montserrat" panose="00000500000000000000" pitchFamily="50" charset="-70"/>
                <a:cs typeface="Arial"/>
              </a:rPr>
              <a:t>3.	</a:t>
            </a:r>
            <a:r>
              <a:rPr lang="lv-LV" sz="3399" dirty="0" err="1">
                <a:solidFill>
                  <a:srgbClr val="7395AD"/>
                </a:solidFill>
                <a:latin typeface="Montserrat" panose="00000500000000000000" pitchFamily="50" charset="-70"/>
                <a:cs typeface="Arial"/>
              </a:rPr>
              <a:t>Elektroauto</a:t>
            </a:r>
            <a:r>
              <a:rPr lang="lv-LV" sz="3399" dirty="0">
                <a:solidFill>
                  <a:srgbClr val="7395AD"/>
                </a:solidFill>
                <a:latin typeface="Montserrat" panose="00000500000000000000" pitchFamily="50" charset="-70"/>
                <a:cs typeface="Arial"/>
              </a:rPr>
              <a:t> infrastruktūras attīstība un uzlādes punktu ierīkošana</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Pasākumi </a:t>
            </a:r>
            <a:r>
              <a:rPr lang="lv-LV" sz="3399" b="1" dirty="0">
                <a:solidFill>
                  <a:schemeClr val="tx1">
                    <a:lumMod val="75000"/>
                    <a:lumOff val="25000"/>
                  </a:schemeClr>
                </a:solidFill>
                <a:latin typeface="Montserrat" panose="00000500000000000000" pitchFamily="50" charset="-70"/>
                <a:cs typeface="Arial"/>
              </a:rPr>
              <a:t>enerģijas ražošanas un citos pakalpojuma </a:t>
            </a:r>
            <a:r>
              <a:rPr lang="lv-LV" sz="3399" dirty="0">
                <a:solidFill>
                  <a:schemeClr val="tx1">
                    <a:lumMod val="75000"/>
                    <a:lumOff val="25000"/>
                  </a:schemeClr>
                </a:solidFill>
                <a:latin typeface="Montserrat" panose="00000500000000000000" pitchFamily="50" charset="-70"/>
                <a:cs typeface="Arial"/>
              </a:rPr>
              <a:t>sektoros:</a:t>
            </a:r>
          </a:p>
          <a:p>
            <a:pPr marL="1371600" lvl="2" indent="-457200">
              <a:spcBef>
                <a:spcPts val="1200"/>
              </a:spcBef>
              <a:buFont typeface="Arial" panose="020B0604020202020204" pitchFamily="34" charset="0"/>
              <a:buChar char="•"/>
            </a:pPr>
            <a:r>
              <a:rPr lang="lv-LV" sz="3399" dirty="0">
                <a:solidFill>
                  <a:srgbClr val="7395AD"/>
                </a:solidFill>
                <a:latin typeface="Montserrat" panose="00000500000000000000" pitchFamily="50" charset="-70"/>
                <a:cs typeface="Arial"/>
              </a:rPr>
              <a:t>4.	Pāreja uz AER rūpniecības un pakalpojuma sektoros</a:t>
            </a:r>
          </a:p>
        </p:txBody>
      </p:sp>
      <p:sp>
        <p:nvSpPr>
          <p:cNvPr id="9" name="TextBox 6">
            <a:extLst>
              <a:ext uri="{FF2B5EF4-FFF2-40B4-BE49-F238E27FC236}">
                <a16:creationId xmlns:a16="http://schemas.microsoft.com/office/drawing/2014/main" id="{D79C7F15-CA9F-A1CC-D908-D12348A01ECE}"/>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Atbilstība plānošanas dokumentiem</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302422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4213"/>
            </a:blip>
            <a:stretch>
              <a:fillRect t="-7000" b="-3000"/>
            </a:stretch>
          </a:blipFill>
        </p:spPr>
        <p:txBody>
          <a:bodyPr/>
          <a:lstStyle/>
          <a:p>
            <a:endParaRPr lang="lv-LV" dirty="0"/>
          </a:p>
        </p:txBody>
      </p:sp>
      <p:grpSp>
        <p:nvGrpSpPr>
          <p:cNvPr id="3" name="Group 3"/>
          <p:cNvGrpSpPr/>
          <p:nvPr/>
        </p:nvGrpSpPr>
        <p:grpSpPr>
          <a:xfrm rot="1789">
            <a:off x="-9527" y="9484996"/>
            <a:ext cx="18307052" cy="9525"/>
            <a:chOff x="0" y="0"/>
            <a:chExt cx="24409403" cy="12700"/>
          </a:xfrm>
        </p:grpSpPr>
        <p:sp>
          <p:nvSpPr>
            <p:cNvPr id="4" name="Freeform 4"/>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6" name="TextBox 6"/>
          <p:cNvSpPr txBox="1"/>
          <p:nvPr/>
        </p:nvSpPr>
        <p:spPr>
          <a:xfrm>
            <a:off x="5044440" y="981981"/>
            <a:ext cx="11894820" cy="910506"/>
          </a:xfrm>
          <a:prstGeom prst="rect">
            <a:avLst/>
          </a:prstGeom>
        </p:spPr>
        <p:txBody>
          <a:bodyPr lIns="0" tIns="0" rIns="0" bIns="0" rtlCol="0" anchor="t">
            <a:spAutoFit/>
          </a:bodyPr>
          <a:lstStyle/>
          <a:p>
            <a:pPr algn="l">
              <a:lnSpc>
                <a:spcPts val="7128"/>
              </a:lnSpc>
            </a:pPr>
            <a:r>
              <a:rPr lang="lv-LV" sz="6600" dirty="0">
                <a:solidFill>
                  <a:srgbClr val="595959"/>
                </a:solidFill>
                <a:latin typeface="Arial Bold"/>
                <a:ea typeface="Arial Bold"/>
                <a:cs typeface="Arial Bold"/>
                <a:sym typeface="Arial Bold"/>
              </a:rPr>
              <a:t>Priekšlikums</a:t>
            </a:r>
            <a:endParaRPr lang="en-US" sz="6600" dirty="0">
              <a:solidFill>
                <a:srgbClr val="595959"/>
              </a:solidFill>
              <a:latin typeface="Arial Bold"/>
              <a:ea typeface="Arial Bold"/>
              <a:cs typeface="Arial Bold"/>
              <a:sym typeface="Arial Bold"/>
            </a:endParaRPr>
          </a:p>
        </p:txBody>
      </p:sp>
      <p:sp>
        <p:nvSpPr>
          <p:cNvPr id="8" name="TextBox 7">
            <a:extLst>
              <a:ext uri="{FF2B5EF4-FFF2-40B4-BE49-F238E27FC236}">
                <a16:creationId xmlns:a16="http://schemas.microsoft.com/office/drawing/2014/main" id="{930C991D-ABFC-D510-FB5D-0CA98C953093}"/>
              </a:ext>
            </a:extLst>
          </p:cNvPr>
          <p:cNvSpPr txBox="1"/>
          <p:nvPr/>
        </p:nvSpPr>
        <p:spPr>
          <a:xfrm>
            <a:off x="5044440" y="2395470"/>
            <a:ext cx="12710160" cy="2462213"/>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defRPr/>
            </a:pPr>
            <a:r>
              <a:rPr lang="lv-LV" sz="3200" b="1" dirty="0">
                <a:solidFill>
                  <a:schemeClr val="tx1">
                    <a:lumMod val="75000"/>
                    <a:lumOff val="25000"/>
                  </a:schemeClr>
                </a:solidFill>
                <a:latin typeface="Montserrat" panose="00000500000000000000" pitchFamily="50" charset="-70"/>
                <a:cs typeface="Arial"/>
              </a:rPr>
              <a:t>Atbalstīt pašvaldības dalību projektu konkursā “Energoefektivitātes paaugstināšana transporta sektorā – atbalsts elektromobiļu un to uzlādes infrastruktūras ieviešanai”, piesakot tajā 1 </a:t>
            </a:r>
            <a:r>
              <a:rPr lang="lv-LV" sz="3200" b="1" dirty="0" err="1">
                <a:solidFill>
                  <a:schemeClr val="tx1">
                    <a:lumMod val="75000"/>
                    <a:lumOff val="25000"/>
                  </a:schemeClr>
                </a:solidFill>
                <a:latin typeface="Montserrat" panose="00000500000000000000" pitchFamily="50" charset="-70"/>
                <a:cs typeface="Arial"/>
              </a:rPr>
              <a:t>elektroauto</a:t>
            </a:r>
            <a:r>
              <a:rPr lang="lv-LV" sz="3200" b="1" dirty="0">
                <a:solidFill>
                  <a:schemeClr val="tx1">
                    <a:lumMod val="75000"/>
                    <a:lumOff val="25000"/>
                  </a:schemeClr>
                </a:solidFill>
                <a:latin typeface="Montserrat" panose="00000500000000000000" pitchFamily="50" charset="-70"/>
                <a:cs typeface="Arial"/>
              </a:rPr>
              <a:t> (līdz 3,5 tonnām) iegādi.</a:t>
            </a:r>
            <a:endParaRPr lang="lv-LV" sz="3200" dirty="0">
              <a:solidFill>
                <a:schemeClr val="tx1">
                  <a:lumMod val="75000"/>
                  <a:lumOff val="25000"/>
                </a:schemeClr>
              </a:solidFill>
              <a:latin typeface="Montserrat" panose="00000500000000000000" pitchFamily="50" charset="-70"/>
              <a:cs typeface="Arial"/>
            </a:endParaRPr>
          </a:p>
        </p:txBody>
      </p:sp>
      <p:sp>
        <p:nvSpPr>
          <p:cNvPr id="7" name="TextBox 5">
            <a:extLst>
              <a:ext uri="{FF2B5EF4-FFF2-40B4-BE49-F238E27FC236}">
                <a16:creationId xmlns:a16="http://schemas.microsoft.com/office/drawing/2014/main" id="{C03C8116-3957-B910-AB68-3301FBF69510}"/>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Tree>
    <p:extLst>
      <p:ext uri="{BB962C8B-B14F-4D97-AF65-F5344CB8AC3E}">
        <p14:creationId xmlns:p14="http://schemas.microsoft.com/office/powerpoint/2010/main" val="24517215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789">
            <a:off x="-9527" y="9484996"/>
            <a:ext cx="18307052" cy="9525"/>
            <a:chOff x="0" y="0"/>
            <a:chExt cx="24409403" cy="12700"/>
          </a:xfrm>
        </p:grpSpPr>
        <p:sp>
          <p:nvSpPr>
            <p:cNvPr id="4" name="Freeform 4"/>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p:cNvSpPr txBox="1"/>
          <p:nvPr/>
        </p:nvSpPr>
        <p:spPr>
          <a:xfrm>
            <a:off x="990600" y="2395470"/>
            <a:ext cx="16764000" cy="7261860"/>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05.11.2024. MK noteikumi </a:t>
            </a:r>
            <a:r>
              <a:rPr lang="lv-LV" sz="3399" dirty="0">
                <a:solidFill>
                  <a:schemeClr val="tx1">
                    <a:lumMod val="75000"/>
                    <a:lumOff val="25000"/>
                  </a:schemeClr>
                </a:solidFill>
                <a:latin typeface="Montserrat" panose="00000500000000000000" pitchFamily="50" charset="-70"/>
                <a:cs typeface="Arial"/>
              </a:rPr>
              <a:t>Nr. 701 «Modernizācijas fonda finansēto projektu atklāta konkursa "Energoefektivitātes paaugstināšana transporta sektorā –</a:t>
            </a:r>
            <a:r>
              <a:rPr lang="lv-LV" sz="3399" b="1" dirty="0">
                <a:solidFill>
                  <a:schemeClr val="tx1">
                    <a:lumMod val="75000"/>
                    <a:lumOff val="25000"/>
                  </a:schemeClr>
                </a:solidFill>
                <a:latin typeface="Montserrat" panose="00000500000000000000" pitchFamily="50" charset="-70"/>
                <a:cs typeface="Arial"/>
              </a:rPr>
              <a:t> atbalsts elektromobiļu un to uzlādes infrastruktūras ieviešanai" nolikums</a:t>
            </a:r>
            <a:r>
              <a:rPr lang="lv-LV" sz="3399" dirty="0">
                <a:solidFill>
                  <a:schemeClr val="tx1">
                    <a:lumMod val="75000"/>
                    <a:lumOff val="25000"/>
                  </a:schemeClr>
                </a:solidFill>
                <a:latin typeface="Montserrat" panose="00000500000000000000" pitchFamily="50" charset="-70"/>
                <a:cs typeface="Arial"/>
              </a:rPr>
              <a:t>»</a:t>
            </a:r>
          </a:p>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Konkursa</a:t>
            </a:r>
            <a:r>
              <a:rPr lang="lv-LV" sz="3399" dirty="0">
                <a:solidFill>
                  <a:schemeClr val="tx1">
                    <a:lumMod val="75000"/>
                    <a:lumOff val="25000"/>
                  </a:schemeClr>
                </a:solidFill>
                <a:latin typeface="Montserrat" panose="00000500000000000000" pitchFamily="50" charset="-70"/>
                <a:cs typeface="Arial"/>
              </a:rPr>
              <a:t> </a:t>
            </a:r>
            <a:r>
              <a:rPr lang="lv-LV" sz="3399" b="1" dirty="0">
                <a:solidFill>
                  <a:schemeClr val="tx1">
                    <a:lumMod val="75000"/>
                    <a:lumOff val="25000"/>
                  </a:schemeClr>
                </a:solidFill>
                <a:latin typeface="Montserrat" panose="00000500000000000000" pitchFamily="50" charset="-70"/>
                <a:cs typeface="Arial"/>
              </a:rPr>
              <a:t>mērķis</a:t>
            </a:r>
            <a:r>
              <a:rPr lang="lv-LV" sz="3399" dirty="0">
                <a:solidFill>
                  <a:schemeClr val="tx1">
                    <a:lumMod val="75000"/>
                    <a:lumOff val="25000"/>
                  </a:schemeClr>
                </a:solidFill>
                <a:latin typeface="Montserrat" panose="00000500000000000000" pitchFamily="50" charset="-70"/>
                <a:cs typeface="Arial"/>
              </a:rPr>
              <a:t> ir veicināt siltumnīcefekta gāzu emisiju samazināšanu, atbalstot elektromobiļu iegādi un elektromobiļu uzlādes punktu infrastruktūras izveidi Latvijā</a:t>
            </a:r>
          </a:p>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Apstiprinātā </a:t>
            </a:r>
            <a:r>
              <a:rPr lang="lv-LV" sz="3399" b="1" dirty="0">
                <a:solidFill>
                  <a:schemeClr val="tx1">
                    <a:lumMod val="75000"/>
                    <a:lumOff val="25000"/>
                  </a:schemeClr>
                </a:solidFill>
                <a:latin typeface="Montserrat" panose="00000500000000000000" pitchFamily="50" charset="-70"/>
                <a:cs typeface="Arial"/>
              </a:rPr>
              <a:t>projekta īstenošanas periods </a:t>
            </a:r>
            <a:r>
              <a:rPr lang="lv-LV" sz="3399" dirty="0">
                <a:solidFill>
                  <a:schemeClr val="tx1">
                    <a:lumMod val="75000"/>
                    <a:lumOff val="25000"/>
                  </a:schemeClr>
                </a:solidFill>
                <a:latin typeface="Montserrat" panose="00000500000000000000" pitchFamily="50" charset="-70"/>
                <a:cs typeface="Arial"/>
              </a:rPr>
              <a:t>nepārsniedz 18 mēnešus no projekta līguma spēkā stāšanās dienas</a:t>
            </a:r>
          </a:p>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Ja projekta iesniedzējs ir pašvaldība </a:t>
            </a:r>
            <a:r>
              <a:rPr lang="lv-LV" sz="3399" dirty="0">
                <a:solidFill>
                  <a:schemeClr val="tx1">
                    <a:lumMod val="75000"/>
                    <a:lumOff val="25000"/>
                  </a:schemeClr>
                </a:solidFill>
                <a:latin typeface="Montserrat" panose="00000500000000000000" pitchFamily="50" charset="-70"/>
                <a:cs typeface="Arial"/>
              </a:rPr>
              <a:t>vai tiešās pārvaldes iestāde, konkursa ietvaros projekta iesniedzējam pieejamais </a:t>
            </a:r>
            <a:r>
              <a:rPr lang="lv-LV" sz="3399" b="1" dirty="0">
                <a:solidFill>
                  <a:schemeClr val="tx1">
                    <a:lumMod val="75000"/>
                    <a:lumOff val="25000"/>
                  </a:schemeClr>
                </a:solidFill>
                <a:latin typeface="Montserrat" panose="00000500000000000000" pitchFamily="50" charset="-70"/>
                <a:cs typeface="Arial"/>
              </a:rPr>
              <a:t>finansējums tiek piešķirts, lai nodrošinātu pārvaldes funkciju</a:t>
            </a:r>
            <a:r>
              <a:rPr lang="lv-LV" sz="3399" dirty="0">
                <a:solidFill>
                  <a:schemeClr val="tx1">
                    <a:lumMod val="75000"/>
                    <a:lumOff val="25000"/>
                  </a:schemeClr>
                </a:solidFill>
                <a:latin typeface="Montserrat" panose="00000500000000000000" pitchFamily="50" charset="-70"/>
                <a:cs typeface="Arial"/>
              </a:rPr>
              <a:t> </a:t>
            </a:r>
            <a:r>
              <a:rPr lang="lv-LV" sz="3399" b="1" dirty="0">
                <a:solidFill>
                  <a:schemeClr val="tx1">
                    <a:lumMod val="75000"/>
                    <a:lumOff val="25000"/>
                  </a:schemeClr>
                </a:solidFill>
                <a:latin typeface="Montserrat" panose="00000500000000000000" pitchFamily="50" charset="-70"/>
                <a:cs typeface="Arial"/>
              </a:rPr>
              <a:t>un</a:t>
            </a:r>
            <a:r>
              <a:rPr lang="lv-LV" sz="3399" dirty="0">
                <a:solidFill>
                  <a:schemeClr val="tx1">
                    <a:lumMod val="75000"/>
                    <a:lumOff val="25000"/>
                  </a:schemeClr>
                </a:solidFill>
                <a:latin typeface="Montserrat" panose="00000500000000000000" pitchFamily="50" charset="-70"/>
                <a:cs typeface="Arial"/>
              </a:rPr>
              <a:t> pārvaldes </a:t>
            </a:r>
            <a:r>
              <a:rPr lang="lv-LV" sz="3399" b="1" dirty="0">
                <a:solidFill>
                  <a:schemeClr val="tx1">
                    <a:lumMod val="75000"/>
                    <a:lumOff val="25000"/>
                  </a:schemeClr>
                </a:solidFill>
                <a:latin typeface="Montserrat" panose="00000500000000000000" pitchFamily="50" charset="-70"/>
                <a:cs typeface="Arial"/>
              </a:rPr>
              <a:t>uzdevumu</a:t>
            </a:r>
            <a:r>
              <a:rPr lang="lv-LV" sz="3399" dirty="0">
                <a:solidFill>
                  <a:schemeClr val="tx1">
                    <a:lumMod val="75000"/>
                    <a:lumOff val="25000"/>
                  </a:schemeClr>
                </a:solidFill>
                <a:latin typeface="Montserrat" panose="00000500000000000000" pitchFamily="50" charset="-70"/>
                <a:cs typeface="Arial"/>
              </a:rPr>
              <a:t>, tostarp pašvaldības autonomo funkciju, </a:t>
            </a:r>
            <a:r>
              <a:rPr lang="lv-LV" sz="3399" b="1" dirty="0">
                <a:solidFill>
                  <a:schemeClr val="tx1">
                    <a:lumMod val="75000"/>
                    <a:lumOff val="25000"/>
                  </a:schemeClr>
                </a:solidFill>
                <a:latin typeface="Montserrat" panose="00000500000000000000" pitchFamily="50" charset="-70"/>
                <a:cs typeface="Arial"/>
              </a:rPr>
              <a:t>īstenošanu</a:t>
            </a:r>
          </a:p>
        </p:txBody>
      </p:sp>
      <p:sp>
        <p:nvSpPr>
          <p:cNvPr id="9" name="TextBox 6">
            <a:extLst>
              <a:ext uri="{FF2B5EF4-FFF2-40B4-BE49-F238E27FC236}">
                <a16:creationId xmlns:a16="http://schemas.microsoft.com/office/drawing/2014/main" id="{CCD5753E-69DD-64FF-4DCC-2E01CAB86776}"/>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962908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2" name="AutoShape 2"/>
          <p:cNvSpPr/>
          <p:nvPr/>
        </p:nvSpPr>
        <p:spPr>
          <a:xfrm>
            <a:off x="0" y="9492639"/>
            <a:ext cx="18288000" cy="0"/>
          </a:xfrm>
          <a:prstGeom prst="line">
            <a:avLst/>
          </a:prstGeom>
          <a:ln w="9525" cap="flat">
            <a:solidFill>
              <a:srgbClr val="FFFFFF"/>
            </a:solidFill>
            <a:prstDash val="solid"/>
            <a:headEnd type="none" w="sm" len="sm"/>
            <a:tailEnd type="none" w="sm" len="sm"/>
          </a:ln>
        </p:spPr>
      </p:sp>
      <p:sp>
        <p:nvSpPr>
          <p:cNvPr id="3" name="Freeform 3"/>
          <p:cNvSpPr/>
          <p:nvPr/>
        </p:nvSpPr>
        <p:spPr>
          <a:xfrm>
            <a:off x="7239000" y="546811"/>
            <a:ext cx="3810000" cy="3810000"/>
          </a:xfrm>
          <a:custGeom>
            <a:avLst/>
            <a:gdLst/>
            <a:ahLst/>
            <a:cxnLst/>
            <a:rect l="l" t="t" r="r" b="b"/>
            <a:pathLst>
              <a:path w="3810000" h="3810000">
                <a:moveTo>
                  <a:pt x="0" y="0"/>
                </a:moveTo>
                <a:lnTo>
                  <a:pt x="3810000" y="0"/>
                </a:lnTo>
                <a:lnTo>
                  <a:pt x="3810000" y="3810000"/>
                </a:lnTo>
                <a:lnTo>
                  <a:pt x="0" y="3810000"/>
                </a:lnTo>
                <a:lnTo>
                  <a:pt x="0" y="0"/>
                </a:lnTo>
                <a:close/>
              </a:path>
            </a:pathLst>
          </a:custGeom>
          <a:blipFill>
            <a:blip r:embed="rId3"/>
            <a:stretch>
              <a:fillRect r="-731" b="-731"/>
            </a:stretch>
          </a:blipFill>
        </p:spPr>
      </p:sp>
      <p:sp>
        <p:nvSpPr>
          <p:cNvPr id="5" name="TextBox 5"/>
          <p:cNvSpPr txBox="1"/>
          <p:nvPr/>
        </p:nvSpPr>
        <p:spPr>
          <a:xfrm>
            <a:off x="1471009" y="4972050"/>
            <a:ext cx="15345983" cy="741550"/>
          </a:xfrm>
          <a:prstGeom prst="rect">
            <a:avLst/>
          </a:prstGeom>
        </p:spPr>
        <p:txBody>
          <a:bodyPr lIns="0" tIns="0" rIns="0" bIns="0" rtlCol="0" anchor="t">
            <a:spAutoFit/>
          </a:bodyPr>
          <a:lstStyle/>
          <a:p>
            <a:pPr algn="ctr">
              <a:lnSpc>
                <a:spcPts val="6299"/>
              </a:lnSpc>
            </a:pPr>
            <a:r>
              <a:rPr lang="en-US" sz="4500">
                <a:solidFill>
                  <a:srgbClr val="FFFFFF"/>
                </a:solidFill>
                <a:latin typeface="Montserrat" panose="00000500000000000000" pitchFamily="50" charset="-70"/>
                <a:ea typeface="Arial Bold"/>
                <a:cs typeface="Arial Bold"/>
                <a:sym typeface="Arial Bold"/>
              </a:rPr>
              <a:t>PALDIES PAR UZMANĪBU</a:t>
            </a:r>
          </a:p>
        </p:txBody>
      </p:sp>
      <p:sp>
        <p:nvSpPr>
          <p:cNvPr id="6" name="TextBox 4">
            <a:extLst>
              <a:ext uri="{FF2B5EF4-FFF2-40B4-BE49-F238E27FC236}">
                <a16:creationId xmlns:a16="http://schemas.microsoft.com/office/drawing/2014/main" id="{FA2821BD-0833-56A9-2F52-E0E1D5509504}"/>
              </a:ext>
            </a:extLst>
          </p:cNvPr>
          <p:cNvSpPr txBox="1"/>
          <p:nvPr/>
        </p:nvSpPr>
        <p:spPr>
          <a:xfrm>
            <a:off x="0" y="9687502"/>
            <a:ext cx="18288000" cy="245773"/>
          </a:xfrm>
          <a:prstGeom prst="rect">
            <a:avLst/>
          </a:prstGeom>
        </p:spPr>
        <p:txBody>
          <a:bodyPr lIns="0" tIns="0" rIns="0" bIns="0" rtlCol="0" anchor="t">
            <a:spAutoFit/>
          </a:bodyPr>
          <a:lstStyle/>
          <a:p>
            <a:pPr algn="ctr">
              <a:lnSpc>
                <a:spcPts val="2100"/>
              </a:lnSpc>
            </a:pPr>
            <a:r>
              <a:rPr lang="en-US" sz="1500" dirty="0">
                <a:solidFill>
                  <a:srgbClr val="FFFFFF"/>
                </a:solidFill>
                <a:latin typeface="Arial"/>
                <a:ea typeface="Arial"/>
                <a:cs typeface="Arial"/>
                <a:sym typeface="Arial"/>
              </a:rPr>
              <a:t>ĀDAŽU NOVADA PAŠVALDĪBA</a:t>
            </a:r>
            <a:r>
              <a:rPr lang="lv-LV" sz="1500" dirty="0">
                <a:solidFill>
                  <a:srgbClr val="FFFFFF"/>
                </a:solidFill>
                <a:latin typeface="Arial"/>
                <a:ea typeface="Arial"/>
                <a:cs typeface="Arial"/>
                <a:sym typeface="Arial"/>
              </a:rPr>
              <a:t>   </a:t>
            </a:r>
            <a:r>
              <a:rPr lang="en-US" sz="1500" dirty="0">
                <a:solidFill>
                  <a:srgbClr val="FFFFFF"/>
                </a:solidFill>
                <a:latin typeface="Arial"/>
                <a:ea typeface="Arial"/>
                <a:cs typeface="Arial"/>
                <a:sym typeface="Arial"/>
              </a:rPr>
              <a:t> </a:t>
            </a:r>
            <a:r>
              <a:rPr lang="lv-LV" sz="1500" dirty="0">
                <a:solidFill>
                  <a:srgbClr val="FFFFFF"/>
                </a:solidFill>
                <a:latin typeface="Arial"/>
                <a:ea typeface="Arial"/>
                <a:cs typeface="Arial"/>
                <a:sym typeface="Arial"/>
              </a:rPr>
              <a:t>18.12</a:t>
            </a:r>
            <a:r>
              <a:rPr lang="en-US" sz="1500" dirty="0">
                <a:solidFill>
                  <a:srgbClr val="FFFFFF"/>
                </a:solidFill>
                <a:latin typeface="Arial"/>
                <a:ea typeface="Arial"/>
                <a:cs typeface="Arial"/>
                <a:sym typeface="Arial"/>
              </a:rPr>
              <a:t>.2024.</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AD637-E1A3-B049-F9D8-D650CF115F8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9E37A982-C561-2DC0-319F-912D13BD6DCF}"/>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1DDCC917-6995-87A4-6163-E0FD4B1A7FD9}"/>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E170098D-C032-9C19-CC1B-B9B4763EAD36}"/>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B8C1BAD7-37F7-059F-1E33-26986BEAE44F}"/>
              </a:ext>
            </a:extLst>
          </p:cNvPr>
          <p:cNvSpPr txBox="1"/>
          <p:nvPr/>
        </p:nvSpPr>
        <p:spPr>
          <a:xfrm>
            <a:off x="990600" y="2395470"/>
            <a:ext cx="16764000" cy="6738768"/>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Minētās aktivitātes ietvaros </a:t>
            </a:r>
            <a:r>
              <a:rPr lang="lv-LV" sz="3399" b="1" dirty="0">
                <a:solidFill>
                  <a:schemeClr val="tx1">
                    <a:lumMod val="75000"/>
                    <a:lumOff val="25000"/>
                  </a:schemeClr>
                </a:solidFill>
                <a:latin typeface="Montserrat" panose="00000500000000000000" pitchFamily="50" charset="-70"/>
                <a:cs typeface="Arial"/>
              </a:rPr>
              <a:t>iegādāto elektromobili un izveidoto elektromobiļu uzlādes infrastruktūru:</a:t>
            </a:r>
          </a:p>
          <a:p>
            <a:pPr marL="914400" lvl="1" indent="-457200">
              <a:spcBef>
                <a:spcPts val="1200"/>
              </a:spcBef>
              <a:buFont typeface="Arial" panose="020B0604020202020204" pitchFamily="34" charset="0"/>
              <a:buChar char="•"/>
            </a:pPr>
            <a:r>
              <a:rPr lang="lv-LV" sz="3399" b="1" dirty="0">
                <a:solidFill>
                  <a:srgbClr val="7395AD"/>
                </a:solidFill>
                <a:latin typeface="Montserrat" panose="00000500000000000000" pitchFamily="50" charset="-70"/>
                <a:cs typeface="Arial"/>
              </a:rPr>
              <a:t>vismaz 80 % </a:t>
            </a:r>
            <a:r>
              <a:rPr lang="lv-LV" sz="3399" dirty="0">
                <a:solidFill>
                  <a:schemeClr val="tx1">
                    <a:lumMod val="75000"/>
                    <a:lumOff val="25000"/>
                  </a:schemeClr>
                </a:solidFill>
                <a:latin typeface="Montserrat" panose="00000500000000000000" pitchFamily="50" charset="-70"/>
                <a:cs typeface="Arial"/>
              </a:rPr>
              <a:t>apmērā no tās gada jaudas laika izteiksmē </a:t>
            </a:r>
            <a:r>
              <a:rPr lang="lv-LV" sz="3399" b="1" dirty="0">
                <a:solidFill>
                  <a:schemeClr val="tx1">
                    <a:lumMod val="75000"/>
                    <a:lumOff val="25000"/>
                  </a:schemeClr>
                </a:solidFill>
                <a:latin typeface="Montserrat" panose="00000500000000000000" pitchFamily="50" charset="-70"/>
                <a:cs typeface="Arial"/>
              </a:rPr>
              <a:t>izmanto</a:t>
            </a:r>
            <a:r>
              <a:rPr lang="lv-LV" sz="3399" dirty="0">
                <a:solidFill>
                  <a:schemeClr val="tx1">
                    <a:lumMod val="75000"/>
                    <a:lumOff val="25000"/>
                  </a:schemeClr>
                </a:solidFill>
                <a:latin typeface="Montserrat" panose="00000500000000000000" pitchFamily="50" charset="-70"/>
                <a:cs typeface="Arial"/>
              </a:rPr>
              <a:t> pārvaldes funkciju un pārvaldes uzdevumu, tostarp </a:t>
            </a:r>
            <a:r>
              <a:rPr lang="lv-LV" sz="3399" b="1" dirty="0">
                <a:solidFill>
                  <a:schemeClr val="tx1">
                    <a:lumMod val="75000"/>
                    <a:lumOff val="25000"/>
                  </a:schemeClr>
                </a:solidFill>
                <a:latin typeface="Montserrat" panose="00000500000000000000" pitchFamily="50" charset="-70"/>
                <a:cs typeface="Arial"/>
              </a:rPr>
              <a:t>pašvaldības autonomo funkciju, nodrošināšanai </a:t>
            </a:r>
            <a:r>
              <a:rPr lang="lv-LV" sz="3399" dirty="0">
                <a:solidFill>
                  <a:schemeClr val="tx1">
                    <a:lumMod val="75000"/>
                    <a:lumOff val="25000"/>
                  </a:schemeClr>
                </a:solidFill>
                <a:latin typeface="Montserrat" panose="00000500000000000000" pitchFamily="50" charset="-70"/>
                <a:cs typeface="Arial"/>
              </a:rPr>
              <a:t>un </a:t>
            </a:r>
          </a:p>
          <a:p>
            <a:pPr marL="914400" lvl="1" indent="-457200">
              <a:spcBef>
                <a:spcPts val="1200"/>
              </a:spcBef>
              <a:buFont typeface="Arial" panose="020B0604020202020204" pitchFamily="34" charset="0"/>
              <a:buChar char="•"/>
            </a:pPr>
            <a:r>
              <a:rPr lang="lv-LV" sz="3399" b="1" dirty="0">
                <a:solidFill>
                  <a:srgbClr val="7395AD"/>
                </a:solidFill>
                <a:latin typeface="Montserrat" panose="00000500000000000000" pitchFamily="50" charset="-70"/>
                <a:cs typeface="Arial"/>
              </a:rPr>
              <a:t>līdz 20 %</a:t>
            </a:r>
            <a:r>
              <a:rPr lang="lv-LV" sz="3399" dirty="0">
                <a:solidFill>
                  <a:schemeClr val="tx1">
                    <a:lumMod val="75000"/>
                    <a:lumOff val="25000"/>
                  </a:schemeClr>
                </a:solidFill>
                <a:latin typeface="Montserrat" panose="00000500000000000000" pitchFamily="50" charset="-70"/>
                <a:cs typeface="Arial"/>
              </a:rPr>
              <a:t> no gada jaudas laika izteiksmē – </a:t>
            </a:r>
            <a:r>
              <a:rPr lang="lv-LV" sz="3399" b="1" dirty="0">
                <a:solidFill>
                  <a:schemeClr val="tx1">
                    <a:lumMod val="75000"/>
                    <a:lumOff val="25000"/>
                  </a:schemeClr>
                </a:solidFill>
                <a:latin typeface="Montserrat" panose="00000500000000000000" pitchFamily="50" charset="-70"/>
                <a:cs typeface="Arial"/>
              </a:rPr>
              <a:t>papildinošās saimnieciskās darbības īstenošanai</a:t>
            </a:r>
            <a:r>
              <a:rPr lang="lv-LV" sz="3399" dirty="0">
                <a:solidFill>
                  <a:schemeClr val="tx1">
                    <a:lumMod val="75000"/>
                    <a:lumOff val="25000"/>
                  </a:schemeClr>
                </a:solidFill>
                <a:latin typeface="Montserrat" panose="00000500000000000000" pitchFamily="50" charset="-70"/>
                <a:cs typeface="Arial"/>
              </a:rPr>
              <a:t> </a:t>
            </a:r>
          </a:p>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Ja</a:t>
            </a:r>
            <a:r>
              <a:rPr lang="lv-LV" sz="3399" dirty="0">
                <a:solidFill>
                  <a:schemeClr val="tx1">
                    <a:lumMod val="75000"/>
                    <a:lumOff val="25000"/>
                  </a:schemeClr>
                </a:solidFill>
                <a:latin typeface="Montserrat" panose="00000500000000000000" pitchFamily="50" charset="-70"/>
                <a:cs typeface="Arial"/>
              </a:rPr>
              <a:t> pašvaldības vai tiešās pārvaldes iestādes projekta </a:t>
            </a:r>
            <a:r>
              <a:rPr lang="lv-LV" sz="3399" b="1" dirty="0">
                <a:solidFill>
                  <a:schemeClr val="tx1">
                    <a:lumMod val="75000"/>
                    <a:lumOff val="25000"/>
                  </a:schemeClr>
                </a:solidFill>
                <a:latin typeface="Montserrat" panose="00000500000000000000" pitchFamily="50" charset="-70"/>
                <a:cs typeface="Arial"/>
              </a:rPr>
              <a:t>iesniegums</a:t>
            </a:r>
            <a:r>
              <a:rPr lang="lv-LV" sz="3399" dirty="0">
                <a:solidFill>
                  <a:schemeClr val="tx1">
                    <a:lumMod val="75000"/>
                    <a:lumOff val="25000"/>
                  </a:schemeClr>
                </a:solidFill>
                <a:latin typeface="Montserrat" panose="00000500000000000000" pitchFamily="50" charset="-70"/>
                <a:cs typeface="Arial"/>
              </a:rPr>
              <a:t> par noteikumos minētajām aktivitātēm </a:t>
            </a:r>
            <a:r>
              <a:rPr lang="lv-LV" sz="3399" b="1" dirty="0">
                <a:solidFill>
                  <a:schemeClr val="tx1">
                    <a:lumMod val="75000"/>
                    <a:lumOff val="25000"/>
                  </a:schemeClr>
                </a:solidFill>
                <a:latin typeface="Montserrat" panose="00000500000000000000" pitchFamily="50" charset="-70"/>
                <a:cs typeface="Arial"/>
              </a:rPr>
              <a:t>kvalificējams kā komercdarbības atbalsta projekts</a:t>
            </a:r>
            <a:r>
              <a:rPr lang="lv-LV" sz="3399" dirty="0">
                <a:solidFill>
                  <a:schemeClr val="tx1">
                    <a:lumMod val="75000"/>
                    <a:lumOff val="25000"/>
                  </a:schemeClr>
                </a:solidFill>
                <a:latin typeface="Montserrat" panose="00000500000000000000" pitchFamily="50" charset="-70"/>
                <a:cs typeface="Arial"/>
              </a:rPr>
              <a:t>, t. i., projekta ietvaros paredzēta saimnieciskās darbības veikšana, Vides investīciju fonds </a:t>
            </a:r>
            <a:r>
              <a:rPr lang="lv-LV" sz="3399" b="1" dirty="0">
                <a:solidFill>
                  <a:schemeClr val="tx1">
                    <a:lumMod val="75000"/>
                    <a:lumOff val="25000"/>
                  </a:schemeClr>
                </a:solidFill>
                <a:latin typeface="Montserrat" panose="00000500000000000000" pitchFamily="50" charset="-70"/>
                <a:cs typeface="Arial"/>
              </a:rPr>
              <a:t>piemēro</a:t>
            </a:r>
            <a:r>
              <a:rPr lang="lv-LV" sz="3399" dirty="0">
                <a:solidFill>
                  <a:schemeClr val="tx1">
                    <a:lumMod val="75000"/>
                    <a:lumOff val="25000"/>
                  </a:schemeClr>
                </a:solidFill>
                <a:latin typeface="Montserrat" panose="00000500000000000000" pitchFamily="50" charset="-70"/>
                <a:cs typeface="Arial"/>
              </a:rPr>
              <a:t> projektam šo noteikumu </a:t>
            </a:r>
            <a:r>
              <a:rPr lang="lv-LV" sz="3399" b="1" dirty="0">
                <a:solidFill>
                  <a:schemeClr val="tx1">
                    <a:lumMod val="75000"/>
                    <a:lumOff val="25000"/>
                  </a:schemeClr>
                </a:solidFill>
                <a:latin typeface="Montserrat" panose="00000500000000000000" pitchFamily="50" charset="-70"/>
                <a:cs typeface="Arial"/>
              </a:rPr>
              <a:t>nosacījumus, kas attiecas uz komersantiem</a:t>
            </a:r>
          </a:p>
        </p:txBody>
      </p:sp>
      <p:sp>
        <p:nvSpPr>
          <p:cNvPr id="9" name="TextBox 6">
            <a:extLst>
              <a:ext uri="{FF2B5EF4-FFF2-40B4-BE49-F238E27FC236}">
                <a16:creationId xmlns:a16="http://schemas.microsoft.com/office/drawing/2014/main" id="{A6A6630A-0146-136B-7402-94E93A3ACB26}"/>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535637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D739-B438-7886-C436-9CF0A8F93D2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B0DB56D-0EB0-6234-EF90-B7B163C19217}"/>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5DFEC5FD-8DEC-D234-BD93-63880A6E88F4}"/>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CC4F19F2-0784-5BEF-D1BB-09C0AD35F0F0}"/>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E4A1B632-1226-1EA4-C4A0-4169D9DC0DC4}"/>
              </a:ext>
            </a:extLst>
          </p:cNvPr>
          <p:cNvSpPr txBox="1"/>
          <p:nvPr/>
        </p:nvSpPr>
        <p:spPr>
          <a:xfrm>
            <a:off x="990600" y="2395470"/>
            <a:ext cx="16764000" cy="6831229"/>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Projekta iesnieguma </a:t>
            </a:r>
            <a:r>
              <a:rPr lang="lv-LV" sz="3399" b="1" dirty="0">
                <a:solidFill>
                  <a:schemeClr val="tx1">
                    <a:lumMod val="75000"/>
                    <a:lumOff val="25000"/>
                  </a:schemeClr>
                </a:solidFill>
                <a:latin typeface="Montserrat" panose="00000500000000000000" pitchFamily="50" charset="-70"/>
                <a:cs typeface="Arial"/>
              </a:rPr>
              <a:t>iesniedzējs:</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pašvaldība;</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valsts tiešās pārvaldes iestāde;</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Komersants. </a:t>
            </a:r>
          </a:p>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Var iesniegt </a:t>
            </a:r>
            <a:r>
              <a:rPr lang="lv-LV" sz="3399" b="1" dirty="0">
                <a:solidFill>
                  <a:schemeClr val="tx1">
                    <a:lumMod val="75000"/>
                    <a:lumOff val="25000"/>
                  </a:schemeClr>
                </a:solidFill>
                <a:latin typeface="Montserrat" panose="00000500000000000000" pitchFamily="50" charset="-70"/>
                <a:cs typeface="Arial"/>
              </a:rPr>
              <a:t>ne vairāk kā vienu </a:t>
            </a:r>
            <a:r>
              <a:rPr lang="lv-LV" sz="3399" dirty="0">
                <a:solidFill>
                  <a:schemeClr val="tx1">
                    <a:lumMod val="75000"/>
                    <a:lumOff val="25000"/>
                  </a:schemeClr>
                </a:solidFill>
                <a:latin typeface="Montserrat" panose="00000500000000000000" pitchFamily="50" charset="-70"/>
                <a:cs typeface="Arial"/>
              </a:rPr>
              <a:t>projekta </a:t>
            </a:r>
            <a:r>
              <a:rPr lang="lv-LV" sz="3399" b="1" dirty="0">
                <a:solidFill>
                  <a:schemeClr val="tx1">
                    <a:lumMod val="75000"/>
                    <a:lumOff val="25000"/>
                  </a:schemeClr>
                </a:solidFill>
                <a:latin typeface="Montserrat" panose="00000500000000000000" pitchFamily="50" charset="-70"/>
                <a:cs typeface="Arial"/>
              </a:rPr>
              <a:t>iesniegumu</a:t>
            </a:r>
            <a:endParaRPr lang="lv-LV" sz="3399" dirty="0">
              <a:solidFill>
                <a:schemeClr val="tx1">
                  <a:lumMod val="75000"/>
                  <a:lumOff val="25000"/>
                </a:schemeClr>
              </a:solidFill>
              <a:latin typeface="Montserrat" panose="00000500000000000000" pitchFamily="50" charset="-70"/>
              <a:cs typeface="Arial"/>
            </a:endParaRPr>
          </a:p>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Konkursa ietvaros </a:t>
            </a:r>
            <a:r>
              <a:rPr lang="lv-LV" sz="3399" b="1" dirty="0">
                <a:solidFill>
                  <a:schemeClr val="tx1">
                    <a:lumMod val="75000"/>
                    <a:lumOff val="25000"/>
                  </a:schemeClr>
                </a:solidFill>
                <a:latin typeface="Montserrat" panose="00000500000000000000" pitchFamily="50" charset="-70"/>
                <a:cs typeface="Arial"/>
              </a:rPr>
              <a:t>pieejamais kopējais Modernizācijas fonda finansējums ir 5 000 000 </a:t>
            </a:r>
            <a:r>
              <a:rPr lang="lv-LV" sz="3399" b="1" dirty="0" err="1">
                <a:solidFill>
                  <a:schemeClr val="tx1">
                    <a:lumMod val="75000"/>
                    <a:lumOff val="25000"/>
                  </a:schemeClr>
                </a:solidFill>
                <a:latin typeface="Montserrat" panose="00000500000000000000" pitchFamily="50" charset="-70"/>
                <a:cs typeface="Arial"/>
              </a:rPr>
              <a:t>euro</a:t>
            </a:r>
            <a:endParaRPr lang="lv-LV" sz="3399" dirty="0">
              <a:solidFill>
                <a:schemeClr val="tx1">
                  <a:lumMod val="75000"/>
                  <a:lumOff val="25000"/>
                </a:schemeClr>
              </a:solidFill>
              <a:latin typeface="Montserrat" panose="00000500000000000000" pitchFamily="50" charset="-70"/>
              <a:cs typeface="Arial"/>
            </a:endParaRP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pašvaldībām </a:t>
            </a:r>
            <a:r>
              <a:rPr lang="lv-LV" sz="3399" dirty="0">
                <a:solidFill>
                  <a:schemeClr val="tx1">
                    <a:lumMod val="75000"/>
                    <a:lumOff val="25000"/>
                  </a:schemeClr>
                </a:solidFill>
                <a:latin typeface="Montserrat" panose="00000500000000000000" pitchFamily="50" charset="-70"/>
                <a:cs typeface="Arial"/>
              </a:rPr>
              <a:t>un tiešās pārvaldes iestādēm </a:t>
            </a:r>
            <a:r>
              <a:rPr lang="lv-LV" sz="3399" b="1" dirty="0">
                <a:solidFill>
                  <a:schemeClr val="tx1">
                    <a:lumMod val="75000"/>
                    <a:lumOff val="25000"/>
                  </a:schemeClr>
                </a:solidFill>
                <a:latin typeface="Montserrat" panose="00000500000000000000" pitchFamily="50" charset="-70"/>
                <a:cs typeface="Arial"/>
              </a:rPr>
              <a:t>pieejamais </a:t>
            </a:r>
            <a:r>
              <a:rPr lang="lv-LV" sz="3399" dirty="0">
                <a:solidFill>
                  <a:schemeClr val="tx1">
                    <a:lumMod val="75000"/>
                    <a:lumOff val="25000"/>
                  </a:schemeClr>
                </a:solidFill>
                <a:latin typeface="Montserrat" panose="00000500000000000000" pitchFamily="50" charset="-70"/>
                <a:cs typeface="Arial"/>
              </a:rPr>
              <a:t>Modernizācijas fonda </a:t>
            </a:r>
            <a:r>
              <a:rPr lang="lv-LV" sz="3399" b="1" dirty="0">
                <a:solidFill>
                  <a:schemeClr val="tx1">
                    <a:lumMod val="75000"/>
                    <a:lumOff val="25000"/>
                  </a:schemeClr>
                </a:solidFill>
                <a:latin typeface="Montserrat" panose="00000500000000000000" pitchFamily="50" charset="-70"/>
                <a:cs typeface="Arial"/>
              </a:rPr>
              <a:t>finansējums ir 1 000 000 </a:t>
            </a:r>
            <a:r>
              <a:rPr lang="lv-LV" sz="3399" b="1" dirty="0" err="1">
                <a:solidFill>
                  <a:schemeClr val="tx1">
                    <a:lumMod val="75000"/>
                    <a:lumOff val="25000"/>
                  </a:schemeClr>
                </a:solidFill>
                <a:latin typeface="Montserrat" panose="00000500000000000000" pitchFamily="50" charset="-70"/>
                <a:cs typeface="Arial"/>
              </a:rPr>
              <a:t>euro</a:t>
            </a:r>
            <a:endParaRPr lang="lv-LV" sz="3399" b="1" dirty="0">
              <a:solidFill>
                <a:schemeClr val="tx1">
                  <a:lumMod val="75000"/>
                  <a:lumOff val="25000"/>
                </a:schemeClr>
              </a:solidFill>
              <a:latin typeface="Montserrat" panose="00000500000000000000" pitchFamily="50" charset="-70"/>
              <a:cs typeface="Arial"/>
            </a:endParaRPr>
          </a:p>
          <a:p>
            <a:pPr marL="914400" lvl="1" indent="-457200">
              <a:spcBef>
                <a:spcPts val="1200"/>
              </a:spcBef>
              <a:buFont typeface="Arial" panose="020B0604020202020204" pitchFamily="34" charset="0"/>
              <a:buChar char="•"/>
            </a:pPr>
            <a:r>
              <a:rPr lang="pt-BR" sz="3399" dirty="0">
                <a:solidFill>
                  <a:schemeClr val="tx1">
                    <a:lumMod val="75000"/>
                    <a:lumOff val="25000"/>
                  </a:schemeClr>
                </a:solidFill>
                <a:latin typeface="Montserrat" panose="00000500000000000000" pitchFamily="50" charset="-70"/>
                <a:cs typeface="Arial"/>
              </a:rPr>
              <a:t>komersantiem pieejamais Modernizācijas fonda finansējums ir 4 000 000 euro</a:t>
            </a:r>
            <a:endParaRPr lang="lv-LV" sz="3399" dirty="0">
              <a:solidFill>
                <a:schemeClr val="tx1">
                  <a:lumMod val="75000"/>
                  <a:lumOff val="25000"/>
                </a:schemeClr>
              </a:solidFill>
              <a:latin typeface="Montserrat" panose="00000500000000000000" pitchFamily="50" charset="-70"/>
              <a:cs typeface="Arial"/>
            </a:endParaRPr>
          </a:p>
        </p:txBody>
      </p:sp>
      <p:sp>
        <p:nvSpPr>
          <p:cNvPr id="9" name="TextBox 6">
            <a:extLst>
              <a:ext uri="{FF2B5EF4-FFF2-40B4-BE49-F238E27FC236}">
                <a16:creationId xmlns:a16="http://schemas.microsoft.com/office/drawing/2014/main" id="{9D030B85-7A84-A2B0-C184-DDD26B82209E}"/>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93367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C00FC-9C23-B217-06D1-9C643D43B03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0B8AFE7-F42D-7043-8026-49EED7C630F4}"/>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CFFB70C3-4850-D7CE-B413-A850BDE283B0}"/>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A2059FBC-9F8A-F9C4-3477-8939D25E93F8}"/>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05639690-9080-2E76-4792-53F12375A84C}"/>
              </a:ext>
            </a:extLst>
          </p:cNvPr>
          <p:cNvSpPr txBox="1"/>
          <p:nvPr/>
        </p:nvSpPr>
        <p:spPr>
          <a:xfrm>
            <a:off x="990600" y="2395470"/>
            <a:ext cx="16764000" cy="2400144"/>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projekta </a:t>
            </a:r>
            <a:r>
              <a:rPr lang="lv-LV" sz="3399" b="1" dirty="0">
                <a:solidFill>
                  <a:schemeClr val="tx1">
                    <a:lumMod val="75000"/>
                    <a:lumOff val="25000"/>
                  </a:schemeClr>
                </a:solidFill>
                <a:latin typeface="Montserrat" panose="00000500000000000000" pitchFamily="50" charset="-70"/>
                <a:cs typeface="Arial"/>
              </a:rPr>
              <a:t>iesniedzējam maksimāli pieejamais </a:t>
            </a:r>
            <a:r>
              <a:rPr lang="lv-LV" sz="3399" dirty="0">
                <a:solidFill>
                  <a:schemeClr val="tx1">
                    <a:lumMod val="75000"/>
                    <a:lumOff val="25000"/>
                  </a:schemeClr>
                </a:solidFill>
                <a:latin typeface="Montserrat" panose="00000500000000000000" pitchFamily="50" charset="-70"/>
                <a:cs typeface="Arial"/>
              </a:rPr>
              <a:t>Modernizācijas fonda </a:t>
            </a:r>
            <a:r>
              <a:rPr lang="lv-LV" sz="3399" b="1" dirty="0">
                <a:solidFill>
                  <a:schemeClr val="tx1">
                    <a:lumMod val="75000"/>
                    <a:lumOff val="25000"/>
                  </a:schemeClr>
                </a:solidFill>
                <a:latin typeface="Montserrat" panose="00000500000000000000" pitchFamily="50" charset="-70"/>
                <a:cs typeface="Arial"/>
              </a:rPr>
              <a:t>finansējums:</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pašvaldībai</a:t>
            </a:r>
            <a:r>
              <a:rPr lang="lv-LV" sz="3399" dirty="0">
                <a:solidFill>
                  <a:schemeClr val="tx1">
                    <a:lumMod val="75000"/>
                    <a:lumOff val="25000"/>
                  </a:schemeClr>
                </a:solidFill>
                <a:latin typeface="Montserrat" panose="00000500000000000000" pitchFamily="50" charset="-70"/>
                <a:cs typeface="Arial"/>
              </a:rPr>
              <a:t> vai tiešās pārvaldes iestādei – </a:t>
            </a:r>
            <a:r>
              <a:rPr lang="lv-LV" sz="3399" b="1" dirty="0">
                <a:solidFill>
                  <a:schemeClr val="tx1">
                    <a:lumMod val="75000"/>
                    <a:lumOff val="25000"/>
                  </a:schemeClr>
                </a:solidFill>
                <a:latin typeface="Montserrat" panose="00000500000000000000" pitchFamily="50" charset="-70"/>
                <a:cs typeface="Arial"/>
              </a:rPr>
              <a:t>100 000 </a:t>
            </a:r>
            <a:r>
              <a:rPr lang="lv-LV" sz="3399" b="1" dirty="0" err="1">
                <a:solidFill>
                  <a:schemeClr val="tx1">
                    <a:lumMod val="75000"/>
                    <a:lumOff val="25000"/>
                  </a:schemeClr>
                </a:solidFill>
                <a:latin typeface="Montserrat" panose="00000500000000000000" pitchFamily="50" charset="-70"/>
                <a:cs typeface="Arial"/>
              </a:rPr>
              <a:t>euro</a:t>
            </a:r>
            <a:r>
              <a:rPr lang="lv-LV" sz="3399" dirty="0">
                <a:solidFill>
                  <a:schemeClr val="tx1">
                    <a:lumMod val="75000"/>
                    <a:lumOff val="25000"/>
                  </a:schemeClr>
                </a:solidFill>
                <a:latin typeface="Montserrat" panose="00000500000000000000" pitchFamily="50" charset="-70"/>
                <a:cs typeface="Arial"/>
              </a:rPr>
              <a:t>;</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komersantam – 300 000 </a:t>
            </a:r>
            <a:r>
              <a:rPr lang="lv-LV" sz="3399" dirty="0" err="1">
                <a:solidFill>
                  <a:schemeClr val="tx1">
                    <a:lumMod val="75000"/>
                    <a:lumOff val="25000"/>
                  </a:schemeClr>
                </a:solidFill>
                <a:latin typeface="Montserrat" panose="00000500000000000000" pitchFamily="50" charset="-70"/>
                <a:cs typeface="Arial"/>
              </a:rPr>
              <a:t>euro</a:t>
            </a:r>
            <a:r>
              <a:rPr lang="lv-LV" sz="3399" dirty="0">
                <a:solidFill>
                  <a:schemeClr val="tx1">
                    <a:lumMod val="75000"/>
                    <a:lumOff val="25000"/>
                  </a:schemeClr>
                </a:solidFill>
                <a:latin typeface="Montserrat" panose="00000500000000000000" pitchFamily="50" charset="-70"/>
                <a:cs typeface="Arial"/>
              </a:rPr>
              <a:t>. </a:t>
            </a:r>
          </a:p>
        </p:txBody>
      </p:sp>
      <p:sp>
        <p:nvSpPr>
          <p:cNvPr id="9" name="TextBox 6">
            <a:extLst>
              <a:ext uri="{FF2B5EF4-FFF2-40B4-BE49-F238E27FC236}">
                <a16:creationId xmlns:a16="http://schemas.microsoft.com/office/drawing/2014/main" id="{F17E2D48-E180-D6FE-AFF7-B638CA72AA05}"/>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pic>
        <p:nvPicPr>
          <p:cNvPr id="6" name="Attēls 5">
            <a:extLst>
              <a:ext uri="{FF2B5EF4-FFF2-40B4-BE49-F238E27FC236}">
                <a16:creationId xmlns:a16="http://schemas.microsoft.com/office/drawing/2014/main" id="{422F180E-E18F-7884-2079-B806C02ACF00}"/>
              </a:ext>
            </a:extLst>
          </p:cNvPr>
          <p:cNvPicPr>
            <a:picLocks noChangeAspect="1"/>
          </p:cNvPicPr>
          <p:nvPr/>
        </p:nvPicPr>
        <p:blipFill>
          <a:blip r:embed="rId3"/>
          <a:srcRect l="2814"/>
          <a:stretch/>
        </p:blipFill>
        <p:spPr>
          <a:xfrm>
            <a:off x="1905000" y="5143500"/>
            <a:ext cx="13868400" cy="4201549"/>
          </a:xfrm>
          <a:prstGeom prst="rect">
            <a:avLst/>
          </a:prstGeom>
        </p:spPr>
      </p:pic>
    </p:spTree>
    <p:extLst>
      <p:ext uri="{BB962C8B-B14F-4D97-AF65-F5344CB8AC3E}">
        <p14:creationId xmlns:p14="http://schemas.microsoft.com/office/powerpoint/2010/main" val="292543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D2CF0-AE2D-B676-A726-1408FFBA86BC}"/>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ABC593C-75B9-301A-C693-1C92C438210A}"/>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A4F55BC1-A40F-6696-2DE3-20B4BA170C32}"/>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824E31FC-BC84-5833-ADB4-7C2256DD5C66}"/>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07E92034-38C1-C715-282F-287956404BB0}"/>
              </a:ext>
            </a:extLst>
          </p:cNvPr>
          <p:cNvSpPr txBox="1"/>
          <p:nvPr/>
        </p:nvSpPr>
        <p:spPr>
          <a:xfrm>
            <a:off x="990600" y="2395470"/>
            <a:ext cx="16764000" cy="7107971"/>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Konkursa ietvaros </a:t>
            </a:r>
            <a:r>
              <a:rPr lang="lv-LV" sz="3399" b="1" dirty="0">
                <a:solidFill>
                  <a:schemeClr val="tx1">
                    <a:lumMod val="75000"/>
                    <a:lumOff val="25000"/>
                  </a:schemeClr>
                </a:solidFill>
                <a:latin typeface="Montserrat" panose="00000500000000000000" pitchFamily="50" charset="-70"/>
                <a:cs typeface="Arial"/>
              </a:rPr>
              <a:t>atbalstāmās aktivitātes </a:t>
            </a:r>
            <a:r>
              <a:rPr lang="lv-LV" sz="3399" dirty="0">
                <a:solidFill>
                  <a:schemeClr val="tx1">
                    <a:lumMod val="75000"/>
                    <a:lumOff val="25000"/>
                  </a:schemeClr>
                </a:solidFill>
                <a:latin typeface="Montserrat" panose="00000500000000000000" pitchFamily="50" charset="-70"/>
                <a:cs typeface="Arial"/>
              </a:rPr>
              <a:t>(1)</a:t>
            </a:r>
            <a:r>
              <a:rPr lang="lv-LV" sz="3399" b="1" dirty="0">
                <a:solidFill>
                  <a:schemeClr val="tx1">
                    <a:lumMod val="75000"/>
                    <a:lumOff val="25000"/>
                  </a:schemeClr>
                </a:solidFill>
                <a:latin typeface="Montserrat" panose="00000500000000000000" pitchFamily="50" charset="-70"/>
                <a:cs typeface="Arial"/>
              </a:rPr>
              <a:t>:</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tādu </a:t>
            </a:r>
            <a:r>
              <a:rPr lang="lv-LV" sz="3399" b="1" dirty="0">
                <a:solidFill>
                  <a:schemeClr val="tx1">
                    <a:lumMod val="75000"/>
                    <a:lumOff val="25000"/>
                  </a:schemeClr>
                </a:solidFill>
                <a:latin typeface="Montserrat" panose="00000500000000000000" pitchFamily="50" charset="-70"/>
                <a:cs typeface="Arial"/>
              </a:rPr>
              <a:t>jaunu M1, N1, M2 vai N2 kategorijas elektromobiļu iegāde vai līzings </a:t>
            </a:r>
            <a:r>
              <a:rPr lang="lv-LV" sz="3399" dirty="0">
                <a:solidFill>
                  <a:schemeClr val="tx1">
                    <a:lumMod val="75000"/>
                    <a:lumOff val="25000"/>
                  </a:schemeClr>
                </a:solidFill>
                <a:latin typeface="Montserrat" panose="00000500000000000000" pitchFamily="50" charset="-70"/>
                <a:cs typeface="Arial"/>
              </a:rPr>
              <a:t>(vismaz uz 12 mēnešiem), kuri atbilst Eiropas Parlamenta un Padomes 2018. gada 30. maija Regulas (ES) Nr. 2018/858 par mehānisko transportlīdzekļu un to piekabju, kā arī tādiem transportlīdzekļiem paredzētu sistēmu, sastāvdaļu un atsevišķu tehnisku vienību apstiprināšanu un tirgus uzraudzību un ar ko groza Regulas (EK) Nr. 715/2007 un (EK) Nr. 595/2009 un atceļ Direktīvu 2007/46/EK, 4. panta 1. punkta "a" un "b" apakšpunktā noteiktajam transportlīdzekļu kategoriju dalījumam </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elektromobiļu uzlādes infrastruktūras izveide </a:t>
            </a:r>
            <a:r>
              <a:rPr lang="lv-LV" sz="3399" dirty="0">
                <a:solidFill>
                  <a:schemeClr val="tx1">
                    <a:lumMod val="75000"/>
                    <a:lumOff val="25000"/>
                  </a:schemeClr>
                </a:solidFill>
                <a:latin typeface="Montserrat" panose="00000500000000000000" pitchFamily="50" charset="-70"/>
                <a:cs typeface="Arial"/>
              </a:rPr>
              <a:t>ar uzlādes punkta izejas jaudu, kas atbilst konkursa ietvaros iegādātā M1, N1, M2 vai N2 elektromobiļa darbības nodrošināšanai</a:t>
            </a:r>
          </a:p>
        </p:txBody>
      </p:sp>
      <p:sp>
        <p:nvSpPr>
          <p:cNvPr id="9" name="TextBox 6">
            <a:extLst>
              <a:ext uri="{FF2B5EF4-FFF2-40B4-BE49-F238E27FC236}">
                <a16:creationId xmlns:a16="http://schemas.microsoft.com/office/drawing/2014/main" id="{8E55DC4E-F02A-9B93-5C56-AD03AD604B84}"/>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419853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1475-085B-1BEA-ECAA-953ED4B178D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C66FF27-B6A4-B9D8-7F40-534AF3449754}"/>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14CDF021-5637-1F60-8EE5-56C358526815}"/>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BAE89A93-222C-817D-C176-E4979FAFB8D7}"/>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19A444B5-36F9-244B-295A-FE35E6C6E63E}"/>
              </a:ext>
            </a:extLst>
          </p:cNvPr>
          <p:cNvSpPr txBox="1"/>
          <p:nvPr/>
        </p:nvSpPr>
        <p:spPr>
          <a:xfrm>
            <a:off x="990600" y="2395470"/>
            <a:ext cx="16764000" cy="6215676"/>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Konkursa ietvaros </a:t>
            </a:r>
            <a:r>
              <a:rPr lang="lv-LV" sz="3399" b="1" dirty="0">
                <a:solidFill>
                  <a:schemeClr val="tx1">
                    <a:lumMod val="75000"/>
                    <a:lumOff val="25000"/>
                  </a:schemeClr>
                </a:solidFill>
                <a:latin typeface="Montserrat" panose="00000500000000000000" pitchFamily="50" charset="-70"/>
                <a:cs typeface="Arial"/>
              </a:rPr>
              <a:t>atbalstāmās aktivitātes </a:t>
            </a:r>
            <a:r>
              <a:rPr lang="lv-LV" sz="3399" dirty="0">
                <a:solidFill>
                  <a:schemeClr val="tx1">
                    <a:lumMod val="75000"/>
                    <a:lumOff val="25000"/>
                  </a:schemeClr>
                </a:solidFill>
                <a:latin typeface="Montserrat" panose="00000500000000000000" pitchFamily="50" charset="-70"/>
                <a:cs typeface="Arial"/>
              </a:rPr>
              <a:t>(2)</a:t>
            </a:r>
            <a:r>
              <a:rPr lang="lv-LV" sz="3399" b="1" dirty="0">
                <a:solidFill>
                  <a:schemeClr val="tx1">
                    <a:lumMod val="75000"/>
                    <a:lumOff val="25000"/>
                  </a:schemeClr>
                </a:solidFill>
                <a:latin typeface="Montserrat" panose="00000500000000000000" pitchFamily="50" charset="-70"/>
                <a:cs typeface="Arial"/>
              </a:rPr>
              <a:t>:</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MK noteikumos norādītajam mērķim paredzētu</a:t>
            </a:r>
            <a:r>
              <a:rPr lang="lv-LV" sz="3399" b="1" dirty="0">
                <a:solidFill>
                  <a:schemeClr val="tx1">
                    <a:lumMod val="75000"/>
                    <a:lumOff val="25000"/>
                  </a:schemeClr>
                </a:solidFill>
                <a:latin typeface="Montserrat" panose="00000500000000000000" pitchFamily="50" charset="-70"/>
                <a:cs typeface="Arial"/>
              </a:rPr>
              <a:t> inženiertehnisko sistēmu un iekārtu izveidošana</a:t>
            </a:r>
            <a:r>
              <a:rPr lang="lv-LV" sz="3399" dirty="0">
                <a:solidFill>
                  <a:schemeClr val="tx1">
                    <a:lumMod val="75000"/>
                    <a:lumOff val="25000"/>
                  </a:schemeClr>
                </a:solidFill>
                <a:latin typeface="Montserrat" panose="00000500000000000000" pitchFamily="50" charset="-70"/>
                <a:cs typeface="Arial"/>
              </a:rPr>
              <a:t>, kuras ražo vai uzkrāj enerģiju no </a:t>
            </a:r>
            <a:r>
              <a:rPr lang="lv-LV" sz="3399" dirty="0" err="1">
                <a:solidFill>
                  <a:schemeClr val="tx1">
                    <a:lumMod val="75000"/>
                    <a:lumOff val="25000"/>
                  </a:schemeClr>
                </a:solidFill>
                <a:latin typeface="Montserrat" panose="00000500000000000000" pitchFamily="50" charset="-70"/>
                <a:cs typeface="Arial"/>
              </a:rPr>
              <a:t>atjaunīgajiem</a:t>
            </a:r>
            <a:r>
              <a:rPr lang="lv-LV" sz="3399" dirty="0">
                <a:solidFill>
                  <a:schemeClr val="tx1">
                    <a:lumMod val="75000"/>
                    <a:lumOff val="25000"/>
                  </a:schemeClr>
                </a:solidFill>
                <a:latin typeface="Montserrat" panose="00000500000000000000" pitchFamily="50" charset="-70"/>
                <a:cs typeface="Arial"/>
              </a:rPr>
              <a:t> energoresursiem – saules vai vēja enerģijas </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projekta iesniedzēja īpašumā esošo transportlīdzekļu norakstīšana, </a:t>
            </a:r>
            <a:r>
              <a:rPr lang="lv-LV" sz="3399" dirty="0">
                <a:solidFill>
                  <a:schemeClr val="tx1">
                    <a:lumMod val="75000"/>
                    <a:lumOff val="25000"/>
                  </a:schemeClr>
                </a:solidFill>
                <a:latin typeface="Montserrat" panose="00000500000000000000" pitchFamily="50" charset="-70"/>
                <a:cs typeface="Arial"/>
              </a:rPr>
              <a:t>kuri aprīkoti ar </a:t>
            </a:r>
            <a:r>
              <a:rPr lang="lv-LV" sz="3399" dirty="0" err="1">
                <a:solidFill>
                  <a:schemeClr val="tx1">
                    <a:lumMod val="75000"/>
                    <a:lumOff val="25000"/>
                  </a:schemeClr>
                </a:solidFill>
                <a:latin typeface="Montserrat" panose="00000500000000000000" pitchFamily="50" charset="-70"/>
                <a:cs typeface="Arial"/>
              </a:rPr>
              <a:t>iekšdedzes</a:t>
            </a:r>
            <a:r>
              <a:rPr lang="lv-LV" sz="3399" dirty="0">
                <a:solidFill>
                  <a:schemeClr val="tx1">
                    <a:lumMod val="75000"/>
                    <a:lumOff val="25000"/>
                  </a:schemeClr>
                </a:solidFill>
                <a:latin typeface="Montserrat" panose="00000500000000000000" pitchFamily="50" charset="-70"/>
                <a:cs typeface="Arial"/>
              </a:rPr>
              <a:t> dzinēju, kas darbināms ar fosilo degvielu, nododot apstrādes uzņēmumam, ievērojot, lai to skaits nepārsniedz konkursa ietvaros iegādāto elektromobiļu skaitu</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komunikācijas un vizuālās identitātes prasību nodrošināšanas pasākumi</a:t>
            </a:r>
            <a:r>
              <a:rPr lang="lv-LV" sz="3399" dirty="0">
                <a:solidFill>
                  <a:schemeClr val="tx1">
                    <a:lumMod val="75000"/>
                    <a:lumOff val="25000"/>
                  </a:schemeClr>
                </a:solidFill>
                <a:latin typeface="Montserrat" panose="00000500000000000000" pitchFamily="50" charset="-70"/>
                <a:cs typeface="Arial"/>
              </a:rPr>
              <a:t> (nepārsniedz 2% no projekta kopējām attiecināmajām izmaksām)</a:t>
            </a:r>
            <a:endParaRPr lang="lv-LV" sz="3399" b="1" dirty="0">
              <a:solidFill>
                <a:schemeClr val="tx1">
                  <a:lumMod val="75000"/>
                  <a:lumOff val="25000"/>
                </a:schemeClr>
              </a:solidFill>
              <a:latin typeface="Montserrat" panose="00000500000000000000" pitchFamily="50" charset="-70"/>
              <a:cs typeface="Arial"/>
            </a:endParaRPr>
          </a:p>
        </p:txBody>
      </p:sp>
      <p:sp>
        <p:nvSpPr>
          <p:cNvPr id="9" name="TextBox 6">
            <a:extLst>
              <a:ext uri="{FF2B5EF4-FFF2-40B4-BE49-F238E27FC236}">
                <a16:creationId xmlns:a16="http://schemas.microsoft.com/office/drawing/2014/main" id="{C315AC88-35F3-5E95-5A3D-16FE8FEE860D}"/>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242913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47924-A997-1649-BCA7-2CCF766DE19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9FDDD32-B29A-A6BD-9F7A-211183D70D51}"/>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45F5F5FF-2489-5E21-1C00-7137ACBAC7FF}"/>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20D09C17-220F-D68E-2A2B-DDE99F457B49}"/>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62064744-23A2-2478-11EB-5B95388F9D00}"/>
              </a:ext>
            </a:extLst>
          </p:cNvPr>
          <p:cNvSpPr txBox="1"/>
          <p:nvPr/>
        </p:nvSpPr>
        <p:spPr>
          <a:xfrm>
            <a:off x="990600" y="2395470"/>
            <a:ext cx="16764000" cy="7261860"/>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Pretendējot uz atbalstu, vienlaikus </a:t>
            </a:r>
            <a:r>
              <a:rPr lang="lv-LV" sz="3399" b="1" dirty="0">
                <a:solidFill>
                  <a:schemeClr val="tx1">
                    <a:lumMod val="75000"/>
                    <a:lumOff val="25000"/>
                  </a:schemeClr>
                </a:solidFill>
                <a:latin typeface="Montserrat" panose="00000500000000000000" pitchFamily="50" charset="-70"/>
                <a:cs typeface="Arial"/>
              </a:rPr>
              <a:t>jāievēro šādas prasības:</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elektromobiļa nobraukums starp pilnas uzlādes reizēm </a:t>
            </a:r>
            <a:r>
              <a:rPr lang="lv-LV" sz="3399" dirty="0">
                <a:solidFill>
                  <a:schemeClr val="tx1">
                    <a:lumMod val="75000"/>
                    <a:lumOff val="25000"/>
                  </a:schemeClr>
                </a:solidFill>
                <a:latin typeface="Montserrat" panose="00000500000000000000" pitchFamily="50" charset="-70"/>
                <a:cs typeface="Arial"/>
              </a:rPr>
              <a:t>atbilstoši normatīvajiem aktiem par mopēdu, mehānisko transportlīdzekļu, to piekabju un sastāvdaļu atbilstības novērtēšanu testa braukšanas ciklam pilsētas apstākļos </a:t>
            </a:r>
            <a:r>
              <a:rPr lang="lv-LV" sz="3399" b="1" dirty="0">
                <a:solidFill>
                  <a:schemeClr val="tx1">
                    <a:lumMod val="75000"/>
                    <a:lumOff val="25000"/>
                  </a:schemeClr>
                </a:solidFill>
                <a:latin typeface="Montserrat" panose="00000500000000000000" pitchFamily="50" charset="-70"/>
                <a:cs typeface="Arial"/>
              </a:rPr>
              <a:t>ir vismaz 150 km </a:t>
            </a:r>
            <a:r>
              <a:rPr lang="lv-LV" sz="3399" dirty="0">
                <a:solidFill>
                  <a:schemeClr val="tx1">
                    <a:lumMod val="75000"/>
                    <a:lumOff val="25000"/>
                  </a:schemeClr>
                </a:solidFill>
                <a:latin typeface="Montserrat" panose="00000500000000000000" pitchFamily="50" charset="-70"/>
                <a:cs typeface="Arial"/>
              </a:rPr>
              <a:t>un </a:t>
            </a:r>
            <a:r>
              <a:rPr lang="lv-LV" sz="3399" b="1" dirty="0">
                <a:solidFill>
                  <a:schemeClr val="tx1">
                    <a:lumMod val="75000"/>
                    <a:lumOff val="25000"/>
                  </a:schemeClr>
                </a:solidFill>
                <a:latin typeface="Montserrat" panose="00000500000000000000" pitchFamily="50" charset="-70"/>
                <a:cs typeface="Arial"/>
              </a:rPr>
              <a:t>elektromobiļa maksimālais ātrums ir vismaz 90 km stundā</a:t>
            </a:r>
            <a:endParaRPr lang="lv-LV" sz="3399" dirty="0">
              <a:solidFill>
                <a:schemeClr val="tx1">
                  <a:lumMod val="75000"/>
                  <a:lumOff val="25000"/>
                </a:schemeClr>
              </a:solidFill>
              <a:latin typeface="Montserrat" panose="00000500000000000000" pitchFamily="50" charset="-70"/>
              <a:cs typeface="Arial"/>
            </a:endParaRP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uz projekta iesnieguma iesniegšanas dienu projekta iesniedzēja – komersanta – īpašumā ne mazāk kā vienu gadu ir vismaz pieci M1, M2, N1 vai N2 kategorijas transportlīdzekļi, kuriem uz projekta iesnieguma iesniegšanas brīdi ir derīga pielaide ceļu satiksmei un kas ir aprīkoti ar fosilo degvielu darbināmiem </a:t>
            </a:r>
            <a:r>
              <a:rPr lang="lv-LV" sz="3399" dirty="0" err="1">
                <a:solidFill>
                  <a:schemeClr val="tx1">
                    <a:lumMod val="75000"/>
                    <a:lumOff val="25000"/>
                  </a:schemeClr>
                </a:solidFill>
                <a:latin typeface="Montserrat" panose="00000500000000000000" pitchFamily="50" charset="-70"/>
                <a:cs typeface="Arial"/>
              </a:rPr>
              <a:t>iekšdedzes</a:t>
            </a:r>
            <a:r>
              <a:rPr lang="lv-LV" sz="3399" dirty="0">
                <a:solidFill>
                  <a:schemeClr val="tx1">
                    <a:lumMod val="75000"/>
                    <a:lumOff val="25000"/>
                  </a:schemeClr>
                </a:solidFill>
                <a:latin typeface="Montserrat" panose="00000500000000000000" pitchFamily="50" charset="-70"/>
                <a:cs typeface="Arial"/>
              </a:rPr>
              <a:t> dzinējiem</a:t>
            </a:r>
          </a:p>
          <a:p>
            <a:pPr marL="914400" lvl="1"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projekta iesniedzējs – komersants – noteikumu 17.1. apakšpunktā minētās aktivitātes ietvaros plāno iegādāties vismaz trīs elektromobiļus</a:t>
            </a:r>
          </a:p>
        </p:txBody>
      </p:sp>
      <p:sp>
        <p:nvSpPr>
          <p:cNvPr id="9" name="TextBox 6">
            <a:extLst>
              <a:ext uri="{FF2B5EF4-FFF2-40B4-BE49-F238E27FC236}">
                <a16:creationId xmlns:a16="http://schemas.microsoft.com/office/drawing/2014/main" id="{C2E1204F-CB98-A94B-F55F-5795E3F52DFC}"/>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238807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24BB3-E039-BC52-9342-AF7365FD1CB1}"/>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6D9EFE4F-A3EE-86CF-EB28-66127AC5680A}"/>
              </a:ext>
            </a:extLst>
          </p:cNvPr>
          <p:cNvGrpSpPr/>
          <p:nvPr/>
        </p:nvGrpSpPr>
        <p:grpSpPr>
          <a:xfrm rot="1789">
            <a:off x="-9527" y="9484996"/>
            <a:ext cx="18307052" cy="9525"/>
            <a:chOff x="0" y="0"/>
            <a:chExt cx="24409403" cy="12700"/>
          </a:xfrm>
        </p:grpSpPr>
        <p:sp>
          <p:nvSpPr>
            <p:cNvPr id="4" name="Freeform 4">
              <a:extLst>
                <a:ext uri="{FF2B5EF4-FFF2-40B4-BE49-F238E27FC236}">
                  <a16:creationId xmlns:a16="http://schemas.microsoft.com/office/drawing/2014/main" id="{24740729-CF92-EC28-4AF4-4AE4B5132D9D}"/>
                </a:ext>
              </a:extLst>
            </p:cNvPr>
            <p:cNvSpPr/>
            <p:nvPr/>
          </p:nvSpPr>
          <p:spPr>
            <a:xfrm>
              <a:off x="0" y="0"/>
              <a:ext cx="24409400" cy="12700"/>
            </a:xfrm>
            <a:custGeom>
              <a:avLst/>
              <a:gdLst/>
              <a:ahLst/>
              <a:cxnLst/>
              <a:rect l="l" t="t" r="r" b="b"/>
              <a:pathLst>
                <a:path w="24409400" h="12700">
                  <a:moveTo>
                    <a:pt x="6350" y="0"/>
                  </a:moveTo>
                  <a:lnTo>
                    <a:pt x="24403050" y="0"/>
                  </a:lnTo>
                  <a:cubicBezTo>
                    <a:pt x="24406606" y="0"/>
                    <a:pt x="24409400" y="2794"/>
                    <a:pt x="24409400" y="6350"/>
                  </a:cubicBezTo>
                  <a:cubicBezTo>
                    <a:pt x="24409400" y="9906"/>
                    <a:pt x="24406606" y="12700"/>
                    <a:pt x="24403050" y="12700"/>
                  </a:cubicBezTo>
                  <a:lnTo>
                    <a:pt x="6350" y="12700"/>
                  </a:lnTo>
                  <a:cubicBezTo>
                    <a:pt x="2794" y="12700"/>
                    <a:pt x="0" y="9906"/>
                    <a:pt x="0" y="6350"/>
                  </a:cubicBezTo>
                  <a:cubicBezTo>
                    <a:pt x="0" y="2794"/>
                    <a:pt x="2794" y="0"/>
                    <a:pt x="6350" y="0"/>
                  </a:cubicBezTo>
                  <a:close/>
                </a:path>
              </a:pathLst>
            </a:custGeom>
            <a:solidFill>
              <a:srgbClr val="595959"/>
            </a:solidFill>
          </p:spPr>
        </p:sp>
      </p:grpSp>
      <p:sp>
        <p:nvSpPr>
          <p:cNvPr id="5" name="TextBox 5">
            <a:extLst>
              <a:ext uri="{FF2B5EF4-FFF2-40B4-BE49-F238E27FC236}">
                <a16:creationId xmlns:a16="http://schemas.microsoft.com/office/drawing/2014/main" id="{509E2439-FBFB-B8F9-0AEB-FBA83E219FC0}"/>
              </a:ext>
            </a:extLst>
          </p:cNvPr>
          <p:cNvSpPr txBox="1"/>
          <p:nvPr/>
        </p:nvSpPr>
        <p:spPr>
          <a:xfrm>
            <a:off x="91440" y="9659230"/>
            <a:ext cx="18105120" cy="230832"/>
          </a:xfrm>
          <a:prstGeom prst="rect">
            <a:avLst/>
          </a:prstGeom>
        </p:spPr>
        <p:txBody>
          <a:bodyPr lIns="0" tIns="0" rIns="0" bIns="0" rtlCol="0" anchor="t">
            <a:spAutoFit/>
          </a:bodyPr>
          <a:lstStyle/>
          <a:p>
            <a:pPr algn="ctr">
              <a:lnSpc>
                <a:spcPts val="1800"/>
              </a:lnSpc>
            </a:pPr>
            <a:r>
              <a:rPr lang="en-US" sz="1500" dirty="0">
                <a:solidFill>
                  <a:srgbClr val="595959"/>
                </a:solidFill>
                <a:latin typeface="Arial"/>
                <a:ea typeface="Arial"/>
                <a:cs typeface="Arial"/>
                <a:sym typeface="Arial"/>
              </a:rPr>
              <a:t>ĀDAŽU NOVADA PAŠVALDĪBA   </a:t>
            </a:r>
            <a:r>
              <a:rPr lang="lv-LV" sz="1500" dirty="0">
                <a:solidFill>
                  <a:srgbClr val="595959"/>
                </a:solidFill>
                <a:latin typeface="Arial"/>
                <a:ea typeface="Arial"/>
                <a:cs typeface="Arial"/>
                <a:sym typeface="Arial"/>
              </a:rPr>
              <a:t>18</a:t>
            </a:r>
            <a:r>
              <a:rPr lang="en-US" sz="1500" dirty="0">
                <a:solidFill>
                  <a:srgbClr val="595959"/>
                </a:solidFill>
                <a:latin typeface="Arial"/>
                <a:ea typeface="Arial"/>
                <a:cs typeface="Arial"/>
                <a:sym typeface="Arial"/>
              </a:rPr>
              <a:t>.</a:t>
            </a:r>
            <a:r>
              <a:rPr lang="lv-LV" sz="1500" dirty="0">
                <a:solidFill>
                  <a:srgbClr val="595959"/>
                </a:solidFill>
                <a:latin typeface="Arial"/>
                <a:ea typeface="Arial"/>
                <a:cs typeface="Arial"/>
                <a:sym typeface="Arial"/>
              </a:rPr>
              <a:t>12</a:t>
            </a:r>
            <a:r>
              <a:rPr lang="en-US" sz="1500" dirty="0">
                <a:solidFill>
                  <a:srgbClr val="595959"/>
                </a:solidFill>
                <a:latin typeface="Arial"/>
                <a:ea typeface="Arial"/>
                <a:cs typeface="Arial"/>
                <a:sym typeface="Arial"/>
              </a:rPr>
              <a:t>.2024.</a:t>
            </a:r>
          </a:p>
        </p:txBody>
      </p:sp>
      <p:sp>
        <p:nvSpPr>
          <p:cNvPr id="7" name="TextBox 7">
            <a:extLst>
              <a:ext uri="{FF2B5EF4-FFF2-40B4-BE49-F238E27FC236}">
                <a16:creationId xmlns:a16="http://schemas.microsoft.com/office/drawing/2014/main" id="{E4F01417-A21A-14DC-731C-CE81D9A2E967}"/>
              </a:ext>
            </a:extLst>
          </p:cNvPr>
          <p:cNvSpPr txBox="1"/>
          <p:nvPr/>
        </p:nvSpPr>
        <p:spPr>
          <a:xfrm>
            <a:off x="990600" y="2395470"/>
            <a:ext cx="16764000" cy="7723525"/>
          </a:xfrm>
          <a:prstGeom prst="rect">
            <a:avLst/>
          </a:prstGeom>
        </p:spPr>
        <p:txBody>
          <a:bodyPr wrap="square" lIns="0" tIns="0" rIns="0" bIns="0" rtlCol="0" anchor="t">
            <a:spAutoFit/>
          </a:bodyPr>
          <a:lstStyle/>
          <a:p>
            <a:pPr marL="457200" indent="-457200">
              <a:spcBef>
                <a:spcPts val="1200"/>
              </a:spcBef>
              <a:buFont typeface="Arial" panose="020B0604020202020204" pitchFamily="34" charset="0"/>
              <a:buChar char="•"/>
            </a:pPr>
            <a:r>
              <a:rPr lang="lv-LV" sz="3399" dirty="0">
                <a:solidFill>
                  <a:schemeClr val="tx1">
                    <a:lumMod val="75000"/>
                    <a:lumOff val="25000"/>
                  </a:schemeClr>
                </a:solidFill>
                <a:latin typeface="Montserrat" panose="00000500000000000000" pitchFamily="50" charset="-70"/>
                <a:cs typeface="Arial"/>
              </a:rPr>
              <a:t>Projekta iesniedzējam </a:t>
            </a:r>
            <a:r>
              <a:rPr lang="lv-LV" sz="3399" b="1" dirty="0">
                <a:solidFill>
                  <a:schemeClr val="tx1">
                    <a:lumMod val="75000"/>
                    <a:lumOff val="25000"/>
                  </a:schemeClr>
                </a:solidFill>
                <a:latin typeface="Montserrat" panose="00000500000000000000" pitchFamily="50" charset="-70"/>
                <a:cs typeface="Arial"/>
              </a:rPr>
              <a:t>maksimālais pieejamais </a:t>
            </a:r>
            <a:r>
              <a:rPr lang="lv-LV" sz="3399" dirty="0">
                <a:solidFill>
                  <a:schemeClr val="tx1">
                    <a:lumMod val="75000"/>
                    <a:lumOff val="25000"/>
                  </a:schemeClr>
                </a:solidFill>
                <a:latin typeface="Montserrat" panose="00000500000000000000" pitchFamily="50" charset="-70"/>
                <a:cs typeface="Arial"/>
              </a:rPr>
              <a:t>Modernizācijas fonda </a:t>
            </a:r>
            <a:r>
              <a:rPr lang="lv-LV" sz="3399" b="1" dirty="0">
                <a:solidFill>
                  <a:schemeClr val="tx1">
                    <a:lumMod val="75000"/>
                    <a:lumOff val="25000"/>
                  </a:schemeClr>
                </a:solidFill>
                <a:latin typeface="Montserrat" panose="00000500000000000000" pitchFamily="50" charset="-70"/>
                <a:cs typeface="Arial"/>
              </a:rPr>
              <a:t>finansējums:</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vienam M1 </a:t>
            </a:r>
            <a:r>
              <a:rPr lang="lv-LV" sz="3399" dirty="0">
                <a:solidFill>
                  <a:schemeClr val="tx1">
                    <a:lumMod val="75000"/>
                    <a:lumOff val="25000"/>
                  </a:schemeClr>
                </a:solidFill>
                <a:latin typeface="Montserrat" panose="00000500000000000000" pitchFamily="50" charset="-70"/>
                <a:cs typeface="Arial"/>
              </a:rPr>
              <a:t>kategorijas elektromobilim – </a:t>
            </a:r>
            <a:r>
              <a:rPr lang="lv-LV" sz="3399" b="1" dirty="0">
                <a:solidFill>
                  <a:schemeClr val="tx1">
                    <a:lumMod val="75000"/>
                    <a:lumOff val="25000"/>
                  </a:schemeClr>
                </a:solidFill>
                <a:latin typeface="Montserrat" panose="00000500000000000000" pitchFamily="50" charset="-70"/>
                <a:cs typeface="Arial"/>
              </a:rPr>
              <a:t>līdz 5000 </a:t>
            </a:r>
            <a:r>
              <a:rPr lang="lv-LV" sz="3399" b="1" dirty="0" err="1">
                <a:solidFill>
                  <a:schemeClr val="tx1">
                    <a:lumMod val="75000"/>
                    <a:lumOff val="25000"/>
                  </a:schemeClr>
                </a:solidFill>
                <a:latin typeface="Montserrat" panose="00000500000000000000" pitchFamily="50" charset="-70"/>
                <a:cs typeface="Arial"/>
              </a:rPr>
              <a:t>euro</a:t>
            </a:r>
            <a:r>
              <a:rPr lang="lv-LV" sz="3399" b="1" dirty="0">
                <a:solidFill>
                  <a:schemeClr val="tx1">
                    <a:lumMod val="75000"/>
                    <a:lumOff val="25000"/>
                  </a:schemeClr>
                </a:solidFill>
                <a:latin typeface="Montserrat" panose="00000500000000000000" pitchFamily="50" charset="-70"/>
                <a:cs typeface="Arial"/>
              </a:rPr>
              <a:t> </a:t>
            </a:r>
            <a:r>
              <a:rPr lang="lv-LV" sz="3399" dirty="0">
                <a:solidFill>
                  <a:schemeClr val="tx1">
                    <a:lumMod val="75000"/>
                    <a:lumOff val="25000"/>
                  </a:schemeClr>
                </a:solidFill>
                <a:latin typeface="Montserrat" panose="00000500000000000000" pitchFamily="50" charset="-70"/>
                <a:cs typeface="Arial"/>
              </a:rPr>
              <a:t>no elektromobiļa attiecināmajām izmaksām</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vienam N1 </a:t>
            </a:r>
            <a:r>
              <a:rPr lang="lv-LV" sz="3399" dirty="0">
                <a:solidFill>
                  <a:schemeClr val="tx1">
                    <a:lumMod val="75000"/>
                    <a:lumOff val="25000"/>
                  </a:schemeClr>
                </a:solidFill>
                <a:latin typeface="Montserrat" panose="00000500000000000000" pitchFamily="50" charset="-70"/>
                <a:cs typeface="Arial"/>
              </a:rPr>
              <a:t>kategorijas elektromobilim – </a:t>
            </a:r>
            <a:r>
              <a:rPr lang="lv-LV" sz="3399" b="1" dirty="0">
                <a:solidFill>
                  <a:schemeClr val="tx1">
                    <a:lumMod val="75000"/>
                    <a:lumOff val="25000"/>
                  </a:schemeClr>
                </a:solidFill>
                <a:latin typeface="Montserrat" panose="00000500000000000000" pitchFamily="50" charset="-70"/>
                <a:cs typeface="Arial"/>
              </a:rPr>
              <a:t>līdz 7500 </a:t>
            </a:r>
            <a:r>
              <a:rPr lang="lv-LV" sz="3399" b="1" dirty="0" err="1">
                <a:solidFill>
                  <a:schemeClr val="tx1">
                    <a:lumMod val="75000"/>
                    <a:lumOff val="25000"/>
                  </a:schemeClr>
                </a:solidFill>
                <a:latin typeface="Montserrat" panose="00000500000000000000" pitchFamily="50" charset="-70"/>
                <a:cs typeface="Arial"/>
              </a:rPr>
              <a:t>euro</a:t>
            </a:r>
            <a:r>
              <a:rPr lang="lv-LV" sz="3399" b="1" dirty="0">
                <a:solidFill>
                  <a:schemeClr val="tx1">
                    <a:lumMod val="75000"/>
                    <a:lumOff val="25000"/>
                  </a:schemeClr>
                </a:solidFill>
                <a:latin typeface="Montserrat" panose="00000500000000000000" pitchFamily="50" charset="-70"/>
                <a:cs typeface="Arial"/>
              </a:rPr>
              <a:t> </a:t>
            </a:r>
            <a:r>
              <a:rPr lang="lv-LV" sz="3399" dirty="0">
                <a:solidFill>
                  <a:schemeClr val="tx1">
                    <a:lumMod val="75000"/>
                    <a:lumOff val="25000"/>
                  </a:schemeClr>
                </a:solidFill>
                <a:latin typeface="Montserrat" panose="00000500000000000000" pitchFamily="50" charset="-70"/>
                <a:cs typeface="Arial"/>
              </a:rPr>
              <a:t>no elektromobiļa attiecināmajām izmaksām</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vienam M2 un N2 </a:t>
            </a:r>
            <a:r>
              <a:rPr lang="lv-LV" sz="3399" dirty="0">
                <a:solidFill>
                  <a:schemeClr val="tx1">
                    <a:lumMod val="75000"/>
                    <a:lumOff val="25000"/>
                  </a:schemeClr>
                </a:solidFill>
                <a:latin typeface="Montserrat" panose="00000500000000000000" pitchFamily="50" charset="-70"/>
                <a:cs typeface="Arial"/>
              </a:rPr>
              <a:t>kategorijas elektromobilim – </a:t>
            </a:r>
            <a:r>
              <a:rPr lang="lv-LV" sz="3399" b="1" dirty="0">
                <a:solidFill>
                  <a:schemeClr val="tx1">
                    <a:lumMod val="75000"/>
                    <a:lumOff val="25000"/>
                  </a:schemeClr>
                </a:solidFill>
                <a:latin typeface="Montserrat" panose="00000500000000000000" pitchFamily="50" charset="-70"/>
                <a:cs typeface="Arial"/>
              </a:rPr>
              <a:t>līdz 15 000 </a:t>
            </a:r>
            <a:r>
              <a:rPr lang="lv-LV" sz="3399" b="1" dirty="0" err="1">
                <a:solidFill>
                  <a:schemeClr val="tx1">
                    <a:lumMod val="75000"/>
                    <a:lumOff val="25000"/>
                  </a:schemeClr>
                </a:solidFill>
                <a:latin typeface="Montserrat" panose="00000500000000000000" pitchFamily="50" charset="-70"/>
                <a:cs typeface="Arial"/>
              </a:rPr>
              <a:t>euro</a:t>
            </a:r>
            <a:r>
              <a:rPr lang="lv-LV" sz="3399" b="1" dirty="0">
                <a:solidFill>
                  <a:schemeClr val="tx1">
                    <a:lumMod val="75000"/>
                    <a:lumOff val="25000"/>
                  </a:schemeClr>
                </a:solidFill>
                <a:latin typeface="Montserrat" panose="00000500000000000000" pitchFamily="50" charset="-70"/>
                <a:cs typeface="Arial"/>
              </a:rPr>
              <a:t>  </a:t>
            </a:r>
            <a:r>
              <a:rPr lang="lv-LV" sz="3399" dirty="0">
                <a:solidFill>
                  <a:schemeClr val="tx1">
                    <a:lumMod val="75000"/>
                    <a:lumOff val="25000"/>
                  </a:schemeClr>
                </a:solidFill>
                <a:latin typeface="Montserrat" panose="00000500000000000000" pitchFamily="50" charset="-70"/>
                <a:cs typeface="Arial"/>
              </a:rPr>
              <a:t>no elektromobiļa attiecināmajām izmaksām</a:t>
            </a:r>
          </a:p>
          <a:p>
            <a:pPr marL="457200"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Atbalsta intensitāte pašvaldībām nepārsniedz:</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25 % </a:t>
            </a:r>
            <a:r>
              <a:rPr lang="lv-LV" sz="3399" dirty="0">
                <a:solidFill>
                  <a:schemeClr val="tx1">
                    <a:lumMod val="75000"/>
                    <a:lumOff val="25000"/>
                  </a:schemeClr>
                </a:solidFill>
                <a:latin typeface="Montserrat" panose="00000500000000000000" pitchFamily="50" charset="-70"/>
                <a:cs typeface="Arial"/>
              </a:rPr>
              <a:t>no elektromobiļa attiecināmajām izmaksām </a:t>
            </a:r>
          </a:p>
          <a:p>
            <a:pPr marL="914400" lvl="1" indent="-457200">
              <a:spcBef>
                <a:spcPts val="1200"/>
              </a:spcBef>
              <a:buFont typeface="Arial" panose="020B0604020202020204" pitchFamily="34" charset="0"/>
              <a:buChar char="•"/>
            </a:pPr>
            <a:r>
              <a:rPr lang="lv-LV" sz="3399" b="1" dirty="0">
                <a:solidFill>
                  <a:schemeClr val="tx1">
                    <a:lumMod val="75000"/>
                    <a:lumOff val="25000"/>
                  </a:schemeClr>
                </a:solidFill>
                <a:latin typeface="Montserrat" panose="00000500000000000000" pitchFamily="50" charset="-70"/>
                <a:cs typeface="Arial"/>
              </a:rPr>
              <a:t>85 %</a:t>
            </a:r>
            <a:r>
              <a:rPr lang="lv-LV" sz="3399" dirty="0">
                <a:solidFill>
                  <a:schemeClr val="tx1">
                    <a:lumMod val="75000"/>
                    <a:lumOff val="25000"/>
                  </a:schemeClr>
                </a:solidFill>
                <a:latin typeface="Montserrat" panose="00000500000000000000" pitchFamily="50" charset="-70"/>
                <a:cs typeface="Arial"/>
              </a:rPr>
              <a:t> no elektromobiļu uzlādes infrastruktūras un inženiertehnisko sistēmu un iekārtu attiecināmajām izmaksām, kuras ražo vai uzkrāj enerģiju no AER</a:t>
            </a:r>
          </a:p>
        </p:txBody>
      </p:sp>
      <p:sp>
        <p:nvSpPr>
          <p:cNvPr id="9" name="TextBox 6">
            <a:extLst>
              <a:ext uri="{FF2B5EF4-FFF2-40B4-BE49-F238E27FC236}">
                <a16:creationId xmlns:a16="http://schemas.microsoft.com/office/drawing/2014/main" id="{6BA58803-89EB-93F1-7FC4-3DE3EB3F92D6}"/>
              </a:ext>
            </a:extLst>
          </p:cNvPr>
          <p:cNvSpPr txBox="1"/>
          <p:nvPr/>
        </p:nvSpPr>
        <p:spPr>
          <a:xfrm>
            <a:off x="762000" y="971550"/>
            <a:ext cx="17434560" cy="910506"/>
          </a:xfrm>
          <a:prstGeom prst="rect">
            <a:avLst/>
          </a:prstGeom>
        </p:spPr>
        <p:txBody>
          <a:bodyPr wrap="square" lIns="0" tIns="0" rIns="0" bIns="0" rtlCol="0" anchor="t">
            <a:spAutoFit/>
          </a:bodyPr>
          <a:lstStyle/>
          <a:p>
            <a:pPr algn="ctr">
              <a:lnSpc>
                <a:spcPts val="7128"/>
              </a:lnSpc>
            </a:pPr>
            <a:r>
              <a:rPr lang="lv-LV" sz="6600" dirty="0">
                <a:solidFill>
                  <a:srgbClr val="595959"/>
                </a:solidFill>
                <a:latin typeface="Arial Bold"/>
                <a:ea typeface="Arial Bold"/>
                <a:cs typeface="Arial Bold"/>
                <a:sym typeface="Arial Bold"/>
              </a:rPr>
              <a:t>Par konkursu</a:t>
            </a:r>
            <a:endParaRPr lang="en-US" sz="6600" dirty="0">
              <a:solidFill>
                <a:srgbClr val="595959"/>
              </a:solidFill>
              <a:latin typeface="Arial Bold"/>
              <a:ea typeface="Arial Bold"/>
              <a:cs typeface="Arial Bold"/>
              <a:sym typeface="Arial Bold"/>
            </a:endParaRPr>
          </a:p>
        </p:txBody>
      </p:sp>
    </p:spTree>
    <p:extLst>
      <p:ext uri="{BB962C8B-B14F-4D97-AF65-F5344CB8AC3E}">
        <p14:creationId xmlns:p14="http://schemas.microsoft.com/office/powerpoint/2010/main" val="30119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1678</Words>
  <Application>Microsoft Office PowerPoint</Application>
  <PresentationFormat>Pielāgots</PresentationFormat>
  <Paragraphs>152</Paragraphs>
  <Slides>20</Slides>
  <Notes>20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20</vt:i4>
      </vt:variant>
    </vt:vector>
  </HeadingPairs>
  <TitlesOfParts>
    <vt:vector size="25" baseType="lpstr">
      <vt:lpstr>Montserrat</vt:lpstr>
      <vt:lpstr>Arial Bold</vt:lpstr>
      <vt:lpstr>Arial</vt:lpstr>
      <vt:lpstr>Calibri</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RECALL 08072024</dc:title>
  <dc:creator>Inga Pērkone</dc:creator>
  <cp:lastModifiedBy>Inga Pērkone</cp:lastModifiedBy>
  <cp:revision>56</cp:revision>
  <cp:lastPrinted>2024-12-09T09:01:31Z</cp:lastPrinted>
  <dcterms:created xsi:type="dcterms:W3CDTF">2006-08-16T00:00:00Z</dcterms:created>
  <dcterms:modified xsi:type="dcterms:W3CDTF">2024-12-12T16:45:57Z</dcterms:modified>
  <dc:identifier>DAGKVkRkHP4</dc:identifier>
</cp:coreProperties>
</file>