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84" r:id="rId4"/>
    <p:sldId id="272" r:id="rId5"/>
    <p:sldId id="280" r:id="rId6"/>
    <p:sldId id="277" r:id="rId7"/>
    <p:sldId id="281" r:id="rId8"/>
    <p:sldId id="282" r:id="rId9"/>
    <p:sldId id="278" r:id="rId10"/>
    <p:sldId id="275" r:id="rId11"/>
    <p:sldId id="273" r:id="rId12"/>
    <p:sldId id="274" r:id="rId13"/>
    <p:sldId id="279" r:id="rId14"/>
    <p:sldId id="283" r:id="rId15"/>
    <p:sldId id="276" r:id="rId1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Švarce" initials="IŠ" lastIdx="1" clrIdx="0">
    <p:extLst>
      <p:ext uri="{19B8F6BF-5375-455C-9EA6-DF929625EA0E}">
        <p15:presenceInfo xmlns:p15="http://schemas.microsoft.com/office/powerpoint/2012/main" userId="S::inga.svarce@Adazi.lv::a97de39a-48f0-474f-9f5a-e92faff91d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C3DA-7358-7BD7-CB93-36062045A5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7498C43F-56DE-63A5-E86A-9D777731D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72199A73-2AC2-9146-F3F1-A203A243CAC6}"/>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FEC8B40C-6882-F333-BFC5-ED0B317F89F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679C52C-1410-F725-3975-38FD948A8B7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142688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CCDB-AE3F-0FD5-ADAD-B87476257CB8}"/>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79DE9E6-825D-77AE-F297-E2CADFAE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A99AE20-0526-2A1D-87C3-F0FAEE3F6E27}"/>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A36BA1DA-7884-3B6A-E61D-71BD1FDFAF5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CDD7CED-7926-4F0F-4718-BF13D8BE2E28}"/>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724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A5EE-DD3B-A816-A5E9-DF831E44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A66EA21-BB12-68F0-8696-42F29E2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9A5E38-D1C2-369D-695E-5CA775CAF86C}"/>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FE7C273B-4F87-872F-B450-DA9C19A3602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05CB5FB-DB51-78C9-F479-0396E69B730C}"/>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412193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7F5C-5509-59B4-1236-05F9FCA0BE9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1D3C21A-4191-082E-2C0F-C70C6586B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CB87AD-CFC8-B0F3-AE93-3827AB513166}"/>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764CC5C6-98F9-CE1B-612C-F10DEF9BCFB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658E326-4809-3EAD-A063-BF89056724A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6143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35B-B7FC-4AFA-A63F-AF9B61513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3CA0FBE-24E3-398B-403E-530030DE5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8C275-F57E-7720-977A-A7D08CAFBC19}"/>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E42FC501-7265-F6C2-949F-B2EC44F9700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BF9EFA2-B7E9-C92E-AB19-DF00E36B947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0221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8BFD-C3CC-0600-0720-C0E1DD81B82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AF8B530-63AF-7F33-98F3-41E29E332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DEB1BB78-740E-6AE0-D55D-B70C030F1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A4D5E5-415F-BC74-E39C-F40EB80F38F3}"/>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6" name="Footer Placeholder 5">
            <a:extLst>
              <a:ext uri="{FF2B5EF4-FFF2-40B4-BE49-F238E27FC236}">
                <a16:creationId xmlns:a16="http://schemas.microsoft.com/office/drawing/2014/main" id="{2572B200-75E2-F985-CF80-944D8944DD0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DCF1A75A-5577-126F-E162-8D45AF142F0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18337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5B9-F789-CD0D-1AD3-19E5055F6A8B}"/>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5B99D77-4403-0825-BF79-6DD1F9F84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98481-798E-D0D5-BA8D-6C77FE177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D611589-123E-FAA1-50D1-53C83F47E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E55FF-B382-6BE3-9034-116311B5C0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AEB8D25-A6F1-4C66-DC21-34CBE2A11ADB}"/>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8" name="Footer Placeholder 7">
            <a:extLst>
              <a:ext uri="{FF2B5EF4-FFF2-40B4-BE49-F238E27FC236}">
                <a16:creationId xmlns:a16="http://schemas.microsoft.com/office/drawing/2014/main" id="{5C57BA40-BF44-A3B3-88B3-0BA6129583C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003E9337-74C5-BAEC-ECEF-814B18EDCA4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8934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AB6D-F017-5437-80F2-125FA851155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09704B8F-5456-FEB7-0F85-D2EC9C8AC6CB}"/>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4" name="Footer Placeholder 3">
            <a:extLst>
              <a:ext uri="{FF2B5EF4-FFF2-40B4-BE49-F238E27FC236}">
                <a16:creationId xmlns:a16="http://schemas.microsoft.com/office/drawing/2014/main" id="{287A4887-7DD1-F092-3A44-E9E6DDD110E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BA58778-B334-CFBB-9064-06C82FA9FC2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62804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DB9B4-6AA9-4E36-D93F-89BCD2080DF4}"/>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3" name="Footer Placeholder 2">
            <a:extLst>
              <a:ext uri="{FF2B5EF4-FFF2-40B4-BE49-F238E27FC236}">
                <a16:creationId xmlns:a16="http://schemas.microsoft.com/office/drawing/2014/main" id="{21F955E8-5BC9-4C0C-409D-5997CB56647A}"/>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7F97C373-5843-F866-CC1B-B6D513193DB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1893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DD56-EFA0-30A4-050C-30CA4ED88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39B23F70-61D9-BFFD-37B6-0BCD20989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FD1C7F5-59DD-435F-6A31-C879CABCA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FE2A-DA8F-C485-F5C5-12A7660D1616}"/>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6" name="Footer Placeholder 5">
            <a:extLst>
              <a:ext uri="{FF2B5EF4-FFF2-40B4-BE49-F238E27FC236}">
                <a16:creationId xmlns:a16="http://schemas.microsoft.com/office/drawing/2014/main" id="{56A72E1A-3228-AE01-0B66-488209E7738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1735268-84AA-53F0-B972-A96889DA88D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62679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D221-295B-84F8-0900-5DB395657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B789E2C-D7B6-6C25-3117-4EFA29DDC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0BD284F-E071-7867-9F7B-607BC308D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5A654-4B98-3D13-B8A5-2C0DEC789FA1}"/>
              </a:ext>
            </a:extLst>
          </p:cNvPr>
          <p:cNvSpPr>
            <a:spLocks noGrp="1"/>
          </p:cNvSpPr>
          <p:nvPr>
            <p:ph type="dt" sz="half" idx="10"/>
          </p:nvPr>
        </p:nvSpPr>
        <p:spPr/>
        <p:txBody>
          <a:bodyPr/>
          <a:lstStyle/>
          <a:p>
            <a:fld id="{944DBC85-DEB6-40FC-A99C-C75B02F0BB41}" type="datetimeFigureOut">
              <a:rPr lang="lv-LV" smtClean="0"/>
              <a:t>17.12.2024</a:t>
            </a:fld>
            <a:endParaRPr lang="lv-LV"/>
          </a:p>
        </p:txBody>
      </p:sp>
      <p:sp>
        <p:nvSpPr>
          <p:cNvPr id="6" name="Footer Placeholder 5">
            <a:extLst>
              <a:ext uri="{FF2B5EF4-FFF2-40B4-BE49-F238E27FC236}">
                <a16:creationId xmlns:a16="http://schemas.microsoft.com/office/drawing/2014/main" id="{7DBB47D4-3131-80C5-4E61-057590D3011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6D91208-82FC-2568-348E-8E3F4117AAE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7598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3A47F-BC2E-0933-12CA-FF6DA98A6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198EC8B-8A09-BDBA-8085-9B2BAD669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8FAE8F-57CA-6309-ACF1-376A01F21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DBC85-DEB6-40FC-A99C-C75B02F0BB41}" type="datetimeFigureOut">
              <a:rPr lang="lv-LV" smtClean="0"/>
              <a:t>17.12.2024</a:t>
            </a:fld>
            <a:endParaRPr lang="lv-LV"/>
          </a:p>
        </p:txBody>
      </p:sp>
      <p:sp>
        <p:nvSpPr>
          <p:cNvPr id="5" name="Footer Placeholder 4">
            <a:extLst>
              <a:ext uri="{FF2B5EF4-FFF2-40B4-BE49-F238E27FC236}">
                <a16:creationId xmlns:a16="http://schemas.microsoft.com/office/drawing/2014/main" id="{699F0B3B-DE30-7D77-CA96-19F6D4F4B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5CAD57BA-0430-FE9F-58F2-B01761C0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EC890-54E7-47AF-9EFF-ADC3FEAB4F62}" type="slidenum">
              <a:rPr lang="lv-LV" smtClean="0"/>
              <a:t>‹#›</a:t>
            </a:fld>
            <a:endParaRPr lang="lv-LV"/>
          </a:p>
        </p:txBody>
      </p:sp>
    </p:spTree>
    <p:extLst>
      <p:ext uri="{BB962C8B-B14F-4D97-AF65-F5344CB8AC3E}">
        <p14:creationId xmlns:p14="http://schemas.microsoft.com/office/powerpoint/2010/main" val="8587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7F2F-F93C-3A1D-D204-B49474978920}"/>
              </a:ext>
            </a:extLst>
          </p:cNvPr>
          <p:cNvSpPr>
            <a:spLocks noGrp="1"/>
          </p:cNvSpPr>
          <p:nvPr>
            <p:ph type="ctrTitle"/>
          </p:nvPr>
        </p:nvSpPr>
        <p:spPr>
          <a:xfrm>
            <a:off x="1676400" y="1132114"/>
            <a:ext cx="9144000" cy="2829150"/>
          </a:xfrm>
        </p:spPr>
        <p:txBody>
          <a:bodyPr>
            <a:normAutofit/>
          </a:bodyPr>
          <a:lstStyle/>
          <a:p>
            <a:r>
              <a:rPr lang="lv-LV" sz="4900" b="1" dirty="0">
                <a:solidFill>
                  <a:schemeClr val="accent6">
                    <a:lumMod val="50000"/>
                  </a:schemeClr>
                </a:solidFill>
                <a:latin typeface="Arial" panose="020B0604020202020204" pitchFamily="34" charset="0"/>
                <a:cs typeface="Arial" panose="020B0604020202020204" pitchFamily="34" charset="0"/>
              </a:rPr>
              <a:t>ĀDAŽU NOVADA TERITORIJAS PLĀNOJUMA 2025.-2037.GADAM IZSTRĀDE</a:t>
            </a:r>
            <a:br>
              <a:rPr lang="lv-LV" sz="5300" b="1" dirty="0">
                <a:solidFill>
                  <a:schemeClr val="accent6">
                    <a:lumMod val="50000"/>
                  </a:schemeClr>
                </a:solidFill>
                <a:latin typeface="Arial" panose="020B0604020202020204" pitchFamily="34" charset="0"/>
                <a:cs typeface="Arial" panose="020B0604020202020204" pitchFamily="34" charset="0"/>
              </a:rPr>
            </a:br>
            <a:r>
              <a:rPr lang="lv-LV" sz="2700" b="1" dirty="0">
                <a:solidFill>
                  <a:schemeClr val="accent6">
                    <a:lumMod val="50000"/>
                  </a:schemeClr>
                </a:solidFill>
                <a:latin typeface="Arial" panose="020B0604020202020204" pitchFamily="34" charset="0"/>
                <a:cs typeface="Arial" panose="020B0604020202020204" pitchFamily="34" charset="0"/>
              </a:rPr>
              <a:t>NO 2024.GADA 2.PUSGADĀ</a:t>
            </a:r>
          </a:p>
        </p:txBody>
      </p:sp>
      <p:pic>
        <p:nvPicPr>
          <p:cNvPr id="5" name="Picture 4">
            <a:extLst>
              <a:ext uri="{FF2B5EF4-FFF2-40B4-BE49-F238E27FC236}">
                <a16:creationId xmlns:a16="http://schemas.microsoft.com/office/drawing/2014/main" id="{8A4DFB01-2A7F-374F-7173-BC307C0C7D3B}"/>
              </a:ext>
            </a:extLst>
          </p:cNvPr>
          <p:cNvPicPr>
            <a:picLocks noChangeAspect="1"/>
          </p:cNvPicPr>
          <p:nvPr/>
        </p:nvPicPr>
        <p:blipFill rotWithShape="1">
          <a:blip r:embed="rId2">
            <a:alphaModFix amt="50000"/>
          </a:blip>
          <a:srcRect b="7172"/>
          <a:stretch/>
        </p:blipFill>
        <p:spPr>
          <a:xfrm>
            <a:off x="0" y="0"/>
            <a:ext cx="12192000" cy="6858000"/>
          </a:xfrm>
          <a:prstGeom prst="rect">
            <a:avLst/>
          </a:prstGeom>
        </p:spPr>
      </p:pic>
      <p:sp>
        <p:nvSpPr>
          <p:cNvPr id="3" name="Subtitle 2">
            <a:extLst>
              <a:ext uri="{FF2B5EF4-FFF2-40B4-BE49-F238E27FC236}">
                <a16:creationId xmlns:a16="http://schemas.microsoft.com/office/drawing/2014/main" id="{2DC4EBD9-C5AA-21EB-BE8B-B74B6DAFD8D5}"/>
              </a:ext>
            </a:extLst>
          </p:cNvPr>
          <p:cNvSpPr>
            <a:spLocks noGrp="1"/>
          </p:cNvSpPr>
          <p:nvPr>
            <p:ph type="subTitle" idx="1"/>
          </p:nvPr>
        </p:nvSpPr>
        <p:spPr>
          <a:xfrm>
            <a:off x="1600200" y="4483782"/>
            <a:ext cx="9144000" cy="654276"/>
          </a:xfrm>
        </p:spPr>
        <p:txBody>
          <a:bodyPr>
            <a:normAutofit/>
          </a:bodyPr>
          <a:lstStyle/>
          <a:p>
            <a:r>
              <a:rPr lang="lv-LV" sz="2800" b="1" dirty="0">
                <a:solidFill>
                  <a:schemeClr val="accent6">
                    <a:lumMod val="50000"/>
                  </a:schemeClr>
                </a:solidFill>
                <a:latin typeface="Arial" panose="020B0604020202020204" pitchFamily="34" charset="0"/>
                <a:cs typeface="Arial" panose="020B0604020202020204" pitchFamily="34" charset="0"/>
              </a:rPr>
              <a:t>INFORMATĪVAIS ZIŅOJUMS</a:t>
            </a:r>
          </a:p>
        </p:txBody>
      </p:sp>
      <p:sp>
        <p:nvSpPr>
          <p:cNvPr id="6" name="Subtitle 2">
            <a:extLst>
              <a:ext uri="{FF2B5EF4-FFF2-40B4-BE49-F238E27FC236}">
                <a16:creationId xmlns:a16="http://schemas.microsoft.com/office/drawing/2014/main" id="{432FC204-4F44-670C-0E47-FE4FADE0BC01}"/>
              </a:ext>
            </a:extLst>
          </p:cNvPr>
          <p:cNvSpPr txBox="1">
            <a:spLocks/>
          </p:cNvSpPr>
          <p:nvPr/>
        </p:nvSpPr>
        <p:spPr>
          <a:xfrm>
            <a:off x="8599713" y="5536164"/>
            <a:ext cx="3592287" cy="6154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800" b="1" dirty="0">
                <a:solidFill>
                  <a:schemeClr val="accent6">
                    <a:lumMod val="50000"/>
                  </a:schemeClr>
                </a:solidFill>
                <a:latin typeface="Arial" panose="020B0604020202020204" pitchFamily="34" charset="0"/>
                <a:cs typeface="Arial" panose="020B0604020202020204" pitchFamily="34" charset="0"/>
              </a:rPr>
              <a:t>FINANŠU KOMITEJA</a:t>
            </a:r>
          </a:p>
          <a:p>
            <a:r>
              <a:rPr lang="lv-LV" sz="1800" b="1" dirty="0">
                <a:solidFill>
                  <a:schemeClr val="accent6">
                    <a:lumMod val="50000"/>
                  </a:schemeClr>
                </a:solidFill>
                <a:latin typeface="Arial" panose="020B0604020202020204" pitchFamily="34" charset="0"/>
                <a:cs typeface="Arial" panose="020B0604020202020204" pitchFamily="34" charset="0"/>
              </a:rPr>
              <a:t>18.12.2024.</a:t>
            </a:r>
          </a:p>
          <a:p>
            <a:r>
              <a:rPr lang="lv-LV" sz="1400" b="1" dirty="0">
                <a:solidFill>
                  <a:schemeClr val="accent6">
                    <a:lumMod val="50000"/>
                  </a:schemeClr>
                </a:solidFill>
                <a:latin typeface="Arial" panose="020B0604020202020204" pitchFamily="34" charset="0"/>
                <a:cs typeface="Arial" panose="020B0604020202020204" pitchFamily="34" charset="0"/>
              </a:rPr>
              <a:t>Indra Murziņa, TPN</a:t>
            </a:r>
          </a:p>
        </p:txBody>
      </p:sp>
    </p:spTree>
    <p:extLst>
      <p:ext uri="{BB962C8B-B14F-4D97-AF65-F5344CB8AC3E}">
        <p14:creationId xmlns:p14="http://schemas.microsoft.com/office/powerpoint/2010/main" val="422150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716903" y="583447"/>
            <a:ext cx="4237652" cy="55840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lv-LV" sz="1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
            </a:r>
            <a:r>
              <a:rPr lang="lv-LV" sz="2400" b="1" dirty="0">
                <a:solidFill>
                  <a:schemeClr val="accent6">
                    <a:lumMod val="50000"/>
                  </a:schemeClr>
                </a:solidFill>
                <a:effectLst/>
                <a:ea typeface="Calibri" panose="020F0502020204030204" pitchFamily="34" charset="0"/>
                <a:cs typeface="Calibri" panose="020F0502020204030204" pitchFamily="34" charset="0"/>
              </a:rPr>
              <a:t>Applūstošo teritoriju un ūdensobjektu aizsargjoslu precizēšana </a:t>
            </a:r>
            <a:r>
              <a:rPr lang="lv-LV" sz="2400" dirty="0">
                <a:solidFill>
                  <a:schemeClr val="accent6">
                    <a:lumMod val="50000"/>
                  </a:schemeClr>
                </a:solidFill>
                <a:effectLst/>
                <a:ea typeface="Calibri" panose="020F0502020204030204" pitchFamily="34" charset="0"/>
                <a:cs typeface="Calibri" panose="020F0502020204030204" pitchFamily="34" charset="0"/>
              </a:rPr>
              <a:t>(TP darba uzdevuma 4.13.punkts):</a:t>
            </a:r>
            <a:endParaRPr lang="lv-LV" sz="1800" kern="100" dirty="0">
              <a:solidFill>
                <a:schemeClr val="accent6">
                  <a:lumMod val="50000"/>
                </a:schemeClr>
              </a:solidFill>
              <a:effectLst/>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lv-LV" sz="1800" kern="100" dirty="0">
                <a:solidFill>
                  <a:schemeClr val="accent6">
                    <a:lumMod val="50000"/>
                  </a:schemeClr>
                </a:solidFill>
                <a:effectLst/>
                <a:ea typeface="Calibri" panose="020F0502020204030204" pitchFamily="34" charset="0"/>
                <a:cs typeface="Times New Roman" panose="02020603050405020304" pitchFamily="18" charset="0"/>
              </a:rPr>
              <a:t>joprojām nav pieejami precizētie LVĢMC dati par applūstošajām teritorijām, TP izstrādē izmantojam spēkā esošā TP datus;</a:t>
            </a:r>
          </a:p>
          <a:p>
            <a:pPr algn="just">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kavējas</a:t>
            </a:r>
            <a:r>
              <a:rPr lang="lv-LV" sz="1800" kern="100" dirty="0">
                <a:solidFill>
                  <a:schemeClr val="accent6">
                    <a:lumMod val="50000"/>
                  </a:schemeClr>
                </a:solidFill>
                <a:effectLst/>
                <a:ea typeface="Calibri" panose="020F0502020204030204" pitchFamily="34" charset="0"/>
                <a:cs typeface="Times New Roman" panose="02020603050405020304" pitchFamily="18" charset="0"/>
              </a:rPr>
              <a:t> MK noteikumu Nr. 406 «Virszemes ūdensobjektu aizsargjoslu noteikšanas metodika» grozījumu projekta izstrāde – sniedzām iebildumus; </a:t>
            </a:r>
          </a:p>
          <a:p>
            <a:pPr algn="just">
              <a:buFont typeface="Wingdings" panose="05000000000000000000" pitchFamily="2" charset="2"/>
              <a:buChar char="§"/>
            </a:pPr>
            <a:r>
              <a:rPr lang="lv-LV" sz="1800" kern="100" dirty="0">
                <a:solidFill>
                  <a:schemeClr val="accent6">
                    <a:lumMod val="50000"/>
                  </a:schemeClr>
                </a:solidFill>
                <a:effectLst/>
                <a:ea typeface="Calibri" panose="020F0502020204030204" pitchFamily="34" charset="0"/>
                <a:cs typeface="Times New Roman" panose="02020603050405020304" pitchFamily="18" charset="0"/>
              </a:rPr>
              <a:t>veikta materiālu sagatavošana par </a:t>
            </a:r>
            <a:r>
              <a:rPr lang="lv-LV" sz="1800" kern="100" dirty="0" err="1">
                <a:solidFill>
                  <a:schemeClr val="accent6">
                    <a:lumMod val="50000"/>
                  </a:schemeClr>
                </a:solidFill>
                <a:effectLst/>
                <a:ea typeface="Calibri" panose="020F0502020204030204" pitchFamily="34" charset="0"/>
                <a:cs typeface="Times New Roman" panose="02020603050405020304" pitchFamily="18" charset="0"/>
              </a:rPr>
              <a:t>problēmteritorijām</a:t>
            </a:r>
            <a:r>
              <a:rPr lang="lv-LV" sz="1800" kern="100" dirty="0">
                <a:solidFill>
                  <a:schemeClr val="accent6">
                    <a:lumMod val="50000"/>
                  </a:schemeClr>
                </a:solidFill>
                <a:effectLst/>
                <a:ea typeface="Calibri" panose="020F0502020204030204" pitchFamily="34" charset="0"/>
                <a:cs typeface="Times New Roman" panose="02020603050405020304" pitchFamily="18" charset="0"/>
              </a:rPr>
              <a:t> un trūkstošiem datiem.</a:t>
            </a:r>
          </a:p>
          <a:p>
            <a:pPr algn="just">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no ĀPN plānots saņemt aizsargdambja projekta ietvaros izstrādāto Gaujas hidroloģiskā modeļa datus, lai izmantotu aizsargjoslas precizēšanā.</a:t>
            </a:r>
            <a:endParaRPr lang="lv-LV" sz="1800" kern="100" dirty="0">
              <a:solidFill>
                <a:schemeClr val="accent6">
                  <a:lumMod val="50000"/>
                </a:schemeClr>
              </a:solidFill>
              <a:effectLst/>
              <a:ea typeface="Calibri" panose="020F0502020204030204" pitchFamily="34" charset="0"/>
              <a:cs typeface="Times New Roman" panose="02020603050405020304" pitchFamily="18" charset="0"/>
            </a:endParaRPr>
          </a:p>
          <a:p>
            <a:pPr algn="just">
              <a:buFont typeface="Wingdings" panose="05000000000000000000" pitchFamily="2" charset="2"/>
              <a:buChar char="§"/>
            </a:pPr>
            <a:endParaRPr lang="lv-LV" sz="1800" kern="100" dirty="0">
              <a:solidFill>
                <a:schemeClr val="accent6">
                  <a:lumMod val="50000"/>
                </a:schemeClr>
              </a:solidFill>
              <a:ea typeface="Calibri" panose="020F0502020204030204" pitchFamily="34" charset="0"/>
              <a:cs typeface="Times New Roman" panose="02020603050405020304" pitchFamily="18" charset="0"/>
            </a:endParaRPr>
          </a:p>
          <a:p>
            <a:pPr marL="0" indent="0" algn="just">
              <a:buNone/>
            </a:pPr>
            <a:endParaRPr lang="lv-LV" sz="2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BF111CC-D777-C951-CF05-0A5C82F7AE70}"/>
              </a:ext>
            </a:extLst>
          </p:cNvPr>
          <p:cNvPicPr>
            <a:picLocks noChangeAspect="1"/>
          </p:cNvPicPr>
          <p:nvPr/>
        </p:nvPicPr>
        <p:blipFill>
          <a:blip r:embed="rId2"/>
          <a:stretch>
            <a:fillRect/>
          </a:stretch>
        </p:blipFill>
        <p:spPr>
          <a:xfrm>
            <a:off x="5120148" y="583447"/>
            <a:ext cx="6645753" cy="4282657"/>
          </a:xfrm>
          <a:prstGeom prst="rect">
            <a:avLst/>
          </a:prstGeom>
        </p:spPr>
      </p:pic>
    </p:spTree>
    <p:extLst>
      <p:ext uri="{BB962C8B-B14F-4D97-AF65-F5344CB8AC3E}">
        <p14:creationId xmlns:p14="http://schemas.microsoft.com/office/powerpoint/2010/main" val="110143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23597" y="608658"/>
            <a:ext cx="6728926" cy="59134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lv-LV" sz="2400" b="1"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Detālplānojumu izvērtēšana:</a:t>
            </a:r>
          </a:p>
          <a:p>
            <a:pPr lvl="1" algn="just">
              <a:lnSpc>
                <a:spcPct val="107000"/>
              </a:lnSpc>
              <a:buFont typeface="Wingdings" panose="05000000000000000000" pitchFamily="2" charset="2"/>
              <a:buChar char="§"/>
            </a:pPr>
            <a:r>
              <a:rPr lang="lv-LV" sz="1800" kern="100" dirty="0">
                <a:solidFill>
                  <a:schemeClr val="accent6">
                    <a:lumMod val="50000"/>
                  </a:schemeClr>
                </a:solidFill>
                <a:effectLst/>
                <a:ea typeface="Calibri" panose="020F0502020204030204" pitchFamily="34" charset="0"/>
                <a:cs typeface="Times New Roman" panose="02020603050405020304" pitchFamily="18" charset="0"/>
              </a:rPr>
              <a:t>turpināta detālplānojumu informācijas sakārtošana TAPIS sistēmā (dubultie ieraksti, neprecīzas robežas, nepublicēti lēmumi u.c.), detālplānojumu izvērtēšana (TP darba uzdevuma 4.3.punkts), nosūtītas vēstules 7 zemes īpašniekiem, apkopotas atbildes, publicēti TAPIS 2 vēsturiskie detālplānojumi;</a:t>
            </a:r>
          </a:p>
          <a:p>
            <a:pPr lvl="1"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atskaites periodā sagatavoti lēmumi:</a:t>
            </a:r>
          </a:p>
          <a:p>
            <a:pPr lvl="2"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p</a:t>
            </a:r>
            <a:r>
              <a:rPr lang="lv-LV" sz="1800" kern="100" dirty="0">
                <a:solidFill>
                  <a:schemeClr val="accent6">
                    <a:lumMod val="50000"/>
                  </a:schemeClr>
                </a:solidFill>
                <a:effectLst/>
                <a:ea typeface="Calibri" panose="020F0502020204030204" pitchFamily="34" charset="0"/>
                <a:cs typeface="Times New Roman" panose="02020603050405020304" pitchFamily="18" charset="0"/>
              </a:rPr>
              <a:t>ar atcelšanu - 5; </a:t>
            </a:r>
          </a:p>
          <a:p>
            <a:pPr lvl="2"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p</a:t>
            </a:r>
            <a:r>
              <a:rPr lang="lv-LV" sz="1800" kern="100" dirty="0">
                <a:solidFill>
                  <a:schemeClr val="accent6">
                    <a:lumMod val="50000"/>
                  </a:schemeClr>
                </a:solidFill>
                <a:effectLst/>
                <a:ea typeface="Calibri" panose="020F0502020204030204" pitchFamily="34" charset="0"/>
                <a:cs typeface="Times New Roman" panose="02020603050405020304" pitchFamily="18" charset="0"/>
              </a:rPr>
              <a:t>ar atcelšanu daļā – 1;</a:t>
            </a:r>
          </a:p>
          <a:p>
            <a:pPr lvl="2"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l</a:t>
            </a:r>
            <a:r>
              <a:rPr lang="lv-LV" sz="1800" kern="100" dirty="0">
                <a:solidFill>
                  <a:schemeClr val="accent6">
                    <a:lumMod val="50000"/>
                  </a:schemeClr>
                </a:solidFill>
                <a:effectLst/>
                <a:ea typeface="Calibri" panose="020F0502020204030204" pitchFamily="34" charset="0"/>
                <a:cs typeface="Times New Roman" panose="02020603050405020304" pitchFamily="18" charset="0"/>
              </a:rPr>
              <a:t>ēmumu par izstrādes uzsākšanu atcelšana – 2;</a:t>
            </a:r>
          </a:p>
          <a:p>
            <a:pPr lvl="1"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turpinās detālplānojumu otrreizējā izvērtēšana, atkārtoti pārbaudīta būvatļauju esamība BIS neuzsāktajiem detālplānojumiem, konstatējot īstenošanas uzsākšanu un turpmākā statusa noteikšana – neuzsākti, daļēji īstenoti, īstenoti.</a:t>
            </a:r>
          </a:p>
          <a:p>
            <a:pPr lvl="1" algn="just">
              <a:lnSpc>
                <a:spcPct val="107000"/>
              </a:lnSpc>
              <a:buFont typeface="Wingdings" panose="05000000000000000000" pitchFamily="2" charset="2"/>
              <a:buChar char="§"/>
            </a:pPr>
            <a:r>
              <a:rPr lang="lv-LV" sz="1800" kern="100" dirty="0">
                <a:solidFill>
                  <a:schemeClr val="accent6">
                    <a:lumMod val="50000"/>
                  </a:schemeClr>
                </a:solidFill>
                <a:ea typeface="Calibri" panose="020F0502020204030204" pitchFamily="34" charset="0"/>
                <a:cs typeface="Times New Roman" panose="02020603050405020304" pitchFamily="18" charset="0"/>
              </a:rPr>
              <a:t> apstiprinot jauno TP daļēji īstenotie paliks spēkā, īstenotie un liela daļa ilgstoši neuzsākto zaudēs spēku;</a:t>
            </a:r>
            <a:endParaRPr lang="lv-LV" sz="1800" kern="100" dirty="0">
              <a:solidFill>
                <a:schemeClr val="accent6">
                  <a:lumMod val="50000"/>
                </a:schemeClr>
              </a:solidFill>
              <a:effectLst/>
              <a:ea typeface="Calibri" panose="020F0502020204030204" pitchFamily="34" charset="0"/>
              <a:cs typeface="Times New Roman" panose="02020603050405020304" pitchFamily="18" charset="0"/>
            </a:endParaRPr>
          </a:p>
          <a:p>
            <a:pPr lvl="1" algn="just">
              <a:lnSpc>
                <a:spcPct val="107000"/>
              </a:lnSpc>
              <a:buFont typeface="Wingdings" panose="05000000000000000000" pitchFamily="2" charset="2"/>
              <a:buChar char="§"/>
            </a:pPr>
            <a:r>
              <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notikušas tikšanās ar detālplānojumu zemes īpašniekiem un attīstītājiem par neuzsāktu detālplānojumu īstenošanas iespējām un problēmām (risinājumu maiņa, prasību pārskatīšana u.c.);</a:t>
            </a:r>
          </a:p>
          <a:p>
            <a:pPr lvl="1" algn="just">
              <a:lnSpc>
                <a:spcPct val="107000"/>
              </a:lnSpc>
              <a:buFont typeface="Wingdings" panose="05000000000000000000" pitchFamily="2" charset="2"/>
              <a:buChar char="§"/>
            </a:pPr>
            <a:r>
              <a:rPr lang="lv-LV" sz="18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a:t>
            </a:r>
            <a:r>
              <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arkano līniju atcelšana, grozot TP atcelto detālplānojumu teritorijās.</a:t>
            </a:r>
          </a:p>
          <a:p>
            <a:pPr marL="0" indent="0" algn="just">
              <a:lnSpc>
                <a:spcPct val="107000"/>
              </a:lnSpc>
              <a:buNone/>
            </a:pPr>
            <a:r>
              <a:rPr lang="lv-LV" sz="20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
            </a:r>
            <a:endParaRPr lang="lv-LV" sz="20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buFont typeface="Wingdings" panose="05000000000000000000" pitchFamily="2" charset="2"/>
              <a:buChar char="q"/>
            </a:pPr>
            <a:endParaRPr lang="lv-LV" sz="20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lvl="1" algn="just">
              <a:lnSpc>
                <a:spcPct val="107000"/>
              </a:lnSpc>
              <a:buFont typeface="Wingdings" panose="05000000000000000000" pitchFamily="2" charset="2"/>
              <a:buChar char="§"/>
            </a:pPr>
            <a:endParaRPr lang="lv-LV" sz="16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41040C2-6111-AD22-ABE4-73FDB3023D59}"/>
              </a:ext>
            </a:extLst>
          </p:cNvPr>
          <p:cNvPicPr>
            <a:picLocks noChangeAspect="1"/>
          </p:cNvPicPr>
          <p:nvPr/>
        </p:nvPicPr>
        <p:blipFill>
          <a:blip r:embed="rId2"/>
          <a:stretch>
            <a:fillRect/>
          </a:stretch>
        </p:blipFill>
        <p:spPr>
          <a:xfrm>
            <a:off x="7549560" y="1166326"/>
            <a:ext cx="3778672" cy="4222406"/>
          </a:xfrm>
          <a:prstGeom prst="rect">
            <a:avLst/>
          </a:prstGeom>
        </p:spPr>
      </p:pic>
    </p:spTree>
    <p:extLst>
      <p:ext uri="{BB962C8B-B14F-4D97-AF65-F5344CB8AC3E}">
        <p14:creationId xmlns:p14="http://schemas.microsoft.com/office/powerpoint/2010/main" val="6173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70249" y="394054"/>
            <a:ext cx="10433179" cy="57921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endPar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b="1"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lv-LV" b="1" kern="10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Lokālplānojumu</a:t>
            </a:r>
            <a:r>
              <a:rPr lang="lv-LV" b="1"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izvērtēšana </a:t>
            </a:r>
            <a:r>
              <a:rPr lang="lv-LV" sz="2800" kern="100" dirty="0">
                <a:solidFill>
                  <a:schemeClr val="accent6">
                    <a:lumMod val="50000"/>
                  </a:schemeClr>
                </a:solidFill>
                <a:effectLst/>
                <a:ea typeface="Calibri" panose="020F0502020204030204" pitchFamily="34" charset="0"/>
                <a:cs typeface="Times New Roman" panose="02020603050405020304" pitchFamily="18" charset="0"/>
              </a:rPr>
              <a:t>(TP darba uzdevuma 4.3.punkts), </a:t>
            </a:r>
            <a:r>
              <a:rPr lang="lv-LV" b="1"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spēkā esošo 6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lokālplānojumu</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integrēšana jaunajā teritorijas plānojumā, salīdzinošās tabulas izveide, lai konstatētu, kuri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lokālplānojumi</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paliks spēkā arī pēc jaunā TP apstiprināšanas, īpašu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apakšzonu</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veidošanas nepieciešamība u.c.</a:t>
            </a:r>
          </a:p>
          <a:p>
            <a:pPr algn="just">
              <a:buFont typeface="Wingdings" panose="05000000000000000000" pitchFamily="2" charset="2"/>
              <a:buChar char="§"/>
            </a:pPr>
            <a:r>
              <a:rPr lang="lv-LV" sz="22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Šobrīd izstrādes procesā ir 14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l</a:t>
            </a:r>
            <a:r>
              <a:rPr lang="lv-LV" sz="2200" kern="100" dirty="0" err="1">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okālplānojumi</a:t>
            </a:r>
            <a:r>
              <a:rPr lang="lv-LV" sz="22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kuru mērķis ir grozīt spēkā esošo teritorijas plānojumu, negaidot jaunā TP apstiprināšanu – jāseko to izstrādei un nepieciešamībai integrēt TP.</a:t>
            </a:r>
          </a:p>
          <a:p>
            <a:pPr marL="0" indent="0" algn="just">
              <a:buNone/>
            </a:pPr>
            <a:endParaRPr lang="lv-LV" b="1"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b="1"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 Grafisko datu apstrāde un sagatavošana </a:t>
            </a:r>
            <a:r>
              <a:rPr lang="lv-LV" sz="2800" kern="100" dirty="0">
                <a:solidFill>
                  <a:schemeClr val="accent6">
                    <a:lumMod val="50000"/>
                  </a:schemeClr>
                </a:solidFill>
                <a:effectLst/>
                <a:ea typeface="Calibri" panose="020F0502020204030204" pitchFamily="34" charset="0"/>
                <a:cs typeface="Times New Roman" panose="02020603050405020304" pitchFamily="18" charset="0"/>
              </a:rPr>
              <a:t>(TP darba uzdevuma 4.17.3.punkts)</a:t>
            </a:r>
            <a:r>
              <a:rPr lang="lv-LV" b="1"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lv-LV" b="1"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grafisko datu apstrāde un sagatavošana, institūciju nosacījumu izpilde grafiskajā daļā, aktuālāko grafisko un citu datu pieprasīšana (SIA Rīgas ūdens, PMLP, VAMOIC  u.c.);</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karšu sagatavošana darba grupām un sanāksmēm par TP, aglomerācijām un ciemu robežu variantu karšu izveide;</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sarkano līniju slāņa pārskatīšana,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problēmvietu</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noteikšana;</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vēsturisko detālplānojumu robežu precizēšana TAPIS sistēmā (kļūdas konstatētas izvērtējot DTP);</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aizsargjoslu pārskatīšana, un aizsargjoslu noteikšana jauniem objektiem vai atbilstoši izmaiņām normatīvajos aktos, t.sk. Ādažu  militārā aviācijas lidlauka TIN zonas ģenerēšana u.c.;</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jaunā Saulkrastu novada teritorijas plānojuma 1. un 2.redakcijas datu salīdzināšana ar Ādažu TP (uz novadu robežas),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problēmvietu</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identificēšana;</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funkcionālā zonējuma precizēšana/labošana, detālplānojumu un </a:t>
            </a:r>
            <a:r>
              <a:rPr lang="lv-LV" sz="2200" kern="1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lokālplānojumu</a:t>
            </a: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integrēšana TP;</a:t>
            </a:r>
          </a:p>
          <a:p>
            <a:pPr algn="just">
              <a:buFont typeface="Wingdings" panose="05000000000000000000" pitchFamily="2" charset="2"/>
              <a:buChar char="§"/>
            </a:pPr>
            <a:r>
              <a:rPr lang="lv-LV" sz="2200" kern="1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U.c.</a:t>
            </a:r>
          </a:p>
          <a:p>
            <a:pPr marL="0" indent="0" algn="just">
              <a:buNone/>
            </a:pPr>
            <a:endPar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ffectLst/>
              <a:ea typeface="Calibri" panose="020F0502020204030204" pitchFamily="34" charset="0"/>
              <a:cs typeface="Calibri" panose="020F0502020204030204" pitchFamily="34" charset="0"/>
            </a:endParaRP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041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60918" y="198111"/>
            <a:ext cx="10433179" cy="57921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dirty="0">
                <a:solidFill>
                  <a:schemeClr val="accent6">
                    <a:lumMod val="50000"/>
                  </a:schemeClr>
                </a:solidFill>
                <a:effectLst/>
                <a:ea typeface="Calibri" panose="020F0502020204030204" pitchFamily="34" charset="0"/>
                <a:cs typeface="Calibri" panose="020F0502020204030204" pitchFamily="34" charset="0"/>
              </a:rPr>
              <a:t> </a:t>
            </a:r>
            <a:r>
              <a:rPr lang="lv-LV" b="1" dirty="0">
                <a:solidFill>
                  <a:schemeClr val="accent6">
                    <a:lumMod val="50000"/>
                  </a:schemeClr>
                </a:solidFill>
                <a:effectLst/>
                <a:ea typeface="Calibri" panose="020F0502020204030204" pitchFamily="34" charset="0"/>
                <a:cs typeface="Calibri" panose="020F0502020204030204" pitchFamily="34" charset="0"/>
              </a:rPr>
              <a:t>Tuvākās plānotās aktivitātes:</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MK noteikumu Nr. 240 grozījumu normu iestrādāšana TIAN un Grafiskajā daļā, t.sk. Ādažu novada Ilgtspējīgas attīstības stratēģijas aktualizēšana attiecībā uz smago rūpniecību;</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Transporta attīstības tematiskā plāna apstiprināšana, iestrādāšana jaunajā TP – ielu kategorijas, sarkanās līnijas, TIN teritorijas u.c.;</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Ciemu un Ādažu pilsētas robežu izmaiņu iestrādāšana Grafiskajā daļā – apgrūtinājumu un funkcionālā zonējuma precizēšana;</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Turpinās spēkā esošo </a:t>
            </a:r>
            <a:r>
              <a:rPr lang="lv-LV" sz="2200" dirty="0" err="1">
                <a:solidFill>
                  <a:schemeClr val="accent6">
                    <a:lumMod val="50000"/>
                  </a:schemeClr>
                </a:solidFill>
                <a:ea typeface="Calibri" panose="020F0502020204030204" pitchFamily="34" charset="0"/>
                <a:cs typeface="Calibri" panose="020F0502020204030204" pitchFamily="34" charset="0"/>
              </a:rPr>
              <a:t>lokālplānojumu</a:t>
            </a:r>
            <a:r>
              <a:rPr lang="lv-LV" sz="2200" dirty="0">
                <a:solidFill>
                  <a:schemeClr val="accent6">
                    <a:lumMod val="50000"/>
                  </a:schemeClr>
                </a:solidFill>
                <a:ea typeface="Calibri" panose="020F0502020204030204" pitchFamily="34" charset="0"/>
                <a:cs typeface="Calibri" panose="020F0502020204030204" pitchFamily="34" charset="0"/>
              </a:rPr>
              <a:t> un detālplānojumu integrēšana TP;</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Teritoriju ar īpašiem noteikumiem (TIN) izveide spēkā esošo problemātisko detālplānojumu teritorijām;</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Turpinās TIAN un Grafiskās daļas projekta sagatavošana;</a:t>
            </a:r>
          </a:p>
          <a:p>
            <a:pPr algn="just">
              <a:buFont typeface="Wingdings" panose="05000000000000000000" pitchFamily="2" charset="2"/>
              <a:buChar char="§"/>
            </a:pPr>
            <a:r>
              <a:rPr lang="lv-LV" sz="2200" dirty="0">
                <a:solidFill>
                  <a:schemeClr val="accent6">
                    <a:lumMod val="50000"/>
                  </a:schemeClr>
                </a:solidFill>
                <a:ea typeface="Calibri" panose="020F0502020204030204" pitchFamily="34" charset="0"/>
                <a:cs typeface="Calibri" panose="020F0502020204030204" pitchFamily="34" charset="0"/>
              </a:rPr>
              <a:t>Iedzīvotāju informēšana un diskusijas par būtiskām izmaiņām pirms TP redakcijas nodošanas publiskai apspriešanai (ielu sarkanās līnijas, apgrūtinājumi, funkcionālais zonējums, ciemu robežas u.c.).</a:t>
            </a:r>
          </a:p>
          <a:p>
            <a:pPr algn="just">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lgn="just">
              <a:buFont typeface="Wingdings" panose="05000000000000000000" pitchFamily="2" charset="2"/>
              <a:buChar char="q"/>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ffectLst/>
              <a:ea typeface="Calibri" panose="020F0502020204030204" pitchFamily="34" charset="0"/>
              <a:cs typeface="Calibri" panose="020F0502020204030204" pitchFamily="34" charset="0"/>
            </a:endParaRP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3931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777B-F773-52F3-7A13-B5C569F03E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03A9C1-FCF7-39F1-E256-899A172AC28D}"/>
              </a:ext>
            </a:extLst>
          </p:cNvPr>
          <p:cNvSpPr txBox="1">
            <a:spLocks/>
          </p:cNvSpPr>
          <p:nvPr/>
        </p:nvSpPr>
        <p:spPr>
          <a:xfrm>
            <a:off x="660918" y="198111"/>
            <a:ext cx="10433179" cy="5792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lv-LV" sz="1800" kern="1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dirty="0">
                <a:solidFill>
                  <a:schemeClr val="accent6">
                    <a:lumMod val="50000"/>
                  </a:schemeClr>
                </a:solidFill>
                <a:effectLst/>
                <a:ea typeface="Calibri" panose="020F0502020204030204" pitchFamily="34" charset="0"/>
                <a:cs typeface="Calibri" panose="020F0502020204030204" pitchFamily="34" charset="0"/>
              </a:rPr>
              <a:t> </a:t>
            </a:r>
            <a:r>
              <a:rPr lang="lv-LV" sz="2900" b="1" dirty="0">
                <a:solidFill>
                  <a:schemeClr val="accent6">
                    <a:lumMod val="50000"/>
                  </a:schemeClr>
                </a:solidFill>
                <a:ea typeface="Calibri" panose="020F0502020204030204" pitchFamily="34" charset="0"/>
                <a:cs typeface="Calibri" panose="020F0502020204030204" pitchFamily="34" charset="0"/>
              </a:rPr>
              <a:t>Riski izstrādes procesam:</a:t>
            </a:r>
          </a:p>
          <a:p>
            <a:pPr algn="just"/>
            <a:r>
              <a:rPr lang="lv-LV" sz="2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MK noteikumu Nr. 406 «Virszemes ūdensobjektu aizsargjoslu noteikšanas metodika» grozījumu virzība un LVĢMC plūdu riska un applūstošo teritoriju datu precizēšana kavējas – ja tie būtiski atšķirsies no Ādažu novada rīcībā esošiem applūstošo teritoriju datiem, būs jāiegulda liels darbs funkcionālā zonējuma un apgrūtinājumu precizēšanā;</a:t>
            </a:r>
          </a:p>
          <a:p>
            <a:pPr algn="just"/>
            <a:r>
              <a:rPr lang="lv-LV" sz="2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Jaunas institūciju prasības un informācija (LVC, VVD, NKPM, DAP u.c.);</a:t>
            </a:r>
          </a:p>
          <a:p>
            <a:pPr algn="just"/>
            <a:r>
              <a:rPr lang="lv-LV" sz="2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Transporta attīstības plāna izstrādes kavēšanās rada būtisku nobīdi kopējā TP izstrādes grafikā vismaz par 5 mēnešiem;</a:t>
            </a:r>
          </a:p>
          <a:p>
            <a:pPr algn="just"/>
            <a:r>
              <a:rPr lang="lv-LV" sz="22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VARAM turpina teritorijas attīstības plānošanas sistēmas pilnveidošanu, nākošā darba grupa plānota 18.12.2024. – jaunas izmaiņas normatīvajos aktos un procesos var radīt neplānotu papildus darbu.</a:t>
            </a: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2200" dirty="0">
              <a:solidFill>
                <a:schemeClr val="accent6">
                  <a:lumMod val="50000"/>
                </a:schemeClr>
              </a:solidFill>
              <a:effectLst/>
              <a:ea typeface="Calibri" panose="020F0502020204030204" pitchFamily="34" charset="0"/>
              <a:cs typeface="Calibri" panose="020F0502020204030204" pitchFamily="34" charset="0"/>
            </a:endParaRP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83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79249-BE97-092B-7E6D-E0C98765D2BF}"/>
              </a:ext>
            </a:extLst>
          </p:cNvPr>
          <p:cNvSpPr>
            <a:spLocks noGrp="1"/>
          </p:cNvSpPr>
          <p:nvPr>
            <p:ph idx="1"/>
          </p:nvPr>
        </p:nvSpPr>
        <p:spPr>
          <a:xfrm>
            <a:off x="838200" y="1825625"/>
            <a:ext cx="10515600" cy="3754081"/>
          </a:xfrm>
        </p:spPr>
        <p:txBody>
          <a:bodyPr>
            <a:normAutofit/>
          </a:bodyPr>
          <a:lstStyle/>
          <a:p>
            <a:pPr marL="0" indent="0">
              <a:buNone/>
            </a:pPr>
            <a:r>
              <a:rPr lang="lv-LV" b="1" dirty="0">
                <a:solidFill>
                  <a:schemeClr val="accent6">
                    <a:lumMod val="50000"/>
                  </a:schemeClr>
                </a:solidFill>
              </a:rPr>
              <a:t>Priekšlikums</a:t>
            </a:r>
          </a:p>
          <a:p>
            <a:pPr marL="0" indent="0" algn="just">
              <a:buNone/>
            </a:pPr>
            <a:r>
              <a:rPr lang="lv-LV" sz="2400" dirty="0">
                <a:solidFill>
                  <a:schemeClr val="accent6">
                    <a:lumMod val="50000"/>
                  </a:schemeClr>
                </a:solidFill>
              </a:rPr>
              <a:t>Izvērtējot Teritorijas plānošanas nodaļas darbinieku paveikto Ādažu novada teritorijas plānojuma izstrādē un plānotos darbus atbilstoši Darba uzdevumam, izstrādes grafikam un 2025.gada budžetā plānoto finansējumu, lūdzu  atbalstīt 2025.gada 1.pusgadā piemaksu noteikšanu Teritorijas plānošanas nodaļas darbiniekiem līdz 20% no mēnešalgas, izvērtējot individuālo ieguldījumu.</a:t>
            </a:r>
          </a:p>
        </p:txBody>
      </p:sp>
    </p:spTree>
    <p:extLst>
      <p:ext uri="{BB962C8B-B14F-4D97-AF65-F5344CB8AC3E}">
        <p14:creationId xmlns:p14="http://schemas.microsoft.com/office/powerpoint/2010/main" val="264223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PAMATOJUMS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498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800" dirty="0">
                <a:solidFill>
                  <a:schemeClr val="accent6">
                    <a:lumMod val="50000"/>
                  </a:schemeClr>
                </a:solidFill>
                <a:effectLst/>
                <a:ea typeface="Calibri" panose="020F0502020204030204" pitchFamily="34" charset="0"/>
                <a:cs typeface="Calibri" panose="020F0502020204030204" pitchFamily="34" charset="0"/>
              </a:rPr>
              <a:t>Ādažu novada pašvaldības domes 23.11.2022. lēmums Nr. 558 "Par Ādažu novada teritorijas plānojuma izstrādes uzsākšanu«, apstiprināts Darba uzdevums un izstrādes grafiks, ieplānoti līdzekļi Teritorijas plānošanas nodaļas (TPN) budžetā piemaksām TPN darbiniekiem </a:t>
            </a:r>
            <a:r>
              <a:rPr lang="lv-LV" sz="1800" dirty="0">
                <a:solidFill>
                  <a:schemeClr val="accent6">
                    <a:lumMod val="50000"/>
                  </a:schemeClr>
                </a:solidFill>
                <a:effectLst/>
                <a:ea typeface="Calibri" panose="020F0502020204030204" pitchFamily="34" charset="0"/>
              </a:rPr>
              <a:t>par papildus darbu pie teritorijas plānojuma izstrādes</a:t>
            </a:r>
            <a:endParaRPr lang="lv-LV" sz="1800" dirty="0">
              <a:solidFill>
                <a:schemeClr val="accent6">
                  <a:lumMod val="50000"/>
                </a:schemeClr>
              </a:solidFill>
              <a:effectLst/>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2023.gadā Finanšu komitejas maija un septembra, kā arī 2024.gada janvāra un jūnija sēdēs sniegti starpziņojumi </a:t>
            </a:r>
            <a:r>
              <a:rPr lang="lv-LV" sz="1800" dirty="0">
                <a:solidFill>
                  <a:schemeClr val="accent6">
                    <a:lumMod val="50000"/>
                  </a:schemeClr>
                </a:solidFill>
                <a:effectLst/>
                <a:ea typeface="Calibri" panose="020F0502020204030204" pitchFamily="34" charset="0"/>
                <a:cs typeface="Calibri" panose="020F0502020204030204" pitchFamily="34" charset="0"/>
              </a:rPr>
              <a:t>Ādažu novada teritorijas plānojuma izstrādes progresu, </a:t>
            </a: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par darbinieku papildu pienākumu faktiskās izpildes apjomu, rezultātiem un piemaksas atbilstību tās mērķim</a:t>
            </a:r>
          </a:p>
          <a:p>
            <a:pPr marL="0" indent="0">
              <a:buFont typeface="Arial" panose="020B0604020202020204" pitchFamily="34" charset="0"/>
              <a:buNone/>
            </a:pP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Ādažu novada domes 27.06.2024. sēdes </a:t>
            </a:r>
            <a:r>
              <a:rPr lang="lv-LV" sz="18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protokollēmuma</a:t>
            </a: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(protokols Nr. 16, 39.§) </a:t>
            </a:r>
            <a:r>
              <a:rPr lang="lv-LV" sz="1800" dirty="0">
                <a:solidFill>
                  <a:schemeClr val="accent6">
                    <a:lumMod val="50000"/>
                  </a:schemeClr>
                </a:solidFill>
                <a:effectLst/>
                <a:ea typeface="Calibri" panose="020F0502020204030204" pitchFamily="34" charset="0"/>
                <a:cs typeface="Calibri" panose="020F0502020204030204" pitchFamily="34" charset="0"/>
              </a:rPr>
              <a:t>"</a:t>
            </a: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Par piemaksu Centrālās pārvaldes Teritorijas plānošanas nodaļas darbiniekiem</a:t>
            </a:r>
            <a:r>
              <a:rPr lang="lv-LV" sz="1800" dirty="0">
                <a:solidFill>
                  <a:schemeClr val="accent6">
                    <a:lumMod val="50000"/>
                  </a:schemeClr>
                </a:solidFill>
                <a:effectLst/>
                <a:ea typeface="Calibri" panose="020F0502020204030204" pitchFamily="34" charset="0"/>
                <a:cs typeface="Calibri" panose="020F0502020204030204" pitchFamily="34" charset="0"/>
              </a:rPr>
              <a:t>"</a:t>
            </a:r>
            <a:r>
              <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a:t>
            </a:r>
            <a:r>
              <a:rPr lang="lv-LV" sz="1800" dirty="0">
                <a:solidFill>
                  <a:schemeClr val="accent6">
                    <a:lumMod val="50000"/>
                  </a:schemeClr>
                </a:solidFill>
                <a:effectLst/>
                <a:ea typeface="Calibri" panose="020F0502020204030204" pitchFamily="34" charset="0"/>
                <a:cs typeface="Calibri" panose="020F0502020204030204" pitchFamily="34" charset="0"/>
              </a:rPr>
              <a:t>9.punktā uzdots teritorijas plānojuma izstrādes vadītājai pašvaldības Centrālās pārvaldes Teritorijas plānošanas nodaļas vecākajai teritorijas plānotajai Indrai </a:t>
            </a:r>
            <a:r>
              <a:rPr lang="lv-LV" sz="1800" dirty="0" err="1">
                <a:solidFill>
                  <a:schemeClr val="accent6">
                    <a:lumMod val="50000"/>
                  </a:schemeClr>
                </a:solidFill>
                <a:effectLst/>
                <a:ea typeface="Calibri" panose="020F0502020204030204" pitchFamily="34" charset="0"/>
                <a:cs typeface="Calibri" panose="020F0502020204030204" pitchFamily="34" charset="0"/>
              </a:rPr>
              <a:t>Murziņai</a:t>
            </a:r>
            <a:r>
              <a:rPr lang="lv-LV" sz="1800" dirty="0">
                <a:solidFill>
                  <a:schemeClr val="accent6">
                    <a:lumMod val="50000"/>
                  </a:schemeClr>
                </a:solidFill>
                <a:effectLst/>
                <a:ea typeface="Calibri" panose="020F0502020204030204" pitchFamily="34" charset="0"/>
                <a:cs typeface="Calibri" panose="020F0502020204030204" pitchFamily="34" charset="0"/>
              </a:rPr>
              <a:t> sniegt starpziņojumu Finanšu komitejas šā gada decembra sēdē par šī nolēmuma 1. - 7. punktā noteikto darbinieku papildu pienākumu faktiskās izpildes apjomu, rezultātiem un piemaksas atbilstību tās mērķim</a:t>
            </a: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552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8688-C49A-58CF-60F9-51D0DA930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8DA91-05B0-3516-704A-BB57BC0B458E}"/>
              </a:ext>
            </a:extLst>
          </p:cNvPr>
          <p:cNvSpPr>
            <a:spLocks noGrp="1"/>
          </p:cNvSpPr>
          <p:nvPr>
            <p:ph type="title"/>
          </p:nvPr>
        </p:nvSpPr>
        <p:spPr>
          <a:xfrm>
            <a:off x="912845" y="234819"/>
            <a:ext cx="10515600" cy="1325563"/>
          </a:xfrm>
        </p:spPr>
        <p:txBody>
          <a:bodyPr>
            <a:normAutofit fontScale="90000"/>
          </a:bodyPr>
          <a:lstStyle/>
          <a:p>
            <a:r>
              <a:rPr lang="lv-LV" sz="28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Laikā no 2024.gada jūlija līdz decembrim Teritorijas plānošanas nodaļas (turpmāk – TPN) darbinieki veikuši šādus papildu pienākumus Ādažu novada teritorijas plānojuma 2025.-2037.gadam izstrādes ietvaros</a:t>
            </a:r>
          </a:p>
        </p:txBody>
      </p:sp>
      <p:cxnSp>
        <p:nvCxnSpPr>
          <p:cNvPr id="6" name="Straight Connector 5">
            <a:extLst>
              <a:ext uri="{FF2B5EF4-FFF2-40B4-BE49-F238E27FC236}">
                <a16:creationId xmlns:a16="http://schemas.microsoft.com/office/drawing/2014/main" id="{2A5C0A7A-AEB8-B4F1-83F8-60C95D570C2B}"/>
              </a:ext>
            </a:extLst>
          </p:cNvPr>
          <p:cNvCxnSpPr>
            <a:cxnSpLocks/>
          </p:cNvCxnSpPr>
          <p:nvPr/>
        </p:nvCxnSpPr>
        <p:spPr>
          <a:xfrm>
            <a:off x="838200" y="1662338"/>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8FCD15A7-4354-74B7-7B0F-B7FB92767D92}"/>
              </a:ext>
            </a:extLst>
          </p:cNvPr>
          <p:cNvSpPr txBox="1">
            <a:spLocks/>
          </p:cNvSpPr>
          <p:nvPr/>
        </p:nvSpPr>
        <p:spPr>
          <a:xfrm>
            <a:off x="838200" y="1886952"/>
            <a:ext cx="10515599" cy="4429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1800" dirty="0">
                <a:solidFill>
                  <a:schemeClr val="accent6">
                    <a:lumMod val="50000"/>
                  </a:schemeClr>
                </a:solidFill>
                <a:effectLst/>
                <a:ea typeface="Calibri" panose="020F0502020204030204" pitchFamily="34" charset="0"/>
                <a:cs typeface="Calibri" panose="020F0502020204030204" pitchFamily="34" charset="0"/>
              </a:rPr>
              <a:t> apkopoti un izvērtēti 14 rakstiski saņemtie fizisku un juridisku personu priekšlikumi teritorijas plānojuma izstrādei;</a:t>
            </a:r>
          </a:p>
          <a:p>
            <a:pPr algn="just">
              <a:buFont typeface="Wingdings" panose="05000000000000000000" pitchFamily="2" charset="2"/>
              <a:buChar char="q"/>
            </a:pPr>
            <a:r>
              <a:rPr lang="lv-LV" sz="1800" dirty="0">
                <a:solidFill>
                  <a:schemeClr val="accent6">
                    <a:lumMod val="50000"/>
                  </a:schemeClr>
                </a:solidFill>
                <a:ea typeface="Calibri" panose="020F0502020204030204" pitchFamily="34" charset="0"/>
                <a:cs typeface="Calibri" panose="020F0502020204030204" pitchFamily="34" charset="0"/>
              </a:rPr>
              <a:t> t</a:t>
            </a:r>
            <a:r>
              <a:rPr lang="lv-LV" sz="1800" dirty="0">
                <a:solidFill>
                  <a:schemeClr val="accent6">
                    <a:lumMod val="50000"/>
                  </a:schemeClr>
                </a:solidFill>
                <a:effectLst/>
                <a:ea typeface="Calibri" panose="020F0502020204030204" pitchFamily="34" charset="0"/>
                <a:cs typeface="Calibri" panose="020F0502020204030204" pitchFamily="34" charset="0"/>
              </a:rPr>
              <a:t>urpināta institūciju nosacījumu un sniegtās informācijas izvērtēšana un integrēšana teritorijas plānojuma redakcijā (TP darba uzdevuma 8.3.punkts), t.sk.:</a:t>
            </a:r>
          </a:p>
          <a:p>
            <a:pPr lvl="1" algn="just">
              <a:buFont typeface="Wingdings" panose="05000000000000000000" pitchFamily="2" charset="2"/>
              <a:buChar char="ü"/>
            </a:pPr>
            <a:r>
              <a:rPr lang="lv-LV" sz="1400" dirty="0">
                <a:solidFill>
                  <a:schemeClr val="accent6">
                    <a:lumMod val="50000"/>
                  </a:schemeClr>
                </a:solidFill>
                <a:effectLst/>
                <a:ea typeface="Calibri" panose="020F0502020204030204" pitchFamily="34" charset="0"/>
                <a:cs typeface="Calibri" panose="020F0502020204030204" pitchFamily="34" charset="0"/>
              </a:rPr>
              <a:t> </a:t>
            </a:r>
            <a:r>
              <a:rPr lang="lv-LV" sz="1800" dirty="0">
                <a:solidFill>
                  <a:schemeClr val="accent6">
                    <a:lumMod val="50000"/>
                  </a:schemeClr>
                </a:solidFill>
                <a:effectLst/>
                <a:ea typeface="Calibri" panose="020F0502020204030204" pitchFamily="34" charset="0"/>
                <a:cs typeface="Calibri" panose="020F0502020204030204" pitchFamily="34" charset="0"/>
              </a:rPr>
              <a:t>Transporta attīstības plāna izstrādes ietvaros saņemta un izskatīta no VSIA «Latvijas valsts ceļi» 08.11.2024. </a:t>
            </a:r>
            <a:r>
              <a:rPr lang="lv-LV" sz="1800">
                <a:solidFill>
                  <a:schemeClr val="accent6">
                    <a:lumMod val="50000"/>
                  </a:schemeClr>
                </a:solidFill>
                <a:effectLst/>
                <a:ea typeface="Calibri" panose="020F0502020204030204" pitchFamily="34" charset="0"/>
                <a:cs typeface="Calibri" panose="020F0502020204030204" pitchFamily="34" charset="0"/>
              </a:rPr>
              <a:t>saņemtā papildu </a:t>
            </a:r>
            <a:r>
              <a:rPr lang="lv-LV" sz="1800" dirty="0">
                <a:solidFill>
                  <a:schemeClr val="accent6">
                    <a:lumMod val="50000"/>
                  </a:schemeClr>
                </a:solidFill>
                <a:effectLst/>
                <a:ea typeface="Calibri" panose="020F0502020204030204" pitchFamily="34" charset="0"/>
                <a:cs typeface="Calibri" panose="020F0502020204030204" pitchFamily="34" charset="0"/>
              </a:rPr>
              <a:t>informācija par plānotā transporta mezgla uz A1 šosejas risinājumiem</a:t>
            </a:r>
            <a:r>
              <a:rPr lang="lv-LV" sz="1800" dirty="0">
                <a:solidFill>
                  <a:schemeClr val="accent6">
                    <a:lumMod val="50000"/>
                  </a:schemeClr>
                </a:solidFill>
                <a:ea typeface="Calibri" panose="020F0502020204030204" pitchFamily="34" charset="0"/>
                <a:cs typeface="Calibri" panose="020F0502020204030204" pitchFamily="34" charset="0"/>
              </a:rPr>
              <a:t>, kas ir pretrunā  21.05.2024. saņemtajai informācijai – </a:t>
            </a:r>
            <a:r>
              <a:rPr lang="lv-LV" sz="1800" b="1" dirty="0">
                <a:solidFill>
                  <a:schemeClr val="accent6">
                    <a:lumMod val="50000"/>
                  </a:schemeClr>
                </a:solidFill>
                <a:ea typeface="Calibri" panose="020F0502020204030204" pitchFamily="34" charset="0"/>
                <a:cs typeface="Calibri" panose="020F0502020204030204" pitchFamily="34" charset="0"/>
              </a:rPr>
              <a:t>TP Grafiskajā daļā jārezervē vieta abiem variantiem</a:t>
            </a:r>
            <a:r>
              <a:rPr lang="lv-LV" sz="1800" dirty="0">
                <a:solidFill>
                  <a:schemeClr val="accent6">
                    <a:lumMod val="50000"/>
                  </a:schemeClr>
                </a:solidFill>
                <a:ea typeface="Calibri" panose="020F0502020204030204" pitchFamily="34" charset="0"/>
                <a:cs typeface="Calibri" panose="020F0502020204030204" pitchFamily="34" charset="0"/>
              </a:rPr>
              <a:t>;</a:t>
            </a:r>
            <a:endParaRPr lang="lv-LV" sz="1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784078E-F302-6036-C1FC-0359E5A3C7AD}"/>
              </a:ext>
            </a:extLst>
          </p:cNvPr>
          <p:cNvPicPr>
            <a:picLocks noChangeAspect="1"/>
          </p:cNvPicPr>
          <p:nvPr/>
        </p:nvPicPr>
        <p:blipFill>
          <a:blip r:embed="rId2"/>
          <a:stretch>
            <a:fillRect/>
          </a:stretch>
        </p:blipFill>
        <p:spPr>
          <a:xfrm>
            <a:off x="912845" y="4176530"/>
            <a:ext cx="6391404" cy="1589787"/>
          </a:xfrm>
          <a:prstGeom prst="rect">
            <a:avLst/>
          </a:prstGeom>
        </p:spPr>
      </p:pic>
      <p:pic>
        <p:nvPicPr>
          <p:cNvPr id="5" name="Picture 4">
            <a:extLst>
              <a:ext uri="{FF2B5EF4-FFF2-40B4-BE49-F238E27FC236}">
                <a16:creationId xmlns:a16="http://schemas.microsoft.com/office/drawing/2014/main" id="{E181BDE3-9E51-7D20-1B94-63D897EA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851" y="4101886"/>
            <a:ext cx="3878424" cy="1896667"/>
          </a:xfrm>
          <a:prstGeom prst="rect">
            <a:avLst/>
          </a:prstGeom>
        </p:spPr>
      </p:pic>
    </p:spTree>
    <p:extLst>
      <p:ext uri="{BB962C8B-B14F-4D97-AF65-F5344CB8AC3E}">
        <p14:creationId xmlns:p14="http://schemas.microsoft.com/office/powerpoint/2010/main" val="242975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670249" y="935229"/>
            <a:ext cx="7316755" cy="4429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1800" dirty="0">
                <a:solidFill>
                  <a:schemeClr val="accent6">
                    <a:lumMod val="50000"/>
                  </a:schemeClr>
                </a:solidFill>
                <a:ea typeface="Calibri" panose="020F0502020204030204" pitchFamily="34" charset="0"/>
                <a:cs typeface="Calibri" panose="020F0502020204030204" pitchFamily="34" charset="0"/>
              </a:rPr>
              <a:t>t</a:t>
            </a:r>
            <a:r>
              <a:rPr lang="lv-LV" sz="1800" dirty="0">
                <a:solidFill>
                  <a:schemeClr val="accent6">
                    <a:lumMod val="50000"/>
                  </a:schemeClr>
                </a:solidFill>
                <a:effectLst/>
                <a:ea typeface="Calibri" panose="020F0502020204030204" pitchFamily="34" charset="0"/>
                <a:cs typeface="Calibri" panose="020F0502020204030204" pitchFamily="34" charset="0"/>
              </a:rPr>
              <a:t>urpināta institūciju nosacījumu un sniegtās informācijas izvērtēšana un integrēšana teritorijas plānojuma redakcijā (TP darba uzdevuma 8.3.punkts), t.sk.:</a:t>
            </a:r>
          </a:p>
          <a:p>
            <a:pPr lvl="1" algn="just">
              <a:buFont typeface="Wingdings" panose="05000000000000000000" pitchFamily="2" charset="2"/>
              <a:buChar char="ü"/>
            </a:pPr>
            <a:r>
              <a:rPr lang="lv-LV" sz="1800" dirty="0">
                <a:solidFill>
                  <a:schemeClr val="accent6">
                    <a:lumMod val="50000"/>
                  </a:schemeClr>
                </a:solidFill>
                <a:effectLst/>
                <a:ea typeface="Calibri" panose="020F0502020204030204" pitchFamily="34" charset="0"/>
                <a:cs typeface="Calibri" panose="020F0502020204030204" pitchFamily="34" charset="0"/>
              </a:rPr>
              <a:t>04.12.2024. oficiālajā izdevumā «Latvijas Vēstnesis» publicēts Nacionālās kultūras mantojuma pārvaldes vispārīgais administratīvais akts Nr. 14.1-07/6494 «Valsts nozīmes vēsturiska notikuma vietas ""Baltais krusts" – komunistiskā režīma upuru piemiņas vieta Baltezerā" (valsts aizsardzības Nr. 9383) izmantošanas un saglabāšanas norādījumi» - </a:t>
            </a:r>
            <a:r>
              <a:rPr lang="lv-LV" sz="1800" b="1" dirty="0">
                <a:solidFill>
                  <a:schemeClr val="accent6">
                    <a:lumMod val="50000"/>
                  </a:schemeClr>
                </a:solidFill>
                <a:effectLst/>
                <a:ea typeface="Calibri" panose="020F0502020204030204" pitchFamily="34" charset="0"/>
                <a:cs typeface="Calibri" panose="020F0502020204030204" pitchFamily="34" charset="0"/>
              </a:rPr>
              <a:t>noteiktais kultūras pieminekļa statuss: Valsts nozīmes vēsturiskas notikuma vietas piemineklis</a:t>
            </a:r>
            <a:r>
              <a:rPr lang="lv-LV" sz="1800" dirty="0">
                <a:solidFill>
                  <a:schemeClr val="accent6">
                    <a:lumMod val="50000"/>
                  </a:schemeClr>
                </a:solidFill>
                <a:effectLst/>
                <a:ea typeface="Calibri" panose="020F0502020204030204" pitchFamily="34" charset="0"/>
                <a:cs typeface="Calibri" panose="020F0502020204030204" pitchFamily="34" charset="0"/>
              </a:rPr>
              <a:t>. Dati, teritorija un aizsardzības zona norādīta kultūras mantojuma pārvaldības informācijas sistēmā "Mantojums" – </a:t>
            </a:r>
            <a:r>
              <a:rPr lang="lv-LV" sz="1800" b="1" dirty="0">
                <a:solidFill>
                  <a:schemeClr val="accent6">
                    <a:lumMod val="50000"/>
                  </a:schemeClr>
                </a:solidFill>
                <a:effectLst/>
                <a:ea typeface="Calibri" panose="020F0502020204030204" pitchFamily="34" charset="0"/>
                <a:cs typeface="Calibri" panose="020F0502020204030204" pitchFamily="34" charset="0"/>
              </a:rPr>
              <a:t>jāiestrādā TP</a:t>
            </a:r>
            <a:r>
              <a:rPr lang="lv-LV" sz="1800" dirty="0">
                <a:solidFill>
                  <a:schemeClr val="accent6">
                    <a:lumMod val="50000"/>
                  </a:schemeClr>
                </a:solidFill>
                <a:effectLst/>
                <a:ea typeface="Calibri" panose="020F0502020204030204" pitchFamily="34" charset="0"/>
                <a:cs typeface="Calibri" panose="020F0502020204030204" pitchFamily="34" charset="0"/>
              </a:rPr>
              <a:t>;</a:t>
            </a:r>
          </a:p>
          <a:p>
            <a:pPr lvl="1" algn="just">
              <a:buFont typeface="Wingdings" panose="05000000000000000000" pitchFamily="2" charset="2"/>
              <a:buChar char="ü"/>
            </a:pPr>
            <a:r>
              <a:rPr lang="lv-LV" sz="1800" dirty="0">
                <a:solidFill>
                  <a:schemeClr val="accent6">
                    <a:lumMod val="50000"/>
                  </a:schemeClr>
                </a:solidFill>
                <a:ea typeface="Calibri" panose="020F0502020204030204" pitchFamily="34" charset="0"/>
                <a:cs typeface="Calibri" panose="020F0502020204030204" pitchFamily="34" charset="0"/>
              </a:rPr>
              <a:t>joprojām notiek komunikācija ar NKMP par kultūras pieminekļa statusa atcelšanu vai maiņu nodegušajai Carnikavas (</a:t>
            </a:r>
            <a:r>
              <a:rPr lang="lv-LV" sz="1800" dirty="0" err="1">
                <a:solidFill>
                  <a:schemeClr val="accent6">
                    <a:lumMod val="50000"/>
                  </a:schemeClr>
                </a:solidFill>
                <a:ea typeface="Calibri" panose="020F0502020204030204" pitchFamily="34" charset="0"/>
                <a:cs typeface="Calibri" panose="020F0502020204030204" pitchFamily="34" charset="0"/>
              </a:rPr>
              <a:t>Siguļu</a:t>
            </a:r>
            <a:r>
              <a:rPr lang="lv-LV" sz="1800" dirty="0">
                <a:solidFill>
                  <a:schemeClr val="accent6">
                    <a:lumMod val="50000"/>
                  </a:schemeClr>
                </a:solidFill>
                <a:ea typeface="Calibri" panose="020F0502020204030204" pitchFamily="34" charset="0"/>
                <a:cs typeface="Calibri" panose="020F0502020204030204" pitchFamily="34" charset="0"/>
              </a:rPr>
              <a:t>) baznīcai un aizsargjoslas atcelšanu vai samazināšanu, kā arī par aizsargjoslas samazināšanu vietējās nozīmes kultūras piemineklim «Baltgalvju </a:t>
            </a:r>
            <a:r>
              <a:rPr lang="lv-LV" sz="1800" dirty="0" err="1">
                <a:solidFill>
                  <a:schemeClr val="accent6">
                    <a:lumMod val="50000"/>
                  </a:schemeClr>
                </a:solidFill>
                <a:ea typeface="Calibri" panose="020F0502020204030204" pitchFamily="34" charset="0"/>
                <a:cs typeface="Calibri" panose="020F0502020204030204" pitchFamily="34" charset="0"/>
              </a:rPr>
              <a:t>Upurkalni</a:t>
            </a:r>
            <a:r>
              <a:rPr lang="lv-LV" sz="1800" dirty="0">
                <a:solidFill>
                  <a:schemeClr val="accent6">
                    <a:lumMod val="50000"/>
                  </a:schemeClr>
                </a:solidFill>
                <a:ea typeface="Calibri" panose="020F0502020204030204" pitchFamily="34" charset="0"/>
                <a:cs typeface="Calibri" panose="020F0502020204030204" pitchFamily="34" charset="0"/>
              </a:rPr>
              <a:t> - kulta vieta» </a:t>
            </a:r>
            <a:r>
              <a:rPr lang="lv-LV" sz="1800" dirty="0" err="1">
                <a:solidFill>
                  <a:schemeClr val="accent6">
                    <a:lumMod val="50000"/>
                  </a:schemeClr>
                </a:solidFill>
                <a:ea typeface="Calibri" panose="020F0502020204030204" pitchFamily="34" charset="0"/>
                <a:cs typeface="Calibri" panose="020F0502020204030204" pitchFamily="34" charset="0"/>
              </a:rPr>
              <a:t>Kalngalē</a:t>
            </a:r>
            <a:endParaRPr lang="lv-LV" sz="1800" dirty="0">
              <a:solidFill>
                <a:schemeClr val="accent6">
                  <a:lumMod val="50000"/>
                </a:schemeClr>
              </a:solidFill>
              <a:effectLst/>
              <a:ea typeface="Calibri" panose="020F0502020204030204" pitchFamily="34" charset="0"/>
              <a:cs typeface="Calibri" panose="020F0502020204030204" pitchFamily="34" charset="0"/>
            </a:endParaRPr>
          </a:p>
          <a:p>
            <a:pPr lvl="1" algn="just">
              <a:lnSpc>
                <a:spcPct val="107000"/>
              </a:lnSpc>
              <a:buFont typeface="Wingdings" panose="05000000000000000000" pitchFamily="2" charset="2"/>
              <a:buChar char="q"/>
            </a:pPr>
            <a:endParaRPr lang="lv-LV" sz="1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A11B486-9770-6EC3-E01F-0B2A4E5AB7F8}"/>
              </a:ext>
            </a:extLst>
          </p:cNvPr>
          <p:cNvPicPr>
            <a:picLocks noChangeAspect="1"/>
          </p:cNvPicPr>
          <p:nvPr/>
        </p:nvPicPr>
        <p:blipFill>
          <a:blip r:embed="rId2"/>
          <a:stretch>
            <a:fillRect/>
          </a:stretch>
        </p:blipFill>
        <p:spPr>
          <a:xfrm>
            <a:off x="8195718" y="1040653"/>
            <a:ext cx="2609131" cy="4219021"/>
          </a:xfrm>
          <a:prstGeom prst="rect">
            <a:avLst/>
          </a:prstGeom>
        </p:spPr>
      </p:pic>
    </p:spTree>
    <p:extLst>
      <p:ext uri="{BB962C8B-B14F-4D97-AF65-F5344CB8AC3E}">
        <p14:creationId xmlns:p14="http://schemas.microsoft.com/office/powerpoint/2010/main" val="289991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ABC0A-D24E-2A2B-E516-55C34A1D78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EA131-195C-EA71-E2FD-26CFF92D30C8}"/>
              </a:ext>
            </a:extLst>
          </p:cNvPr>
          <p:cNvSpPr txBox="1">
            <a:spLocks/>
          </p:cNvSpPr>
          <p:nvPr/>
        </p:nvSpPr>
        <p:spPr>
          <a:xfrm>
            <a:off x="510851" y="711293"/>
            <a:ext cx="6113884" cy="5950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1800" kern="100" dirty="0">
                <a:solidFill>
                  <a:schemeClr val="accent6">
                    <a:lumMod val="50000"/>
                  </a:schemeClr>
                </a:solidFill>
                <a:effectLst/>
                <a:latin typeface="Times New Roman" panose="02020603050405020304" pitchFamily="18" charset="0"/>
                <a:ea typeface="Calibri" panose="020F0502020204030204" pitchFamily="34" charset="0"/>
                <a:cs typeface="Calibri" panose="020F0502020204030204" pitchFamily="34" charset="0"/>
              </a:rPr>
              <a:t> </a:t>
            </a:r>
            <a:r>
              <a:rPr lang="lv-LV" sz="2000" kern="100" dirty="0">
                <a:solidFill>
                  <a:schemeClr val="accent6">
                    <a:lumMod val="50000"/>
                  </a:schemeClr>
                </a:solidFill>
                <a:effectLst/>
                <a:ea typeface="Calibri" panose="020F0502020204030204" pitchFamily="34" charset="0"/>
                <a:cs typeface="Calibri" panose="020F0502020204030204" pitchFamily="34" charset="0"/>
              </a:rPr>
              <a:t>t</a:t>
            </a:r>
            <a:r>
              <a:rPr lang="lv-LV" sz="2000" dirty="0">
                <a:solidFill>
                  <a:schemeClr val="accent6">
                    <a:lumMod val="50000"/>
                  </a:schemeClr>
                </a:solidFill>
                <a:effectLst/>
                <a:ea typeface="Calibri" panose="020F0502020204030204" pitchFamily="34" charset="0"/>
                <a:cs typeface="Calibri" panose="020F0502020204030204" pitchFamily="34" charset="0"/>
              </a:rPr>
              <a:t>urpināts darbs pie spēkā esošo teritorijas plānojumu Teritorijas izmantošanas un apbūves noteikumu (TIAN) izvērtēšanas, salīdzināšanas</a:t>
            </a:r>
            <a:r>
              <a:rPr lang="lv-LV" sz="2000" dirty="0">
                <a:solidFill>
                  <a:schemeClr val="accent6">
                    <a:lumMod val="50000"/>
                  </a:schemeClr>
                </a:solidFill>
                <a:ea typeface="Calibri" panose="020F0502020204030204" pitchFamily="34" charset="0"/>
                <a:cs typeface="Calibri" panose="020F0502020204030204" pitchFamily="34" charset="0"/>
              </a:rPr>
              <a:t> un konsolidētas redakcijas sagatavošanas (TP darba uzdevuma 4.2.punkts), pārskatot </a:t>
            </a:r>
            <a:r>
              <a:rPr lang="lv-LV" sz="2000" dirty="0">
                <a:solidFill>
                  <a:schemeClr val="accent6">
                    <a:lumMod val="50000"/>
                  </a:schemeClr>
                </a:solidFill>
              </a:rPr>
              <a:t>spēkā esošos Ādažu un Carnikavas novadu teritorijas plānojumu apbūves noteikumus un to normu pamatotību, tajā skaitā normatīvajos aktos noteiktos deleģējumus teritorijas plānojuma izstrādei, kas mainījušies kopš spēkā esošo teritorijas plānojumu apstiprināšanas brīža, t.sk.:</a:t>
            </a:r>
          </a:p>
          <a:p>
            <a:pPr lvl="1" algn="just">
              <a:buFont typeface="Wingdings" panose="05000000000000000000" pitchFamily="2" charset="2"/>
              <a:buChar char="ü"/>
            </a:pPr>
            <a:r>
              <a:rPr lang="lv-LV" sz="1800" dirty="0">
                <a:solidFill>
                  <a:schemeClr val="accent6">
                    <a:lumMod val="50000"/>
                  </a:schemeClr>
                </a:solidFill>
                <a:ea typeface="Calibri" panose="020F0502020204030204" pitchFamily="34" charset="0"/>
                <a:cs typeface="Calibri" panose="020F0502020204030204" pitchFamily="34" charset="0"/>
              </a:rPr>
              <a:t>3 d</a:t>
            </a:r>
            <a:r>
              <a:rPr lang="lv-LV" sz="1800" dirty="0">
                <a:solidFill>
                  <a:schemeClr val="accent6">
                    <a:lumMod val="50000"/>
                  </a:schemeClr>
                </a:solidFill>
                <a:effectLst/>
                <a:ea typeface="Calibri" panose="020F0502020204030204" pitchFamily="34" charset="0"/>
                <a:cs typeface="Calibri" panose="020F0502020204030204" pitchFamily="34" charset="0"/>
              </a:rPr>
              <a:t>arba sanāksmes kopā ar Būvvaldi;</a:t>
            </a:r>
          </a:p>
          <a:p>
            <a:pPr lvl="1" algn="just">
              <a:buFont typeface="Wingdings" panose="05000000000000000000" pitchFamily="2" charset="2"/>
              <a:buChar char="ü"/>
            </a:pPr>
            <a:r>
              <a:rPr lang="lv-LV" sz="1800" dirty="0">
                <a:solidFill>
                  <a:schemeClr val="accent6">
                    <a:lumMod val="50000"/>
                  </a:schemeClr>
                </a:solidFill>
                <a:ea typeface="Calibri" panose="020F0502020204030204" pitchFamily="34" charset="0"/>
                <a:cs typeface="Calibri" panose="020F0502020204030204" pitchFamily="34" charset="0"/>
              </a:rPr>
              <a:t>1-2 reizes nedēļā TPN darba sanāksmes par TIAN, daudz «karstu» diskusiju;</a:t>
            </a:r>
            <a:endParaRPr lang="lv-LV" sz="1800" dirty="0">
              <a:solidFill>
                <a:schemeClr val="accent6">
                  <a:lumMod val="50000"/>
                </a:schemeClr>
              </a:solidFill>
              <a:effectLst/>
              <a:ea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lv-LV" sz="1800" dirty="0">
                <a:solidFill>
                  <a:schemeClr val="accent6">
                    <a:lumMod val="50000"/>
                  </a:schemeClr>
                </a:solidFill>
              </a:rPr>
              <a:t>12.11.2024. apstiprināti </a:t>
            </a:r>
            <a:r>
              <a:rPr lang="lv-LV" sz="1800" dirty="0">
                <a:solidFill>
                  <a:schemeClr val="accent6">
                    <a:lumMod val="50000"/>
                  </a:schemeClr>
                </a:solidFill>
                <a:ea typeface="Calibri" panose="020F0502020204030204" pitchFamily="34" charset="0"/>
                <a:cs typeface="Calibri" panose="020F0502020204030204" pitchFamily="34" charset="0"/>
              </a:rPr>
              <a:t>MK noteikumi Nr. 711  Nr. «Grozījumi Ministru kabineta 2013. gada 30. aprīļa noteikumos Nr. 240 "Vispārīgie teritorijas plānošanas, izmantošanas un apbūves noteikumi»» (stājās spēkā </a:t>
            </a:r>
            <a:r>
              <a:rPr lang="lv-LV" sz="1800" dirty="0">
                <a:solidFill>
                  <a:schemeClr val="accent6">
                    <a:lumMod val="50000"/>
                  </a:schemeClr>
                </a:solidFill>
              </a:rPr>
              <a:t>15.11.2024</a:t>
            </a:r>
            <a:r>
              <a:rPr lang="lv-LV" sz="1800" dirty="0">
                <a:solidFill>
                  <a:schemeClr val="accent6">
                    <a:lumMod val="50000"/>
                  </a:schemeClr>
                </a:solidFill>
                <a:ea typeface="Calibri" panose="020F0502020204030204" pitchFamily="34" charset="0"/>
                <a:cs typeface="Calibri" panose="020F0502020204030204" pitchFamily="34" charset="0"/>
              </a:rPr>
              <a:t>.), kas tieši ietekmē TIAN izstrādi –</a:t>
            </a:r>
            <a:r>
              <a:rPr lang="lv-LV" sz="1800" b="0" i="0" u="none" strike="noStrike" baseline="0" dirty="0">
                <a:solidFill>
                  <a:schemeClr val="accent6">
                    <a:lumMod val="50000"/>
                  </a:schemeClr>
                </a:solidFill>
              </a:rPr>
              <a:t>– </a:t>
            </a:r>
            <a:r>
              <a:rPr lang="lv-LV" sz="1800" b="1" i="0" u="none" strike="noStrike" baseline="0" dirty="0">
                <a:solidFill>
                  <a:schemeClr val="accent6">
                    <a:lumMod val="50000"/>
                  </a:schemeClr>
                </a:solidFill>
              </a:rPr>
              <a:t>sākta TIAN pārskatīšana atbilstoši šiem grozījumiem</a:t>
            </a:r>
            <a:r>
              <a:rPr lang="lv-LV" sz="1800" b="0" i="0" u="none" strike="noStrike" baseline="0" dirty="0">
                <a:solidFill>
                  <a:schemeClr val="accent6">
                    <a:lumMod val="50000"/>
                  </a:schemeClr>
                </a:solidFill>
              </a:rPr>
              <a:t>;</a:t>
            </a:r>
          </a:p>
          <a:p>
            <a:pPr lvl="1" algn="just">
              <a:buFont typeface="Wingdings" panose="05000000000000000000" pitchFamily="2" charset="2"/>
              <a:buChar char="ü"/>
            </a:pPr>
            <a:r>
              <a:rPr lang="lv-LV" sz="1800" dirty="0">
                <a:solidFill>
                  <a:schemeClr val="accent6">
                    <a:lumMod val="50000"/>
                  </a:schemeClr>
                </a:solidFill>
                <a:effectLst/>
                <a:ea typeface="Calibri" panose="020F0502020204030204" pitchFamily="34" charset="0"/>
                <a:cs typeface="Calibri" panose="020F0502020204030204" pitchFamily="34" charset="0"/>
              </a:rPr>
              <a:t>Ainavu plāna rekomendāciju iestrādāšana TIAN.</a:t>
            </a:r>
          </a:p>
        </p:txBody>
      </p:sp>
      <p:pic>
        <p:nvPicPr>
          <p:cNvPr id="8" name="Picture 7">
            <a:extLst>
              <a:ext uri="{FF2B5EF4-FFF2-40B4-BE49-F238E27FC236}">
                <a16:creationId xmlns:a16="http://schemas.microsoft.com/office/drawing/2014/main" id="{43118C9F-251B-318A-F76F-E328FDAD0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35" y="856893"/>
            <a:ext cx="5124724" cy="2352837"/>
          </a:xfrm>
          <a:prstGeom prst="rect">
            <a:avLst/>
          </a:prstGeom>
        </p:spPr>
      </p:pic>
    </p:spTree>
    <p:extLst>
      <p:ext uri="{BB962C8B-B14F-4D97-AF65-F5344CB8AC3E}">
        <p14:creationId xmlns:p14="http://schemas.microsoft.com/office/powerpoint/2010/main" val="124274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763555" y="835447"/>
            <a:ext cx="5332445" cy="55280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2000" dirty="0">
                <a:solidFill>
                  <a:schemeClr val="accent6">
                    <a:lumMod val="50000"/>
                  </a:schemeClr>
                </a:solidFill>
                <a:ea typeface="Calibri" panose="020F0502020204030204" pitchFamily="34" charset="0"/>
                <a:cs typeface="Calibri" panose="020F0502020204030204" pitchFamily="34" charset="0"/>
              </a:rPr>
              <a:t>Iesaiste Garkalnes sadalīšanas plāna izstrādes aktivitātēs (TP darba uzdevuma 4.14.punkts), karšu un citas informācijas sagatavošana:</a:t>
            </a:r>
          </a:p>
          <a:p>
            <a:pPr lvl="1" algn="just">
              <a:buFont typeface="Wingdings" panose="05000000000000000000" pitchFamily="2" charset="2"/>
              <a:buChar char="ü"/>
            </a:pPr>
            <a:r>
              <a:rPr lang="lv-LV" sz="1800" dirty="0">
                <a:solidFill>
                  <a:schemeClr val="accent6">
                    <a:lumMod val="50000"/>
                  </a:schemeClr>
                </a:solidFill>
                <a:ea typeface="Calibri" panose="020F0502020204030204" pitchFamily="34" charset="0"/>
                <a:cs typeface="Calibri" panose="020F0502020204030204" pitchFamily="34" charset="0"/>
              </a:rPr>
              <a:t>piedalīšanās un nepieciešamās informācijas sagatavošana 30.08.2024. sanāksmē ar VARAM, kur tika panākta vienošanās par sadalīšanas plāna variantu virzībai uz apstiprināšanu;</a:t>
            </a:r>
          </a:p>
          <a:p>
            <a:pPr lvl="1" algn="just">
              <a:buFont typeface="Wingdings" panose="05000000000000000000" pitchFamily="2" charset="2"/>
              <a:buChar char="ü"/>
            </a:pPr>
            <a:r>
              <a:rPr lang="lv-LV" sz="1800" dirty="0">
                <a:solidFill>
                  <a:schemeClr val="accent6">
                    <a:lumMod val="50000"/>
                  </a:schemeClr>
                </a:solidFill>
                <a:ea typeface="Calibri" panose="020F0502020204030204" pitchFamily="34" charset="0"/>
                <a:cs typeface="Calibri" panose="020F0502020204030204" pitchFamily="34" charset="0"/>
              </a:rPr>
              <a:t>Iepazīšanās ar VARAM Informatīvo ziņojumu, iebildumu par ziņojumu sagatavošana un sekošana notikumu virzībai Ministru kabinetā un Saeimā.</a:t>
            </a:r>
            <a:endParaRPr lang="lv-LV" sz="1600" dirty="0">
              <a:solidFill>
                <a:schemeClr val="accent6">
                  <a:lumMod val="50000"/>
                </a:schemeClr>
              </a:solidFill>
              <a:effectLst/>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sz="2000" dirty="0">
                <a:solidFill>
                  <a:schemeClr val="accent6">
                    <a:lumMod val="50000"/>
                  </a:schemeClr>
                </a:solidFill>
                <a:effectLst/>
                <a:ea typeface="Times New Roman" panose="02020603050405020304" pitchFamily="18" charset="0"/>
              </a:rPr>
              <a:t>Ministru kabinets 2024. gada 19. novembrī pieņēma lēmumu Ropažu novada pašvaldības un Ādažu novada pašvaldības teritoriju robežas 2024. gadā negrozīt, nosakot, ka izmaiņas pašvaldību un administratīvo reģionu sociālekonomiskajā situācijā un Rīgas metropoles sadarbības un attīstības scenāriji ir jāizvērtē un līdz 2026. gada 1. maijam jāiesniedz attiecīgs ziņojums Saeimā. </a:t>
            </a: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05C6AE4-EB55-423B-C056-A89238FB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6832" y="949053"/>
            <a:ext cx="5547062" cy="3921526"/>
          </a:xfrm>
          <a:prstGeom prst="rect">
            <a:avLst/>
          </a:prstGeom>
        </p:spPr>
      </p:pic>
    </p:spTree>
    <p:extLst>
      <p:ext uri="{BB962C8B-B14F-4D97-AF65-F5344CB8AC3E}">
        <p14:creationId xmlns:p14="http://schemas.microsoft.com/office/powerpoint/2010/main" val="145079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E2725-FD49-2E3B-D311-3FEA5C0BCE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405233-A2EF-9727-95F6-7DA89605F07B}"/>
              </a:ext>
            </a:extLst>
          </p:cNvPr>
          <p:cNvSpPr txBox="1">
            <a:spLocks/>
          </p:cNvSpPr>
          <p:nvPr/>
        </p:nvSpPr>
        <p:spPr>
          <a:xfrm>
            <a:off x="763555" y="844778"/>
            <a:ext cx="3939073" cy="4818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1800" dirty="0">
                <a:solidFill>
                  <a:schemeClr val="accent6">
                    <a:lumMod val="50000"/>
                  </a:schemeClr>
                </a:solidFill>
                <a:effectLst/>
                <a:ea typeface="Calibri" panose="020F0502020204030204" pitchFamily="34" charset="0"/>
                <a:cs typeface="Calibri" panose="020F0502020204030204" pitchFamily="34" charset="0"/>
              </a:rPr>
              <a:t>Notikusi viena darba grupas (vadītājs Zintis Varts) Ūdenssaimniecīb</a:t>
            </a:r>
            <a:r>
              <a:rPr lang="lv-LV" sz="1800" dirty="0">
                <a:solidFill>
                  <a:schemeClr val="accent6">
                    <a:lumMod val="50000"/>
                  </a:schemeClr>
                </a:solidFill>
                <a:ea typeface="Calibri" panose="020F0502020204030204" pitchFamily="34" charset="0"/>
                <a:cs typeface="Calibri" panose="020F0502020204030204" pitchFamily="34" charset="0"/>
              </a:rPr>
              <a:t>as aglomerāciju precizēšanai sanāksme – 26.06.2024., sagatavotas kartes un izdiskutētas izmaiņas esošo aglomerāciju robežās un perspektīvo aglomerāciju robežas;</a:t>
            </a:r>
          </a:p>
          <a:p>
            <a:pPr algn="just">
              <a:buFont typeface="Wingdings" panose="05000000000000000000" pitchFamily="2" charset="2"/>
              <a:buChar char="q"/>
            </a:pPr>
            <a:r>
              <a:rPr lang="lv-LV" sz="1800" dirty="0">
                <a:solidFill>
                  <a:schemeClr val="accent6">
                    <a:lumMod val="50000"/>
                  </a:schemeClr>
                </a:solidFill>
                <a:ea typeface="Calibri" panose="020F0502020204030204" pitchFamily="34" charset="0"/>
                <a:cs typeface="Calibri" panose="020F0502020204030204" pitchFamily="34" charset="0"/>
              </a:rPr>
              <a:t>Darba grupa darbu ir pabeigusi, sagatavota karte (TP darba uzdevuma 4.5.punkts), kura TP izstrādes procesā tiek izmantota kā pamats Ādažu pilsētas un novada ciemu robežu izmaiņu noteikšanā un TIAN.</a:t>
            </a: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F5A476-CB9D-539B-0891-7AF318326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444" y="928753"/>
            <a:ext cx="6348397" cy="4489050"/>
          </a:xfrm>
          <a:prstGeom prst="rect">
            <a:avLst/>
          </a:prstGeom>
        </p:spPr>
      </p:pic>
    </p:spTree>
    <p:extLst>
      <p:ext uri="{BB962C8B-B14F-4D97-AF65-F5344CB8AC3E}">
        <p14:creationId xmlns:p14="http://schemas.microsoft.com/office/powerpoint/2010/main" val="2977617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A4A1-3D25-C2BB-A3F9-868F5354FD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CAEE3-4F07-CB8A-88D7-C6F866F2796E}"/>
              </a:ext>
            </a:extLst>
          </p:cNvPr>
          <p:cNvSpPr txBox="1">
            <a:spLocks/>
          </p:cNvSpPr>
          <p:nvPr/>
        </p:nvSpPr>
        <p:spPr>
          <a:xfrm>
            <a:off x="772885" y="826116"/>
            <a:ext cx="4648200" cy="4520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1800" dirty="0">
                <a:solidFill>
                  <a:schemeClr val="accent6">
                    <a:lumMod val="50000"/>
                  </a:schemeClr>
                </a:solidFill>
                <a:effectLst/>
                <a:ea typeface="Calibri" panose="020F0502020204030204" pitchFamily="34" charset="0"/>
                <a:cs typeface="Calibri" panose="020F0502020204030204" pitchFamily="34" charset="0"/>
              </a:rPr>
              <a:t>Izmantojot Ūdenssaimniecības aglomerāciju darba grupas rezultātus, zemes īpašnieku iesniegumus un citus faktorus, sagatavoti priekšlikumi izmaiņām Ādažu pilsētas un ciemu robežām (TP darba uzdevuma 4.14.punkts), izdiskutēti sanāksmē ar citām Pašvaldības struktūrvienībām (Būvvalde, NĪN, CKS, APN u.c.);</a:t>
            </a:r>
            <a:endParaRPr lang="lv-LV" sz="1800" dirty="0">
              <a:solidFill>
                <a:schemeClr val="accent6">
                  <a:lumMod val="50000"/>
                </a:schemeClr>
              </a:solidFill>
              <a:ea typeface="Calibri" panose="020F0502020204030204" pitchFamily="34" charset="0"/>
              <a:cs typeface="Calibri" panose="020F0502020204030204" pitchFamily="34" charset="0"/>
            </a:endParaRPr>
          </a:p>
          <a:p>
            <a:pPr algn="just">
              <a:buFont typeface="Wingdings" panose="05000000000000000000" pitchFamily="2" charset="2"/>
              <a:buChar char="q"/>
            </a:pPr>
            <a:r>
              <a:rPr lang="lv-LV" sz="1800" dirty="0">
                <a:solidFill>
                  <a:schemeClr val="accent6">
                    <a:lumMod val="50000"/>
                  </a:schemeClr>
                </a:solidFill>
                <a:ea typeface="Calibri" panose="020F0502020204030204" pitchFamily="34" charset="0"/>
                <a:cs typeface="Calibri" panose="020F0502020204030204" pitchFamily="34" charset="0"/>
              </a:rPr>
              <a:t>Ar priekšlikumiem iepazīstināti iedzīvotāji, TPN pārstāvjiem piedaloties 7 ĀPN organizētajās sanāksmēs par ciemu attīstības plāniem – </a:t>
            </a:r>
            <a:r>
              <a:rPr lang="lv-LV" sz="1800" dirty="0" err="1">
                <a:solidFill>
                  <a:schemeClr val="accent6">
                    <a:lumMod val="50000"/>
                  </a:schemeClr>
                </a:solidFill>
                <a:ea typeface="Calibri" panose="020F0502020204030204" pitchFamily="34" charset="0"/>
                <a:cs typeface="Calibri" panose="020F0502020204030204" pitchFamily="34" charset="0"/>
              </a:rPr>
              <a:t>Garciemā</a:t>
            </a:r>
            <a:r>
              <a:rPr lang="lv-LV" sz="1800" dirty="0">
                <a:solidFill>
                  <a:schemeClr val="accent6">
                    <a:lumMod val="50000"/>
                  </a:schemeClr>
                </a:solidFill>
                <a:ea typeface="Calibri" panose="020F0502020204030204" pitchFamily="34" charset="0"/>
                <a:cs typeface="Calibri" panose="020F0502020204030204" pitchFamily="34" charset="0"/>
              </a:rPr>
              <a:t>, </a:t>
            </a:r>
            <a:r>
              <a:rPr lang="lv-LV" sz="1800" dirty="0" err="1">
                <a:solidFill>
                  <a:schemeClr val="accent6">
                    <a:lumMod val="50000"/>
                  </a:schemeClr>
                </a:solidFill>
                <a:ea typeface="Calibri" panose="020F0502020204030204" pitchFamily="34" charset="0"/>
                <a:cs typeface="Calibri" panose="020F0502020204030204" pitchFamily="34" charset="0"/>
              </a:rPr>
              <a:t>Laveros</a:t>
            </a:r>
            <a:r>
              <a:rPr lang="lv-LV" sz="1800" dirty="0">
                <a:solidFill>
                  <a:schemeClr val="accent6">
                    <a:lumMod val="50000"/>
                  </a:schemeClr>
                </a:solidFill>
                <a:ea typeface="Calibri" panose="020F0502020204030204" pitchFamily="34" charset="0"/>
                <a:cs typeface="Calibri" panose="020F0502020204030204" pitchFamily="34" charset="0"/>
              </a:rPr>
              <a:t>, </a:t>
            </a:r>
            <a:r>
              <a:rPr lang="lv-LV" sz="1800" dirty="0" err="1">
                <a:solidFill>
                  <a:schemeClr val="accent6">
                    <a:lumMod val="50000"/>
                  </a:schemeClr>
                </a:solidFill>
                <a:ea typeface="Calibri" panose="020F0502020204030204" pitchFamily="34" charset="0"/>
                <a:cs typeface="Calibri" panose="020F0502020204030204" pitchFamily="34" charset="0"/>
              </a:rPr>
              <a:t>Divezeros</a:t>
            </a:r>
            <a:r>
              <a:rPr lang="lv-LV" sz="1800" dirty="0">
                <a:solidFill>
                  <a:schemeClr val="accent6">
                    <a:lumMod val="50000"/>
                  </a:schemeClr>
                </a:solidFill>
                <a:ea typeface="Calibri" panose="020F0502020204030204" pitchFamily="34" charset="0"/>
                <a:cs typeface="Calibri" panose="020F0502020204030204" pitchFamily="34" charset="0"/>
              </a:rPr>
              <a:t>, Birzniekos, </a:t>
            </a:r>
            <a:r>
              <a:rPr lang="lv-LV" sz="1800" dirty="0" err="1">
                <a:solidFill>
                  <a:schemeClr val="accent6">
                    <a:lumMod val="50000"/>
                  </a:schemeClr>
                </a:solidFill>
                <a:ea typeface="Calibri" panose="020F0502020204030204" pitchFamily="34" charset="0"/>
                <a:cs typeface="Calibri" panose="020F0502020204030204" pitchFamily="34" charset="0"/>
              </a:rPr>
              <a:t>Eimuros</a:t>
            </a:r>
            <a:r>
              <a:rPr lang="lv-LV" sz="1800" dirty="0">
                <a:solidFill>
                  <a:schemeClr val="accent6">
                    <a:lumMod val="50000"/>
                  </a:schemeClr>
                </a:solidFill>
                <a:ea typeface="Calibri" panose="020F0502020204030204" pitchFamily="34" charset="0"/>
                <a:cs typeface="Calibri" panose="020F0502020204030204" pitchFamily="34" charset="0"/>
              </a:rPr>
              <a:t>, </a:t>
            </a:r>
            <a:r>
              <a:rPr lang="lv-LV" sz="1800" dirty="0" err="1">
                <a:solidFill>
                  <a:schemeClr val="accent6">
                    <a:lumMod val="50000"/>
                  </a:schemeClr>
                </a:solidFill>
                <a:ea typeface="Calibri" panose="020F0502020204030204" pitchFamily="34" charset="0"/>
                <a:cs typeface="Calibri" panose="020F0502020204030204" pitchFamily="34" charset="0"/>
              </a:rPr>
              <a:t>Stapriņos</a:t>
            </a:r>
            <a:r>
              <a:rPr lang="lv-LV" sz="1800" dirty="0">
                <a:solidFill>
                  <a:schemeClr val="accent6">
                    <a:lumMod val="50000"/>
                  </a:schemeClr>
                </a:solidFill>
                <a:ea typeface="Calibri" panose="020F0502020204030204" pitchFamily="34" charset="0"/>
                <a:cs typeface="Calibri" panose="020F0502020204030204" pitchFamily="34" charset="0"/>
              </a:rPr>
              <a:t>, Ādažos;</a:t>
            </a:r>
          </a:p>
          <a:p>
            <a:pPr algn="just">
              <a:buFont typeface="Wingdings" panose="05000000000000000000" pitchFamily="2" charset="2"/>
              <a:buChar char="q"/>
            </a:pPr>
            <a:r>
              <a:rPr lang="lv-LV" sz="1800" dirty="0">
                <a:solidFill>
                  <a:schemeClr val="accent6">
                    <a:lumMod val="50000"/>
                  </a:schemeClr>
                </a:solidFill>
                <a:ea typeface="Calibri" panose="020F0502020204030204" pitchFamily="34" charset="0"/>
                <a:cs typeface="Calibri" panose="020F0502020204030204" pitchFamily="34" charset="0"/>
              </a:rPr>
              <a:t>Par plānotajām izmaiņām pilsētas un ciemu robežās sniegts Informatīvais ziņojums Attīstības komitejas 13.11.2024. sēdē. </a:t>
            </a:r>
            <a:endParaRPr lang="lv-LV" sz="1800" dirty="0">
              <a:solidFill>
                <a:schemeClr val="accent6">
                  <a:lumMod val="50000"/>
                </a:schemeClr>
              </a:solidFill>
              <a:highlight>
                <a:srgbClr val="FFFF00"/>
              </a:highlight>
              <a:ea typeface="Calibri" panose="020F0502020204030204" pitchFamily="34" charset="0"/>
              <a:cs typeface="Calibri" panose="020F0502020204030204" pitchFamily="34" charset="0"/>
            </a:endParaRPr>
          </a:p>
          <a:p>
            <a:pPr marL="0" inden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C9DBFC2-E6F7-7662-A899-3C028195B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073" y="826116"/>
            <a:ext cx="6115507" cy="4324035"/>
          </a:xfrm>
          <a:prstGeom prst="rect">
            <a:avLst/>
          </a:prstGeom>
        </p:spPr>
      </p:pic>
      <p:sp>
        <p:nvSpPr>
          <p:cNvPr id="2" name="TextBox 1">
            <a:extLst>
              <a:ext uri="{FF2B5EF4-FFF2-40B4-BE49-F238E27FC236}">
                <a16:creationId xmlns:a16="http://schemas.microsoft.com/office/drawing/2014/main" id="{EA9CB5D8-3E48-F2E1-DDCA-EC491A009FD7}"/>
              </a:ext>
            </a:extLst>
          </p:cNvPr>
          <p:cNvSpPr txBox="1"/>
          <p:nvPr/>
        </p:nvSpPr>
        <p:spPr>
          <a:xfrm>
            <a:off x="9134669" y="1866122"/>
            <a:ext cx="279918" cy="369332"/>
          </a:xfrm>
          <a:prstGeom prst="rect">
            <a:avLst/>
          </a:prstGeom>
          <a:noFill/>
        </p:spPr>
        <p:txBody>
          <a:bodyPr wrap="square" rtlCol="0">
            <a:spAutoFit/>
          </a:bodyPr>
          <a:lstStyle/>
          <a:p>
            <a:r>
              <a:rPr lang="lv-LV" b="1" dirty="0">
                <a:solidFill>
                  <a:srgbClr val="FFFF00"/>
                </a:solidFill>
              </a:rPr>
              <a:t>?</a:t>
            </a:r>
          </a:p>
        </p:txBody>
      </p:sp>
    </p:spTree>
    <p:extLst>
      <p:ext uri="{BB962C8B-B14F-4D97-AF65-F5344CB8AC3E}">
        <p14:creationId xmlns:p14="http://schemas.microsoft.com/office/powerpoint/2010/main" val="331098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744894" y="580668"/>
            <a:ext cx="7232779" cy="609072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lv-LV" sz="2400" dirty="0">
                <a:solidFill>
                  <a:schemeClr val="accent6">
                    <a:lumMod val="50000"/>
                  </a:schemeClr>
                </a:solidFill>
                <a:effectLst/>
                <a:ea typeface="Calibri" panose="020F0502020204030204" pitchFamily="34" charset="0"/>
                <a:cs typeface="Calibri" panose="020F0502020204030204" pitchFamily="34" charset="0"/>
              </a:rPr>
              <a:t> </a:t>
            </a:r>
            <a:r>
              <a:rPr lang="lv-LV" sz="2400" b="1" dirty="0">
                <a:solidFill>
                  <a:schemeClr val="accent6">
                    <a:lumMod val="75000"/>
                  </a:schemeClr>
                </a:solidFill>
                <a:effectLst/>
                <a:ea typeface="Calibri" panose="020F0502020204030204" pitchFamily="34" charset="0"/>
                <a:cs typeface="Calibri" panose="020F0502020204030204" pitchFamily="34" charset="0"/>
              </a:rPr>
              <a:t>Ainavu tematiskā plāna izstrāde </a:t>
            </a:r>
            <a:r>
              <a:rPr lang="lv-LV" sz="2400" dirty="0">
                <a:solidFill>
                  <a:schemeClr val="accent6">
                    <a:lumMod val="75000"/>
                  </a:schemeClr>
                </a:solidFill>
                <a:effectLst/>
                <a:ea typeface="Calibri" panose="020F0502020204030204" pitchFamily="34" charset="0"/>
                <a:cs typeface="Calibri" panose="020F0502020204030204" pitchFamily="34" charset="0"/>
              </a:rPr>
              <a:t>(TP darba uzdevuma 4.6.punkts):</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apstiprināts Domes sēdē 27.06.2024. (izstrādes vadītāja Indra Murziņa);</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sagatavots rekomendāciju apkopojums turpmākajam darbam pie Teritorijas izmantošanas un apbūves noteikumiem;</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rekomendācijas šobrīd tiek iestrādātas teritorijas plānojumā.</a:t>
            </a:r>
          </a:p>
          <a:p>
            <a:pPr algn="just">
              <a:buFont typeface="Wingdings" panose="05000000000000000000" pitchFamily="2" charset="2"/>
              <a:buChar char="q"/>
            </a:pPr>
            <a:r>
              <a:rPr lang="lv-LV" sz="2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Transporta attīstības tematiskā plāna izstrāde </a:t>
            </a:r>
            <a:r>
              <a:rPr lang="lv-LV" sz="2400" dirty="0">
                <a:solidFill>
                  <a:schemeClr val="accent6">
                    <a:lumMod val="75000"/>
                  </a:schemeClr>
                </a:solidFill>
                <a:effectLst/>
                <a:ea typeface="Calibri" panose="020F0502020204030204" pitchFamily="34" charset="0"/>
                <a:cs typeface="Calibri" panose="020F0502020204030204" pitchFamily="34" charset="0"/>
              </a:rPr>
              <a:t>(TP darba uzdevuma 4.4.punkts): </a:t>
            </a:r>
            <a:endParaRPr lang="lv-LV" sz="2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notikušas 16 darba sanāksmes (izstrādes vadītājs Miķelis Cinis) kopā ar plāna izstrādātājiem SIA «Grupa93», 1.redakcijas izvērtēšana;</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26.09.2024. ar Domes lēmumu nodots publiskai apspriešanai;</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publiskā apspriešana norisinājās no 04.10.2024. - 01.11.2024., sanāksme notika 14.10.2024. pl.18:00 Ādažos, tajā piedalīties varēja gan klātienē, gan attālināti, apkopoti saņemtie priekšlikumi;</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saņemts VSIA «Latvijas valsts ceļi» negatīvs atzinums, organizēta tā izskatīšana 12.11.2024. kopā ar LVC pārstāvjiem;</a:t>
            </a:r>
          </a:p>
          <a:p>
            <a:pPr algn="just">
              <a:buFont typeface="Wingdings" panose="05000000000000000000" pitchFamily="2" charset="2"/>
              <a:buChar char="§"/>
            </a:pPr>
            <a:r>
              <a:rPr lang="lv-LV"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plāna izstrādātāji atkārtoti iesnieguši LVC pilnveidoto redakciju 08.11.2024. un 14.12.2024. saņemts atzinums ar iebildumiem;</a:t>
            </a:r>
          </a:p>
          <a:p>
            <a:pPr algn="just">
              <a:buFont typeface="Wingdings" panose="05000000000000000000" pitchFamily="2" charset="2"/>
              <a:buChar char="§"/>
            </a:pPr>
            <a:r>
              <a:rPr lang="lv-LV" sz="18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gala redakcijas izskatīšana Attīstības komitejā un virzība uz apstiprināšanu pēc LVC pozitīva atzinuma saņemšanas, ne ātrāk kā 2025.gada februārī;</a:t>
            </a:r>
          </a:p>
          <a:p>
            <a:pPr algn="just">
              <a:buFont typeface="Wingdings" panose="05000000000000000000" pitchFamily="2" charset="2"/>
              <a:buChar char="§"/>
            </a:pPr>
            <a:r>
              <a:rPr lang="lv-LV"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Transporta plāna izstrāde tiek būtiski kavēta, kas savukārt ietekmē visa teritorijas plānojuma izstrādi (ielu un ceļu klasifikācija, sarkanās līnijas, aizsargjoslas, TIN teritorijas, rekomendācijas TIAN u.c.).</a:t>
            </a:r>
            <a:endParaRPr lang="lv-LV" sz="1800" b="1" dirty="0">
              <a:solidFill>
                <a:schemeClr val="accent6">
                  <a:lumMod val="75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70036A0-9C38-6BD6-6349-954C21E9E81D}"/>
              </a:ext>
            </a:extLst>
          </p:cNvPr>
          <p:cNvPicPr>
            <a:picLocks noChangeAspect="1"/>
          </p:cNvPicPr>
          <p:nvPr/>
        </p:nvPicPr>
        <p:blipFill>
          <a:blip r:embed="rId2"/>
          <a:stretch>
            <a:fillRect/>
          </a:stretch>
        </p:blipFill>
        <p:spPr>
          <a:xfrm>
            <a:off x="8416212" y="580668"/>
            <a:ext cx="3192570" cy="3228392"/>
          </a:xfrm>
          <a:prstGeom prst="rect">
            <a:avLst/>
          </a:prstGeom>
        </p:spPr>
      </p:pic>
      <p:pic>
        <p:nvPicPr>
          <p:cNvPr id="8" name="Picture 7">
            <a:extLst>
              <a:ext uri="{FF2B5EF4-FFF2-40B4-BE49-F238E27FC236}">
                <a16:creationId xmlns:a16="http://schemas.microsoft.com/office/drawing/2014/main" id="{CB56B955-EE0D-F065-5617-B843BF9C4F7A}"/>
              </a:ext>
            </a:extLst>
          </p:cNvPr>
          <p:cNvPicPr>
            <a:picLocks noChangeAspect="1"/>
          </p:cNvPicPr>
          <p:nvPr/>
        </p:nvPicPr>
        <p:blipFill>
          <a:blip r:embed="rId3"/>
          <a:stretch>
            <a:fillRect/>
          </a:stretch>
        </p:blipFill>
        <p:spPr>
          <a:xfrm>
            <a:off x="8416212" y="3890865"/>
            <a:ext cx="3150360" cy="2590233"/>
          </a:xfrm>
          <a:prstGeom prst="rect">
            <a:avLst/>
          </a:prstGeom>
        </p:spPr>
      </p:pic>
    </p:spTree>
    <p:extLst>
      <p:ext uri="{BB962C8B-B14F-4D97-AF65-F5344CB8AC3E}">
        <p14:creationId xmlns:p14="http://schemas.microsoft.com/office/powerpoint/2010/main" val="1968198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3337</TotalTime>
  <Words>1855</Words>
  <Application>Microsoft Office PowerPoint</Application>
  <PresentationFormat>Widescreen</PresentationFormat>
  <Paragraphs>111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Wingdings</vt:lpstr>
      <vt:lpstr>Office Theme</vt:lpstr>
      <vt:lpstr>ĀDAŽU NOVADA TERITORIJAS PLĀNOJUMA 2025.-2037.GADAM IZSTRĀDE NO 2024.GADA 2.PUSGADĀ</vt:lpstr>
      <vt:lpstr>PAMATOJUMS</vt:lpstr>
      <vt:lpstr>Laikā no 2024.gada jūlija līdz decembrim Teritorijas plānošanas nodaļas (turpmāk – TPN) darbinieki veikuši šādus papildu pienākumus Ādažu novada teritorijas plānojuma 2025.-2037.gadam izstrādes ietvaros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TERITORIJAS PLĀNOŠANAS NODAĻAS  PAVEIKTAIS UN PLĀNOTAIS</dc:title>
  <dc:creator>Indra Murzina</dc:creator>
  <cp:lastModifiedBy>Inga Reke</cp:lastModifiedBy>
  <cp:revision>59</cp:revision>
  <dcterms:created xsi:type="dcterms:W3CDTF">2023-01-03T08:26:33Z</dcterms:created>
  <dcterms:modified xsi:type="dcterms:W3CDTF">2024-12-17T19:24:00Z</dcterms:modified>
</cp:coreProperties>
</file>