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432" r:id="rId2"/>
    <p:sldId id="472" r:id="rId3"/>
    <p:sldId id="459" r:id="rId4"/>
    <p:sldId id="442" r:id="rId5"/>
    <p:sldId id="470" r:id="rId6"/>
    <p:sldId id="465" r:id="rId7"/>
    <p:sldId id="475" r:id="rId8"/>
    <p:sldId id="473" r:id="rId9"/>
    <p:sldId id="468" r:id="rId10"/>
    <p:sldId id="477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CF3C2-DC92-4AAA-9B15-0D95BFEE51B7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BE01C-9DD9-43E1-8D9B-CDBFC55C57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424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45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7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9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2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4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5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1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5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4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4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lv-LV" sz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11" y="205177"/>
            <a:ext cx="4101199" cy="3999935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-3180" y="4191000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MĒNEŠALGU PROJEKTS 2025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60960" y="6350164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en-US" sz="1000" dirty="0">
                <a:latin typeface="Montserrat" pitchFamily="2" charset="77"/>
              </a:rPr>
              <a:t>ĀDAŽU NOVADA PAŠVALDĪBA   </a:t>
            </a:r>
            <a:r>
              <a:rPr lang="lv-LV" sz="1000" dirty="0">
                <a:latin typeface="Montserrat" pitchFamily="2" charset="77"/>
              </a:rPr>
              <a:t>18.12.</a:t>
            </a:r>
            <a:r>
              <a:rPr lang="en-US" sz="1000" dirty="0">
                <a:latin typeface="Montserrat" pitchFamily="2" charset="77"/>
              </a:rPr>
              <a:t>202</a:t>
            </a:r>
            <a:r>
              <a:rPr lang="lv-LV" sz="1000" dirty="0">
                <a:latin typeface="Montserrat" pitchFamily="2" charset="77"/>
              </a:rPr>
              <a:t>4.</a:t>
            </a:r>
            <a:endParaRPr lang="en-US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0F2CB-FA3A-B02B-DAE0-15B2252EB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33792"/>
          </a:xfrm>
        </p:spPr>
        <p:txBody>
          <a:bodyPr>
            <a:normAutofit/>
          </a:bodyPr>
          <a:lstStyle/>
          <a:p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 </a:t>
            </a:r>
            <a:b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</a:br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Ņemot vērā </a:t>
            </a:r>
            <a:r>
              <a:rPr lang="lv-LV" sz="2400" b="1" i="1" dirty="0">
                <a:solidFill>
                  <a:srgbClr val="2F75B5"/>
                </a:solidFill>
                <a:latin typeface="Times New Roman" panose="02020603050405020304" pitchFamily="18" charset="0"/>
              </a:rPr>
              <a:t>viduspunkta samazinājumu 2025.g.algu skalā un veiktās izmaiņas algu fonda plānošanā, sadalot pieaugumu atbilstoši amatalgu grupām,  priekšlikums - algu </a:t>
            </a:r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fonda pieaugumam 2025.gadā ir </a:t>
            </a:r>
            <a:b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</a:br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5.0</a:t>
            </a:r>
            <a:r>
              <a:rPr lang="lv-LV" sz="2200" b="1" i="1" u="none" strike="noStrike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%</a:t>
            </a:r>
            <a:r>
              <a:rPr lang="lv-LV" sz="2200"/>
              <a:t>  </a:t>
            </a:r>
            <a:endParaRPr lang="lv-LV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77FAE-6718-A1AF-5C54-F696C00B76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  <a:p>
            <a:r>
              <a:rPr lang="lv-LV" dirty="0"/>
              <a:t>Paldies par uzmanību!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43137-0912-65AD-80EE-863430A5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 18.12.2024.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53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04CFA-1F26-9093-26E5-A7A2CCF9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j-ea"/>
                <a:cs typeface="+mj-cs"/>
              </a:rPr>
              <a:t>Preambula</a:t>
            </a:r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2B47C1-DDDA-573F-832F-F253DD7BD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Ādažu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novada pašvaldība 18.12.2024.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9B5C3-8678-2C63-DAD7-DDF5225C010D}"/>
              </a:ext>
            </a:extLst>
          </p:cNvPr>
          <p:cNvSpPr txBox="1"/>
          <p:nvPr/>
        </p:nvSpPr>
        <p:spPr>
          <a:xfrm>
            <a:off x="1219200" y="1445343"/>
            <a:ext cx="951762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prstClr val="black"/>
                </a:solidFill>
                <a:latin typeface="Montserrat Light" panose="00000400000000000000" pitchFamily="50" charset="-70"/>
              </a:rPr>
              <a:t>Palielinās i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edzīvotāju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 skaits PMLP dati uz 01.07.2024.- 24700 iedzīvotāji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CVS atvēršana un bērnu skaita pieaugums CVS un ĀVS, prof. </a:t>
            </a:r>
            <a:r>
              <a:rPr kumimoji="0" lang="lv-LV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ievirzes skolās</a:t>
            </a:r>
            <a:endParaRPr kumimoji="0" 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50" charset="-7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Jaunu funkciju izpilde - Līdzdalības budžets, iedzīvotāju padomju izveidošana un darbība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n-ea"/>
                <a:cs typeface="+mn-cs"/>
              </a:rPr>
              <a:t>Jaunu īpašumu apsaimniekošana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63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74F1-B610-6D87-0D48-8E27F98BB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latin typeface="Montserrat Light" panose="00000400000000000000" pitchFamily="50" charset="-70"/>
              </a:rPr>
              <a:t>Principi amatalgu noteikšanai </a:t>
            </a:r>
            <a:br>
              <a:rPr lang="lv-LV" sz="3200" dirty="0">
                <a:latin typeface="Montserrat Light" panose="00000400000000000000" pitchFamily="50" charset="-70"/>
              </a:rPr>
            </a:br>
            <a:r>
              <a:rPr lang="lv-LV" sz="3200" dirty="0">
                <a:latin typeface="Montserrat Light" panose="00000400000000000000" pitchFamily="50" charset="-70"/>
              </a:rPr>
              <a:t>2024.un 2025.gadā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45C51-AEE7-7FCA-06FB-5E2DCB9B0C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prstClr val="black"/>
                </a:solidFill>
                <a:latin typeface="Monsrat"/>
              </a:rPr>
              <a:t>Amatalgām, kam nav sasniegts MIN,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algas jāpalielina līdz MIN,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kam ir min, piemērots palielinājums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+ 6 %</a:t>
            </a:r>
            <a:endParaRPr lang="lv-LV" sz="2133" dirty="0">
              <a:solidFill>
                <a:prstClr val="black"/>
              </a:solidFill>
              <a:latin typeface="Monsrat"/>
            </a:endParaRP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srgbClr val="FF0000"/>
                </a:solidFill>
                <a:latin typeface="Montserrat Light" panose="00000400000000000000" pitchFamily="50" charset="-70"/>
              </a:rPr>
              <a:t>Jāizlīdzina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 amatalga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pie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vienādiem amata pienākumiem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un atbildības</a:t>
            </a: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srgbClr val="FF0000"/>
                </a:solidFill>
                <a:latin typeface="Monsrat"/>
              </a:rPr>
              <a:t>Papildinot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amata aprakstu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(nosakot lielāku atbildību, pienākumus, kvalifikāciju), jāmaina saime, līmenis, un algu grupa, kā rezultātā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jāpārskata alga (pēc STRV/IV iesniegumiem)</a:t>
            </a:r>
            <a:endParaRPr lang="lv-LV" sz="2133" dirty="0">
              <a:solidFill>
                <a:prstClr val="black"/>
              </a:solidFill>
              <a:latin typeface="Monsrat"/>
            </a:endParaRP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prstClr val="black"/>
                </a:solidFill>
                <a:latin typeface="Monsrat"/>
              </a:rPr>
              <a:t>Līdz 2027.gadam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jāpietuvina/jāsasniedz VID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alga (katru gadu nosakot vienādu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+ X procentu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pieaugumu, un </a:t>
            </a:r>
            <a:r>
              <a:rPr lang="lv-LV" sz="2133" dirty="0">
                <a:solidFill>
                  <a:srgbClr val="FF0000"/>
                </a:solidFill>
                <a:latin typeface="Monsrat"/>
              </a:rPr>
              <a:t>proporcionālu algas paaugstināšanu </a:t>
            </a:r>
            <a:r>
              <a:rPr lang="lv-LV" sz="2133" dirty="0">
                <a:solidFill>
                  <a:prstClr val="black"/>
                </a:solidFill>
                <a:latin typeface="Monsrat"/>
              </a:rPr>
              <a:t>2025., 2026. un 2027.g.</a:t>
            </a:r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A45CB-0EB4-71CB-4C24-C53F1FA81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799" y="1690689"/>
            <a:ext cx="5818239" cy="44862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Monserat light"/>
              </a:rPr>
              <a:t>2025.gadā valstī samazināts mēnešalgu skalas minimālais un vidējais algas punkts (samazinājums no 6% uz 2,6%)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solidFill>
                  <a:srgbClr val="FF0000"/>
                </a:solidFill>
                <a:latin typeface="Monserat light"/>
              </a:rPr>
              <a:t>MIN alga 740</a:t>
            </a:r>
            <a:r>
              <a:rPr lang="lv-LV" sz="2000" dirty="0">
                <a:latin typeface="Monserat light"/>
              </a:rPr>
              <a:t>; </a:t>
            </a:r>
            <a:r>
              <a:rPr lang="lv-LV" sz="2000" dirty="0">
                <a:solidFill>
                  <a:srgbClr val="FF0000"/>
                </a:solidFill>
                <a:latin typeface="Monserat light"/>
              </a:rPr>
              <a:t>pedagogu algu fonda pieaugums par 2,6%; PII vadītāju atalgojuma pieaugums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Monserat light"/>
              </a:rPr>
              <a:t>1.un 4.amata mēnešalgu grupai jāprecizē zemākā algas likme atbilstoši minimālai algai -740-756, VK skalā tā neatbilst valstī noteiktajai minimālajai algai 2025.g.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  <a:cs typeface="Times New Roman" panose="02020603050405020304" pitchFamily="18" charset="0"/>
              </a:rPr>
              <a:t>Turpināt izlīdzināšanu ( MG maiņa atsevišķām darbinieku grupām). Pieaugums pēc attiecības pret 2025.g.viduspunktu - sadalīts uz turpmākiem 3 gadiem  6-8.6% </a:t>
            </a:r>
            <a:r>
              <a:rPr kumimoji="0" lang="lv-LV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  <a:cs typeface="Times New Roman" panose="02020603050405020304" pitchFamily="18" charset="0"/>
              </a:rPr>
              <a:t>robež</a:t>
            </a:r>
            <a:r>
              <a:rPr lang="lv-LV" sz="2000" dirty="0" err="1">
                <a:solidFill>
                  <a:prstClr val="black"/>
                </a:solidFill>
                <a:latin typeface="Monserat light"/>
                <a:cs typeface="Times New Roman" panose="02020603050405020304" pitchFamily="18" charset="0"/>
              </a:rPr>
              <a:t>ās</a:t>
            </a:r>
            <a:r>
              <a:rPr lang="lv-LV" sz="2000" dirty="0">
                <a:solidFill>
                  <a:prstClr val="black"/>
                </a:solidFill>
                <a:latin typeface="Monserat light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Monserat light"/>
              </a:rPr>
              <a:t>(fiksējot pašreizējo līmeni un pieauguma sadalījumu 3 gados, lai sasniegtu 100% vai tuvotos tiem)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srat"/>
              <a:cs typeface="Times New Roman" panose="02020603050405020304" pitchFamily="18" charset="0"/>
            </a:endParaRPr>
          </a:p>
          <a:p>
            <a:pPr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Alternates ExLight" panose="00000300000000000000" pitchFamily="50" charset="-70"/>
            </a:endParaRPr>
          </a:p>
          <a:p>
            <a:pPr marL="0" indent="0">
              <a:buNone/>
            </a:pPr>
            <a:endParaRPr lang="lv-LV" sz="1600" dirty="0">
              <a:latin typeface="Montserrat Light" panose="00000400000000000000" pitchFamily="50" charset="-7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9FCCF-2522-9C9D-DBE9-720A3F11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18.12.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lv-LV"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18.12.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303" y="-134462"/>
            <a:ext cx="9559844" cy="999701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br>
              <a:rPr lang="lv-LV" sz="2133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</a:rPr>
            </a:b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Monserat light"/>
              </a:rPr>
              <a:t>MĒNEŠALGAS NOTEIKŠANA</a:t>
            </a:r>
            <a:b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serat light"/>
              </a:rPr>
            </a:b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serat light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047" y="1042193"/>
            <a:ext cx="8788400" cy="4799810"/>
          </a:xfrm>
        </p:spPr>
        <p:txBody>
          <a:bodyPr>
            <a:noAutofit/>
          </a:bodyPr>
          <a:lstStyle/>
          <a:p>
            <a:pPr algn="just"/>
            <a:r>
              <a:rPr lang="lv-LV" sz="20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Bāzes algu nosaka Valsts kanceleja, pielietojot algoritmu, un tā mainās katru gadu atbilstoši Centrālās statistikas pārvaldes datiem.</a:t>
            </a:r>
          </a:p>
          <a:p>
            <a:pPr algn="just"/>
            <a:r>
              <a:rPr lang="lv-LV" sz="2000" dirty="0">
                <a:latin typeface="Montserrat" panose="00000500000000000000" pitchFamily="50" charset="-70"/>
              </a:rPr>
              <a:t>2023.gadā  - MIN 620 EUR; bāze - 1137,46 EUR</a:t>
            </a:r>
          </a:p>
          <a:p>
            <a:r>
              <a:rPr lang="lv-LV" sz="2000" dirty="0">
                <a:latin typeface="Montserrat" panose="00000500000000000000" pitchFamily="50" charset="-70"/>
              </a:rPr>
              <a:t>2024.gadā  - MIN 700 EUR; bāze - 1205,71 EUR</a:t>
            </a:r>
          </a:p>
          <a:p>
            <a:pPr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-70"/>
              </a:rPr>
              <a:t>2025.gadā  - MIN 740 EUR; bāze - </a:t>
            </a:r>
            <a:r>
              <a:rPr lang="pt-BR" sz="2000" b="1" i="0" u="none" strike="noStrike" dirty="0">
                <a:solidFill>
                  <a:srgbClr val="FF0000"/>
                </a:solidFill>
                <a:effectLst/>
                <a:latin typeface="Montserrat" panose="00000500000000000000" pitchFamily="50" charset="-70"/>
              </a:rPr>
              <a:t>12</a:t>
            </a:r>
            <a:r>
              <a:rPr lang="lv-LV" sz="2000" b="1" i="0" u="none" strike="noStrike" dirty="0">
                <a:solidFill>
                  <a:srgbClr val="FF0000"/>
                </a:solidFill>
                <a:effectLst/>
                <a:latin typeface="Montserrat" panose="00000500000000000000" pitchFamily="50" charset="-70"/>
              </a:rPr>
              <a:t>37</a:t>
            </a:r>
            <a:r>
              <a:rPr lang="pt-BR" sz="2000" b="1" i="0" u="none" strike="noStrike" dirty="0">
                <a:solidFill>
                  <a:srgbClr val="FF0000"/>
                </a:solidFill>
                <a:effectLst/>
                <a:latin typeface="Montserrat" panose="00000500000000000000" pitchFamily="50" charset="-70"/>
              </a:rPr>
              <a:t>,0</a:t>
            </a:r>
            <a:r>
              <a:rPr lang="lv-LV" sz="2000" b="1" i="0" u="none" strike="noStrike" dirty="0">
                <a:solidFill>
                  <a:srgbClr val="FF0000"/>
                </a:solidFill>
                <a:effectLst/>
                <a:latin typeface="Montserrat" panose="00000500000000000000" pitchFamily="50" charset="-70"/>
              </a:rPr>
              <a:t>6</a:t>
            </a:r>
            <a:r>
              <a:rPr lang="pt-BR" sz="2000" b="0" i="1" u="none" strike="noStrike" dirty="0">
                <a:solidFill>
                  <a:srgbClr val="FF0000"/>
                </a:solidFill>
                <a:effectLst/>
                <a:latin typeface="Montserrat" panose="00000500000000000000" pitchFamily="50" charset="-70"/>
              </a:rPr>
              <a:t> euro </a:t>
            </a: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-70"/>
            </a:endParaRPr>
          </a:p>
          <a:p>
            <a:pPr algn="just"/>
            <a:r>
              <a:rPr lang="lv-LV" sz="2000" dirty="0">
                <a:latin typeface="Montserrat" panose="00000500000000000000" pitchFamily="50" charset="-70"/>
              </a:rPr>
              <a:t>Bāzes algas min pieaugums 2024.g. ir 6 %, </a:t>
            </a:r>
            <a:r>
              <a:rPr lang="lv-LV" sz="2000" dirty="0">
                <a:solidFill>
                  <a:srgbClr val="FF0000"/>
                </a:solidFill>
                <a:latin typeface="Montserrat" panose="00000500000000000000" pitchFamily="50" charset="-70"/>
              </a:rPr>
              <a:t>2025.gadā – 2,6% pieaugums atalgojuma fondam</a:t>
            </a:r>
          </a:p>
          <a:p>
            <a:pPr algn="just"/>
            <a:r>
              <a:rPr lang="lv-LV" sz="20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Darbiniekiem algu </a:t>
            </a:r>
            <a:r>
              <a:rPr lang="lv-LV" sz="2000" i="1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nosaka</a:t>
            </a:r>
            <a:r>
              <a:rPr lang="lv-LV" sz="20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000" dirty="0">
                <a:solidFill>
                  <a:srgbClr val="FF0000"/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bāzes algai piemērojot attiecīgu koeficientu,</a:t>
            </a:r>
            <a:r>
              <a:rPr lang="lv-LV" sz="20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 noapaļojot līdz pilniem </a:t>
            </a:r>
            <a:r>
              <a:rPr lang="lv-LV" sz="2000" i="1" dirty="0" err="1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endParaRPr lang="lv-LV" sz="2000" i="1" dirty="0"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latin typeface="Montserrat Light" panose="000004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13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A1B07-8569-0008-DD34-7D8976CD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310"/>
            <a:ext cx="10515600" cy="727890"/>
          </a:xfrm>
        </p:spPr>
        <p:txBody>
          <a:bodyPr>
            <a:no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Amatalgu </a:t>
            </a:r>
            <a:r>
              <a:rPr lang="lv-LV" sz="3200" b="1" dirty="0">
                <a:solidFill>
                  <a:prstClr val="black"/>
                </a:solidFill>
                <a:latin typeface="Calibri Light" panose="020F0302020204030204"/>
              </a:rPr>
              <a:t>diapazons un proporcionālais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pieaugums 2025-2027 ĀNP </a:t>
            </a:r>
            <a:r>
              <a:rPr kumimoji="0" lang="lv-LV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iestā</a:t>
            </a:r>
            <a:r>
              <a:rPr lang="lv-LV" sz="3200" b="1" dirty="0">
                <a:solidFill>
                  <a:prstClr val="black"/>
                </a:solidFill>
                <a:latin typeface="Calibri Light" panose="020F0302020204030204"/>
              </a:rPr>
              <a:t>dēs</a:t>
            </a:r>
            <a:endParaRPr lang="lv-LV" sz="3200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7EFC65C-9710-A174-B5AE-82040978C48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9264201"/>
              </p:ext>
            </p:extLst>
          </p:nvPr>
        </p:nvGraphicFramePr>
        <p:xfrm>
          <a:off x="462116" y="973394"/>
          <a:ext cx="4906296" cy="5552303"/>
        </p:xfrm>
        <a:graphic>
          <a:graphicData uri="http://schemas.openxmlformats.org/drawingml/2006/table">
            <a:tbl>
              <a:tblPr/>
              <a:tblGrid>
                <a:gridCol w="363716">
                  <a:extLst>
                    <a:ext uri="{9D8B030D-6E8A-4147-A177-3AD203B41FA5}">
                      <a16:colId xmlns:a16="http://schemas.microsoft.com/office/drawing/2014/main" val="92751515"/>
                    </a:ext>
                  </a:extLst>
                </a:gridCol>
                <a:gridCol w="332761">
                  <a:extLst>
                    <a:ext uri="{9D8B030D-6E8A-4147-A177-3AD203B41FA5}">
                      <a16:colId xmlns:a16="http://schemas.microsoft.com/office/drawing/2014/main" val="1388118982"/>
                    </a:ext>
                  </a:extLst>
                </a:gridCol>
                <a:gridCol w="425625">
                  <a:extLst>
                    <a:ext uri="{9D8B030D-6E8A-4147-A177-3AD203B41FA5}">
                      <a16:colId xmlns:a16="http://schemas.microsoft.com/office/drawing/2014/main" val="1409521333"/>
                    </a:ext>
                  </a:extLst>
                </a:gridCol>
                <a:gridCol w="603614">
                  <a:extLst>
                    <a:ext uri="{9D8B030D-6E8A-4147-A177-3AD203B41FA5}">
                      <a16:colId xmlns:a16="http://schemas.microsoft.com/office/drawing/2014/main" val="2398313352"/>
                    </a:ext>
                  </a:extLst>
                </a:gridCol>
                <a:gridCol w="456579">
                  <a:extLst>
                    <a:ext uri="{9D8B030D-6E8A-4147-A177-3AD203B41FA5}">
                      <a16:colId xmlns:a16="http://schemas.microsoft.com/office/drawing/2014/main" val="2495154131"/>
                    </a:ext>
                  </a:extLst>
                </a:gridCol>
                <a:gridCol w="456579">
                  <a:extLst>
                    <a:ext uri="{9D8B030D-6E8A-4147-A177-3AD203B41FA5}">
                      <a16:colId xmlns:a16="http://schemas.microsoft.com/office/drawing/2014/main" val="1558933505"/>
                    </a:ext>
                  </a:extLst>
                </a:gridCol>
                <a:gridCol w="456579">
                  <a:extLst>
                    <a:ext uri="{9D8B030D-6E8A-4147-A177-3AD203B41FA5}">
                      <a16:colId xmlns:a16="http://schemas.microsoft.com/office/drawing/2014/main" val="2613037310"/>
                    </a:ext>
                  </a:extLst>
                </a:gridCol>
                <a:gridCol w="108341">
                  <a:extLst>
                    <a:ext uri="{9D8B030D-6E8A-4147-A177-3AD203B41FA5}">
                      <a16:colId xmlns:a16="http://schemas.microsoft.com/office/drawing/2014/main" val="2539163215"/>
                    </a:ext>
                  </a:extLst>
                </a:gridCol>
                <a:gridCol w="371455">
                  <a:extLst>
                    <a:ext uri="{9D8B030D-6E8A-4147-A177-3AD203B41FA5}">
                      <a16:colId xmlns:a16="http://schemas.microsoft.com/office/drawing/2014/main" val="3344763182"/>
                    </a:ext>
                  </a:extLst>
                </a:gridCol>
                <a:gridCol w="371455">
                  <a:extLst>
                    <a:ext uri="{9D8B030D-6E8A-4147-A177-3AD203B41FA5}">
                      <a16:colId xmlns:a16="http://schemas.microsoft.com/office/drawing/2014/main" val="2762919211"/>
                    </a:ext>
                  </a:extLst>
                </a:gridCol>
                <a:gridCol w="371455">
                  <a:extLst>
                    <a:ext uri="{9D8B030D-6E8A-4147-A177-3AD203B41FA5}">
                      <a16:colId xmlns:a16="http://schemas.microsoft.com/office/drawing/2014/main" val="1052094490"/>
                    </a:ext>
                  </a:extLst>
                </a:gridCol>
                <a:gridCol w="371455">
                  <a:extLst>
                    <a:ext uri="{9D8B030D-6E8A-4147-A177-3AD203B41FA5}">
                      <a16:colId xmlns:a16="http://schemas.microsoft.com/office/drawing/2014/main" val="1089733517"/>
                    </a:ext>
                  </a:extLst>
                </a:gridCol>
                <a:gridCol w="108341">
                  <a:extLst>
                    <a:ext uri="{9D8B030D-6E8A-4147-A177-3AD203B41FA5}">
                      <a16:colId xmlns:a16="http://schemas.microsoft.com/office/drawing/2014/main" val="1184970844"/>
                    </a:ext>
                  </a:extLst>
                </a:gridCol>
                <a:gridCol w="108341">
                  <a:extLst>
                    <a:ext uri="{9D8B030D-6E8A-4147-A177-3AD203B41FA5}">
                      <a16:colId xmlns:a16="http://schemas.microsoft.com/office/drawing/2014/main" val="1170276856"/>
                    </a:ext>
                  </a:extLst>
                </a:gridCol>
              </a:tblGrid>
              <a:tr h="25563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ĀNP iestādes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763001"/>
                  </a:ext>
                </a:extLst>
              </a:tr>
              <a:tr h="65678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Mēnešalgu grupa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Viduspunkts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effectLst/>
                          <a:latin typeface="Arial" panose="020B0604020202020204" pitchFamily="34" charset="0"/>
                        </a:rPr>
                        <a:t>Viduspunkts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effectLst/>
                          <a:latin typeface="Arial" panose="020B0604020202020204" pitchFamily="34" charset="0"/>
                        </a:rPr>
                        <a:t>Algu diapazons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387443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317905"/>
                  </a:ext>
                </a:extLst>
              </a:tr>
              <a:tr h="2289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721112"/>
                  </a:ext>
                </a:extLst>
              </a:tr>
              <a:tr h="347613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981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76-86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sv-SE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virzās uz 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243444"/>
                  </a:ext>
                </a:extLst>
              </a:tr>
              <a:tr h="347613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76-99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sv-SE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virzās uz 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025663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  <a:p>
                      <a:pPr algn="ctr" fontAlgn="b"/>
                      <a:endParaRPr lang="lv-LV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550454"/>
                  </a:ext>
                </a:extLst>
              </a:tr>
              <a:tr h="347613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89-99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sv-SE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virzās uz MAX (1529)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730622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1371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81-93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178107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1509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79-103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407684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1752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1797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80-96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942900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2174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74-94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3534033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2645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2714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71-90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95%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621936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3292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3377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71-84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90%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344575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4081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483478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4883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90%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14826"/>
                  </a:ext>
                </a:extLst>
              </a:tr>
              <a:tr h="2546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5643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tiecas uz 90%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4915960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5779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5929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752438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6346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6511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7668458"/>
                  </a:ext>
                </a:extLst>
              </a:tr>
            </a:tbl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B6566E4-F23F-D0AC-2939-337192E0C5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49467"/>
              </p:ext>
            </p:extLst>
          </p:nvPr>
        </p:nvGraphicFramePr>
        <p:xfrm>
          <a:off x="5919019" y="944200"/>
          <a:ext cx="5434783" cy="5572449"/>
        </p:xfrm>
        <a:graphic>
          <a:graphicData uri="http://schemas.openxmlformats.org/drawingml/2006/table">
            <a:tbl>
              <a:tblPr/>
              <a:tblGrid>
                <a:gridCol w="233907">
                  <a:extLst>
                    <a:ext uri="{9D8B030D-6E8A-4147-A177-3AD203B41FA5}">
                      <a16:colId xmlns:a16="http://schemas.microsoft.com/office/drawing/2014/main" val="3860918934"/>
                    </a:ext>
                  </a:extLst>
                </a:gridCol>
                <a:gridCol w="352185">
                  <a:extLst>
                    <a:ext uri="{9D8B030D-6E8A-4147-A177-3AD203B41FA5}">
                      <a16:colId xmlns:a16="http://schemas.microsoft.com/office/drawing/2014/main" val="3624424148"/>
                    </a:ext>
                  </a:extLst>
                </a:gridCol>
                <a:gridCol w="450470">
                  <a:extLst>
                    <a:ext uri="{9D8B030D-6E8A-4147-A177-3AD203B41FA5}">
                      <a16:colId xmlns:a16="http://schemas.microsoft.com/office/drawing/2014/main" val="4277224062"/>
                    </a:ext>
                  </a:extLst>
                </a:gridCol>
                <a:gridCol w="638848">
                  <a:extLst>
                    <a:ext uri="{9D8B030D-6E8A-4147-A177-3AD203B41FA5}">
                      <a16:colId xmlns:a16="http://schemas.microsoft.com/office/drawing/2014/main" val="953592841"/>
                    </a:ext>
                  </a:extLst>
                </a:gridCol>
                <a:gridCol w="483231">
                  <a:extLst>
                    <a:ext uri="{9D8B030D-6E8A-4147-A177-3AD203B41FA5}">
                      <a16:colId xmlns:a16="http://schemas.microsoft.com/office/drawing/2014/main" val="48617782"/>
                    </a:ext>
                  </a:extLst>
                </a:gridCol>
                <a:gridCol w="483231">
                  <a:extLst>
                    <a:ext uri="{9D8B030D-6E8A-4147-A177-3AD203B41FA5}">
                      <a16:colId xmlns:a16="http://schemas.microsoft.com/office/drawing/2014/main" val="4080173533"/>
                    </a:ext>
                  </a:extLst>
                </a:gridCol>
                <a:gridCol w="483231">
                  <a:extLst>
                    <a:ext uri="{9D8B030D-6E8A-4147-A177-3AD203B41FA5}">
                      <a16:colId xmlns:a16="http://schemas.microsoft.com/office/drawing/2014/main" val="850901455"/>
                    </a:ext>
                  </a:extLst>
                </a:gridCol>
                <a:gridCol w="114665">
                  <a:extLst>
                    <a:ext uri="{9D8B030D-6E8A-4147-A177-3AD203B41FA5}">
                      <a16:colId xmlns:a16="http://schemas.microsoft.com/office/drawing/2014/main" val="693876549"/>
                    </a:ext>
                  </a:extLst>
                </a:gridCol>
                <a:gridCol w="393137">
                  <a:extLst>
                    <a:ext uri="{9D8B030D-6E8A-4147-A177-3AD203B41FA5}">
                      <a16:colId xmlns:a16="http://schemas.microsoft.com/office/drawing/2014/main" val="952737160"/>
                    </a:ext>
                  </a:extLst>
                </a:gridCol>
                <a:gridCol w="393137">
                  <a:extLst>
                    <a:ext uri="{9D8B030D-6E8A-4147-A177-3AD203B41FA5}">
                      <a16:colId xmlns:a16="http://schemas.microsoft.com/office/drawing/2014/main" val="4272140346"/>
                    </a:ext>
                  </a:extLst>
                </a:gridCol>
                <a:gridCol w="393137">
                  <a:extLst>
                    <a:ext uri="{9D8B030D-6E8A-4147-A177-3AD203B41FA5}">
                      <a16:colId xmlns:a16="http://schemas.microsoft.com/office/drawing/2014/main" val="3506495250"/>
                    </a:ext>
                  </a:extLst>
                </a:gridCol>
                <a:gridCol w="393137">
                  <a:extLst>
                    <a:ext uri="{9D8B030D-6E8A-4147-A177-3AD203B41FA5}">
                      <a16:colId xmlns:a16="http://schemas.microsoft.com/office/drawing/2014/main" val="3304225930"/>
                    </a:ext>
                  </a:extLst>
                </a:gridCol>
                <a:gridCol w="114665">
                  <a:extLst>
                    <a:ext uri="{9D8B030D-6E8A-4147-A177-3AD203B41FA5}">
                      <a16:colId xmlns:a16="http://schemas.microsoft.com/office/drawing/2014/main" val="1256670123"/>
                    </a:ext>
                  </a:extLst>
                </a:gridCol>
                <a:gridCol w="114665">
                  <a:extLst>
                    <a:ext uri="{9D8B030D-6E8A-4147-A177-3AD203B41FA5}">
                      <a16:colId xmlns:a16="http://schemas.microsoft.com/office/drawing/2014/main" val="1623189996"/>
                    </a:ext>
                  </a:extLst>
                </a:gridCol>
                <a:gridCol w="393137">
                  <a:extLst>
                    <a:ext uri="{9D8B030D-6E8A-4147-A177-3AD203B41FA5}">
                      <a16:colId xmlns:a16="http://schemas.microsoft.com/office/drawing/2014/main" val="96361498"/>
                    </a:ext>
                  </a:extLst>
                </a:gridCol>
              </a:tblGrid>
              <a:tr h="268929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P/a CKS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104110"/>
                  </a:ext>
                </a:extLst>
              </a:tr>
              <a:tr h="65544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Mēnešalgu grupa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Viduspunkts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Viduspunkts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Algu diapazons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effectLst/>
                          <a:latin typeface="Arial" panose="020B0604020202020204" pitchFamily="34" charset="0"/>
                        </a:rPr>
                        <a:t>Pieaugums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161503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skala neatbilst valstī noteiktajai min algai (740EUR)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350358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849000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981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75-82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izvērtē vai manīt algu grupu vai tiekties uz MAX (1310) (atkarīgs no amata specifikas tirgū)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09224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izvērtē vai manīt algu grupu vai tiekties uz MAX (1336) (atkarīgs no amata specifikas tirgū)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356121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izvērtē vai manīt algu grupu vai tiekties uz MAX (1430) (atkarīgs no amata specifikas tirgū)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258324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94-100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1" u="none" strike="noStrike" dirty="0">
                          <a:effectLst/>
                          <a:latin typeface="Arial" panose="020B0604020202020204" pitchFamily="34" charset="0"/>
                        </a:rPr>
                        <a:t>* kad </a:t>
                      </a:r>
                      <a:r>
                        <a:rPr lang="lv-LV" sz="900" b="0" i="1" u="none" strike="noStrike" dirty="0" err="1">
                          <a:effectLst/>
                          <a:latin typeface="Arial" panose="020B0604020202020204" pitchFamily="34" charset="0"/>
                        </a:rPr>
                        <a:t>saniegts</a:t>
                      </a:r>
                      <a:r>
                        <a:rPr lang="lv-LV" sz="900" b="0" i="1" u="none" strike="noStrike" dirty="0">
                          <a:effectLst/>
                          <a:latin typeface="Arial" panose="020B0604020202020204" pitchFamily="34" charset="0"/>
                        </a:rPr>
                        <a:t> VID, tad izvērtē vai manīt algu grupu vai tiekties uz MAX (1529) (atkarīgs no amata specifikas tirgū)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519520"/>
                  </a:ext>
                </a:extLst>
              </a:tr>
              <a:tr h="3932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1371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78-101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v-LV" sz="900" b="0" i="1" u="none" strike="noStrike">
                          <a:effectLst/>
                          <a:latin typeface="Arial" panose="020B0604020202020204" pitchFamily="34" charset="0"/>
                        </a:rPr>
                        <a:t>* kad saniegts VID, tad izvērtē vai manīt algu grupu vai tiekties uz MAX (1830) (atkarīgs no amata specifikas tirgū)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918722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1509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99-103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tiecās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557934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effectLst/>
                          <a:latin typeface="Arial" panose="020B0604020202020204" pitchFamily="34" charset="0"/>
                        </a:rPr>
                        <a:t>1752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1797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86-95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effectLst/>
                          <a:latin typeface="Arial" panose="020B0604020202020204" pitchFamily="34" charset="0"/>
                        </a:rPr>
                        <a:t>* tiecās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253593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2174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77-85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tiecās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160540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2645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2714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74-92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tiecās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597631"/>
                  </a:ext>
                </a:extLst>
              </a:tr>
              <a:tr h="2621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3292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3377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69-86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tiecās uz 100%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452640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4081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* tiecās uz 90% no VID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932330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4883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684275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5643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508677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5779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5929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6542170"/>
                  </a:ext>
                </a:extLst>
              </a:tr>
              <a:tr h="1310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6346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effectLst/>
                          <a:latin typeface="Arial" panose="020B0604020202020204" pitchFamily="34" charset="0"/>
                        </a:rPr>
                        <a:t>6511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320574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44B5-5AE5-0923-AA98-68D4090D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73180"/>
            <a:ext cx="4114800" cy="51879"/>
          </a:xfrm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18.12.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32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44BAE-3C23-1E4F-1E5A-87BDD9F0B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5809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Montserrat Light" panose="00000400000000000000" pitchFamily="50" charset="-70"/>
              </a:rPr>
              <a:t>2024.g.jaunizveidoto amatu ietekme uz budžetu</a:t>
            </a:r>
            <a:endParaRPr lang="lv-LV" sz="3200" b="1" dirty="0">
              <a:solidFill>
                <a:srgbClr val="FF0000"/>
              </a:solidFill>
              <a:latin typeface="Montserrat Light" panose="00000400000000000000" pitchFamily="50" charset="-7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1245-9BCE-4EB1-4559-7F6472A16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5174"/>
            <a:ext cx="5181600" cy="4721790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E7E6C-4A56-E555-EF2B-5FC9101ED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18.12.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2DD8C7-A98C-6168-9647-2E69F77F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53" y="1538321"/>
            <a:ext cx="10409903" cy="43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0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63404-0E4A-1064-2F28-A535D8253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9377"/>
          </a:xfrm>
        </p:spPr>
        <p:txBody>
          <a:bodyPr>
            <a:normAutofit/>
          </a:bodyPr>
          <a:lstStyle/>
          <a:p>
            <a:pPr algn="ctr"/>
            <a:r>
              <a:rPr lang="lv-LV" sz="3200" dirty="0">
                <a:latin typeface="Monserat light"/>
              </a:rPr>
              <a:t>Izglītības iestāžu vadītāju atalgojums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EBA2BD-D04E-ABD0-E7EA-AA1257671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8340"/>
            <a:ext cx="9989574" cy="349170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963F6-AD5E-50A2-75C2-AA7CF817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 18.12.2024.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288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5416-C278-2674-10D0-60C5E2AD8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833" y="206477"/>
            <a:ext cx="10331244" cy="491642"/>
          </a:xfrm>
        </p:spPr>
        <p:txBody>
          <a:bodyPr>
            <a:normAutofit fontScale="90000"/>
          </a:bodyPr>
          <a:lstStyle/>
          <a:p>
            <a:pPr marL="0" marR="0" lvl="0" indent="0" algn="ctr" defTabSz="914446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lv-LV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lv-LV" sz="2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PRIEKŠLIKUMI izmaiņām algu fondā 2025.g. </a:t>
            </a:r>
            <a:br>
              <a:rPr kumimoji="0" lang="lv-LV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E1E376-03E1-45B3-2ADE-1158D7BB6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7494017"/>
              </p:ext>
            </p:extLst>
          </p:nvPr>
        </p:nvGraphicFramePr>
        <p:xfrm>
          <a:off x="707923" y="698119"/>
          <a:ext cx="10645877" cy="6196159"/>
        </p:xfrm>
        <a:graphic>
          <a:graphicData uri="http://schemas.openxmlformats.org/drawingml/2006/table">
            <a:tbl>
              <a:tblPr/>
              <a:tblGrid>
                <a:gridCol w="7895303">
                  <a:extLst>
                    <a:ext uri="{9D8B030D-6E8A-4147-A177-3AD203B41FA5}">
                      <a16:colId xmlns:a16="http://schemas.microsoft.com/office/drawing/2014/main" val="190037467"/>
                    </a:ext>
                  </a:extLst>
                </a:gridCol>
                <a:gridCol w="2750574">
                  <a:extLst>
                    <a:ext uri="{9D8B030D-6E8A-4147-A177-3AD203B41FA5}">
                      <a16:colId xmlns:a16="http://schemas.microsoft.com/office/drawing/2014/main" val="831530116"/>
                    </a:ext>
                  </a:extLst>
                </a:gridCol>
              </a:tblGrid>
              <a:tr h="300935">
                <a:tc>
                  <a:txBody>
                    <a:bodyPr/>
                    <a:lstStyle/>
                    <a:p>
                      <a:pPr algn="just" rtl="0" fontAlgn="ctr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Ietekme uz 2025. g. budžetu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673405"/>
                  </a:ext>
                </a:extLst>
              </a:tr>
              <a:tr h="451402">
                <a:tc>
                  <a:txBody>
                    <a:bodyPr/>
                    <a:lstStyle/>
                    <a:p>
                      <a:pPr algn="just" rtl="0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Samazināt plānotos izdevumus EKK 1140 - paredzot 140% iepriekšējo 150% vietā; precizēt aizvietošanas kārtību, nosakot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max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20% par aizvietošanu un papildu pienākumiem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100 300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980951"/>
                  </a:ext>
                </a:extLst>
              </a:tr>
              <a:tr h="451402">
                <a:tc>
                  <a:txBody>
                    <a:bodyPr/>
                    <a:lstStyle/>
                    <a:p>
                      <a:pPr algn="just" rtl="0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Noteikt komisijas, kurās darbs tiek apmaksāts un kurās nē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>
                          <a:effectLst/>
                          <a:latin typeface="Times New Roman" panose="02020603050405020304" pitchFamily="18" charset="0"/>
                        </a:rPr>
                        <a:t>                       20 000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7812067"/>
                  </a:ext>
                </a:extLst>
              </a:tr>
              <a:tr h="451402">
                <a:tc>
                  <a:txBody>
                    <a:bodyPr/>
                    <a:lstStyle/>
                    <a:p>
                      <a:pPr algn="just" rtl="0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Jauno amatu CVS izveidot ar 01.04.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   6 372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776087"/>
                  </a:ext>
                </a:extLst>
              </a:tr>
              <a:tr h="507949">
                <a:tc>
                  <a:txBody>
                    <a:bodyPr/>
                    <a:lstStyle/>
                    <a:p>
                      <a:pPr algn="just" rtl="0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Samazināt TPN pastāvīgās piemaksas (ar domes lēmumu), nosakot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max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20% par TP izstrādi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 22 478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49867"/>
                  </a:ext>
                </a:extLst>
              </a:tr>
              <a:tr h="601869">
                <a:tc>
                  <a:txBody>
                    <a:bodyPr/>
                    <a:lstStyle/>
                    <a:p>
                      <a:pPr algn="just" rtl="0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Izvērtēt pašvaldības finansēto pedagogu novērtēšanu, ieviest vienotu sistēmu un vērtēšanu pēc MK noteikumiem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126 272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184887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                      42 035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46611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KPII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23 061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992079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CPII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30 518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068065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>
                          <a:effectLst/>
                          <a:latin typeface="Times New Roman" panose="02020603050405020304" pitchFamily="18" charset="0"/>
                        </a:rPr>
                        <a:t>SPII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                      30 658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359681"/>
                  </a:ext>
                </a:extLst>
              </a:tr>
              <a:tr h="385572">
                <a:tc>
                  <a:txBody>
                    <a:bodyPr/>
                    <a:lstStyle/>
                    <a:p>
                      <a:pPr algn="l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Likvidētie amati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 80 238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035888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>
                          <a:effectLst/>
                          <a:latin typeface="Times New Roman" panose="02020603050405020304" pitchFamily="18" charset="0"/>
                        </a:rPr>
                        <a:t>Medicīnas māsa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                      19 211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264199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Treneris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10 334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994788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>
                          <a:effectLst/>
                          <a:latin typeface="Times New Roman" panose="02020603050405020304" pitchFamily="18" charset="0"/>
                        </a:rPr>
                        <a:t>Ansambļa vokālais vadītājs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13 646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600143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Metodiķis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27 243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466220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1" u="none" strike="noStrike">
                          <a:effectLst/>
                          <a:latin typeface="Times New Roman" panose="02020603050405020304" pitchFamily="18" charset="0"/>
                        </a:rPr>
                        <a:t>CKS pastnieks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    9 804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61576"/>
                  </a:ext>
                </a:extLst>
              </a:tr>
              <a:tr h="300935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Pavisam: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   355 660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570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983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FE158-4886-0681-D7F5-4CB72DFB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945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Komisijas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E8382-3C66-F502-C3CC-041611C211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44220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u="sng" dirty="0"/>
              <a:t>Apmaksājamās</a:t>
            </a:r>
          </a:p>
          <a:p>
            <a:r>
              <a:rPr lang="lv-LV" sz="1600" dirty="0"/>
              <a:t>Iepirkumu komisija</a:t>
            </a:r>
          </a:p>
          <a:p>
            <a:r>
              <a:rPr lang="lv-LV" sz="1600" dirty="0"/>
              <a:t>Administratīvā komisija</a:t>
            </a:r>
          </a:p>
          <a:p>
            <a:r>
              <a:rPr lang="lv-LV" sz="1600" dirty="0"/>
              <a:t>Vēlēšanu komisija</a:t>
            </a:r>
          </a:p>
          <a:p>
            <a:r>
              <a:rPr lang="lv-LV" sz="1600" dirty="0"/>
              <a:t>Mantas iznomāšanas un atsavināšanas komisija</a:t>
            </a:r>
          </a:p>
          <a:p>
            <a:r>
              <a:rPr lang="lv-LV" sz="1600" dirty="0"/>
              <a:t>Pedagoģiski medicīniskā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komisija</a:t>
            </a:r>
          </a:p>
          <a:p>
            <a:r>
              <a:rPr lang="lv-LV" sz="1600" dirty="0">
                <a:solidFill>
                  <a:prstClr val="black"/>
                </a:solidFill>
                <a:latin typeface="Calibri" panose="020F0502020204030204"/>
              </a:rPr>
              <a:t>Inventarizācijas komisija</a:t>
            </a:r>
            <a:endParaRPr lang="lv-LV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3A138-39FD-BD38-AEEB-CBBE697C1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0258" y="875071"/>
            <a:ext cx="6093542" cy="54812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u="sng" dirty="0"/>
              <a:t>Neapmaksājamās*</a:t>
            </a:r>
          </a:p>
          <a:p>
            <a:r>
              <a:rPr lang="lv-LV" sz="1400" dirty="0"/>
              <a:t>Administratīvo strīdu komisija</a:t>
            </a:r>
          </a:p>
          <a:p>
            <a:r>
              <a:rPr lang="lv-LV" sz="1400" dirty="0"/>
              <a:t>Apbalvošanas komisija</a:t>
            </a:r>
          </a:p>
          <a:p>
            <a:r>
              <a:rPr lang="lv-LV" sz="1400" dirty="0"/>
              <a:t>Arhīva ekspertu komisija</a:t>
            </a:r>
          </a:p>
          <a:p>
            <a:r>
              <a:rPr lang="lv-LV" sz="1400" dirty="0"/>
              <a:t>Bērnu un jauniešu vasaras nometņu projektu konkursa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Interešu izglītības un neformālās izglītības programmu licencēšanas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komisija</a:t>
            </a:r>
          </a:p>
          <a:p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Interešu izglītības programmu izvērtēšanas un mērķdotācijas sadales 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Ētikas 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Tehniskā 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Projektu uzraudzības 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Koku izvērtēšanas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komisija</a:t>
            </a:r>
          </a:p>
          <a:p>
            <a:r>
              <a:rPr lang="lv-LV" sz="1400" dirty="0" err="1">
                <a:solidFill>
                  <a:prstClr val="black"/>
                </a:solidFill>
              </a:rPr>
              <a:t>Starpinstitucionālā</a:t>
            </a:r>
            <a:r>
              <a:rPr lang="lv-LV" sz="1400" dirty="0">
                <a:solidFill>
                  <a:prstClr val="black"/>
                </a:solidFill>
              </a:rPr>
              <a:t> nepilngadīgo lietu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Sadarbības teritorijas civilas aizsardzības 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Pašvaldības līdzfinansējuma izvērtēšanas komisija</a:t>
            </a:r>
          </a:p>
          <a:p>
            <a:r>
              <a:rPr lang="lv-LV" sz="1400" dirty="0">
                <a:solidFill>
                  <a:prstClr val="black"/>
                </a:solidFill>
              </a:rPr>
              <a:t>L/s zemes darījumu komisija</a:t>
            </a:r>
            <a:endParaRPr lang="lv-LV" sz="1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C4372-5990-2BE0-E599-08177867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609630">
              <a:lnSpc>
                <a:spcPts val="1200"/>
              </a:lnSpc>
            </a:pPr>
            <a:r>
              <a:rPr lang="en-US" sz="1000" dirty="0">
                <a:latin typeface="Montserrat" pitchFamily="2" charset="77"/>
              </a:rPr>
              <a:t>ĀDAŽU NOVADA PAŠVALDĪBA   </a:t>
            </a:r>
            <a:r>
              <a:rPr lang="lv-LV" sz="1000" dirty="0">
                <a:latin typeface="Montserrat" pitchFamily="2" charset="77"/>
              </a:rPr>
              <a:t>18.12.</a:t>
            </a:r>
            <a:r>
              <a:rPr lang="en-US" sz="1000" dirty="0">
                <a:latin typeface="Montserrat" pitchFamily="2" charset="77"/>
              </a:rPr>
              <a:t>202</a:t>
            </a:r>
            <a:r>
              <a:rPr lang="lv-LV" sz="1000" dirty="0">
                <a:latin typeface="Montserrat" pitchFamily="2" charset="77"/>
              </a:rPr>
              <a:t>4.</a:t>
            </a:r>
            <a:endParaRPr lang="en-US" sz="1000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BEFA19-1B2D-1880-D53B-AB570C2B4A25}"/>
              </a:ext>
            </a:extLst>
          </p:cNvPr>
          <p:cNvSpPr txBox="1"/>
          <p:nvPr/>
        </p:nvSpPr>
        <p:spPr>
          <a:xfrm>
            <a:off x="5260257" y="5798263"/>
            <a:ext cx="5201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*</a:t>
            </a:r>
            <a:r>
              <a:rPr lang="lv-LV" sz="1400" dirty="0">
                <a:highlight>
                  <a:srgbClr val="FFFF00"/>
                </a:highlight>
              </a:rPr>
              <a:t>Apmaksā  darbu pieaicinātajiem komisijas locekļiem, kuri nav darbinieki</a:t>
            </a:r>
          </a:p>
        </p:txBody>
      </p:sp>
    </p:spTree>
    <p:extLst>
      <p:ext uri="{BB962C8B-B14F-4D97-AF65-F5344CB8AC3E}">
        <p14:creationId xmlns:p14="http://schemas.microsoft.com/office/powerpoint/2010/main" val="7926365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1332</Words>
  <Application>Microsoft Office PowerPoint</Application>
  <PresentationFormat>Widescreen</PresentationFormat>
  <Paragraphs>388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Monserat light</vt:lpstr>
      <vt:lpstr>Monsrat</vt:lpstr>
      <vt:lpstr>Montserrat</vt:lpstr>
      <vt:lpstr>Montserrat Alternates ExLight</vt:lpstr>
      <vt:lpstr>Montserrat Light</vt:lpstr>
      <vt:lpstr>Montserrat Semi-Bold Bold</vt:lpstr>
      <vt:lpstr>Times New Roman</vt:lpstr>
      <vt:lpstr>Wingdings</vt:lpstr>
      <vt:lpstr>1_Office Theme</vt:lpstr>
      <vt:lpstr>PowerPoint Presentation</vt:lpstr>
      <vt:lpstr>Preambula</vt:lpstr>
      <vt:lpstr>Principi amatalgu noteikšanai  2024.un 2025.gadā</vt:lpstr>
      <vt:lpstr>  MĒNEŠALGAS NOTEIKŠANA </vt:lpstr>
      <vt:lpstr>Amatalgu diapazons un proporcionālais pieaugums 2025-2027 ĀNP iestādēs</vt:lpstr>
      <vt:lpstr>2024.g.jaunizveidoto amatu ietekme uz budžetu</vt:lpstr>
      <vt:lpstr>Izglītības iestāžu vadītāju atalgojums</vt:lpstr>
      <vt:lpstr> PRIEKŠLIKUMI izmaiņām algu fondā 2025.g.  </vt:lpstr>
      <vt:lpstr>Komisijas</vt:lpstr>
      <vt:lpstr>  Ņemot vērā viduspunkta samazinājumu 2025.g.algu skalā un veiktās izmaiņas algu fonda plānošanā, sadalot pieaugumu atbilstoši amatalgu grupām,  priekšlikums - algu fonda pieaugumam 2025.gadā ir  5.0%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 Reke</dc:creator>
  <cp:lastModifiedBy>Linda Pavlovska</cp:lastModifiedBy>
  <cp:revision>48</cp:revision>
  <dcterms:created xsi:type="dcterms:W3CDTF">2024-11-11T19:43:25Z</dcterms:created>
  <dcterms:modified xsi:type="dcterms:W3CDTF">2025-01-07T10:23:02Z</dcterms:modified>
</cp:coreProperties>
</file>