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432" r:id="rId2"/>
    <p:sldId id="472" r:id="rId3"/>
    <p:sldId id="459" r:id="rId4"/>
    <p:sldId id="442" r:id="rId5"/>
    <p:sldId id="470" r:id="rId6"/>
    <p:sldId id="465" r:id="rId7"/>
    <p:sldId id="475" r:id="rId8"/>
    <p:sldId id="473" r:id="rId9"/>
    <p:sldId id="468" r:id="rId10"/>
    <p:sldId id="477" r:id="rId11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570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4CF3C2-DC92-4AAA-9B15-0D95BFEE51B7}" type="datetimeFigureOut">
              <a:rPr lang="lv-LV" smtClean="0"/>
              <a:t>07.01.2025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CBE01C-9DD9-43E1-8D9B-CDBFC55C57B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64247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AE27AA-9BC7-E84F-8718-96696ED692D6}" type="slidenum">
              <a:rPr kumimoji="0" lang="en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8453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541C8-3AEE-92D0-6BC7-43B9298F41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B5853E-7624-0FE6-9FFF-82B092C161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6A15C-33BA-109B-C718-857CACB99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DBD1-BBC6-144F-BB04-668AE50EEAA2}" type="datetime1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F34E3-512D-C7E8-C9A1-C78861BE7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27C26C-60F9-7124-6965-208FDD909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81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CECC4-E968-3D5F-03A5-A4E8DD09E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C209E-3B70-2EEE-3172-85E0E4BC3A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E690F4-4792-117B-6615-1DA3855EC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B9F0-4552-AC48-AA4F-42211AD280FC}" type="datetime1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E5E789-7E16-BCEA-D165-29D3EA95E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CF779-A07C-29D5-7113-0D73DB7D8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578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F72C63-D56C-29F1-9C66-0F53431B77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B5D915-09E9-64BF-214D-C4117A112E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6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E2A7ED-2898-66C5-8B14-CAF10E38C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F4B85-EE1C-824B-90CF-74BDD2F38CBA}" type="datetime1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20F789-33AC-09E2-11AD-9629C7886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D5682-811F-8F9D-7DA1-21B71EA85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00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E5D27-CFB8-6153-AFDF-92C8AF72B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23432-3351-EE92-DC29-797117BD9D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66F2B-CBAE-511B-DF3A-726E8FE20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8FE41-FDFF-8047-B79B-356A78FD3E08}" type="datetime1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F8B86A-7330-3189-51EC-BC8929C52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C7A196-DFA2-AAF7-EC91-6BC8AA594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191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A6080-85A1-2BCE-DD4A-744EDE674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DCFDBD-BC6E-47B5-E97C-F392EFE330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2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4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1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650B6-31BE-D0E5-FBBD-D6C76947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B4E0E-0A54-0C4A-A6CD-2D1CE1D43E84}" type="datetime1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73D1AE-D253-228A-7B9E-C7AC2A943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522A7-AC36-79E5-5420-725C999A1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829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8E326-4237-8C99-A138-C1AD8BB9E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963024-7751-26EA-428C-2497E4D11A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FAC09D-1B7E-3147-32EF-ED6BCB15D3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8949EF-83E8-87AD-CBA1-DAC812DA5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80C60-2641-914D-8720-24CB9E1544F8}" type="datetime1">
              <a:rPr lang="en-US" smtClean="0"/>
              <a:t>1/7/2025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D8BB95-20DC-906F-19A8-2F37569E0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908B5-0AAB-EE31-068F-43822183C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74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3844F-BA58-53F9-0B1E-A3AE12488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5BB852-EB59-4733-F019-52D320C33E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41A709-738A-0ACA-8E91-C7EAE6E69E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E12C7B-5E80-8DB1-4700-6C29C2D72B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01D052-34EE-7525-5892-BA95E22BED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8A356C-9086-F788-A384-04A08B872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618D-AFDF-4441-B6AC-AB7256007DBD}" type="datetime1">
              <a:rPr lang="en-US" smtClean="0"/>
              <a:t>1/7/2025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5E61E3-D88C-E4D3-B411-2D18686FF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AF31C9-BBD9-6921-93CF-46488A811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954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0E216-8084-B633-9437-CBA62A0AA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91758F-5162-D689-4336-005E6C00D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D66EA-52B9-B847-AD9B-694F049B33E6}" type="datetime1">
              <a:rPr lang="en-US" smtClean="0"/>
              <a:t>1/7/2025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0B3810-4CF9-82A3-8E86-847DD431F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3C755D-5FC6-111E-7F40-7D4924788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615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33EF83-3619-4F9B-E568-FE7EED132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F490-1998-4A44-A624-42F54DBDC226}" type="datetime1">
              <a:rPr lang="en-US" smtClean="0"/>
              <a:t>1/7/2025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42AA65-086E-6BC2-BF9E-C82C5EEA6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E7080E-3244-9936-7994-24FEB990A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151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556D6-553C-1328-806D-78813C4F0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A23D2-74A7-7103-2CEB-12001FA2E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E10250-889D-60F7-4147-A5FED3A264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086620-40C3-9948-9875-F0890D755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BFAB0-4578-A449-A906-ABE38DB7018B}" type="datetime1">
              <a:rPr lang="en-US" smtClean="0"/>
              <a:t>1/7/2025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BE6BF5-E51A-4DAF-8676-D9C8C961F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DB26A9-C2C1-690A-C2BC-BF3517804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1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927AA-DC63-A17E-AC4E-58AA75E6E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19806E-8F6B-C676-3F01-A45287EFF5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endParaRPr lang="en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C2FCF3-9663-C5C5-FA78-B176809D05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30C00F-2371-269C-218C-4EB909E1D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F1D72-1054-794F-87B7-D0056D5203D5}" type="datetime1">
              <a:rPr lang="en-US" smtClean="0"/>
              <a:t>1/7/2025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46921E-EAFD-D74A-0F32-ED7C19A8E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B1CAB2-07BA-9CE5-EC9C-2236DBE1E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748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0916EE-EC74-18A7-E5A4-450427377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49A7A5-BDBE-5F10-6794-A795F3BF6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EF1445-A891-5DDD-B88C-909AC5DB63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800B1-4C03-4D41-B773-165D95B0D0CA}" type="datetime1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F3E9B-179C-D21C-7EF0-0D4601B545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6E1A7A-0032-9C2B-8E90-115F829F0D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842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4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91444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3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57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80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503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726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49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71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9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V"/>
      </a:defPPr>
      <a:lvl1pPr marL="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46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69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91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114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37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6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8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395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defTabSz="609630"/>
            <a:endParaRPr lang="lv-LV" sz="120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A0FD06E-0991-2162-A412-99693045A6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3811" y="205177"/>
            <a:ext cx="4101199" cy="3999935"/>
          </a:xfrm>
          <a:prstGeom prst="rect">
            <a:avLst/>
          </a:prstGeom>
        </p:spPr>
      </p:pic>
      <p:sp>
        <p:nvSpPr>
          <p:cNvPr id="4" name="TextBox 4">
            <a:extLst>
              <a:ext uri="{FF2B5EF4-FFF2-40B4-BE49-F238E27FC236}">
                <a16:creationId xmlns:a16="http://schemas.microsoft.com/office/drawing/2014/main" id="{F0ABA4C5-EB5D-5532-6F5E-3B742DD37B8D}"/>
              </a:ext>
            </a:extLst>
          </p:cNvPr>
          <p:cNvSpPr txBox="1"/>
          <p:nvPr/>
        </p:nvSpPr>
        <p:spPr>
          <a:xfrm>
            <a:off x="-3180" y="4191000"/>
            <a:ext cx="12195180" cy="6587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5280"/>
              </a:lnSpc>
            </a:pPr>
            <a:r>
              <a:rPr lang="lv-LV" sz="4400" dirty="0">
                <a:solidFill>
                  <a:srgbClr val="FFFFFF"/>
                </a:solidFill>
                <a:latin typeface="Montserrat Semi-Bold Bold"/>
              </a:rPr>
              <a:t>MĒNEŠALGU PROJEKTS 2025</a:t>
            </a:r>
            <a:endParaRPr lang="en-US" sz="4400" dirty="0">
              <a:solidFill>
                <a:srgbClr val="FFFFFF"/>
              </a:solidFill>
              <a:latin typeface="Montserrat Semi-Bold Bold"/>
            </a:endParaRPr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186E7448-3FE9-0C41-124B-BF2F778925EA}"/>
              </a:ext>
            </a:extLst>
          </p:cNvPr>
          <p:cNvSpPr txBox="1"/>
          <p:nvPr/>
        </p:nvSpPr>
        <p:spPr>
          <a:xfrm>
            <a:off x="60960" y="6350164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200"/>
              </a:lnSpc>
            </a:pPr>
            <a:r>
              <a:rPr lang="en-US" sz="1000" dirty="0">
                <a:latin typeface="Montserrat" pitchFamily="2" charset="77"/>
              </a:rPr>
              <a:t>ĀDAŽU NOVADA PAŠVALDĪBA   </a:t>
            </a:r>
            <a:r>
              <a:rPr lang="lv-LV" sz="1000" dirty="0">
                <a:latin typeface="Montserrat" pitchFamily="2" charset="77"/>
              </a:rPr>
              <a:t>18.12.</a:t>
            </a:r>
            <a:r>
              <a:rPr lang="en-US" sz="1000" dirty="0">
                <a:latin typeface="Montserrat" pitchFamily="2" charset="77"/>
              </a:rPr>
              <a:t>202</a:t>
            </a:r>
            <a:r>
              <a:rPr lang="lv-LV" sz="1000" dirty="0">
                <a:latin typeface="Montserrat" pitchFamily="2" charset="77"/>
              </a:rPr>
              <a:t>4.</a:t>
            </a:r>
            <a:endParaRPr lang="en-US" sz="1000" dirty="0">
              <a:latin typeface="Montserra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45650461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0F2CB-FA3A-B02B-DAE0-15B2252EB8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033792"/>
          </a:xfrm>
        </p:spPr>
        <p:txBody>
          <a:bodyPr>
            <a:normAutofit/>
          </a:bodyPr>
          <a:lstStyle/>
          <a:p>
            <a:r>
              <a:rPr lang="lv-LV" sz="2400" b="1" i="1" u="none" strike="noStrike" dirty="0">
                <a:solidFill>
                  <a:srgbClr val="2F75B5"/>
                </a:solidFill>
                <a:effectLst/>
                <a:latin typeface="Times New Roman" panose="02020603050405020304" pitchFamily="18" charset="0"/>
              </a:rPr>
              <a:t> </a:t>
            </a:r>
            <a:br>
              <a:rPr lang="lv-LV" sz="2400" b="1" i="1" u="none" strike="noStrike" dirty="0">
                <a:solidFill>
                  <a:srgbClr val="2F75B5"/>
                </a:solidFill>
                <a:effectLst/>
                <a:latin typeface="Times New Roman" panose="02020603050405020304" pitchFamily="18" charset="0"/>
              </a:rPr>
            </a:br>
            <a:r>
              <a:rPr lang="lv-LV" sz="2400" b="1" i="1" u="none" strike="noStrike" dirty="0">
                <a:solidFill>
                  <a:srgbClr val="2F75B5"/>
                </a:solidFill>
                <a:effectLst/>
                <a:latin typeface="Times New Roman" panose="02020603050405020304" pitchFamily="18" charset="0"/>
              </a:rPr>
              <a:t>Ņemot vērā </a:t>
            </a:r>
            <a:r>
              <a:rPr lang="lv-LV" sz="2400" b="1" i="1" dirty="0">
                <a:solidFill>
                  <a:srgbClr val="2F75B5"/>
                </a:solidFill>
                <a:latin typeface="Times New Roman" panose="02020603050405020304" pitchFamily="18" charset="0"/>
              </a:rPr>
              <a:t>viduspunkta samazinājumu 2025.g.algu skalā un veiktās izmaiņas algu fonda plānošanā, sadalot pieaugumu atbilstoši amatalgu grupām,  priekšlikums - algu </a:t>
            </a:r>
            <a:r>
              <a:rPr lang="lv-LV" sz="2400" b="1" i="1" u="none" strike="noStrike" dirty="0">
                <a:solidFill>
                  <a:srgbClr val="2F75B5"/>
                </a:solidFill>
                <a:effectLst/>
                <a:latin typeface="Times New Roman" panose="02020603050405020304" pitchFamily="18" charset="0"/>
              </a:rPr>
              <a:t>fonda pieaugumam 2025.gadā ir </a:t>
            </a:r>
            <a:br>
              <a:rPr lang="lv-LV" sz="2400" b="1" i="1" u="none" strike="noStrike" dirty="0">
                <a:solidFill>
                  <a:srgbClr val="2F75B5"/>
                </a:solidFill>
                <a:effectLst/>
                <a:latin typeface="Times New Roman" panose="02020603050405020304" pitchFamily="18" charset="0"/>
              </a:rPr>
            </a:br>
            <a:r>
              <a:rPr lang="lv-LV" sz="2400" b="1" i="1" u="none" strike="noStrike" dirty="0">
                <a:solidFill>
                  <a:srgbClr val="2F75B5"/>
                </a:solidFill>
                <a:effectLst/>
                <a:latin typeface="Times New Roman" panose="02020603050405020304" pitchFamily="18" charset="0"/>
              </a:rPr>
              <a:t>5.0</a:t>
            </a:r>
            <a:r>
              <a:rPr lang="lv-LV" sz="2200" b="1" i="1" u="none" strike="noStrike">
                <a:solidFill>
                  <a:srgbClr val="2F75B5"/>
                </a:solidFill>
                <a:effectLst/>
                <a:latin typeface="Times New Roman" panose="02020603050405020304" pitchFamily="18" charset="0"/>
              </a:rPr>
              <a:t>%</a:t>
            </a:r>
            <a:r>
              <a:rPr lang="lv-LV" sz="2200"/>
              <a:t>  </a:t>
            </a:r>
            <a:endParaRPr lang="lv-LV" sz="2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877FAE-6718-A1AF-5C54-F696C00B76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v-LV" dirty="0"/>
          </a:p>
          <a:p>
            <a:endParaRPr lang="lv-LV" dirty="0"/>
          </a:p>
          <a:p>
            <a:r>
              <a:rPr lang="lv-LV" dirty="0"/>
              <a:t>Paldies par uzmanību!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543137-0912-65AD-80EE-863430A5A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Ādažu</a:t>
            </a:r>
            <a:r>
              <a:rPr lang="lv-LV" dirty="0"/>
              <a:t> novada pašvaldība 18.12.2024.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539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04CFA-1F26-9093-26E5-A7A2CCF90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lv-LV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Light" panose="00000400000000000000" pitchFamily="50" charset="-70"/>
                <a:ea typeface="+mj-ea"/>
                <a:cs typeface="+mj-cs"/>
              </a:rPr>
              <a:t>Preambula</a:t>
            </a:r>
            <a:endParaRPr lang="lv-LV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2B47C1-DDDA-573F-832F-F253DD7BD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Ādažu</a:t>
            </a:r>
            <a:r>
              <a:rPr kumimoji="0" lang="lv-LV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novada pašvaldība 18.12.2024.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49B5C3-8678-2C63-DAD7-DDF5225C010D}"/>
              </a:ext>
            </a:extLst>
          </p:cNvPr>
          <p:cNvSpPr txBox="1"/>
          <p:nvPr/>
        </p:nvSpPr>
        <p:spPr>
          <a:xfrm>
            <a:off x="1219200" y="1445343"/>
            <a:ext cx="9517625" cy="2954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  <a:defRPr/>
            </a:pPr>
            <a:r>
              <a:rPr lang="lv-LV" sz="2400" dirty="0">
                <a:solidFill>
                  <a:prstClr val="black"/>
                </a:solidFill>
                <a:latin typeface="Montserrat Light" panose="00000400000000000000" pitchFamily="50" charset="-70"/>
              </a:rPr>
              <a:t>Palielinās i</a:t>
            </a:r>
            <a:r>
              <a:rPr kumimoji="0" lang="lv-LV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Light" panose="00000400000000000000" pitchFamily="50" charset="-70"/>
                <a:ea typeface="+mn-ea"/>
                <a:cs typeface="+mn-cs"/>
              </a:rPr>
              <a:t>edzīvotāju</a:t>
            </a:r>
            <a:r>
              <a:rPr kumimoji="0" lang="lv-LV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Light" panose="00000400000000000000" pitchFamily="50" charset="-70"/>
                <a:ea typeface="+mn-ea"/>
                <a:cs typeface="+mn-cs"/>
              </a:rPr>
              <a:t> skaits PMLP dati uz 01.07.2024.- 24700 iedzīvotāji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lv-LV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Light" panose="00000400000000000000" pitchFamily="50" charset="-70"/>
                <a:ea typeface="+mn-ea"/>
                <a:cs typeface="+mn-cs"/>
              </a:rPr>
              <a:t>CVS atvēršana un bērnu skaita pieaugums CVS un ĀVS, prof. </a:t>
            </a:r>
            <a:r>
              <a:rPr kumimoji="0" lang="lv-LV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Light" panose="00000400000000000000" pitchFamily="50" charset="-70"/>
                <a:ea typeface="+mn-ea"/>
                <a:cs typeface="+mn-cs"/>
              </a:rPr>
              <a:t>ievirzes skolās</a:t>
            </a:r>
            <a:endParaRPr kumimoji="0" lang="lv-LV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 Light" panose="00000400000000000000" pitchFamily="50" charset="-70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lv-LV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Light" panose="00000400000000000000" pitchFamily="50" charset="-70"/>
                <a:ea typeface="+mn-ea"/>
                <a:cs typeface="+mn-cs"/>
              </a:rPr>
              <a:t>Jaunu funkciju izpilde - Līdzdalības budžets, iedzīvotāju padomju izveidošana un darbība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lv-LV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Light" panose="00000400000000000000" pitchFamily="50" charset="-70"/>
                <a:ea typeface="+mn-ea"/>
                <a:cs typeface="+mn-cs"/>
              </a:rPr>
              <a:t>Jaunu īpašumu apsaimniekošana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0630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174F1-B610-6D87-0D48-8E27F98BB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3200" dirty="0">
                <a:latin typeface="Montserrat Light" panose="00000400000000000000" pitchFamily="50" charset="-70"/>
              </a:rPr>
              <a:t>Principi amatalgu noteikšanai </a:t>
            </a:r>
            <a:br>
              <a:rPr lang="lv-LV" sz="3200" dirty="0">
                <a:latin typeface="Montserrat Light" panose="00000400000000000000" pitchFamily="50" charset="-70"/>
              </a:rPr>
            </a:br>
            <a:r>
              <a:rPr lang="lv-LV" sz="3200" dirty="0">
                <a:latin typeface="Montserrat Light" panose="00000400000000000000" pitchFamily="50" charset="-70"/>
              </a:rPr>
              <a:t>2024.un 2025.gadā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545C51-AEE7-7FCA-06FB-5E2DCB9B0CE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spcBef>
                <a:spcPts val="2000"/>
              </a:spcBef>
              <a:defRPr/>
            </a:pPr>
            <a:r>
              <a:rPr lang="lv-LV" sz="2133" dirty="0">
                <a:solidFill>
                  <a:prstClr val="black"/>
                </a:solidFill>
                <a:latin typeface="Monsrat"/>
              </a:rPr>
              <a:t>Amatalgām, kam nav sasniegts MIN, </a:t>
            </a:r>
            <a:r>
              <a:rPr lang="lv-LV" sz="2133" dirty="0">
                <a:solidFill>
                  <a:srgbClr val="FF0000"/>
                </a:solidFill>
                <a:latin typeface="Monsrat"/>
              </a:rPr>
              <a:t>algas jāpalielina līdz MIN, </a:t>
            </a:r>
            <a:r>
              <a:rPr lang="lv-LV" sz="2133" dirty="0">
                <a:solidFill>
                  <a:prstClr val="black"/>
                </a:solidFill>
                <a:latin typeface="Monsrat"/>
              </a:rPr>
              <a:t>kam ir min, piemērots palielinājums </a:t>
            </a:r>
            <a:r>
              <a:rPr lang="lv-LV" sz="2133" dirty="0">
                <a:solidFill>
                  <a:srgbClr val="FF0000"/>
                </a:solidFill>
                <a:latin typeface="Monsrat"/>
              </a:rPr>
              <a:t>+ 6 %</a:t>
            </a:r>
            <a:endParaRPr lang="lv-LV" sz="2133" dirty="0">
              <a:solidFill>
                <a:prstClr val="black"/>
              </a:solidFill>
              <a:latin typeface="Monsrat"/>
            </a:endParaRPr>
          </a:p>
          <a:p>
            <a:pPr algn="just">
              <a:spcBef>
                <a:spcPts val="2000"/>
              </a:spcBef>
              <a:defRPr/>
            </a:pPr>
            <a:r>
              <a:rPr lang="lv-LV" sz="2133" dirty="0">
                <a:solidFill>
                  <a:srgbClr val="FF0000"/>
                </a:solidFill>
                <a:latin typeface="Montserrat Light" panose="00000400000000000000" pitchFamily="50" charset="-70"/>
              </a:rPr>
              <a:t>Jāizlīdzina</a:t>
            </a:r>
            <a:r>
              <a:rPr lang="lv-LV" sz="2133" dirty="0">
                <a:solidFill>
                  <a:srgbClr val="FF0000"/>
                </a:solidFill>
                <a:latin typeface="Monsrat"/>
              </a:rPr>
              <a:t> amatalga </a:t>
            </a:r>
            <a:r>
              <a:rPr lang="lv-LV" sz="2133" dirty="0">
                <a:solidFill>
                  <a:prstClr val="black"/>
                </a:solidFill>
                <a:latin typeface="Monsrat"/>
              </a:rPr>
              <a:t>pie </a:t>
            </a:r>
            <a:r>
              <a:rPr lang="lv-LV" sz="2133" dirty="0">
                <a:solidFill>
                  <a:srgbClr val="FF0000"/>
                </a:solidFill>
                <a:latin typeface="Monsrat"/>
              </a:rPr>
              <a:t>vienādiem amata pienākumiem </a:t>
            </a:r>
            <a:r>
              <a:rPr lang="lv-LV" sz="2133" dirty="0">
                <a:solidFill>
                  <a:prstClr val="black"/>
                </a:solidFill>
                <a:latin typeface="Monsrat"/>
              </a:rPr>
              <a:t>un atbildības</a:t>
            </a:r>
          </a:p>
          <a:p>
            <a:pPr algn="just">
              <a:spcBef>
                <a:spcPts val="2000"/>
              </a:spcBef>
              <a:defRPr/>
            </a:pPr>
            <a:r>
              <a:rPr lang="lv-LV" sz="2133" dirty="0">
                <a:solidFill>
                  <a:srgbClr val="FF0000"/>
                </a:solidFill>
                <a:latin typeface="Monsrat"/>
              </a:rPr>
              <a:t>Papildinot</a:t>
            </a:r>
            <a:r>
              <a:rPr lang="lv-LV" sz="2133" dirty="0">
                <a:solidFill>
                  <a:prstClr val="black"/>
                </a:solidFill>
                <a:latin typeface="Monsrat"/>
              </a:rPr>
              <a:t> </a:t>
            </a:r>
            <a:r>
              <a:rPr lang="lv-LV" sz="2133" dirty="0">
                <a:solidFill>
                  <a:srgbClr val="FF0000"/>
                </a:solidFill>
                <a:latin typeface="Monsrat"/>
              </a:rPr>
              <a:t>amata aprakstu </a:t>
            </a:r>
            <a:r>
              <a:rPr lang="lv-LV" sz="2133" dirty="0">
                <a:solidFill>
                  <a:prstClr val="black"/>
                </a:solidFill>
                <a:latin typeface="Monsrat"/>
              </a:rPr>
              <a:t>(nosakot lielāku atbildību, pienākumus, kvalifikāciju), jāmaina saime, līmenis, un algu grupa, kā rezultātā </a:t>
            </a:r>
            <a:r>
              <a:rPr lang="lv-LV" sz="2133" dirty="0">
                <a:solidFill>
                  <a:srgbClr val="FF0000"/>
                </a:solidFill>
                <a:latin typeface="Monsrat"/>
              </a:rPr>
              <a:t>jāpārskata alga (pēc STRV/IV iesniegumiem)</a:t>
            </a:r>
            <a:endParaRPr lang="lv-LV" sz="2133" dirty="0">
              <a:solidFill>
                <a:prstClr val="black"/>
              </a:solidFill>
              <a:latin typeface="Monsrat"/>
            </a:endParaRPr>
          </a:p>
          <a:p>
            <a:pPr algn="just">
              <a:spcBef>
                <a:spcPts val="2000"/>
              </a:spcBef>
              <a:defRPr/>
            </a:pPr>
            <a:r>
              <a:rPr lang="lv-LV" sz="2133" dirty="0">
                <a:solidFill>
                  <a:prstClr val="black"/>
                </a:solidFill>
                <a:latin typeface="Monsrat"/>
              </a:rPr>
              <a:t>Līdz 2027.gadam </a:t>
            </a:r>
            <a:r>
              <a:rPr lang="lv-LV" sz="2133" dirty="0">
                <a:solidFill>
                  <a:srgbClr val="FF0000"/>
                </a:solidFill>
                <a:latin typeface="Monsrat"/>
              </a:rPr>
              <a:t>jāpietuvina/jāsasniedz VID </a:t>
            </a:r>
            <a:r>
              <a:rPr lang="lv-LV" sz="2133" dirty="0">
                <a:solidFill>
                  <a:prstClr val="black"/>
                </a:solidFill>
                <a:latin typeface="Monsrat"/>
              </a:rPr>
              <a:t>alga (katru gadu nosakot vienādu </a:t>
            </a:r>
            <a:r>
              <a:rPr lang="lv-LV" sz="2133" dirty="0">
                <a:solidFill>
                  <a:srgbClr val="FF0000"/>
                </a:solidFill>
                <a:latin typeface="Monsrat"/>
              </a:rPr>
              <a:t>+ X procentu </a:t>
            </a:r>
            <a:r>
              <a:rPr lang="lv-LV" sz="2133" dirty="0">
                <a:solidFill>
                  <a:prstClr val="black"/>
                </a:solidFill>
                <a:latin typeface="Monsrat"/>
              </a:rPr>
              <a:t>pieaugumu, un </a:t>
            </a:r>
            <a:r>
              <a:rPr lang="lv-LV" sz="2133" dirty="0">
                <a:solidFill>
                  <a:srgbClr val="FF0000"/>
                </a:solidFill>
                <a:latin typeface="Monsrat"/>
              </a:rPr>
              <a:t>proporcionālu algas paaugstināšanu </a:t>
            </a:r>
            <a:r>
              <a:rPr lang="lv-LV" sz="2133" dirty="0">
                <a:solidFill>
                  <a:prstClr val="black"/>
                </a:solidFill>
                <a:latin typeface="Monsrat"/>
              </a:rPr>
              <a:t>2025., 2026. un 2027.g.</a:t>
            </a:r>
          </a:p>
          <a:p>
            <a:endParaRPr lang="lv-LV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7A45CB-0EB4-71CB-4C24-C53F1FA815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799" y="1690689"/>
            <a:ext cx="5818239" cy="4486275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lv-LV" sz="2000" dirty="0">
                <a:latin typeface="Monserat light"/>
              </a:rPr>
              <a:t>2025.gadā valstī samazināts mēnešalgu skalas minimālais un vidējais algas punkts (samazinājums no 6% uz 2,6%)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lv-LV" sz="2000" dirty="0">
                <a:solidFill>
                  <a:srgbClr val="FF0000"/>
                </a:solidFill>
                <a:latin typeface="Monserat light"/>
              </a:rPr>
              <a:t>MIN alga 740</a:t>
            </a:r>
            <a:r>
              <a:rPr lang="lv-LV" sz="2000" dirty="0">
                <a:latin typeface="Monserat light"/>
              </a:rPr>
              <a:t>; </a:t>
            </a:r>
            <a:r>
              <a:rPr lang="lv-LV" sz="2000" dirty="0">
                <a:solidFill>
                  <a:srgbClr val="FF0000"/>
                </a:solidFill>
                <a:latin typeface="Monserat light"/>
              </a:rPr>
              <a:t>pedagogu algu fonda pieaugums par 2,6%; PII vadītāju atalgojuma pieaugums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lv-LV" sz="2000" dirty="0">
                <a:latin typeface="Monserat light"/>
              </a:rPr>
              <a:t>1.un 4.amata mēnešalgu grupai jāprecizē zemākā algas likme atbilstoši minimālai algai -740-756, VK skalā tā neatbilst valstī noteiktajai minimālajai algai 2025.g.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kumimoji="0" lang="lv-LV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serat light"/>
                <a:cs typeface="Times New Roman" panose="02020603050405020304" pitchFamily="18" charset="0"/>
              </a:rPr>
              <a:t>Turpināt izlīdzināšanu ( MG maiņa atsevišķām darbinieku grupām). Pieaugums pēc attiecības pret 2025.g.viduspunktu - sadalīts uz turpmākiem 3 gadiem  6-8.6% </a:t>
            </a:r>
            <a:r>
              <a:rPr kumimoji="0" lang="lv-LV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serat light"/>
                <a:cs typeface="Times New Roman" panose="02020603050405020304" pitchFamily="18" charset="0"/>
              </a:rPr>
              <a:t>robež</a:t>
            </a:r>
            <a:r>
              <a:rPr lang="lv-LV" sz="2000" dirty="0" err="1">
                <a:solidFill>
                  <a:prstClr val="black"/>
                </a:solidFill>
                <a:latin typeface="Monserat light"/>
                <a:cs typeface="Times New Roman" panose="02020603050405020304" pitchFamily="18" charset="0"/>
              </a:rPr>
              <a:t>ās</a:t>
            </a:r>
            <a:r>
              <a:rPr lang="lv-LV" sz="2000" dirty="0">
                <a:solidFill>
                  <a:prstClr val="black"/>
                </a:solidFill>
                <a:latin typeface="Monserat light"/>
                <a:cs typeface="Times New Roman" panose="02020603050405020304" pitchFamily="18" charset="0"/>
              </a:rPr>
              <a:t> </a:t>
            </a:r>
            <a:r>
              <a:rPr lang="lv-LV" sz="2000" dirty="0">
                <a:latin typeface="Monserat light"/>
              </a:rPr>
              <a:t>(fiksējot pašreizējo līmeni un pieauguma sadalījumu 3 gados, lai sasniegtu 100% vai tuvotos tiem)</a:t>
            </a:r>
          </a:p>
          <a:p>
            <a:pPr defTabSz="914400">
              <a:lnSpc>
                <a:spcPct val="100000"/>
              </a:lnSpc>
              <a:spcBef>
                <a:spcPts val="0"/>
              </a:spcBef>
              <a:defRPr/>
            </a:pPr>
            <a:endParaRPr kumimoji="0" lang="lv-L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srat"/>
              <a:cs typeface="Times New Roman" panose="02020603050405020304" pitchFamily="18" charset="0"/>
            </a:endParaRPr>
          </a:p>
          <a:p>
            <a:pPr>
              <a:defRPr/>
            </a:pPr>
            <a:endParaRPr kumimoji="0" lang="lv-L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 Alternates ExLight" panose="00000300000000000000" pitchFamily="50" charset="-70"/>
            </a:endParaRPr>
          </a:p>
          <a:p>
            <a:pPr marL="0" indent="0">
              <a:buNone/>
            </a:pPr>
            <a:endParaRPr lang="lv-LV" sz="1600" dirty="0">
              <a:latin typeface="Montserrat Light" panose="00000400000000000000" pitchFamily="50" charset="-7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49FCCF-2522-9C9D-DBE9-720A3F11D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ĀDAŽU NOVADA PAŠVALDĪBA  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18.12.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202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4.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77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50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213"/>
            <a:lum/>
          </a:blip>
          <a:srcRect/>
          <a:stretch>
            <a:fillRect t="-7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defTabSz="609630"/>
            <a:endParaRPr lang="lv-LV" sz="12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4F177E85-A46D-305B-C2D3-32C54BFE7947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ĀDAŽU NOVADA PAŠVALDĪBA  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18.12.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202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4.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77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18685D6-1E60-2C4C-81BB-61A5BE0E7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9303" y="-134462"/>
            <a:ext cx="9559844" cy="999701"/>
          </a:xfrm>
        </p:spPr>
        <p:txBody>
          <a:bodyPr>
            <a:normAutofit fontScale="90000"/>
          </a:bodyPr>
          <a:lstStyle/>
          <a:p>
            <a:pPr algn="ctr">
              <a:spcBef>
                <a:spcPts val="0"/>
              </a:spcBef>
              <a:defRPr/>
            </a:pPr>
            <a:br>
              <a:rPr lang="lv-LV" sz="2133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</a:br>
            <a:br>
              <a:rPr lang="lv-LV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50" charset="-70"/>
              </a:rPr>
            </a:br>
            <a:r>
              <a:rPr lang="lv-LV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Monserat light"/>
              </a:rPr>
              <a:t>MĒNEŠALGAS NOTEIKŠANA</a:t>
            </a:r>
            <a:b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serat light"/>
              </a:rPr>
            </a:br>
            <a:endParaRPr lang="en-US" sz="3600" b="1" dirty="0">
              <a:solidFill>
                <a:schemeClr val="tx1">
                  <a:lumMod val="65000"/>
                  <a:lumOff val="35000"/>
                </a:schemeClr>
              </a:solidFill>
              <a:latin typeface="Monserat light"/>
            </a:endParaRPr>
          </a:p>
        </p:txBody>
      </p:sp>
      <p:sp>
        <p:nvSpPr>
          <p:cNvPr id="7" name="Satura vietturis 6">
            <a:extLst>
              <a:ext uri="{FF2B5EF4-FFF2-40B4-BE49-F238E27FC236}">
                <a16:creationId xmlns:a16="http://schemas.microsoft.com/office/drawing/2014/main" id="{72E13CC2-A388-E704-E91F-21A18B01D9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9047" y="1042193"/>
            <a:ext cx="8788400" cy="4799810"/>
          </a:xfrm>
        </p:spPr>
        <p:txBody>
          <a:bodyPr>
            <a:noAutofit/>
          </a:bodyPr>
          <a:lstStyle/>
          <a:p>
            <a:pPr algn="just"/>
            <a:r>
              <a:rPr lang="lv-LV" sz="2000" dirty="0">
                <a:latin typeface="Montserrat" panose="00000500000000000000" pitchFamily="50" charset="-70"/>
                <a:ea typeface="Calibri" panose="020F0502020204030204" pitchFamily="34" charset="0"/>
                <a:cs typeface="Times New Roman" panose="02020603050405020304" pitchFamily="18" charset="0"/>
              </a:rPr>
              <a:t>Bāzes algu nosaka Valsts kanceleja, pielietojot algoritmu, un tā mainās katru gadu atbilstoši Centrālās statistikas pārvaldes datiem.</a:t>
            </a:r>
          </a:p>
          <a:p>
            <a:pPr algn="just"/>
            <a:r>
              <a:rPr lang="lv-LV" sz="2000" dirty="0">
                <a:latin typeface="Montserrat" panose="00000500000000000000" pitchFamily="50" charset="-70"/>
              </a:rPr>
              <a:t>2023.gadā  - MIN 620 EUR; bāze - 1137,46 EUR</a:t>
            </a:r>
          </a:p>
          <a:p>
            <a:r>
              <a:rPr lang="lv-LV" sz="2000" dirty="0">
                <a:latin typeface="Montserrat" panose="00000500000000000000" pitchFamily="50" charset="-70"/>
              </a:rPr>
              <a:t>2024.gadā  - MIN 700 EUR; bāze - 1205,71 EUR</a:t>
            </a:r>
          </a:p>
          <a:p>
            <a:pPr>
              <a:defRPr/>
            </a:pPr>
            <a:r>
              <a:rPr kumimoji="0" lang="lv-LV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50" charset="-70"/>
              </a:rPr>
              <a:t>2025.gadā  - MIN 740 EUR; bāze - </a:t>
            </a:r>
            <a:r>
              <a:rPr lang="pt-BR" sz="2000" b="1" i="0" u="none" strike="noStrike" dirty="0">
                <a:solidFill>
                  <a:srgbClr val="FF0000"/>
                </a:solidFill>
                <a:effectLst/>
                <a:latin typeface="Montserrat" panose="00000500000000000000" pitchFamily="50" charset="-70"/>
              </a:rPr>
              <a:t>12</a:t>
            </a:r>
            <a:r>
              <a:rPr lang="lv-LV" sz="2000" b="1" i="0" u="none" strike="noStrike" dirty="0">
                <a:solidFill>
                  <a:srgbClr val="FF0000"/>
                </a:solidFill>
                <a:effectLst/>
                <a:latin typeface="Montserrat" panose="00000500000000000000" pitchFamily="50" charset="-70"/>
              </a:rPr>
              <a:t>37</a:t>
            </a:r>
            <a:r>
              <a:rPr lang="pt-BR" sz="2000" b="1" i="0" u="none" strike="noStrike" dirty="0">
                <a:solidFill>
                  <a:srgbClr val="FF0000"/>
                </a:solidFill>
                <a:effectLst/>
                <a:latin typeface="Montserrat" panose="00000500000000000000" pitchFamily="50" charset="-70"/>
              </a:rPr>
              <a:t>,0</a:t>
            </a:r>
            <a:r>
              <a:rPr lang="lv-LV" sz="2000" b="1" i="0" u="none" strike="noStrike" dirty="0">
                <a:solidFill>
                  <a:srgbClr val="FF0000"/>
                </a:solidFill>
                <a:effectLst/>
                <a:latin typeface="Montserrat" panose="00000500000000000000" pitchFamily="50" charset="-70"/>
              </a:rPr>
              <a:t>6</a:t>
            </a:r>
            <a:r>
              <a:rPr lang="pt-BR" sz="2000" b="0" i="1" u="none" strike="noStrike" dirty="0">
                <a:solidFill>
                  <a:srgbClr val="FF0000"/>
                </a:solidFill>
                <a:effectLst/>
                <a:latin typeface="Montserrat" panose="00000500000000000000" pitchFamily="50" charset="-70"/>
              </a:rPr>
              <a:t> euro </a:t>
            </a:r>
            <a:endParaRPr kumimoji="0" lang="lv-LV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anose="00000500000000000000" pitchFamily="50" charset="-70"/>
            </a:endParaRPr>
          </a:p>
          <a:p>
            <a:pPr algn="just"/>
            <a:r>
              <a:rPr lang="lv-LV" sz="2000" dirty="0">
                <a:latin typeface="Montserrat" panose="00000500000000000000" pitchFamily="50" charset="-70"/>
              </a:rPr>
              <a:t>Bāzes algas min pieaugums 2024.g. ir 6 %, </a:t>
            </a:r>
            <a:r>
              <a:rPr lang="lv-LV" sz="2000" dirty="0">
                <a:solidFill>
                  <a:srgbClr val="FF0000"/>
                </a:solidFill>
                <a:latin typeface="Montserrat" panose="00000500000000000000" pitchFamily="50" charset="-70"/>
              </a:rPr>
              <a:t>2025.gadā – 2,6% pieaugums atalgojuma fondam</a:t>
            </a:r>
          </a:p>
          <a:p>
            <a:pPr algn="just"/>
            <a:r>
              <a:rPr lang="lv-LV" sz="2000" dirty="0">
                <a:latin typeface="Montserrat" panose="00000500000000000000" pitchFamily="50" charset="-70"/>
                <a:ea typeface="Calibri" panose="020F0502020204030204" pitchFamily="34" charset="0"/>
                <a:cs typeface="Times New Roman" panose="02020603050405020304" pitchFamily="18" charset="0"/>
              </a:rPr>
              <a:t>Darbiniekiem algu </a:t>
            </a:r>
            <a:r>
              <a:rPr lang="lv-LV" sz="2000" i="1" dirty="0">
                <a:latin typeface="Montserrat" panose="00000500000000000000" pitchFamily="50" charset="-70"/>
                <a:ea typeface="Calibri" panose="020F0502020204030204" pitchFamily="34" charset="0"/>
                <a:cs typeface="Times New Roman" panose="02020603050405020304" pitchFamily="18" charset="0"/>
              </a:rPr>
              <a:t>nosaka</a:t>
            </a:r>
            <a:r>
              <a:rPr lang="lv-LV" sz="2000" dirty="0">
                <a:latin typeface="Montserrat" panose="00000500000000000000" pitchFamily="50" charset="-7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lv-LV" sz="2000" dirty="0">
                <a:solidFill>
                  <a:srgbClr val="FF0000"/>
                </a:solidFill>
                <a:latin typeface="Montserrat" panose="00000500000000000000" pitchFamily="50" charset="-70"/>
                <a:ea typeface="Calibri" panose="020F0502020204030204" pitchFamily="34" charset="0"/>
                <a:cs typeface="Times New Roman" panose="02020603050405020304" pitchFamily="18" charset="0"/>
              </a:rPr>
              <a:t>bāzes algai piemērojot attiecīgu koeficientu,</a:t>
            </a:r>
            <a:r>
              <a:rPr lang="lv-LV" sz="2000" dirty="0">
                <a:latin typeface="Montserrat" panose="00000500000000000000" pitchFamily="50" charset="-70"/>
                <a:ea typeface="Calibri" panose="020F0502020204030204" pitchFamily="34" charset="0"/>
                <a:cs typeface="Times New Roman" panose="02020603050405020304" pitchFamily="18" charset="0"/>
              </a:rPr>
              <a:t> noapaļojot līdz pilniem </a:t>
            </a:r>
            <a:r>
              <a:rPr lang="lv-LV" sz="2000" i="1" dirty="0" err="1">
                <a:latin typeface="Montserrat" panose="00000500000000000000" pitchFamily="50" charset="-70"/>
                <a:ea typeface="Calibri" panose="020F0502020204030204" pitchFamily="34" charset="0"/>
                <a:cs typeface="Times New Roman" panose="02020603050405020304" pitchFamily="18" charset="0"/>
              </a:rPr>
              <a:t>euro</a:t>
            </a:r>
            <a:endParaRPr lang="lv-LV" sz="2000" i="1" dirty="0">
              <a:latin typeface="Montserrat" panose="00000500000000000000" pitchFamily="50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lv-LV" sz="2400" dirty="0">
              <a:latin typeface="Montserrat Light" panose="000004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9132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A1B07-8569-0008-DD34-7D8976CD3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6310"/>
            <a:ext cx="10515600" cy="727890"/>
          </a:xfrm>
        </p:spPr>
        <p:txBody>
          <a:bodyPr>
            <a:noAutofit/>
          </a:bodyPr>
          <a:lstStyle/>
          <a:p>
            <a:pPr algn="ctr"/>
            <a:r>
              <a:rPr kumimoji="0" lang="lv-LV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Amatalgu </a:t>
            </a:r>
            <a:r>
              <a:rPr lang="lv-LV" sz="3200" b="1" dirty="0">
                <a:solidFill>
                  <a:prstClr val="black"/>
                </a:solidFill>
                <a:latin typeface="Calibri Light" panose="020F0302020204030204"/>
              </a:rPr>
              <a:t>diapazons un proporcionālais </a:t>
            </a:r>
            <a:r>
              <a:rPr kumimoji="0" lang="lv-LV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pieaugums 2025-2027 ĀNP </a:t>
            </a:r>
            <a:r>
              <a:rPr kumimoji="0" lang="lv-LV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iestā</a:t>
            </a:r>
            <a:r>
              <a:rPr lang="lv-LV" sz="3200" b="1" dirty="0">
                <a:solidFill>
                  <a:prstClr val="black"/>
                </a:solidFill>
                <a:latin typeface="Calibri Light" panose="020F0302020204030204"/>
              </a:rPr>
              <a:t>dēs</a:t>
            </a:r>
            <a:endParaRPr lang="lv-LV" sz="3200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47EFC65C-9710-A174-B5AE-82040978C480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19264201"/>
              </p:ext>
            </p:extLst>
          </p:nvPr>
        </p:nvGraphicFramePr>
        <p:xfrm>
          <a:off x="462116" y="973394"/>
          <a:ext cx="4906296" cy="5552303"/>
        </p:xfrm>
        <a:graphic>
          <a:graphicData uri="http://schemas.openxmlformats.org/drawingml/2006/table">
            <a:tbl>
              <a:tblPr/>
              <a:tblGrid>
                <a:gridCol w="363716">
                  <a:extLst>
                    <a:ext uri="{9D8B030D-6E8A-4147-A177-3AD203B41FA5}">
                      <a16:colId xmlns:a16="http://schemas.microsoft.com/office/drawing/2014/main" val="92751515"/>
                    </a:ext>
                  </a:extLst>
                </a:gridCol>
                <a:gridCol w="332761">
                  <a:extLst>
                    <a:ext uri="{9D8B030D-6E8A-4147-A177-3AD203B41FA5}">
                      <a16:colId xmlns:a16="http://schemas.microsoft.com/office/drawing/2014/main" val="1388118982"/>
                    </a:ext>
                  </a:extLst>
                </a:gridCol>
                <a:gridCol w="425625">
                  <a:extLst>
                    <a:ext uri="{9D8B030D-6E8A-4147-A177-3AD203B41FA5}">
                      <a16:colId xmlns:a16="http://schemas.microsoft.com/office/drawing/2014/main" val="1409521333"/>
                    </a:ext>
                  </a:extLst>
                </a:gridCol>
                <a:gridCol w="603614">
                  <a:extLst>
                    <a:ext uri="{9D8B030D-6E8A-4147-A177-3AD203B41FA5}">
                      <a16:colId xmlns:a16="http://schemas.microsoft.com/office/drawing/2014/main" val="2398313352"/>
                    </a:ext>
                  </a:extLst>
                </a:gridCol>
                <a:gridCol w="456579">
                  <a:extLst>
                    <a:ext uri="{9D8B030D-6E8A-4147-A177-3AD203B41FA5}">
                      <a16:colId xmlns:a16="http://schemas.microsoft.com/office/drawing/2014/main" val="2495154131"/>
                    </a:ext>
                  </a:extLst>
                </a:gridCol>
                <a:gridCol w="456579">
                  <a:extLst>
                    <a:ext uri="{9D8B030D-6E8A-4147-A177-3AD203B41FA5}">
                      <a16:colId xmlns:a16="http://schemas.microsoft.com/office/drawing/2014/main" val="1558933505"/>
                    </a:ext>
                  </a:extLst>
                </a:gridCol>
                <a:gridCol w="456579">
                  <a:extLst>
                    <a:ext uri="{9D8B030D-6E8A-4147-A177-3AD203B41FA5}">
                      <a16:colId xmlns:a16="http://schemas.microsoft.com/office/drawing/2014/main" val="2613037310"/>
                    </a:ext>
                  </a:extLst>
                </a:gridCol>
                <a:gridCol w="108341">
                  <a:extLst>
                    <a:ext uri="{9D8B030D-6E8A-4147-A177-3AD203B41FA5}">
                      <a16:colId xmlns:a16="http://schemas.microsoft.com/office/drawing/2014/main" val="2539163215"/>
                    </a:ext>
                  </a:extLst>
                </a:gridCol>
                <a:gridCol w="371455">
                  <a:extLst>
                    <a:ext uri="{9D8B030D-6E8A-4147-A177-3AD203B41FA5}">
                      <a16:colId xmlns:a16="http://schemas.microsoft.com/office/drawing/2014/main" val="3344763182"/>
                    </a:ext>
                  </a:extLst>
                </a:gridCol>
                <a:gridCol w="371455">
                  <a:extLst>
                    <a:ext uri="{9D8B030D-6E8A-4147-A177-3AD203B41FA5}">
                      <a16:colId xmlns:a16="http://schemas.microsoft.com/office/drawing/2014/main" val="2762919211"/>
                    </a:ext>
                  </a:extLst>
                </a:gridCol>
                <a:gridCol w="371455">
                  <a:extLst>
                    <a:ext uri="{9D8B030D-6E8A-4147-A177-3AD203B41FA5}">
                      <a16:colId xmlns:a16="http://schemas.microsoft.com/office/drawing/2014/main" val="1052094490"/>
                    </a:ext>
                  </a:extLst>
                </a:gridCol>
                <a:gridCol w="371455">
                  <a:extLst>
                    <a:ext uri="{9D8B030D-6E8A-4147-A177-3AD203B41FA5}">
                      <a16:colId xmlns:a16="http://schemas.microsoft.com/office/drawing/2014/main" val="1089733517"/>
                    </a:ext>
                  </a:extLst>
                </a:gridCol>
                <a:gridCol w="108341">
                  <a:extLst>
                    <a:ext uri="{9D8B030D-6E8A-4147-A177-3AD203B41FA5}">
                      <a16:colId xmlns:a16="http://schemas.microsoft.com/office/drawing/2014/main" val="1184970844"/>
                    </a:ext>
                  </a:extLst>
                </a:gridCol>
                <a:gridCol w="108341">
                  <a:extLst>
                    <a:ext uri="{9D8B030D-6E8A-4147-A177-3AD203B41FA5}">
                      <a16:colId xmlns:a16="http://schemas.microsoft.com/office/drawing/2014/main" val="1170276856"/>
                    </a:ext>
                  </a:extLst>
                </a:gridCol>
              </a:tblGrid>
              <a:tr h="255638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1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1" i="0" u="none" strike="noStrike">
                          <a:effectLst/>
                          <a:latin typeface="Arial" panose="020B0604020202020204" pitchFamily="34" charset="0"/>
                        </a:rPr>
                        <a:t>2024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1" i="0" u="none" strike="noStrike" dirty="0">
                          <a:effectLst/>
                          <a:latin typeface="Arial" panose="020B0604020202020204" pitchFamily="34" charset="0"/>
                        </a:rPr>
                        <a:t>2025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ĀNP iestādes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effectLst/>
                          <a:latin typeface="Arial" panose="020B0604020202020204" pitchFamily="34" charset="0"/>
                        </a:rPr>
                        <a:t>2025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effectLst/>
                          <a:latin typeface="Arial" panose="020B0604020202020204" pitchFamily="34" charset="0"/>
                        </a:rPr>
                        <a:t>2026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effectLst/>
                          <a:latin typeface="Arial" panose="020B0604020202020204" pitchFamily="34" charset="0"/>
                        </a:rPr>
                        <a:t>2027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4763001"/>
                  </a:ext>
                </a:extLst>
              </a:tr>
              <a:tr h="656782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1" i="0" u="none" strike="noStrike">
                          <a:effectLst/>
                          <a:latin typeface="Arial" panose="020B0604020202020204" pitchFamily="34" charset="0"/>
                        </a:rPr>
                        <a:t>Mēnešalgu grupa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1" i="0" u="none" strike="noStrike">
                          <a:effectLst/>
                          <a:latin typeface="Arial" panose="020B0604020202020204" pitchFamily="34" charset="0"/>
                        </a:rPr>
                        <a:t>Viduspunkts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1" i="0" u="none" strike="noStrike" dirty="0">
                          <a:effectLst/>
                          <a:latin typeface="Arial" panose="020B0604020202020204" pitchFamily="34" charset="0"/>
                        </a:rPr>
                        <a:t>Viduspunkts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1" i="0" u="none" strike="noStrike" dirty="0">
                          <a:effectLst/>
                          <a:latin typeface="Arial" panose="020B0604020202020204" pitchFamily="34" charset="0"/>
                        </a:rPr>
                        <a:t>Algu diapazons 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effectLst/>
                          <a:latin typeface="Arial" panose="020B0604020202020204" pitchFamily="34" charset="0"/>
                        </a:rPr>
                        <a:t>Pieaugums 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effectLst/>
                          <a:latin typeface="Arial" panose="020B0604020202020204" pitchFamily="34" charset="0"/>
                        </a:rPr>
                        <a:t>Pieaugums 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effectLst/>
                          <a:latin typeface="Arial" panose="020B0604020202020204" pitchFamily="34" charset="0"/>
                        </a:rPr>
                        <a:t>Pieaugums 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7387443"/>
                  </a:ext>
                </a:extLst>
              </a:tr>
              <a:tr h="220135"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701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719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5317905"/>
                  </a:ext>
                </a:extLst>
              </a:tr>
              <a:tr h="228942"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714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732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6721112"/>
                  </a:ext>
                </a:extLst>
              </a:tr>
              <a:tr h="347613"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981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1007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76-86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8.6%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8.6%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8.6%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sv-SE" sz="900" b="0" i="1" u="none" strike="noStrike">
                          <a:effectLst/>
                          <a:latin typeface="Arial" panose="020B0604020202020204" pitchFamily="34" charset="0"/>
                        </a:rPr>
                        <a:t>* kad saniegts VID, tad virzās uz MAX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0243444"/>
                  </a:ext>
                </a:extLst>
              </a:tr>
              <a:tr h="347613"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1003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1029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76-99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8.6%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8.6%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8.6%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sv-SE" sz="900" b="0" i="1" u="none" strike="noStrike">
                          <a:effectLst/>
                          <a:latin typeface="Arial" panose="020B0604020202020204" pitchFamily="34" charset="0"/>
                        </a:rPr>
                        <a:t>* kad saniegts VID, tad virzās uz MAX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1025663"/>
                  </a:ext>
                </a:extLst>
              </a:tr>
              <a:tr h="220135"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  <a:p>
                      <a:pPr algn="ctr" fontAlgn="b"/>
                      <a:endParaRPr lang="lv-LV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1073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1101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8550454"/>
                  </a:ext>
                </a:extLst>
              </a:tr>
              <a:tr h="347613"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1145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1175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89-99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sv-SE" sz="900" b="0" i="1" u="none" strike="noStrike">
                          <a:effectLst/>
                          <a:latin typeface="Arial" panose="020B0604020202020204" pitchFamily="34" charset="0"/>
                        </a:rPr>
                        <a:t>* kad saniegts VID, tad virzās uz MAX (1529)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7730622"/>
                  </a:ext>
                </a:extLst>
              </a:tr>
              <a:tr h="254671"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1371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1407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81-93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* tiecas uz 100% no VID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5178107"/>
                  </a:ext>
                </a:extLst>
              </a:tr>
              <a:tr h="254671"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1471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1509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79-103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* tiecas uz 100% no VID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2407684"/>
                  </a:ext>
                </a:extLst>
              </a:tr>
              <a:tr h="254671"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1752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1797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80-96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* tiecas uz 100% no VID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7942900"/>
                  </a:ext>
                </a:extLst>
              </a:tr>
              <a:tr h="254671"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2118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2174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74-94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* tiecas uz 100% no VID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3534033"/>
                  </a:ext>
                </a:extLst>
              </a:tr>
              <a:tr h="254671"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2645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2714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71-90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* tiecas uz 95% no VID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6621936"/>
                  </a:ext>
                </a:extLst>
              </a:tr>
              <a:tr h="254671"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3292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3377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71-84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* tiecas uz 90% no VID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3344575"/>
                  </a:ext>
                </a:extLst>
              </a:tr>
              <a:tr h="220135"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4081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4187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6483478"/>
                  </a:ext>
                </a:extLst>
              </a:tr>
              <a:tr h="254671"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4883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5010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* tiecas uz 90% no VID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714826"/>
                  </a:ext>
                </a:extLst>
              </a:tr>
              <a:tr h="254671"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5500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5643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* tiecas uz 90% no VID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4915960"/>
                  </a:ext>
                </a:extLst>
              </a:tr>
              <a:tr h="220135"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5779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5929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1752438"/>
                  </a:ext>
                </a:extLst>
              </a:tr>
              <a:tr h="220135"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6346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6511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 dirty="0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7668458"/>
                  </a:ext>
                </a:extLst>
              </a:tr>
            </a:tbl>
          </a:graphicData>
        </a:graphic>
      </p:graphicFrame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FB6566E4-F23F-D0AC-2939-337192E0C5B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149467"/>
              </p:ext>
            </p:extLst>
          </p:nvPr>
        </p:nvGraphicFramePr>
        <p:xfrm>
          <a:off x="5919019" y="944200"/>
          <a:ext cx="5434783" cy="5572449"/>
        </p:xfrm>
        <a:graphic>
          <a:graphicData uri="http://schemas.openxmlformats.org/drawingml/2006/table">
            <a:tbl>
              <a:tblPr/>
              <a:tblGrid>
                <a:gridCol w="233907">
                  <a:extLst>
                    <a:ext uri="{9D8B030D-6E8A-4147-A177-3AD203B41FA5}">
                      <a16:colId xmlns:a16="http://schemas.microsoft.com/office/drawing/2014/main" val="3860918934"/>
                    </a:ext>
                  </a:extLst>
                </a:gridCol>
                <a:gridCol w="352185">
                  <a:extLst>
                    <a:ext uri="{9D8B030D-6E8A-4147-A177-3AD203B41FA5}">
                      <a16:colId xmlns:a16="http://schemas.microsoft.com/office/drawing/2014/main" val="3624424148"/>
                    </a:ext>
                  </a:extLst>
                </a:gridCol>
                <a:gridCol w="450470">
                  <a:extLst>
                    <a:ext uri="{9D8B030D-6E8A-4147-A177-3AD203B41FA5}">
                      <a16:colId xmlns:a16="http://schemas.microsoft.com/office/drawing/2014/main" val="4277224062"/>
                    </a:ext>
                  </a:extLst>
                </a:gridCol>
                <a:gridCol w="638848">
                  <a:extLst>
                    <a:ext uri="{9D8B030D-6E8A-4147-A177-3AD203B41FA5}">
                      <a16:colId xmlns:a16="http://schemas.microsoft.com/office/drawing/2014/main" val="953592841"/>
                    </a:ext>
                  </a:extLst>
                </a:gridCol>
                <a:gridCol w="483231">
                  <a:extLst>
                    <a:ext uri="{9D8B030D-6E8A-4147-A177-3AD203B41FA5}">
                      <a16:colId xmlns:a16="http://schemas.microsoft.com/office/drawing/2014/main" val="48617782"/>
                    </a:ext>
                  </a:extLst>
                </a:gridCol>
                <a:gridCol w="483231">
                  <a:extLst>
                    <a:ext uri="{9D8B030D-6E8A-4147-A177-3AD203B41FA5}">
                      <a16:colId xmlns:a16="http://schemas.microsoft.com/office/drawing/2014/main" val="4080173533"/>
                    </a:ext>
                  </a:extLst>
                </a:gridCol>
                <a:gridCol w="483231">
                  <a:extLst>
                    <a:ext uri="{9D8B030D-6E8A-4147-A177-3AD203B41FA5}">
                      <a16:colId xmlns:a16="http://schemas.microsoft.com/office/drawing/2014/main" val="850901455"/>
                    </a:ext>
                  </a:extLst>
                </a:gridCol>
                <a:gridCol w="114665">
                  <a:extLst>
                    <a:ext uri="{9D8B030D-6E8A-4147-A177-3AD203B41FA5}">
                      <a16:colId xmlns:a16="http://schemas.microsoft.com/office/drawing/2014/main" val="693876549"/>
                    </a:ext>
                  </a:extLst>
                </a:gridCol>
                <a:gridCol w="393137">
                  <a:extLst>
                    <a:ext uri="{9D8B030D-6E8A-4147-A177-3AD203B41FA5}">
                      <a16:colId xmlns:a16="http://schemas.microsoft.com/office/drawing/2014/main" val="952737160"/>
                    </a:ext>
                  </a:extLst>
                </a:gridCol>
                <a:gridCol w="393137">
                  <a:extLst>
                    <a:ext uri="{9D8B030D-6E8A-4147-A177-3AD203B41FA5}">
                      <a16:colId xmlns:a16="http://schemas.microsoft.com/office/drawing/2014/main" val="4272140346"/>
                    </a:ext>
                  </a:extLst>
                </a:gridCol>
                <a:gridCol w="393137">
                  <a:extLst>
                    <a:ext uri="{9D8B030D-6E8A-4147-A177-3AD203B41FA5}">
                      <a16:colId xmlns:a16="http://schemas.microsoft.com/office/drawing/2014/main" val="3506495250"/>
                    </a:ext>
                  </a:extLst>
                </a:gridCol>
                <a:gridCol w="393137">
                  <a:extLst>
                    <a:ext uri="{9D8B030D-6E8A-4147-A177-3AD203B41FA5}">
                      <a16:colId xmlns:a16="http://schemas.microsoft.com/office/drawing/2014/main" val="3304225930"/>
                    </a:ext>
                  </a:extLst>
                </a:gridCol>
                <a:gridCol w="114665">
                  <a:extLst>
                    <a:ext uri="{9D8B030D-6E8A-4147-A177-3AD203B41FA5}">
                      <a16:colId xmlns:a16="http://schemas.microsoft.com/office/drawing/2014/main" val="1256670123"/>
                    </a:ext>
                  </a:extLst>
                </a:gridCol>
                <a:gridCol w="114665">
                  <a:extLst>
                    <a:ext uri="{9D8B030D-6E8A-4147-A177-3AD203B41FA5}">
                      <a16:colId xmlns:a16="http://schemas.microsoft.com/office/drawing/2014/main" val="1623189996"/>
                    </a:ext>
                  </a:extLst>
                </a:gridCol>
                <a:gridCol w="393137">
                  <a:extLst>
                    <a:ext uri="{9D8B030D-6E8A-4147-A177-3AD203B41FA5}">
                      <a16:colId xmlns:a16="http://schemas.microsoft.com/office/drawing/2014/main" val="96361498"/>
                    </a:ext>
                  </a:extLst>
                </a:gridCol>
              </a:tblGrid>
              <a:tr h="268929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1" i="0" u="none" strike="noStrike">
                          <a:effectLst/>
                          <a:latin typeface="Arial" panose="020B0604020202020204" pitchFamily="34" charset="0"/>
                        </a:rPr>
                        <a:t>2024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1" i="0" u="none" strike="noStrike">
                          <a:effectLst/>
                          <a:latin typeface="Arial" panose="020B0604020202020204" pitchFamily="34" charset="0"/>
                        </a:rPr>
                        <a:t>2025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P/a CKS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effectLst/>
                          <a:latin typeface="Arial" panose="020B0604020202020204" pitchFamily="34" charset="0"/>
                        </a:rPr>
                        <a:t>2025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effectLst/>
                          <a:latin typeface="Arial" panose="020B0604020202020204" pitchFamily="34" charset="0"/>
                        </a:rPr>
                        <a:t>2026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effectLst/>
                          <a:latin typeface="Arial" panose="020B0604020202020204" pitchFamily="34" charset="0"/>
                        </a:rPr>
                        <a:t>2027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9104110"/>
                  </a:ext>
                </a:extLst>
              </a:tr>
              <a:tr h="65544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1" i="0" u="none" strike="noStrike">
                          <a:effectLst/>
                          <a:latin typeface="Arial" panose="020B0604020202020204" pitchFamily="34" charset="0"/>
                        </a:rPr>
                        <a:t>Mēnešalgu grupa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1" i="0" u="none" strike="noStrike">
                          <a:effectLst/>
                          <a:latin typeface="Arial" panose="020B0604020202020204" pitchFamily="34" charset="0"/>
                        </a:rPr>
                        <a:t>Viduspunkts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1" i="0" u="none" strike="noStrike">
                          <a:effectLst/>
                          <a:latin typeface="Arial" panose="020B0604020202020204" pitchFamily="34" charset="0"/>
                        </a:rPr>
                        <a:t>Viduspunkts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1" i="0" u="none" strike="noStrike">
                          <a:effectLst/>
                          <a:latin typeface="Arial" panose="020B0604020202020204" pitchFamily="34" charset="0"/>
                        </a:rPr>
                        <a:t>Algu diapazons 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effectLst/>
                          <a:latin typeface="Arial" panose="020B0604020202020204" pitchFamily="34" charset="0"/>
                        </a:rPr>
                        <a:t>Pieaugums 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effectLst/>
                          <a:latin typeface="Arial" panose="020B0604020202020204" pitchFamily="34" charset="0"/>
                        </a:rPr>
                        <a:t>Pieaugums 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effectLst/>
                          <a:latin typeface="Arial" panose="020B0604020202020204" pitchFamily="34" charset="0"/>
                        </a:rPr>
                        <a:t>Pieaugums 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7161503"/>
                  </a:ext>
                </a:extLst>
              </a:tr>
              <a:tr h="262178"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701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719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skala neatbilst valstī noteiktajai min algai (740EUR)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7350358"/>
                  </a:ext>
                </a:extLst>
              </a:tr>
              <a:tr h="131089"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714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732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5849000"/>
                  </a:ext>
                </a:extLst>
              </a:tr>
              <a:tr h="393267"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981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1007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75-82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8.6%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8.6%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8.6%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pPr algn="l" fontAlgn="b"/>
                      <a:r>
                        <a:rPr lang="lv-LV" sz="900" b="0" i="1" u="none" strike="noStrike">
                          <a:effectLst/>
                          <a:latin typeface="Arial" panose="020B0604020202020204" pitchFamily="34" charset="0"/>
                        </a:rPr>
                        <a:t>* kad saniegts VID, tad izvērtē vai manīt algu grupu vai tiekties uz MAX (1310) (atkarīgs no amata specifikas tirgū)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6909224"/>
                  </a:ext>
                </a:extLst>
              </a:tr>
              <a:tr h="393267"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1003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1029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89-100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8.6%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8.6%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8.6%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pPr algn="l" fontAlgn="b"/>
                      <a:r>
                        <a:rPr lang="lv-LV" sz="900" b="0" i="1" u="none" strike="noStrike">
                          <a:effectLst/>
                          <a:latin typeface="Arial" panose="020B0604020202020204" pitchFamily="34" charset="0"/>
                        </a:rPr>
                        <a:t>* kad saniegts VID, tad izvērtē vai manīt algu grupu vai tiekties uz MAX (1336) (atkarīgs no amata specifikas tirgū)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5356121"/>
                  </a:ext>
                </a:extLst>
              </a:tr>
              <a:tr h="393267"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1073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1101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101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8.6%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8.6%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pPr algn="l" fontAlgn="b"/>
                      <a:r>
                        <a:rPr lang="lv-LV" sz="900" b="0" i="1" u="none" strike="noStrike">
                          <a:effectLst/>
                          <a:latin typeface="Arial" panose="020B0604020202020204" pitchFamily="34" charset="0"/>
                        </a:rPr>
                        <a:t>* kad saniegts VID, tad izvērtē vai manīt algu grupu vai tiekties uz MAX (1430) (atkarīgs no amata specifikas tirgū)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6258324"/>
                  </a:ext>
                </a:extLst>
              </a:tr>
              <a:tr h="393267"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1145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1175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94-100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pPr algn="l" fontAlgn="b"/>
                      <a:r>
                        <a:rPr lang="lv-LV" sz="900" b="0" i="1" u="none" strike="noStrike" dirty="0">
                          <a:effectLst/>
                          <a:latin typeface="Arial" panose="020B0604020202020204" pitchFamily="34" charset="0"/>
                        </a:rPr>
                        <a:t>* kad </a:t>
                      </a:r>
                      <a:r>
                        <a:rPr lang="lv-LV" sz="900" b="0" i="1" u="none" strike="noStrike" dirty="0" err="1">
                          <a:effectLst/>
                          <a:latin typeface="Arial" panose="020B0604020202020204" pitchFamily="34" charset="0"/>
                        </a:rPr>
                        <a:t>saniegts</a:t>
                      </a:r>
                      <a:r>
                        <a:rPr lang="lv-LV" sz="900" b="0" i="1" u="none" strike="noStrike" dirty="0">
                          <a:effectLst/>
                          <a:latin typeface="Arial" panose="020B0604020202020204" pitchFamily="34" charset="0"/>
                        </a:rPr>
                        <a:t> VID, tad izvērtē vai manīt algu grupu vai tiekties uz MAX (1529) (atkarīgs no amata specifikas tirgū)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7519520"/>
                  </a:ext>
                </a:extLst>
              </a:tr>
              <a:tr h="393267"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1371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1407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78-101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pPr algn="l" fontAlgn="b"/>
                      <a:r>
                        <a:rPr lang="lv-LV" sz="900" b="0" i="1" u="none" strike="noStrike">
                          <a:effectLst/>
                          <a:latin typeface="Arial" panose="020B0604020202020204" pitchFamily="34" charset="0"/>
                        </a:rPr>
                        <a:t>* kad saniegts VID, tad izvērtē vai manīt algu grupu vai tiekties uz MAX (1830) (atkarīgs no amata specifikas tirgū)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2918722"/>
                  </a:ext>
                </a:extLst>
              </a:tr>
              <a:tr h="262178"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1471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1509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99-103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* tiecās uz 100% no VID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3557934"/>
                  </a:ext>
                </a:extLst>
              </a:tr>
              <a:tr h="262178"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 dirty="0">
                          <a:effectLst/>
                          <a:latin typeface="Arial" panose="020B0604020202020204" pitchFamily="34" charset="0"/>
                        </a:rPr>
                        <a:t>1752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1797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86-95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 dirty="0">
                          <a:effectLst/>
                          <a:latin typeface="Arial" panose="020B0604020202020204" pitchFamily="34" charset="0"/>
                        </a:rPr>
                        <a:t>* tiecās uz 100% no VID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253593"/>
                  </a:ext>
                </a:extLst>
              </a:tr>
              <a:tr h="262178"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2118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2174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77-85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* tiecās uz 100% no VID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4160540"/>
                  </a:ext>
                </a:extLst>
              </a:tr>
              <a:tr h="262178"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2645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2714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74-92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* tiecās uz 100% no VID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1597631"/>
                  </a:ext>
                </a:extLst>
              </a:tr>
              <a:tr h="262178"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3292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3377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69-86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* tiecās uz 100% no VID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4452640"/>
                  </a:ext>
                </a:extLst>
              </a:tr>
              <a:tr h="131089"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4081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4187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78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* tiecās uz 90% no VID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6932330"/>
                  </a:ext>
                </a:extLst>
              </a:tr>
              <a:tr h="131089"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4883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5010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1684275"/>
                  </a:ext>
                </a:extLst>
              </a:tr>
              <a:tr h="131089"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5500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5643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8508677"/>
                  </a:ext>
                </a:extLst>
              </a:tr>
              <a:tr h="131089"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5779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5929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6542170"/>
                  </a:ext>
                </a:extLst>
              </a:tr>
              <a:tr h="131089"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6346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0" i="0" u="none" strike="noStrike">
                          <a:effectLst/>
                          <a:latin typeface="Arial" panose="020B0604020202020204" pitchFamily="34" charset="0"/>
                        </a:rPr>
                        <a:t>6511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b="0" i="0" u="none" strike="noStrike" dirty="0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2320574"/>
                  </a:ext>
                </a:extLst>
              </a:tr>
            </a:tbl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2344B5-5AE5-0923-AA98-68D4090DF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673180"/>
            <a:ext cx="4114800" cy="51879"/>
          </a:xfrm>
        </p:spPr>
        <p:txBody>
          <a:bodyPr/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ĀDAŽU NOVADA PAŠVALDĪBA  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18.12.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202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4.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77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4324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44BAE-3C23-1E4F-1E5A-87BDD9F0B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5809"/>
          </a:xfrm>
        </p:spPr>
        <p:txBody>
          <a:bodyPr>
            <a:normAutofit/>
          </a:bodyPr>
          <a:lstStyle/>
          <a:p>
            <a:pPr algn="ctr"/>
            <a:r>
              <a:rPr lang="lv-LV" sz="3200" b="1" dirty="0">
                <a:latin typeface="Montserrat Light" panose="00000400000000000000" pitchFamily="50" charset="-70"/>
              </a:rPr>
              <a:t>2024.g.jaunizveidoto amatu ietekme uz budžetu</a:t>
            </a:r>
            <a:endParaRPr lang="lv-LV" sz="3200" b="1" dirty="0">
              <a:solidFill>
                <a:srgbClr val="FF0000"/>
              </a:solidFill>
              <a:latin typeface="Montserrat Light" panose="00000400000000000000" pitchFamily="50" charset="-7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D1245-9BCE-4EB1-4559-7F6472A163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55174"/>
            <a:ext cx="5181600" cy="4721790"/>
          </a:xfrm>
        </p:spPr>
        <p:txBody>
          <a:bodyPr/>
          <a:lstStyle/>
          <a:p>
            <a:endParaRPr lang="lv-LV" dirty="0"/>
          </a:p>
          <a:p>
            <a:endParaRPr lang="lv-LV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9E7E6C-4A56-E555-EF2B-5FC9101ED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ĀDAŽU NOVADA PAŠVALDĪBA  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18.12.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202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4.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77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B2DD8C7-A98C-6168-9647-2E69F77FC1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6853" y="1538321"/>
            <a:ext cx="10409903" cy="4388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10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63404-0E4A-1064-2F28-A535D8253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29377"/>
          </a:xfrm>
        </p:spPr>
        <p:txBody>
          <a:bodyPr>
            <a:normAutofit/>
          </a:bodyPr>
          <a:lstStyle/>
          <a:p>
            <a:pPr algn="ctr"/>
            <a:r>
              <a:rPr lang="lv-LV" sz="3200" dirty="0">
                <a:latin typeface="Monserat light"/>
              </a:rPr>
              <a:t>Izglītības iestāžu vadītāju atalgojums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EEBA2BD-D04E-ABD0-E7EA-AA12576712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28340"/>
            <a:ext cx="9989574" cy="349170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6963F6-AD5E-50A2-75C2-AA7CF8176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Ādažu</a:t>
            </a:r>
            <a:r>
              <a:rPr lang="lv-LV" dirty="0"/>
              <a:t> novada pašvaldība 18.12.2024.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288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35416-C278-2674-10D0-60C5E2AD8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2833" y="206477"/>
            <a:ext cx="10331244" cy="491642"/>
          </a:xfrm>
        </p:spPr>
        <p:txBody>
          <a:bodyPr>
            <a:normAutofit fontScale="90000"/>
          </a:bodyPr>
          <a:lstStyle/>
          <a:p>
            <a:pPr marL="0" marR="0" lvl="0" indent="0" algn="ctr" defTabSz="914446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br>
              <a:rPr kumimoji="0" lang="lv-LV" sz="2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</a:br>
            <a:r>
              <a:rPr kumimoji="0" lang="lv-LV" sz="27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PRIEKŠLIKUMI izmaiņām algu fondā 2025.g. </a:t>
            </a:r>
            <a:br>
              <a:rPr kumimoji="0" lang="lv-LV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</a:br>
            <a:endParaRPr lang="lv-LV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DCE1E376-03E1-45B3-2ADE-1158D7BB6F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7494017"/>
              </p:ext>
            </p:extLst>
          </p:nvPr>
        </p:nvGraphicFramePr>
        <p:xfrm>
          <a:off x="707923" y="698119"/>
          <a:ext cx="10645877" cy="6196159"/>
        </p:xfrm>
        <a:graphic>
          <a:graphicData uri="http://schemas.openxmlformats.org/drawingml/2006/table">
            <a:tbl>
              <a:tblPr/>
              <a:tblGrid>
                <a:gridCol w="7895303">
                  <a:extLst>
                    <a:ext uri="{9D8B030D-6E8A-4147-A177-3AD203B41FA5}">
                      <a16:colId xmlns:a16="http://schemas.microsoft.com/office/drawing/2014/main" val="190037467"/>
                    </a:ext>
                  </a:extLst>
                </a:gridCol>
                <a:gridCol w="2750574">
                  <a:extLst>
                    <a:ext uri="{9D8B030D-6E8A-4147-A177-3AD203B41FA5}">
                      <a16:colId xmlns:a16="http://schemas.microsoft.com/office/drawing/2014/main" val="831530116"/>
                    </a:ext>
                  </a:extLst>
                </a:gridCol>
              </a:tblGrid>
              <a:tr h="300935">
                <a:tc>
                  <a:txBody>
                    <a:bodyPr/>
                    <a:lstStyle/>
                    <a:p>
                      <a:pPr algn="just" rtl="0" fontAlgn="ctr"/>
                      <a:endParaRPr lang="lv-LV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Ietekme uz 2025. g. budžetu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2673405"/>
                  </a:ext>
                </a:extLst>
              </a:tr>
              <a:tr h="451402">
                <a:tc>
                  <a:txBody>
                    <a:bodyPr/>
                    <a:lstStyle/>
                    <a:p>
                      <a:pPr algn="just" rtl="0" fontAlgn="ctr"/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Samazināt plānotos izdevumus EKK 1140 - paredzot 140% iepriekšējo 150% vietā; precizēt aizvietošanas kārtību, nosakot </a:t>
                      </a:r>
                      <a:r>
                        <a:rPr lang="lv-LV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max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20% par aizvietošanu un papildu pienākumiem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                     100 300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5980951"/>
                  </a:ext>
                </a:extLst>
              </a:tr>
              <a:tr h="451402">
                <a:tc>
                  <a:txBody>
                    <a:bodyPr/>
                    <a:lstStyle/>
                    <a:p>
                      <a:pPr algn="just" rtl="0" fontAlgn="ctr"/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Noteikt komisijas, kurās darbs tiek apmaksāts un kurās nē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1" i="0" u="none" strike="noStrike">
                          <a:effectLst/>
                          <a:latin typeface="Times New Roman" panose="02020603050405020304" pitchFamily="18" charset="0"/>
                        </a:rPr>
                        <a:t>                       20 000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7812067"/>
                  </a:ext>
                </a:extLst>
              </a:tr>
              <a:tr h="451402">
                <a:tc>
                  <a:txBody>
                    <a:bodyPr/>
                    <a:lstStyle/>
                    <a:p>
                      <a:pPr algn="just" rtl="0" fontAlgn="ctr"/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Jauno amatu CVS izveidot ar 01.04.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                         6 372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8776087"/>
                  </a:ext>
                </a:extLst>
              </a:tr>
              <a:tr h="507949">
                <a:tc>
                  <a:txBody>
                    <a:bodyPr/>
                    <a:lstStyle/>
                    <a:p>
                      <a:pPr algn="just" rtl="0" fontAlgn="ctr"/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Samazināt TPN pastāvīgās piemaksas (ar domes lēmumu), nosakot </a:t>
                      </a:r>
                      <a:r>
                        <a:rPr lang="lv-LV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max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20% par TP izstrādi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                       22 478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349867"/>
                  </a:ext>
                </a:extLst>
              </a:tr>
              <a:tr h="601869">
                <a:tc>
                  <a:txBody>
                    <a:bodyPr/>
                    <a:lstStyle/>
                    <a:p>
                      <a:pPr algn="just" rtl="0" fontAlgn="ctr"/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Izvērtēt pašvaldības finansēto pedagogu novērtēšanu, ieviest vienotu sistēmu un vērtēšanu pēc MK noteikumiem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                     126 272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7184887"/>
                  </a:ext>
                </a:extLst>
              </a:tr>
              <a:tr h="300935">
                <a:tc>
                  <a:txBody>
                    <a:bodyPr/>
                    <a:lstStyle/>
                    <a:p>
                      <a:pPr algn="r" fontAlgn="b"/>
                      <a:r>
                        <a:rPr lang="lv-LV" sz="1600" b="0" i="1" u="none" strike="noStrike" dirty="0">
                          <a:effectLst/>
                          <a:latin typeface="Times New Roman" panose="02020603050405020304" pitchFamily="18" charset="0"/>
                        </a:rPr>
                        <a:t>ĀPII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                      42 035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346611"/>
                  </a:ext>
                </a:extLst>
              </a:tr>
              <a:tr h="300935">
                <a:tc>
                  <a:txBody>
                    <a:bodyPr/>
                    <a:lstStyle/>
                    <a:p>
                      <a:pPr algn="r" fontAlgn="b"/>
                      <a:r>
                        <a:rPr lang="lv-LV" sz="1600" b="0" i="1" u="none" strike="noStrike" dirty="0">
                          <a:effectLst/>
                          <a:latin typeface="Times New Roman" panose="02020603050405020304" pitchFamily="18" charset="0"/>
                        </a:rPr>
                        <a:t>KPII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1" u="none" strike="noStrike" dirty="0">
                          <a:effectLst/>
                          <a:latin typeface="Times New Roman" panose="02020603050405020304" pitchFamily="18" charset="0"/>
                        </a:rPr>
                        <a:t>                      23 061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6992079"/>
                  </a:ext>
                </a:extLst>
              </a:tr>
              <a:tr h="300935">
                <a:tc>
                  <a:txBody>
                    <a:bodyPr/>
                    <a:lstStyle/>
                    <a:p>
                      <a:pPr algn="r" fontAlgn="b"/>
                      <a:r>
                        <a:rPr lang="lv-LV" sz="1600" b="0" i="1" u="none" strike="noStrike" dirty="0">
                          <a:effectLst/>
                          <a:latin typeface="Times New Roman" panose="02020603050405020304" pitchFamily="18" charset="0"/>
                        </a:rPr>
                        <a:t>CPII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1" u="none" strike="noStrike" dirty="0">
                          <a:effectLst/>
                          <a:latin typeface="Times New Roman" panose="02020603050405020304" pitchFamily="18" charset="0"/>
                        </a:rPr>
                        <a:t>                      30 518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7068065"/>
                  </a:ext>
                </a:extLst>
              </a:tr>
              <a:tr h="300935">
                <a:tc>
                  <a:txBody>
                    <a:bodyPr/>
                    <a:lstStyle/>
                    <a:p>
                      <a:pPr algn="r" fontAlgn="b"/>
                      <a:r>
                        <a:rPr lang="lv-LV" sz="1600" b="0" i="1" u="none" strike="noStrike">
                          <a:effectLst/>
                          <a:latin typeface="Times New Roman" panose="02020603050405020304" pitchFamily="18" charset="0"/>
                        </a:rPr>
                        <a:t>SPII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                      30 658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1359681"/>
                  </a:ext>
                </a:extLst>
              </a:tr>
              <a:tr h="385572">
                <a:tc>
                  <a:txBody>
                    <a:bodyPr/>
                    <a:lstStyle/>
                    <a:p>
                      <a:pPr algn="l" rtl="0" fontAlgn="b"/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Likvidētie amati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                       80 238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9035888"/>
                  </a:ext>
                </a:extLst>
              </a:tr>
              <a:tr h="300935">
                <a:tc>
                  <a:txBody>
                    <a:bodyPr/>
                    <a:lstStyle/>
                    <a:p>
                      <a:pPr algn="r" fontAlgn="b"/>
                      <a:r>
                        <a:rPr lang="lv-LV" sz="1600" b="0" i="1" u="none" strike="noStrike">
                          <a:effectLst/>
                          <a:latin typeface="Times New Roman" panose="02020603050405020304" pitchFamily="18" charset="0"/>
                        </a:rPr>
                        <a:t>Medicīnas māsa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1" u="none" strike="noStrike">
                          <a:effectLst/>
                          <a:latin typeface="Times New Roman" panose="02020603050405020304" pitchFamily="18" charset="0"/>
                        </a:rPr>
                        <a:t>                      19 211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4264199"/>
                  </a:ext>
                </a:extLst>
              </a:tr>
              <a:tr h="300935">
                <a:tc>
                  <a:txBody>
                    <a:bodyPr/>
                    <a:lstStyle/>
                    <a:p>
                      <a:pPr algn="r" fontAlgn="b"/>
                      <a:r>
                        <a:rPr lang="lv-LV" sz="1600" b="0" i="1" u="none" strike="noStrike" dirty="0">
                          <a:effectLst/>
                          <a:latin typeface="Times New Roman" panose="02020603050405020304" pitchFamily="18" charset="0"/>
                        </a:rPr>
                        <a:t>Treneris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1" u="none" strike="noStrike" dirty="0">
                          <a:effectLst/>
                          <a:latin typeface="Times New Roman" panose="02020603050405020304" pitchFamily="18" charset="0"/>
                        </a:rPr>
                        <a:t>                      10 334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0994788"/>
                  </a:ext>
                </a:extLst>
              </a:tr>
              <a:tr h="300935">
                <a:tc>
                  <a:txBody>
                    <a:bodyPr/>
                    <a:lstStyle/>
                    <a:p>
                      <a:pPr algn="r" fontAlgn="b"/>
                      <a:r>
                        <a:rPr lang="lv-LV" sz="1600" b="0" i="1" u="none" strike="noStrike">
                          <a:effectLst/>
                          <a:latin typeface="Times New Roman" panose="02020603050405020304" pitchFamily="18" charset="0"/>
                        </a:rPr>
                        <a:t>Ansambļa vokālais vadītājs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1" u="none" strike="noStrike" dirty="0">
                          <a:effectLst/>
                          <a:latin typeface="Times New Roman" panose="02020603050405020304" pitchFamily="18" charset="0"/>
                        </a:rPr>
                        <a:t>                      13 646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5600143"/>
                  </a:ext>
                </a:extLst>
              </a:tr>
              <a:tr h="300935">
                <a:tc>
                  <a:txBody>
                    <a:bodyPr/>
                    <a:lstStyle/>
                    <a:p>
                      <a:pPr algn="r" fontAlgn="b"/>
                      <a:r>
                        <a:rPr lang="lv-LV" sz="1600" b="0" i="1" u="none" strike="noStrike" dirty="0">
                          <a:effectLst/>
                          <a:latin typeface="Times New Roman" panose="02020603050405020304" pitchFamily="18" charset="0"/>
                        </a:rPr>
                        <a:t>Metodiķis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1" u="none" strike="noStrike" dirty="0">
                          <a:effectLst/>
                          <a:latin typeface="Times New Roman" panose="02020603050405020304" pitchFamily="18" charset="0"/>
                        </a:rPr>
                        <a:t>                      27 243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5466220"/>
                  </a:ext>
                </a:extLst>
              </a:tr>
              <a:tr h="300935">
                <a:tc>
                  <a:txBody>
                    <a:bodyPr/>
                    <a:lstStyle/>
                    <a:p>
                      <a:pPr algn="r" fontAlgn="b"/>
                      <a:r>
                        <a:rPr lang="lv-LV" sz="1600" b="0" i="1" u="none" strike="noStrike">
                          <a:effectLst/>
                          <a:latin typeface="Times New Roman" panose="02020603050405020304" pitchFamily="18" charset="0"/>
                        </a:rPr>
                        <a:t>CKS pastnieks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1" u="none" strike="noStrike" dirty="0">
                          <a:effectLst/>
                          <a:latin typeface="Times New Roman" panose="02020603050405020304" pitchFamily="18" charset="0"/>
                        </a:rPr>
                        <a:t>                         9 804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9661576"/>
                  </a:ext>
                </a:extLst>
              </a:tr>
              <a:tr h="300935">
                <a:tc>
                  <a:txBody>
                    <a:bodyPr/>
                    <a:lstStyle/>
                    <a:p>
                      <a:pPr algn="r" fontAlgn="b"/>
                      <a:r>
                        <a:rPr lang="lv-LV" sz="1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Pavisam: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                     355 660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75709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49838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FE158-4886-0681-D7F5-4CB72DFB5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9945"/>
          </a:xfrm>
        </p:spPr>
        <p:txBody>
          <a:bodyPr>
            <a:noAutofit/>
          </a:bodyPr>
          <a:lstStyle/>
          <a:p>
            <a:pPr algn="ctr"/>
            <a:r>
              <a:rPr lang="lv-LV" sz="3200" dirty="0"/>
              <a:t>Komisijas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DE8382-3C66-F502-C3CC-041611C211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442205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sz="2000" b="1" u="sng" dirty="0"/>
              <a:t>Apmaksājamās</a:t>
            </a:r>
          </a:p>
          <a:p>
            <a:r>
              <a:rPr lang="lv-LV" sz="1600" dirty="0"/>
              <a:t>Iepirkumu komisija</a:t>
            </a:r>
          </a:p>
          <a:p>
            <a:r>
              <a:rPr lang="lv-LV" sz="1600" dirty="0"/>
              <a:t>Administratīvā komisija</a:t>
            </a:r>
          </a:p>
          <a:p>
            <a:r>
              <a:rPr lang="lv-LV" sz="1600" dirty="0"/>
              <a:t>Vēlēšanu komisija</a:t>
            </a:r>
          </a:p>
          <a:p>
            <a:r>
              <a:rPr lang="lv-LV" sz="1600" dirty="0"/>
              <a:t>Mantas iznomāšanas un atsavināšanas komisija</a:t>
            </a:r>
          </a:p>
          <a:p>
            <a:r>
              <a:rPr lang="lv-LV" sz="1600" dirty="0"/>
              <a:t>Pedagoģiski medicīniskā </a:t>
            </a:r>
            <a:r>
              <a:rPr kumimoji="0" lang="lv-L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komisija</a:t>
            </a:r>
          </a:p>
          <a:p>
            <a:r>
              <a:rPr lang="lv-LV" sz="1600" dirty="0">
                <a:solidFill>
                  <a:prstClr val="black"/>
                </a:solidFill>
                <a:latin typeface="Calibri" panose="020F0502020204030204"/>
              </a:rPr>
              <a:t>Inventarizācijas komisija</a:t>
            </a:r>
            <a:endParaRPr lang="lv-LV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43A138-39FD-BD38-AEEB-CBBE697C13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60258" y="875071"/>
            <a:ext cx="6093542" cy="54812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sz="2000" b="1" u="sng" dirty="0"/>
              <a:t>Neapmaksājamās*</a:t>
            </a:r>
          </a:p>
          <a:p>
            <a:r>
              <a:rPr lang="lv-LV" sz="1400" dirty="0"/>
              <a:t>Administratīvo strīdu komisija</a:t>
            </a:r>
          </a:p>
          <a:p>
            <a:r>
              <a:rPr lang="lv-LV" sz="1400" dirty="0"/>
              <a:t>Apbalvošanas komisija</a:t>
            </a:r>
          </a:p>
          <a:p>
            <a:r>
              <a:rPr lang="lv-LV" sz="1400" dirty="0"/>
              <a:t>Arhīva ekspertu komisija</a:t>
            </a:r>
          </a:p>
          <a:p>
            <a:r>
              <a:rPr lang="lv-LV" sz="1400" dirty="0"/>
              <a:t>Bērnu un jauniešu vasaras nometņu projektu konkursa </a:t>
            </a:r>
            <a:r>
              <a:rPr kumimoji="0" lang="lv-L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komisija</a:t>
            </a:r>
          </a:p>
          <a:p>
            <a:r>
              <a:rPr lang="lv-LV" sz="1400" dirty="0">
                <a:solidFill>
                  <a:prstClr val="black"/>
                </a:solidFill>
              </a:rPr>
              <a:t>Interešu izglītības un neformālās izglītības programmu licencēšanas </a:t>
            </a:r>
            <a:r>
              <a:rPr kumimoji="0" lang="lv-L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komisija</a:t>
            </a:r>
          </a:p>
          <a:p>
            <a:r>
              <a:rPr kumimoji="0" lang="lv-L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Interešu izglītības programmu izvērtēšanas un mērķdotācijas sadales komisija</a:t>
            </a:r>
          </a:p>
          <a:p>
            <a:r>
              <a:rPr lang="lv-LV" sz="1400" dirty="0">
                <a:solidFill>
                  <a:prstClr val="black"/>
                </a:solidFill>
              </a:rPr>
              <a:t>Ētikas komisija</a:t>
            </a:r>
          </a:p>
          <a:p>
            <a:r>
              <a:rPr lang="lv-LV" sz="1400" dirty="0">
                <a:solidFill>
                  <a:prstClr val="black"/>
                </a:solidFill>
              </a:rPr>
              <a:t>Tehniskā komisija</a:t>
            </a:r>
          </a:p>
          <a:p>
            <a:r>
              <a:rPr lang="lv-LV" sz="1400" dirty="0">
                <a:solidFill>
                  <a:prstClr val="black"/>
                </a:solidFill>
              </a:rPr>
              <a:t>Projektu uzraudzības komisija</a:t>
            </a:r>
          </a:p>
          <a:p>
            <a:r>
              <a:rPr lang="lv-LV" sz="1400" dirty="0">
                <a:solidFill>
                  <a:prstClr val="black"/>
                </a:solidFill>
              </a:rPr>
              <a:t>Koku izvērtēšanas</a:t>
            </a:r>
            <a:r>
              <a:rPr kumimoji="0" lang="lv-L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komisija</a:t>
            </a:r>
          </a:p>
          <a:p>
            <a:r>
              <a:rPr lang="lv-LV" sz="1400" dirty="0" err="1">
                <a:solidFill>
                  <a:prstClr val="black"/>
                </a:solidFill>
              </a:rPr>
              <a:t>Starpinstitucionālā</a:t>
            </a:r>
            <a:r>
              <a:rPr lang="lv-LV" sz="1400" dirty="0">
                <a:solidFill>
                  <a:prstClr val="black"/>
                </a:solidFill>
              </a:rPr>
              <a:t> nepilngadīgo lietu </a:t>
            </a:r>
            <a:r>
              <a:rPr kumimoji="0" lang="lv-L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komisija</a:t>
            </a:r>
          </a:p>
          <a:p>
            <a:r>
              <a:rPr lang="lv-LV" sz="1400" dirty="0">
                <a:solidFill>
                  <a:prstClr val="black"/>
                </a:solidFill>
              </a:rPr>
              <a:t>Sadarbības teritorijas civilas aizsardzības </a:t>
            </a:r>
            <a:r>
              <a:rPr kumimoji="0" lang="lv-L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komisija</a:t>
            </a:r>
          </a:p>
          <a:p>
            <a:r>
              <a:rPr lang="lv-LV" sz="1400" dirty="0">
                <a:solidFill>
                  <a:prstClr val="black"/>
                </a:solidFill>
              </a:rPr>
              <a:t>Pašvaldības līdzfinansējuma izvērtēšanas komisija</a:t>
            </a:r>
          </a:p>
          <a:p>
            <a:r>
              <a:rPr lang="lv-LV" sz="1400" dirty="0">
                <a:solidFill>
                  <a:prstClr val="black"/>
                </a:solidFill>
              </a:rPr>
              <a:t>L/s zemes darījumu komisija</a:t>
            </a:r>
            <a:endParaRPr lang="lv-LV" sz="14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4C4372-5990-2BE0-E599-081778671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defTabSz="609630">
              <a:lnSpc>
                <a:spcPts val="1200"/>
              </a:lnSpc>
            </a:pPr>
            <a:r>
              <a:rPr lang="en-US" sz="1000" dirty="0">
                <a:latin typeface="Montserrat" pitchFamily="2" charset="77"/>
              </a:rPr>
              <a:t>ĀDAŽU NOVADA PAŠVALDĪBA   </a:t>
            </a:r>
            <a:r>
              <a:rPr lang="lv-LV" sz="1000" dirty="0">
                <a:latin typeface="Montserrat" pitchFamily="2" charset="77"/>
              </a:rPr>
              <a:t>18.12.</a:t>
            </a:r>
            <a:r>
              <a:rPr lang="en-US" sz="1000" dirty="0">
                <a:latin typeface="Montserrat" pitchFamily="2" charset="77"/>
              </a:rPr>
              <a:t>202</a:t>
            </a:r>
            <a:r>
              <a:rPr lang="lv-LV" sz="1000" dirty="0">
                <a:latin typeface="Montserrat" pitchFamily="2" charset="77"/>
              </a:rPr>
              <a:t>4.</a:t>
            </a:r>
            <a:endParaRPr lang="en-US" sz="1000" dirty="0">
              <a:latin typeface="Montserrat" pitchFamily="2" charset="7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BEFA19-1B2D-1880-D53B-AB570C2B4A25}"/>
              </a:ext>
            </a:extLst>
          </p:cNvPr>
          <p:cNvSpPr txBox="1"/>
          <p:nvPr/>
        </p:nvSpPr>
        <p:spPr>
          <a:xfrm>
            <a:off x="5260257" y="5798263"/>
            <a:ext cx="52012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dirty="0"/>
              <a:t>*</a:t>
            </a:r>
            <a:r>
              <a:rPr lang="lv-LV" sz="1400" dirty="0">
                <a:highlight>
                  <a:srgbClr val="FFFF00"/>
                </a:highlight>
              </a:rPr>
              <a:t>Apmaksā  darbu pieaicinātajiem komisijas locekļiem, kuri nav darbinieki</a:t>
            </a:r>
          </a:p>
        </p:txBody>
      </p:sp>
    </p:spTree>
    <p:extLst>
      <p:ext uri="{BB962C8B-B14F-4D97-AF65-F5344CB8AC3E}">
        <p14:creationId xmlns:p14="http://schemas.microsoft.com/office/powerpoint/2010/main" val="79263659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</TotalTime>
  <Words>1332</Words>
  <Application>Microsoft Office PowerPoint</Application>
  <PresentationFormat>Widescreen</PresentationFormat>
  <Paragraphs>388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2" baseType="lpstr">
      <vt:lpstr>Arial</vt:lpstr>
      <vt:lpstr>Calibri</vt:lpstr>
      <vt:lpstr>Calibri Light</vt:lpstr>
      <vt:lpstr>Monserat light</vt:lpstr>
      <vt:lpstr>Monsrat</vt:lpstr>
      <vt:lpstr>Montserrat</vt:lpstr>
      <vt:lpstr>Montserrat Alternates ExLight</vt:lpstr>
      <vt:lpstr>Montserrat Light</vt:lpstr>
      <vt:lpstr>Montserrat Semi-Bold Bold</vt:lpstr>
      <vt:lpstr>Times New Roman</vt:lpstr>
      <vt:lpstr>Wingdings</vt:lpstr>
      <vt:lpstr>1_Office Theme</vt:lpstr>
      <vt:lpstr>PowerPoint Presentation</vt:lpstr>
      <vt:lpstr>Preambula</vt:lpstr>
      <vt:lpstr>Principi amatalgu noteikšanai  2024.un 2025.gadā</vt:lpstr>
      <vt:lpstr>  MĒNEŠALGAS NOTEIKŠANA </vt:lpstr>
      <vt:lpstr>Amatalgu diapazons un proporcionālais pieaugums 2025-2027 ĀNP iestādēs</vt:lpstr>
      <vt:lpstr>2024.g.jaunizveidoto amatu ietekme uz budžetu</vt:lpstr>
      <vt:lpstr>Izglītības iestāžu vadītāju atalgojums</vt:lpstr>
      <vt:lpstr> PRIEKŠLIKUMI izmaiņām algu fondā 2025.g.  </vt:lpstr>
      <vt:lpstr>Komisijas</vt:lpstr>
      <vt:lpstr>  Ņemot vērā viduspunkta samazinājumu 2025.g.algu skalā un veiktās izmaiņas algu fonda plānošanā, sadalot pieaugumu atbilstoši amatalgu grupām,  priekšlikums - algu fonda pieaugumam 2025.gadā ir  5.0%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Inga Reke</dc:creator>
  <cp:lastModifiedBy>Linda Pavlovska</cp:lastModifiedBy>
  <cp:revision>48</cp:revision>
  <dcterms:created xsi:type="dcterms:W3CDTF">2024-11-11T19:43:25Z</dcterms:created>
  <dcterms:modified xsi:type="dcterms:W3CDTF">2025-01-07T10:23:02Z</dcterms:modified>
</cp:coreProperties>
</file>