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342" r:id="rId4"/>
    <p:sldId id="320" r:id="rId5"/>
    <p:sldId id="346" r:id="rId6"/>
    <p:sldId id="347" r:id="rId7"/>
    <p:sldId id="330" r:id="rId8"/>
    <p:sldId id="344" r:id="rId9"/>
    <p:sldId id="313" r:id="rId10"/>
    <p:sldId id="323" r:id="rId11"/>
    <p:sldId id="324" r:id="rId12"/>
    <p:sldId id="325" r:id="rId13"/>
    <p:sldId id="327" r:id="rId14"/>
    <p:sldId id="318" r:id="rId15"/>
    <p:sldId id="328" r:id="rId16"/>
    <p:sldId id="329" r:id="rId17"/>
    <p:sldId id="319" r:id="rId18"/>
    <p:sldId id="273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77" autoAdjust="0"/>
    <p:restoredTop sz="86474"/>
  </p:normalViewPr>
  <p:slideViewPr>
    <p:cSldViewPr snapToGrid="0">
      <p:cViewPr varScale="1">
        <p:scale>
          <a:sx n="93" d="100"/>
          <a:sy n="93" d="100"/>
        </p:scale>
        <p:origin x="296" y="200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4B388-E013-421E-AC76-1789D9CCD3A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2B35E6-D616-41C1-A96C-CF2AE4C71BA1}">
      <dgm:prSet/>
      <dgm:spPr/>
      <dgm:t>
        <a:bodyPr/>
        <a:lstStyle/>
        <a:p>
          <a:r>
            <a:rPr lang="lv-LV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Noslēguma ziņojuma prezentācija – PĒTĪJUMA 1.DAĻA</a:t>
          </a:r>
        </a:p>
      </dgm:t>
    </dgm:pt>
    <dgm:pt modelId="{AD0505BD-19A2-4D57-A71E-C179C4BA5068}" type="sibTrans" cxnId="{6B0316E3-0E05-42E3-8E04-554917690238}">
      <dgm:prSet/>
      <dgm:spPr/>
      <dgm:t>
        <a:bodyPr/>
        <a:lstStyle/>
        <a:p>
          <a:endParaRPr lang="lv-LV" noProof="0" dirty="0"/>
        </a:p>
      </dgm:t>
    </dgm:pt>
    <dgm:pt modelId="{962FB94B-2EFD-4869-8F49-07CD026BAB0B}" type="parTrans" cxnId="{6B0316E3-0E05-42E3-8E04-554917690238}">
      <dgm:prSet/>
      <dgm:spPr/>
      <dgm:t>
        <a:bodyPr/>
        <a:lstStyle/>
        <a:p>
          <a:endParaRPr lang="lv-LV" noProof="0" dirty="0"/>
        </a:p>
      </dgm:t>
    </dgm:pt>
    <dgm:pt modelId="{989177EE-4084-4E1D-982C-88DAA0D6DE2F}">
      <dgm:prSet/>
      <dgm:spPr/>
      <dgm:t>
        <a:bodyPr/>
        <a:lstStyle/>
        <a:p>
          <a:r>
            <a:rPr lang="lv-LV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Jautājumi</a:t>
          </a:r>
        </a:p>
      </dgm:t>
    </dgm:pt>
    <dgm:pt modelId="{69957009-909D-44BE-AC28-05C9DB6731F5}" type="sibTrans" cxnId="{CC470851-09C6-47AC-A2CD-F78C1B231343}">
      <dgm:prSet/>
      <dgm:spPr/>
      <dgm:t>
        <a:bodyPr/>
        <a:lstStyle/>
        <a:p>
          <a:endParaRPr lang="lv-LV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8CAD5-5192-47AC-8F81-C850B336BEC9}" type="parTrans" cxnId="{CC470851-09C6-47AC-A2CD-F78C1B231343}">
      <dgm:prSet/>
      <dgm:spPr/>
      <dgm:t>
        <a:bodyPr/>
        <a:lstStyle/>
        <a:p>
          <a:endParaRPr lang="lv-LV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1616D-3686-4E92-B1C1-769C7F000A8F}">
      <dgm:prSet/>
      <dgm:spPr/>
      <dgm:t>
        <a:bodyPr/>
        <a:lstStyle/>
        <a:p>
          <a:r>
            <a:rPr lang="lv-LV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Noslēguma ziņojuma prezentācija – PĒTĪJUMA 2.DAĻA</a:t>
          </a:r>
        </a:p>
      </dgm:t>
    </dgm:pt>
    <dgm:pt modelId="{D0C10900-220B-4743-B44B-3CA256F73FDB}" type="sibTrans" cxnId="{5D512978-5AD8-40E0-8B62-34D5987E67E1}">
      <dgm:prSet/>
      <dgm:spPr/>
      <dgm:t>
        <a:bodyPr/>
        <a:lstStyle/>
        <a:p>
          <a:endParaRPr lang="lv-LV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D557C6-014B-4B98-89EA-FE913A5AD6F4}" type="parTrans" cxnId="{5D512978-5AD8-40E0-8B62-34D5987E67E1}">
      <dgm:prSet/>
      <dgm:spPr/>
      <dgm:t>
        <a:bodyPr/>
        <a:lstStyle/>
        <a:p>
          <a:endParaRPr lang="lv-LV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CBE3F-64B9-4496-8203-C355365091E8}" type="pres">
      <dgm:prSet presAssocID="{E524B388-E013-421E-AC76-1789D9CCD3A1}" presName="linear" presStyleCnt="0">
        <dgm:presLayoutVars>
          <dgm:dir/>
          <dgm:animLvl val="lvl"/>
          <dgm:resizeHandles val="exact"/>
        </dgm:presLayoutVars>
      </dgm:prSet>
      <dgm:spPr/>
    </dgm:pt>
    <dgm:pt modelId="{D279B5A0-ADD7-415E-B8E5-3C7E2E5BFDD2}" type="pres">
      <dgm:prSet presAssocID="{AD2B35E6-D616-41C1-A96C-CF2AE4C71BA1}" presName="parentLin" presStyleCnt="0"/>
      <dgm:spPr/>
    </dgm:pt>
    <dgm:pt modelId="{088F3AA0-18AB-4939-94F1-01B7F99B0794}" type="pres">
      <dgm:prSet presAssocID="{AD2B35E6-D616-41C1-A96C-CF2AE4C71BA1}" presName="parentLeftMargin" presStyleLbl="node1" presStyleIdx="0" presStyleCnt="3"/>
      <dgm:spPr/>
    </dgm:pt>
    <dgm:pt modelId="{1EE9A009-1B4B-4BD1-BB33-B927C0AEBEC4}" type="pres">
      <dgm:prSet presAssocID="{AD2B35E6-D616-41C1-A96C-CF2AE4C71B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C8376A-06F8-4B4C-91F9-91EF17ADD911}" type="pres">
      <dgm:prSet presAssocID="{AD2B35E6-D616-41C1-A96C-CF2AE4C71BA1}" presName="negativeSpace" presStyleCnt="0"/>
      <dgm:spPr/>
    </dgm:pt>
    <dgm:pt modelId="{613D2920-5B26-460F-B4D2-43057DB4A865}" type="pres">
      <dgm:prSet presAssocID="{AD2B35E6-D616-41C1-A96C-CF2AE4C71BA1}" presName="childText" presStyleLbl="conFgAcc1" presStyleIdx="0" presStyleCnt="3">
        <dgm:presLayoutVars>
          <dgm:bulletEnabled val="1"/>
        </dgm:presLayoutVars>
      </dgm:prSet>
      <dgm:spPr/>
    </dgm:pt>
    <dgm:pt modelId="{08F408C6-3F23-49AB-AAEB-6598BE32ED7D}" type="pres">
      <dgm:prSet presAssocID="{AD0505BD-19A2-4D57-A71E-C179C4BA5068}" presName="spaceBetweenRectangles" presStyleCnt="0"/>
      <dgm:spPr/>
    </dgm:pt>
    <dgm:pt modelId="{20BE4234-11DE-4229-9C01-8CA5725744F9}" type="pres">
      <dgm:prSet presAssocID="{3591616D-3686-4E92-B1C1-769C7F000A8F}" presName="parentLin" presStyleCnt="0"/>
      <dgm:spPr/>
    </dgm:pt>
    <dgm:pt modelId="{E20295E1-BD06-4496-B7AE-969E7C4F3ABC}" type="pres">
      <dgm:prSet presAssocID="{3591616D-3686-4E92-B1C1-769C7F000A8F}" presName="parentLeftMargin" presStyleLbl="node1" presStyleIdx="0" presStyleCnt="3"/>
      <dgm:spPr/>
    </dgm:pt>
    <dgm:pt modelId="{3EEEB175-CA1F-4CE6-BACB-C450B84AC4C1}" type="pres">
      <dgm:prSet presAssocID="{3591616D-3686-4E92-B1C1-769C7F000A8F}" presName="parentText" presStyleLbl="node1" presStyleIdx="1" presStyleCnt="3" custLinFactNeighborX="6096">
        <dgm:presLayoutVars>
          <dgm:chMax val="0"/>
          <dgm:bulletEnabled val="1"/>
        </dgm:presLayoutVars>
      </dgm:prSet>
      <dgm:spPr/>
    </dgm:pt>
    <dgm:pt modelId="{FC984BA6-099C-4F58-927A-617BB8D2FB50}" type="pres">
      <dgm:prSet presAssocID="{3591616D-3686-4E92-B1C1-769C7F000A8F}" presName="negativeSpace" presStyleCnt="0"/>
      <dgm:spPr/>
    </dgm:pt>
    <dgm:pt modelId="{563CD207-A948-454C-811A-11CF53BB3F30}" type="pres">
      <dgm:prSet presAssocID="{3591616D-3686-4E92-B1C1-769C7F000A8F}" presName="childText" presStyleLbl="conFgAcc1" presStyleIdx="1" presStyleCnt="3">
        <dgm:presLayoutVars>
          <dgm:bulletEnabled val="1"/>
        </dgm:presLayoutVars>
      </dgm:prSet>
      <dgm:spPr/>
    </dgm:pt>
    <dgm:pt modelId="{AC3D5DB9-691D-4609-819E-A2F2E519F3CD}" type="pres">
      <dgm:prSet presAssocID="{D0C10900-220B-4743-B44B-3CA256F73FDB}" presName="spaceBetweenRectangles" presStyleCnt="0"/>
      <dgm:spPr/>
    </dgm:pt>
    <dgm:pt modelId="{7990D703-1F0D-4BC4-A9D0-12E75B650BD9}" type="pres">
      <dgm:prSet presAssocID="{989177EE-4084-4E1D-982C-88DAA0D6DE2F}" presName="parentLin" presStyleCnt="0"/>
      <dgm:spPr/>
    </dgm:pt>
    <dgm:pt modelId="{09DD4D9B-3A04-4930-B78E-4D3E4F1FD9E0}" type="pres">
      <dgm:prSet presAssocID="{989177EE-4084-4E1D-982C-88DAA0D6DE2F}" presName="parentLeftMargin" presStyleLbl="node1" presStyleIdx="1" presStyleCnt="3"/>
      <dgm:spPr/>
    </dgm:pt>
    <dgm:pt modelId="{42F310D4-8C02-4E20-B40E-090E000BE4B1}" type="pres">
      <dgm:prSet presAssocID="{989177EE-4084-4E1D-982C-88DAA0D6DE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DD2EC0F-1989-4952-AC88-51DD62F88393}" type="pres">
      <dgm:prSet presAssocID="{989177EE-4084-4E1D-982C-88DAA0D6DE2F}" presName="negativeSpace" presStyleCnt="0"/>
      <dgm:spPr/>
    </dgm:pt>
    <dgm:pt modelId="{0E80F9E9-D184-4BCB-90AD-5DF2793D7D99}" type="pres">
      <dgm:prSet presAssocID="{989177EE-4084-4E1D-982C-88DAA0D6DE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690711-548D-44D6-85ED-859F5B31D084}" type="presOf" srcId="{3591616D-3686-4E92-B1C1-769C7F000A8F}" destId="{E20295E1-BD06-4496-B7AE-969E7C4F3ABC}" srcOrd="0" destOrd="0" presId="urn:microsoft.com/office/officeart/2005/8/layout/list1"/>
    <dgm:cxn modelId="{A910D638-1F22-404E-AA8F-BC7D0DF91380}" type="presOf" srcId="{989177EE-4084-4E1D-982C-88DAA0D6DE2F}" destId="{09DD4D9B-3A04-4930-B78E-4D3E4F1FD9E0}" srcOrd="0" destOrd="0" presId="urn:microsoft.com/office/officeart/2005/8/layout/list1"/>
    <dgm:cxn modelId="{70F74E43-5319-4BEF-8CDE-216D9F7ED069}" type="presOf" srcId="{E524B388-E013-421E-AC76-1789D9CCD3A1}" destId="{2DBCBE3F-64B9-4496-8203-C355365091E8}" srcOrd="0" destOrd="0" presId="urn:microsoft.com/office/officeart/2005/8/layout/list1"/>
    <dgm:cxn modelId="{CC470851-09C6-47AC-A2CD-F78C1B231343}" srcId="{E524B388-E013-421E-AC76-1789D9CCD3A1}" destId="{989177EE-4084-4E1D-982C-88DAA0D6DE2F}" srcOrd="2" destOrd="0" parTransId="{6D48CAD5-5192-47AC-8F81-C850B336BEC9}" sibTransId="{69957009-909D-44BE-AC28-05C9DB6731F5}"/>
    <dgm:cxn modelId="{5D512978-5AD8-40E0-8B62-34D5987E67E1}" srcId="{E524B388-E013-421E-AC76-1789D9CCD3A1}" destId="{3591616D-3686-4E92-B1C1-769C7F000A8F}" srcOrd="1" destOrd="0" parTransId="{1BD557C6-014B-4B98-89EA-FE913A5AD6F4}" sibTransId="{D0C10900-220B-4743-B44B-3CA256F73FDB}"/>
    <dgm:cxn modelId="{8DFF8A7E-148C-4AFE-8D55-E5746C7B950D}" type="presOf" srcId="{989177EE-4084-4E1D-982C-88DAA0D6DE2F}" destId="{42F310D4-8C02-4E20-B40E-090E000BE4B1}" srcOrd="1" destOrd="0" presId="urn:microsoft.com/office/officeart/2005/8/layout/list1"/>
    <dgm:cxn modelId="{7752D48A-115D-4C1D-A035-ECC1A174130F}" type="presOf" srcId="{AD2B35E6-D616-41C1-A96C-CF2AE4C71BA1}" destId="{088F3AA0-18AB-4939-94F1-01B7F99B0794}" srcOrd="0" destOrd="0" presId="urn:microsoft.com/office/officeart/2005/8/layout/list1"/>
    <dgm:cxn modelId="{CE8558B1-C42C-45F1-910E-C5C4733FF563}" type="presOf" srcId="{3591616D-3686-4E92-B1C1-769C7F000A8F}" destId="{3EEEB175-CA1F-4CE6-BACB-C450B84AC4C1}" srcOrd="1" destOrd="0" presId="urn:microsoft.com/office/officeart/2005/8/layout/list1"/>
    <dgm:cxn modelId="{5D9C89CC-7235-495E-91D3-16A482D17C4C}" type="presOf" srcId="{AD2B35E6-D616-41C1-A96C-CF2AE4C71BA1}" destId="{1EE9A009-1B4B-4BD1-BB33-B927C0AEBEC4}" srcOrd="1" destOrd="0" presId="urn:microsoft.com/office/officeart/2005/8/layout/list1"/>
    <dgm:cxn modelId="{6B0316E3-0E05-42E3-8E04-554917690238}" srcId="{E524B388-E013-421E-AC76-1789D9CCD3A1}" destId="{AD2B35E6-D616-41C1-A96C-CF2AE4C71BA1}" srcOrd="0" destOrd="0" parTransId="{962FB94B-2EFD-4869-8F49-07CD026BAB0B}" sibTransId="{AD0505BD-19A2-4D57-A71E-C179C4BA5068}"/>
    <dgm:cxn modelId="{B3063328-AFDD-40A0-BDE1-DE30BD47FF77}" type="presParOf" srcId="{2DBCBE3F-64B9-4496-8203-C355365091E8}" destId="{D279B5A0-ADD7-415E-B8E5-3C7E2E5BFDD2}" srcOrd="0" destOrd="0" presId="urn:microsoft.com/office/officeart/2005/8/layout/list1"/>
    <dgm:cxn modelId="{637A10B6-18AE-4FBC-AED6-6A2C6165CE70}" type="presParOf" srcId="{D279B5A0-ADD7-415E-B8E5-3C7E2E5BFDD2}" destId="{088F3AA0-18AB-4939-94F1-01B7F99B0794}" srcOrd="0" destOrd="0" presId="urn:microsoft.com/office/officeart/2005/8/layout/list1"/>
    <dgm:cxn modelId="{ED283BBE-2176-49AC-83F6-7B7EB9589A2E}" type="presParOf" srcId="{D279B5A0-ADD7-415E-B8E5-3C7E2E5BFDD2}" destId="{1EE9A009-1B4B-4BD1-BB33-B927C0AEBEC4}" srcOrd="1" destOrd="0" presId="urn:microsoft.com/office/officeart/2005/8/layout/list1"/>
    <dgm:cxn modelId="{D07E1C63-A432-4154-AC2F-16B4AC1B90D5}" type="presParOf" srcId="{2DBCBE3F-64B9-4496-8203-C355365091E8}" destId="{0FC8376A-06F8-4B4C-91F9-91EF17ADD911}" srcOrd="1" destOrd="0" presId="urn:microsoft.com/office/officeart/2005/8/layout/list1"/>
    <dgm:cxn modelId="{8003275D-5751-4652-BCF6-ADD7DD7D03EA}" type="presParOf" srcId="{2DBCBE3F-64B9-4496-8203-C355365091E8}" destId="{613D2920-5B26-460F-B4D2-43057DB4A865}" srcOrd="2" destOrd="0" presId="urn:microsoft.com/office/officeart/2005/8/layout/list1"/>
    <dgm:cxn modelId="{26F219A3-C0BA-44A1-A69E-64BA18EB6002}" type="presParOf" srcId="{2DBCBE3F-64B9-4496-8203-C355365091E8}" destId="{08F408C6-3F23-49AB-AAEB-6598BE32ED7D}" srcOrd="3" destOrd="0" presId="urn:microsoft.com/office/officeart/2005/8/layout/list1"/>
    <dgm:cxn modelId="{89079082-2BB3-4132-9C2C-77AC2582625F}" type="presParOf" srcId="{2DBCBE3F-64B9-4496-8203-C355365091E8}" destId="{20BE4234-11DE-4229-9C01-8CA5725744F9}" srcOrd="4" destOrd="0" presId="urn:microsoft.com/office/officeart/2005/8/layout/list1"/>
    <dgm:cxn modelId="{A38B50E8-A183-4D42-B9CC-AFE072F3A61D}" type="presParOf" srcId="{20BE4234-11DE-4229-9C01-8CA5725744F9}" destId="{E20295E1-BD06-4496-B7AE-969E7C4F3ABC}" srcOrd="0" destOrd="0" presId="urn:microsoft.com/office/officeart/2005/8/layout/list1"/>
    <dgm:cxn modelId="{0BFD6AB7-8808-4744-A9ED-9974C41D1CB9}" type="presParOf" srcId="{20BE4234-11DE-4229-9C01-8CA5725744F9}" destId="{3EEEB175-CA1F-4CE6-BACB-C450B84AC4C1}" srcOrd="1" destOrd="0" presId="urn:microsoft.com/office/officeart/2005/8/layout/list1"/>
    <dgm:cxn modelId="{6CEC90C2-8DD6-480F-B7C3-9D07EBEBEBCA}" type="presParOf" srcId="{2DBCBE3F-64B9-4496-8203-C355365091E8}" destId="{FC984BA6-099C-4F58-927A-617BB8D2FB50}" srcOrd="5" destOrd="0" presId="urn:microsoft.com/office/officeart/2005/8/layout/list1"/>
    <dgm:cxn modelId="{AF9FD2E4-F387-4CA9-BAB6-316334DAB517}" type="presParOf" srcId="{2DBCBE3F-64B9-4496-8203-C355365091E8}" destId="{563CD207-A948-454C-811A-11CF53BB3F30}" srcOrd="6" destOrd="0" presId="urn:microsoft.com/office/officeart/2005/8/layout/list1"/>
    <dgm:cxn modelId="{F4D1B6CF-F1EE-4634-A727-A77A886617F0}" type="presParOf" srcId="{2DBCBE3F-64B9-4496-8203-C355365091E8}" destId="{AC3D5DB9-691D-4609-819E-A2F2E519F3CD}" srcOrd="7" destOrd="0" presId="urn:microsoft.com/office/officeart/2005/8/layout/list1"/>
    <dgm:cxn modelId="{EFAFE69B-DC5B-420C-8B85-927034731727}" type="presParOf" srcId="{2DBCBE3F-64B9-4496-8203-C355365091E8}" destId="{7990D703-1F0D-4BC4-A9D0-12E75B650BD9}" srcOrd="8" destOrd="0" presId="urn:microsoft.com/office/officeart/2005/8/layout/list1"/>
    <dgm:cxn modelId="{DC382799-5CD9-4631-8584-2C4917BBC2FA}" type="presParOf" srcId="{7990D703-1F0D-4BC4-A9D0-12E75B650BD9}" destId="{09DD4D9B-3A04-4930-B78E-4D3E4F1FD9E0}" srcOrd="0" destOrd="0" presId="urn:microsoft.com/office/officeart/2005/8/layout/list1"/>
    <dgm:cxn modelId="{D4EBEC65-1F8A-40F9-B854-0979BA50736F}" type="presParOf" srcId="{7990D703-1F0D-4BC4-A9D0-12E75B650BD9}" destId="{42F310D4-8C02-4E20-B40E-090E000BE4B1}" srcOrd="1" destOrd="0" presId="urn:microsoft.com/office/officeart/2005/8/layout/list1"/>
    <dgm:cxn modelId="{DC7556A0-26EF-49FD-9B9C-3E1C28243F6F}" type="presParOf" srcId="{2DBCBE3F-64B9-4496-8203-C355365091E8}" destId="{0DD2EC0F-1989-4952-AC88-51DD62F88393}" srcOrd="9" destOrd="0" presId="urn:microsoft.com/office/officeart/2005/8/layout/list1"/>
    <dgm:cxn modelId="{80C07114-A5D7-4073-A08B-4BC3D3B404E4}" type="presParOf" srcId="{2DBCBE3F-64B9-4496-8203-C355365091E8}" destId="{0E80F9E9-D184-4BCB-90AD-5DF2793D7D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D2920-5B26-460F-B4D2-43057DB4A865}">
      <dsp:nvSpPr>
        <dsp:cNvPr id="0" name=""/>
        <dsp:cNvSpPr/>
      </dsp:nvSpPr>
      <dsp:spPr>
        <a:xfrm>
          <a:off x="0" y="151304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E9A009-1B4B-4BD1-BB33-B927C0AEBEC4}">
      <dsp:nvSpPr>
        <dsp:cNvPr id="0" name=""/>
        <dsp:cNvSpPr/>
      </dsp:nvSpPr>
      <dsp:spPr>
        <a:xfrm>
          <a:off x="333341" y="115880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Noslēguma ziņojuma prezentācija – PĒTĪJUMA 1.DAĻA</a:t>
          </a:r>
        </a:p>
      </dsp:txBody>
      <dsp:txXfrm>
        <a:off x="367926" y="1193385"/>
        <a:ext cx="4597613" cy="639310"/>
      </dsp:txXfrm>
    </dsp:sp>
    <dsp:sp modelId="{563CD207-A948-454C-811A-11CF53BB3F30}">
      <dsp:nvSpPr>
        <dsp:cNvPr id="0" name=""/>
        <dsp:cNvSpPr/>
      </dsp:nvSpPr>
      <dsp:spPr>
        <a:xfrm>
          <a:off x="0" y="260167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EB175-CA1F-4CE6-BACB-C450B84AC4C1}">
      <dsp:nvSpPr>
        <dsp:cNvPr id="0" name=""/>
        <dsp:cNvSpPr/>
      </dsp:nvSpPr>
      <dsp:spPr>
        <a:xfrm>
          <a:off x="353662" y="224744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Noslēguma ziņojuma prezentācija – PĒTĪJUMA 2.DAĻA</a:t>
          </a:r>
        </a:p>
      </dsp:txBody>
      <dsp:txXfrm>
        <a:off x="388247" y="2282025"/>
        <a:ext cx="4597613" cy="639310"/>
      </dsp:txXfrm>
    </dsp:sp>
    <dsp:sp modelId="{0E80F9E9-D184-4BCB-90AD-5DF2793D7D99}">
      <dsp:nvSpPr>
        <dsp:cNvPr id="0" name=""/>
        <dsp:cNvSpPr/>
      </dsp:nvSpPr>
      <dsp:spPr>
        <a:xfrm>
          <a:off x="0" y="3690320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310D4-8C02-4E20-B40E-090E000BE4B1}">
      <dsp:nvSpPr>
        <dsp:cNvPr id="0" name=""/>
        <dsp:cNvSpPr/>
      </dsp:nvSpPr>
      <dsp:spPr>
        <a:xfrm>
          <a:off x="333341" y="3336080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Jautājumi</a:t>
          </a:r>
        </a:p>
      </dsp:txBody>
      <dsp:txXfrm>
        <a:off x="367926" y="3370665"/>
        <a:ext cx="459761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43A5-FA00-4F43-BC9B-F07727DD7074}" type="datetimeFigureOut">
              <a:rPr lang="en-RU" smtClean="0"/>
              <a:t>17.12.2024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9BA9-3EEB-7541-B9CF-9B1E8425847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5746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9BA9-3EEB-7541-B9CF-9B1E84258478}" type="slidenum">
              <a:rPr lang="en-RU" smtClean="0"/>
              <a:t>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803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9BA9-3EEB-7541-B9CF-9B1E84258478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1528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9BA9-3EEB-7541-B9CF-9B1E84258478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6010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9BA9-3EEB-7541-B9CF-9B1E84258478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0141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49BA9-3EEB-7541-B9CF-9B1E84258478}" type="slidenum">
              <a:rPr lang="en-RU" smtClean="0"/>
              <a:t>18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6632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A921-DA35-3C55-B14E-D74168616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4CA90-A34F-292C-35DD-E1BA9A75E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EA66-CDD2-8916-F592-DC44E9AF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50553-31D7-F1A2-2326-D41DD99D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9B181-CC04-5FAF-7D16-7E76B168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27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48F6-22BA-A8C4-02EE-701E0C4A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C7AC5-9C2B-5E92-888B-CAF4D4EFD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A2A7E-4F8B-FE02-C268-78507E858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62DC-8E23-9461-07EB-FF3060EB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CE06D-9936-8BD6-BEF0-DE31AB724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783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2029C-2623-ACAB-01D8-2C4C7DA2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A716DD-FB40-461F-2A30-FEF12AD1E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AF19-D7F4-5518-A6C9-030F27D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58E9-EE4C-03BE-2255-478D2BD2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6FF4-38FD-E85E-CF66-3B594C96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465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18B7-30C3-A2B4-8739-8262D59F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2102C-A0BD-F50A-3034-131B72DD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A2F98-DAB9-7363-7688-2B07ADE0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04779-DFD6-567F-83A1-89645AD6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DCF0-91A8-458F-27A1-6E522555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519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7AB4-D417-CBA7-6F71-5A3E1117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A4016-01C5-D816-2C69-05D5395F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DAADB-0218-D529-2CF4-F28E5360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589BD-743D-ED32-F60C-2B767DF6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42AF-6055-09E6-2A95-9C02134BC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2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66B78-ADF0-C0CF-BE02-EABDC21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12AA9-CEA9-9884-A5F9-6A32C4B62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59952-F527-4E99-5CEF-824D04648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DF40-1F28-BBD6-54EF-0A4A2B81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42129-9CA6-2DA4-28B4-5A1F19BD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DA361-A76F-9E43-36E2-1942AAAF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947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F3A8-1225-5D59-6F1E-89D079D8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9FCBC-E60C-0E89-0A53-B786D4010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C4EB-A353-0B27-BA25-CAFE79792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79E40-78A1-E058-9C20-35265D5AD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B3951-92AC-02FC-6387-6E75724EA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1E75B-5FAE-D263-8D67-6C50FE00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40FFB-CA8B-8D56-C0DD-CD21A002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38851-1AFB-BC22-D1A6-0D15DD8A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635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88CA-9B19-854E-87AF-831864B4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65040-23C1-071F-8BD4-F2ACE1A6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4CA0B-8170-81B5-893E-8D27371A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EDD35-D0B4-499C-8A38-BE26F9B4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082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3BB36-E5E6-E87A-E099-3A7E541A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27BAE-397D-F82C-5A2D-F298E248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A0983-A023-8FD2-13E8-7DE6547D8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3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639C-FC0C-B813-1811-01161ED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180-BA43-3518-9F58-E987F441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6B85F-7923-DA7C-07D5-2F7EF7D12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0528-D4CC-CE0B-FB03-F777E482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05528-7C4D-4D39-04CC-24F72051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2886C-40D2-2BFC-A955-8AA73725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772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B4DE-D86D-8164-83C2-EB5A987B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89A851-4E42-6DEA-1FC3-F01FC21E5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FA453-7F2A-A11B-A523-8CA675557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057CE-01C1-0598-071F-7FC05FB8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7610-6272-6FB7-80B0-07D4B37E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5C9F2-0661-2C30-92EC-88BD73E9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643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0AB6FE-F4EF-6B24-AB31-9D34727F8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6B528-AC9E-D921-F145-6F892E720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20DC-02BA-36DA-C92D-858C8B45D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38E7-67E4-4E72-8EB0-23A7E62325AC}" type="datetimeFigureOut">
              <a:rPr lang="lv-LV" smtClean="0"/>
              <a:t>17.12.24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780CE-406C-091C-971E-5E8D2D97B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E0117-7CF6-7A73-54CE-46F22E3B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CCB1-2BC2-4F21-9FB8-FB7680DBE31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905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DEEED-620D-0077-FD0F-D5B6375CB8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77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Freeform: Shape 59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EEFA6-A69F-FB23-C76F-39AE7045A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>
              <a:spcAft>
                <a:spcPts val="800"/>
              </a:spcAft>
            </a:pPr>
            <a:r>
              <a:rPr lang="lv-LV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Pētījum</a:t>
            </a:r>
            <a:r>
              <a:rPr lang="lv-LV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lv-LV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“GAUJAS UPES HIDRAULISKĀ MODEĻA UN IETEKMES UZ TAUTSAIMNIECĪBU NOVĒRTĒJUMA IZSTRĀDE”</a:t>
            </a:r>
            <a:br>
              <a:rPr lang="lv-LV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izstrāde</a:t>
            </a:r>
            <a:endParaRPr lang="lv-LV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89A6E-FBDD-0E7B-02C0-6F8051ABE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PĒTĪJUMA NOSLĒGUMA ZIŅOJUMS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</a:rPr>
              <a:t>2024. GADA 18. DECEMBRIS</a:t>
            </a:r>
            <a:endParaRPr lang="lv-LV" sz="20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7B9E2-6831-E3BD-A1CE-539FB1FB9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0" y="105520"/>
            <a:ext cx="843596" cy="10049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4FA9DD-E6BE-9CE4-EC45-7413BC4B8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6543" y="421341"/>
            <a:ext cx="1130981" cy="659738"/>
          </a:xfrm>
          <a:prstGeom prst="rect">
            <a:avLst/>
          </a:prstGeom>
        </p:spPr>
      </p:pic>
      <p:pic>
        <p:nvPicPr>
          <p:cNvPr id="1026" name="Picture 5">
            <a:extLst>
              <a:ext uri="{FF2B5EF4-FFF2-40B4-BE49-F238E27FC236}">
                <a16:creationId xmlns:a16="http://schemas.microsoft.com/office/drawing/2014/main" id="{87F188AA-CBAC-9222-3854-F616ECFA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90" y="845556"/>
            <a:ext cx="1240937" cy="2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3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Izmaksu ieguvumu analīze bāzes risinājumam</a:t>
            </a: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Investīciju izmaksas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582706"/>
            <a:ext cx="6448746" cy="5594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4C3A55-73D1-7270-92A2-E2BFF36F8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59897"/>
              </p:ext>
            </p:extLst>
          </p:nvPr>
        </p:nvGraphicFramePr>
        <p:xfrm>
          <a:off x="4812566" y="309724"/>
          <a:ext cx="6541234" cy="529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4813300" progId="Word.Document.12">
                  <p:embed/>
                </p:oleObj>
              </mc:Choice>
              <mc:Fallback>
                <p:oleObj name="Document" r:id="rId3" imgW="5943600" imgH="481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2566" y="309724"/>
                        <a:ext cx="6541234" cy="5297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13385B-1326-8DFD-AA71-09B79D47BA70}"/>
              </a:ext>
            </a:extLst>
          </p:cNvPr>
          <p:cNvSpPr txBox="1"/>
          <p:nvPr/>
        </p:nvSpPr>
        <p:spPr>
          <a:xfrm>
            <a:off x="6200775" y="5915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51F0AB-F1B0-B2FC-A1DB-EB9A4773856C}"/>
              </a:ext>
            </a:extLst>
          </p:cNvPr>
          <p:cNvSpPr txBox="1"/>
          <p:nvPr/>
        </p:nvSpPr>
        <p:spPr>
          <a:xfrm>
            <a:off x="4271962" y="5499526"/>
            <a:ext cx="692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aksimālās izmaksas, kas projekta ietvaros var būt, lai projekts saglabātos dzīvotspējīgs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ENPV = 0)  - 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līdz 15 013 410 EUR </a:t>
            </a: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5208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Izmaksu ieguvumu analīze bāzes risinājumam</a:t>
            </a: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ERAF atbalsts, pašvaldības ieguldījums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582706"/>
            <a:ext cx="6448746" cy="5594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9DCFD-F317-DD35-EBEA-2CB891968AC6}"/>
              </a:ext>
            </a:extLst>
          </p:cNvPr>
          <p:cNvSpPr txBox="1"/>
          <p:nvPr/>
        </p:nvSpPr>
        <p:spPr>
          <a:xfrm>
            <a:off x="4270740" y="1571625"/>
            <a:ext cx="7230698" cy="391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Kopējās prognozētās izmaksas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5 538 314,50 EUR.</a:t>
            </a:r>
          </a:p>
          <a:p>
            <a:pPr algn="just"/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ERAF atbalsts 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4 080 000 EUR </a:t>
            </a:r>
          </a:p>
          <a:p>
            <a:pPr algn="just"/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IIA ietvaros ir aprēķināts, ka izmaksu kopsumma, kas 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jāsedz no pašvaldības budžeta līdzekļiem, ir 1 458 315 EUR,</a:t>
            </a: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 veido :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15% līdzfinansējuma apjoms no noteiktajām projekta attiecināmajām izmaksām (4 800 000 EUR) – 720 000 EUR;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arenR"/>
            </a:pP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projekta prognozētais tiešo attiecināmo izmaksu starpība starp MK rīkojumā noteikto un tautsaimniecības novērtējumā plānoto – 667 450 EUR;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lv-LV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atgūstamais projekta PVN ir 70 864,50 EUR.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11479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Izmaksu ieguvumu analīze bāzes risinājumam</a:t>
            </a: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Sociālekonomiskā analīze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582706"/>
            <a:ext cx="6448746" cy="5594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9DCFD-F317-DD35-EBEA-2CB891968AC6}"/>
              </a:ext>
            </a:extLst>
          </p:cNvPr>
          <p:cNvSpPr txBox="1"/>
          <p:nvPr/>
        </p:nvSpPr>
        <p:spPr>
          <a:xfrm>
            <a:off x="4361183" y="357468"/>
            <a:ext cx="72306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Ekonomiskie </a:t>
            </a:r>
            <a:r>
              <a:rPr lang="lv-LV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zaudējumi</a:t>
            </a: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no </a:t>
            </a:r>
            <a:r>
              <a:rPr lang="lv-LV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plūdiem</a:t>
            </a: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Ādažu novadā projekta teritorijā</a:t>
            </a:r>
            <a:r>
              <a:rPr lang="en-RU" b="1" dirty="0"/>
              <a:t> </a:t>
            </a:r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Izmantota “Metodika 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plūdu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ietekmes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novērtējumam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plūdu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izraisīto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zaudējumu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aprēķiniem Latvijā” (LVĢMC 2020).</a:t>
            </a:r>
            <a:r>
              <a:rPr lang="en-RU" dirty="0">
                <a:effectLst/>
              </a:rPr>
              <a:t> </a:t>
            </a: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Projekta sociāli ekonomiskās </a:t>
            </a:r>
            <a:r>
              <a:rPr lang="lv-LV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atdeves</a:t>
            </a:r>
            <a:r>
              <a:rPr lang="lv-LV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indikatori</a:t>
            </a: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lv-LV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lūdu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novēršanas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pasākumu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īstenošana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IIA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viedokļa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ir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izdevīga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sabiedrībai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jo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tās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sociālekonomiskie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ieguvumi </a:t>
            </a:r>
            <a:r>
              <a:rPr lang="lv-LV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pārsniedz</a:t>
            </a: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izmaksas. </a:t>
            </a:r>
            <a:endParaRPr lang="en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B3BF53-7993-BB79-5F5A-5B9FD8BF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35" y="1114648"/>
            <a:ext cx="7427236" cy="1485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2CE75-E298-E62B-60C4-BC5F5225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053" y="3816220"/>
            <a:ext cx="7601032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968518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ALTERNATĪVAS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40" y="968518"/>
            <a:ext cx="7611202" cy="52358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Alternatīvas :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aizsargdambja 3,5 km garumā -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Gaujas, Priežu,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ielas posmu paaugstināšana, aizsargdambja virs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salas izbūve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sūkņu stacijas izbūvei </a:t>
            </a: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BEZ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virszemes būves – </a:t>
            </a: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sūkņu stacija AR virszemes būvi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krasta stiprinājumu izbūvei (</a:t>
            </a:r>
            <a:r>
              <a:rPr lang="lv-LV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rievsienas</a:t>
            </a: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</a:t>
            </a:r>
            <a:r>
              <a:rPr lang="lv-LV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būnu</a:t>
            </a: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izbūve;</a:t>
            </a:r>
            <a:endParaRPr lang="lv-LV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visu alternatīvu apvienojums + </a:t>
            </a:r>
            <a:r>
              <a:rPr lang="lv-LV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Kadagas</a:t>
            </a:r>
            <a:r>
              <a:rPr lang="lv-LV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ceļa paaugstināšana.</a:t>
            </a:r>
            <a:endParaRPr lang="lv-LV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Kadagas</a:t>
            </a:r>
            <a:r>
              <a:rPr lang="lv-LV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ceļa paaugstināšanai alternatīva netiek piedāvāta.</a:t>
            </a:r>
            <a:endParaRPr lang="en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Katrai alternatīvai noteiktas prognozētās izmaksas un veikta finanšu analīze, projekta dzīves cikla naudas plūsma, jutīguma un riska analīze, kā arī noteikti finanšu un sociālekonomisko ieguvumu un zaudējumu rādītāji. </a:t>
            </a: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6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828777"/>
            <a:ext cx="3201366" cy="5529309"/>
          </a:xfrm>
        </p:spPr>
        <p:txBody>
          <a:bodyPr anchor="b">
            <a:normAutofit fontScale="90000"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1.Alternatīva</a:t>
            </a: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dambja 3,5 km izbūvei – Gaujas, Priežu,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ielas posmu paaugstināšana, aizsargdambja virs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salas izbūve</a:t>
            </a:r>
            <a:br>
              <a:rPr lang="en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4" y="582706"/>
            <a:ext cx="6448746" cy="5594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FA1F6C-4623-459A-2FD4-F3C6C9D56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65" y="188893"/>
            <a:ext cx="6987835" cy="4943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A1173-B4BD-E405-2B0C-D0BF614D2585}"/>
              </a:ext>
            </a:extLst>
          </p:cNvPr>
          <p:cNvSpPr txBox="1"/>
          <p:nvPr/>
        </p:nvSpPr>
        <p:spPr>
          <a:xfrm>
            <a:off x="4300057" y="5153355"/>
            <a:ext cx="7425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Kompleksais risinājums kā alternatīva dambim 3,5 m garumā - Gaujas, Priežu un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Nūrnieku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ielu paaugstināšana (kopumā 2710 m),  kā arī jauna aizsargdambja izbūve augšpus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Nūrnieku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salas līdz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Gaujas-Daugavas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kanālam (585 m).  Ārpus aizsargājamās teritorijas paliek </a:t>
            </a:r>
            <a:r>
              <a:rPr lang="lv-LV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Gaujmalas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Loka, Koku un Skuju iela.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0974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828777"/>
            <a:ext cx="3201366" cy="5529309"/>
          </a:xfrm>
        </p:spPr>
        <p:txBody>
          <a:bodyPr anchor="b">
            <a:normAutofit fontScale="90000"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1.Alternatīva</a:t>
            </a: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dambja 3,5 km izbūvei – Gaujas, Priežu,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ielas posmu paaugstināšana, aizsargdambja virs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salas izbūve</a:t>
            </a:r>
            <a:br>
              <a:rPr lang="en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51" y="305052"/>
            <a:ext cx="6448746" cy="559425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1.Alternatīvas kopējās projekta izmaksas</a:t>
            </a:r>
            <a:endParaRPr lang="lv-LV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Starpība ar bāzes risinājumu – 1.alternatīvas izmaksas lielākas par 67 809,50 EUR (bez PVN)</a:t>
            </a: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20977-877F-B2FE-7871-60EFB7AD2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98" y="1124785"/>
            <a:ext cx="7303108" cy="37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828777"/>
            <a:ext cx="3201366" cy="5529309"/>
          </a:xfrm>
        </p:spPr>
        <p:txBody>
          <a:bodyPr anchor="b">
            <a:normAutofit fontScale="90000"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1.Alternatīva</a:t>
            </a: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dambja 3,5 km izbūvei – Gaujas, Priežu,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ielas posmu paaugstināšana, aizsargdambja virs </a:t>
            </a:r>
            <a:r>
              <a:rPr lang="lv-LV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Nūrnieku</a:t>
            </a: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salas izbūve</a:t>
            </a:r>
            <a:br>
              <a:rPr lang="en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6051" y="305052"/>
            <a:ext cx="6448746" cy="55942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466AA-1A36-28D4-9E14-5FC8E9FF01CA}"/>
              </a:ext>
            </a:extLst>
          </p:cNvPr>
          <p:cNvSpPr txBox="1"/>
          <p:nvPr/>
        </p:nvSpPr>
        <p:spPr>
          <a:xfrm>
            <a:off x="4453003" y="154663"/>
            <a:ext cx="6167120" cy="5914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Alternatīvas priekšrocības :</a:t>
            </a:r>
            <a:endParaRPr lang="en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izbūve notiek pa esošo infrastruktūru, neapdraudot biotopus;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vienkāršāka IVN saskaņošana;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astāv </a:t>
            </a:r>
            <a:r>
              <a:rPr lang="lv-LV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iespēja, </a:t>
            </a:r>
            <a:r>
              <a:rPr lang="lv-LV">
                <a:latin typeface="Times New Roman" panose="02020603050405020304" pitchFamily="18" charset="0"/>
                <a:ea typeface="Times New Roman" panose="02020603050405020304" pitchFamily="18" charset="0"/>
              </a:rPr>
              <a:t>ka </a:t>
            </a:r>
            <a:r>
              <a:rPr lang="lv-LV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neradīsies </a:t>
            </a: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izmaksas par zemes iegādi.</a:t>
            </a:r>
          </a:p>
          <a:p>
            <a:pPr marL="0" lvl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lv-LV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Alternatīvas trūkumi :</a:t>
            </a:r>
            <a:endParaRPr lang="en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en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tiek radīts risks zaudēt ES līdzfinansējumu 4 080 000 apmērā;</a:t>
            </a:r>
          </a:p>
          <a:p>
            <a:pPr marL="342900" indent="-342900" algn="just">
              <a:buAutoNum type="arabicParenR"/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ielākas izmaksas – 67 809,50 EUR;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tehniskais risinājums paredz ielu līmeņa paaugstināšanu - vidēji par 1,22 – 1,45 m, kas rada vairākus izaicinājumus – sākot ar nepieciešamību pielāgot infrastruktūru līdz iedzīvotāju neapmierinātībai;</a:t>
            </a:r>
          </a:p>
          <a:p>
            <a:pPr marL="0" indent="0" algn="just">
              <a:buNone/>
            </a:pPr>
            <a:r>
              <a:rPr lang="en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en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Gaujmalas, Loka, Koku un Skuju iela paliek ārpus risinājuma paredzētās aizsardzības. Minētās ielas atrodas plūdu teritorijā, kas applūst reizi 5, 10, 20 un 100 gados, radot zaudējumus neaizsargātajā teritorijā</a:t>
            </a:r>
          </a:p>
          <a:p>
            <a:pPr marL="0" indent="0">
              <a:buNone/>
            </a:pPr>
            <a:endParaRPr lang="en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5A6116-7B99-8CFE-4F0C-7100543BE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955" y="5010276"/>
            <a:ext cx="5943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Vispiemērotākā risinājuma pamatojums</a:t>
            </a:r>
            <a:r>
              <a:rPr lang="en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159" y="676415"/>
            <a:ext cx="6448746" cy="61038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lv-LV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Nodrošinās Ādažu pilsētas projekta teritorijas aizsardzību pret plūdiem x 100 gados.</a:t>
            </a:r>
          </a:p>
          <a:p>
            <a:pPr algn="just"/>
            <a:endParaRPr lang="lv-LV" sz="9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v-LV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ieejams ERAF finansējums 4 080 000 EUR apmērā.</a:t>
            </a:r>
          </a:p>
          <a:p>
            <a:pPr algn="just"/>
            <a:endParaRPr lang="lv-LV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Aizsargdambja izbūve 3,5 km garumā visefektīvāk nodrošinās Ādažu pilsētas aizsardzību pret plūdiem x 100 gados, neatstājot atsevišķas apdzīvotās teritorijas ārpus aizsardzības zonas.</a:t>
            </a:r>
          </a:p>
          <a:p>
            <a:pPr algn="just"/>
            <a:endParaRPr lang="lv-LV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lv-LV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ūkņu stacijas </a:t>
            </a:r>
            <a:r>
              <a:rPr lang="lv-LV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RU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isinājums ir ekonomiski pamatots, kompakts un labi integrējas apkārtējā vidē, nepārveidojot ainavu.</a:t>
            </a:r>
          </a:p>
          <a:p>
            <a:pPr algn="just"/>
            <a:endParaRPr lang="en-R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lv-LV" sz="9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lv-LV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lgtspējīgs un efektīvs krasta stiprinājuma risinājums.</a:t>
            </a:r>
            <a:endParaRPr lang="en-RU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RU" sz="1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lv-LV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16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lv-LV" sz="1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v-LV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4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0B58D-9D22-ECD3-785F-40A92156B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11" y="669667"/>
            <a:ext cx="2752354" cy="2709275"/>
          </a:xfrm>
          <a:prstGeom prst="rect">
            <a:avLst/>
          </a:prstGeom>
          <a:solidFill>
            <a:srgbClr val="3B4A5D"/>
          </a:solidFill>
          <a:ln>
            <a:solidFill>
              <a:srgbClr val="3B4A5D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lv-LV" sz="3200" dirty="0">
                <a:solidFill>
                  <a:srgbClr val="FFFFFF"/>
                </a:solidFill>
              </a:rPr>
              <a:t>Paldies!</a:t>
            </a:r>
            <a:br>
              <a:rPr lang="lv-LV" sz="2800" dirty="0">
                <a:solidFill>
                  <a:srgbClr val="FFFFFF"/>
                </a:solidFill>
              </a:rPr>
            </a:br>
            <a:br>
              <a:rPr lang="lv-LV" sz="2800" dirty="0">
                <a:solidFill>
                  <a:srgbClr val="FFFFFF"/>
                </a:solidFill>
              </a:rPr>
            </a:br>
            <a:r>
              <a:rPr lang="lv-LV" sz="28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9" name="Picture 8" descr="A river with trees and a white circle&#10;&#10;Description automatically generated with medium confidence">
            <a:extLst>
              <a:ext uri="{FF2B5EF4-FFF2-40B4-BE49-F238E27FC236}">
                <a16:creationId xmlns:a16="http://schemas.microsoft.com/office/drawing/2014/main" id="{5F1D5762-1A99-7672-A8CB-0864D0FF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856" y="1603948"/>
            <a:ext cx="7360169" cy="445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DARBA KĀRTĪBA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40" y="77697"/>
            <a:ext cx="7611202" cy="6576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E2FEF76-8D31-869A-2133-8FD1D8914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3254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86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687" y="106437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PĒTĪJUMA MĒRĶIS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40" y="77697"/>
            <a:ext cx="7611202" cy="65763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AB6FCD-5D9C-9C59-91E1-8DFE4B6A959B}"/>
              </a:ext>
            </a:extLst>
          </p:cNvPr>
          <p:cNvSpPr txBox="1"/>
          <p:nvPr/>
        </p:nvSpPr>
        <p:spPr>
          <a:xfrm>
            <a:off x="4572513" y="511388"/>
            <a:ext cx="61671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Izstrādāt tautsaimniecības novērtējumu, 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t.sk. izmaksu un ieguvumu analīzes novērtējumu Ādažu novadā,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kā arī izstrādāt 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Gaujas upes hidraulisko model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posmā no Gaujas upes ietekas jūrā līdz Ādažu, Saulkrastu un Siguldas novada robežai,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lai vispusīgi izvērtētu esošos </a:t>
            </a:r>
            <a:r>
              <a:rPr lang="lv-LV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pretplūdu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pasākumus Ādažu novadā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kā arī noteiktu piemērotākos risinājumus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pretplūdu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pasākumiem. </a:t>
            </a:r>
          </a:p>
          <a:p>
            <a:pPr marL="0" indent="0" algn="just"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Dokumenti kalpos Ādažu novada pašvaldībai projekta “Jauna aizsargdambja un sūkņu stacijas izbūve, Gaujas upes kreisā krasta nostiprinājums Ādažu novadā” pieteikuma iesniegšanai (SAM 2.1.3.2.) </a:t>
            </a:r>
            <a:endParaRPr lang="lv-LV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4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62" y="178552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PĒTĪJUMA 1.DAĻA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40" y="644577"/>
            <a:ext cx="7611202" cy="6009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SCENĀRIJI</a:t>
            </a:r>
          </a:p>
          <a:p>
            <a:pPr marL="514350" indent="-514350">
              <a:buAutoNum type="arabicPeriod"/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UZMĒRĪJUMS UN RELJEFA MODELIS</a:t>
            </a:r>
          </a:p>
          <a:p>
            <a:pPr marL="514350" indent="-514350">
              <a:buAutoNum type="arabicPeriod"/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HIDRAULISKAIS MODELIS, KALIBRĀCIJA</a:t>
            </a:r>
          </a:p>
          <a:p>
            <a:pPr marL="514350" indent="-514350">
              <a:buAutoNum type="arabicPeriod"/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APRĒĶINU PIEMĒRI</a:t>
            </a:r>
          </a:p>
          <a:p>
            <a:pPr marL="0" indent="0">
              <a:buNone/>
            </a:pPr>
            <a:r>
              <a:rPr lang="lv-LV" dirty="0"/>
              <a:t>------------------------------------ Starpziņojums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lv-LV" b="1" dirty="0"/>
              <a:t>APRĒĶINI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lv-LV" b="1" dirty="0"/>
              <a:t>PLŪDU KARTĒŠANA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lv-LV" b="1" dirty="0"/>
              <a:t>PASĀKUMU IETEKMES KARTĒŠANA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lv-LV" b="1" dirty="0"/>
              <a:t>ALTERNATĪVI/PAPILDUS PASĀKUMI</a:t>
            </a:r>
            <a:endParaRPr lang="en-GB" b="1" dirty="0"/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6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ECA6-9473-3516-8810-9CD478B1F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90" y="107926"/>
            <a:ext cx="11588620" cy="10336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FFFFFF"/>
                </a:solidFill>
              </a:rPr>
              <a:t>	6. PLŪDU KARTĒŠANA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1D65FC-D727-6354-6098-983B4F3F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91" y="1287624"/>
            <a:ext cx="3907652" cy="5462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Kompozītas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kartes 4 applūšanas varbūtībām – 6 planšetes projekta teritorijā</a:t>
            </a:r>
          </a:p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Apspriestas ar klientu, speciālistiem/iedzīvotājiem 22-Okt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46457-B179-3D68-D273-0BFA3035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053" y="1174504"/>
            <a:ext cx="7881257" cy="55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EFE97-A15A-3A57-8E6C-EA6DF8433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CC6A-28D3-6DE2-69D1-70C4AFB5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90" y="107926"/>
            <a:ext cx="11588620" cy="10336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FFFFFF"/>
                </a:solidFill>
              </a:rPr>
              <a:t>	7. AIZSARGBŪVJU IETEKME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08F112-236E-B629-7F50-D3E6C260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91" y="1287624"/>
            <a:ext cx="3599742" cy="5462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 neapplūst un ko ar to darīt – prezentēts klienta projekta komandai novembrī, izmantots ekonomiskajā modelī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4F73E-B47E-5140-9D75-93A5445E1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38" y="1160646"/>
            <a:ext cx="8082772" cy="5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A32F-2EBA-80E7-0027-B12AB5F30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3A4AB-9448-76DE-F0A2-DAABBA45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90" y="107926"/>
            <a:ext cx="11588620" cy="1033669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FFFFFF"/>
                </a:solidFill>
              </a:rPr>
              <a:t>	8. ALTERNATĪVI / PAPILDUS PASĀKUMI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08ED6E-E3A9-58AA-E6EF-7BE8036BA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287624"/>
            <a:ext cx="3853543" cy="5462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20+ papildus risinājumi, ko vēl varētu / vajadzētu darīt pēc «šī» projekta, un kāda būtu to ietekme. Prezentēts klienta projekta komandai 04-Dec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Piemērs: Regulatora ierīkošanu uz V50 ceļa pie Grandu mājām.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Pasargā 2 mājas 10-gadu, 7 mājas 20-gadu, 20 mājas 100-gadu plūdos Stirnu,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Vīteru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Aizstrautu ielu apkārtnēs.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A6863-570F-BE31-6455-D91D69999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94" y="1033669"/>
            <a:ext cx="7920415" cy="57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9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43" y="1156327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lv-LV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PĒTĪJUMA 2.DAĻA – SOCIĀL-EKONOMISKAIS NOVĒRTĒJUMS UN RISINĀJUMI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740" y="1645920"/>
            <a:ext cx="7611202" cy="5008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Izvēlētais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bāzes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risinājums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Izmaksu ieguvumu analīze bāzes risinājumam</a:t>
            </a:r>
          </a:p>
          <a:p>
            <a:pPr marL="0" indent="0" algn="just">
              <a:buNone/>
            </a:pPr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3.Alternatīvas</a:t>
            </a:r>
          </a:p>
          <a:p>
            <a:pPr marL="0" indent="0" algn="just">
              <a:buNone/>
            </a:pPr>
            <a:r>
              <a:rPr lang="lv-LV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Vispiemērotākais risinājums</a:t>
            </a:r>
          </a:p>
          <a:p>
            <a:pPr marL="0" indent="0" algn="just">
              <a:buNone/>
            </a:pPr>
            <a:endParaRPr lang="en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2FAC7-0671-8B66-539D-66BC79E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Izvēlētais bāzes risinājums - projekts “Jauna aizsargdambja un sūkņu stacijas izbūve, Gaujas upes kreisā krasta nostiprinājums Ādažu novadā”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9268E4-9022-F68D-ABB1-DAFEE4BF1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02" y="1765792"/>
            <a:ext cx="4942310" cy="510873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jauna aizsargdambja 3,5 km garumā izbūve no </a:t>
            </a: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Kadagas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tilta </a:t>
            </a:r>
            <a:r>
              <a:rPr lang="lv-LV" sz="5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līdz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Gaujas - Daugavas kanālam;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sūkņu stacijas (bez virszemes būves) būvniecība starp </a:t>
            </a: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Vējupi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Gauju (pie </a:t>
            </a: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Vējupes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caurtekas-regulatora);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Gaujas kreisā krasta nostiprinājumu izbūve lokālos posmos apdraudētajās vietās – kopumā 350 m garumā; 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arenR"/>
            </a:pP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Kadagas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ceļa paaugstināšana posmā no </a:t>
            </a: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Kadagas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tilta virzienā </a:t>
            </a:r>
            <a:r>
              <a:rPr lang="lv-LV" sz="5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uz 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apdzīvoto vietu “</a:t>
            </a:r>
            <a:r>
              <a:rPr lang="lv-LV" sz="5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Kadaga</a:t>
            </a:r>
            <a:r>
              <a:rPr lang="lv-LV" sz="5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- 620 m garumā. </a:t>
            </a: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RU" sz="5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sz="5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lv-LV" sz="5500" dirty="0">
                <a:latin typeface="Times New Roman" panose="02020603050405020304" pitchFamily="18" charset="0"/>
                <a:ea typeface="Calibri" panose="020F0502020204030204" pitchFamily="34" charset="0"/>
              </a:rPr>
              <a:t>Projekts jāīsteno līdz 2029.gada 31.decembrim. </a:t>
            </a:r>
          </a:p>
          <a:p>
            <a:pPr marL="0" indent="0" algn="just">
              <a:buNone/>
            </a:pPr>
            <a:r>
              <a:rPr lang="lv-LV" sz="5500" dirty="0">
                <a:latin typeface="Times New Roman" panose="02020603050405020304" pitchFamily="18" charset="0"/>
                <a:ea typeface="Calibri" panose="020F0502020204030204" pitchFamily="34" charset="0"/>
              </a:rPr>
              <a:t>2025.gads – dokumentācijas sagatavošana un saskaņošana. </a:t>
            </a:r>
          </a:p>
          <a:p>
            <a:pPr marL="0" indent="0" algn="just">
              <a:buNone/>
            </a:pPr>
            <a:r>
              <a:rPr lang="lv-LV" sz="5500" dirty="0">
                <a:latin typeface="Times New Roman" panose="02020603050405020304" pitchFamily="18" charset="0"/>
                <a:ea typeface="Calibri" panose="020F0502020204030204" pitchFamily="34" charset="0"/>
              </a:rPr>
              <a:t>2026.-2029.gads – būvniecība.</a:t>
            </a:r>
          </a:p>
          <a:p>
            <a:pPr marL="0" indent="0">
              <a:buNone/>
            </a:pPr>
            <a:endParaRPr lang="lv-LV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graph with a line and a black arrow&#10;&#10;Description automatically generated with medium confidence">
            <a:extLst>
              <a:ext uri="{FF2B5EF4-FFF2-40B4-BE49-F238E27FC236}">
                <a16:creationId xmlns:a16="http://schemas.microsoft.com/office/drawing/2014/main" id="{7EF2E5AF-2CD5-50B9-E80F-7D353F981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15" y="6204360"/>
            <a:ext cx="2054027" cy="575943"/>
          </a:xfrm>
          <a:prstGeom prst="rect">
            <a:avLst/>
          </a:prstGeom>
        </p:spPr>
      </p:pic>
      <p:pic>
        <p:nvPicPr>
          <p:cNvPr id="4" name="Picture 3" descr="A map of a river&#10;&#10;Description automatically generated">
            <a:extLst>
              <a:ext uri="{FF2B5EF4-FFF2-40B4-BE49-F238E27FC236}">
                <a16:creationId xmlns:a16="http://schemas.microsoft.com/office/drawing/2014/main" id="{56B4ADD2-E236-CE9C-1D52-DB4CC2AD7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65" y="1671568"/>
            <a:ext cx="6528233" cy="4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01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1097</Words>
  <Application>Microsoft Macintosh PowerPoint</Application>
  <PresentationFormat>Widescreen</PresentationFormat>
  <Paragraphs>210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Pētījuma “GAUJAS UPES HIDRAULISKĀ MODEĻA UN IETEKMES UZ TAUTSAIMNIECĪBU NOVĒRTĒJUMA IZSTRĀDE” izstrāde</vt:lpstr>
      <vt:lpstr>DARBA KĀRTĪBA</vt:lpstr>
      <vt:lpstr>PĒTĪJUMA MĒRĶIS</vt:lpstr>
      <vt:lpstr>PĒTĪJUMA 1.DAĻA </vt:lpstr>
      <vt:lpstr> 6. PLŪDU KARTĒŠANA</vt:lpstr>
      <vt:lpstr> 7. AIZSARGBŪVJU IETEKME</vt:lpstr>
      <vt:lpstr> 8. ALTERNATĪVI / PAPILDUS PASĀKUMI</vt:lpstr>
      <vt:lpstr>PĒTĪJUMA 2.DAĻA – SOCIĀL-EKONOMISKAIS NOVĒRTĒJUMS UN RISINĀJUMI</vt:lpstr>
      <vt:lpstr>Izvēlētais bāzes risinājums - projekts “Jauna aizsargdambja un sūkņu stacijas izbūve, Gaujas upes kreisā krasta nostiprinājums Ādažu novadā”</vt:lpstr>
      <vt:lpstr>Izmaksu ieguvumu analīze bāzes risinājumam  Investīciju izmaksas</vt:lpstr>
      <vt:lpstr>Izmaksu ieguvumu analīze bāzes risinājumam  ERAF atbalsts, pašvaldības ieguldījums</vt:lpstr>
      <vt:lpstr>Izmaksu ieguvumu analīze bāzes risinājumam  Sociālekonomiskā analīze</vt:lpstr>
      <vt:lpstr>ALTERNATĪVAS</vt:lpstr>
      <vt:lpstr>1.Alternatīva dambja 3,5 km izbūvei – Gaujas, Priežu, Nūrnieku ielas posmu paaugstināšana, aizsargdambja virs Nūrnieku salas izbūve     </vt:lpstr>
      <vt:lpstr>1.Alternatīva dambja 3,5 km izbūvei – Gaujas, Priežu, Nūrnieku ielas posmu paaugstināšana, aizsargdambja virs Nūrnieku salas izbūve     </vt:lpstr>
      <vt:lpstr>1.Alternatīva dambja 3,5 km izbūvei – Gaujas, Priežu, Nūrnieku ielas posmu paaugstināšana, aizsargdambja virs Nūrnieku salas izbūve     </vt:lpstr>
      <vt:lpstr>Vispiemērotākā risinājuma pamatojums </vt:lpstr>
      <vt:lpstr>Paldies!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PĒTĪJUMS  Civilās aizsardzības Operacionālā vadības centra uzdevumu un iespēju analīze un krīžu pārvaldības modeļa izstrāde</dc:title>
  <dc:creator>Līga Brasliņa</dc:creator>
  <cp:lastModifiedBy>Agita Mežjāne-Pelša</cp:lastModifiedBy>
  <cp:revision>232</cp:revision>
  <dcterms:created xsi:type="dcterms:W3CDTF">2023-03-13T08:24:13Z</dcterms:created>
  <dcterms:modified xsi:type="dcterms:W3CDTF">2024-12-17T13:36:45Z</dcterms:modified>
</cp:coreProperties>
</file>