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312" r:id="rId3"/>
    <p:sldId id="321" r:id="rId4"/>
    <p:sldId id="323" r:id="rId5"/>
    <p:sldId id="314" r:id="rId6"/>
    <p:sldId id="320" r:id="rId7"/>
    <p:sldId id="315" r:id="rId8"/>
    <p:sldId id="318" r:id="rId9"/>
    <p:sldId id="306" r:id="rId10"/>
    <p:sldId id="307" r:id="rId11"/>
    <p:sldId id="308" r:id="rId12"/>
    <p:sldId id="309" r:id="rId13"/>
    <p:sldId id="310" r:id="rId14"/>
    <p:sldId id="322" r:id="rId15"/>
    <p:sldId id="324" r:id="rId16"/>
    <p:sldId id="319" r:id="rId17"/>
    <p:sldId id="269" r:id="rId18"/>
  </p:sldIdLst>
  <p:sldSz cx="18288000" cy="10287000"/>
  <p:notesSz cx="6797675" cy="9926638"/>
  <p:embeddedFontLst>
    <p:embeddedFont>
      <p:font typeface="Montserrat" panose="00000500000000000000" pitchFamily="50" charset="-7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5AD"/>
    <a:srgbClr val="EDF2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720" autoAdjust="0"/>
  </p:normalViewPr>
  <p:slideViewPr>
    <p:cSldViewPr>
      <p:cViewPr varScale="1">
        <p:scale>
          <a:sx n="52" d="100"/>
          <a:sy n="52" d="100"/>
        </p:scale>
        <p:origin x="850" y="62"/>
      </p:cViewPr>
      <p:guideLst>
        <p:guide orient="horz" pos="300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C61CD1-9091-4804-A9E5-E4A6F21F8D84}" type="datetimeFigureOut">
              <a:rPr lang="lv-LV" smtClean="0"/>
              <a:t>21.01.2025</a:t>
            </a:fld>
            <a:endParaRPr lang="lv-LV"/>
          </a:p>
        </p:txBody>
      </p:sp>
      <p:sp>
        <p:nvSpPr>
          <p:cNvPr id="4" name="Slaida attēla vietturi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5030B8-36F2-40BE-AF11-F7DDB3FE8672}" type="slidenum">
              <a:rPr lang="lv-LV" smtClean="0"/>
              <a:t>‹#›</a:t>
            </a:fld>
            <a:endParaRPr lang="lv-LV"/>
          </a:p>
        </p:txBody>
      </p:sp>
    </p:spTree>
    <p:extLst>
      <p:ext uri="{BB962C8B-B14F-4D97-AF65-F5344CB8AC3E}">
        <p14:creationId xmlns:p14="http://schemas.microsoft.com/office/powerpoint/2010/main" val="189051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1</a:t>
            </a:fld>
            <a:endParaRPr lang="lv-LV"/>
          </a:p>
        </p:txBody>
      </p:sp>
    </p:spTree>
    <p:extLst>
      <p:ext uri="{BB962C8B-B14F-4D97-AF65-F5344CB8AC3E}">
        <p14:creationId xmlns:p14="http://schemas.microsoft.com/office/powerpoint/2010/main" val="291408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12</a:t>
            </a:fld>
            <a:endParaRPr lang="lv-LV"/>
          </a:p>
        </p:txBody>
      </p:sp>
    </p:spTree>
    <p:extLst>
      <p:ext uri="{BB962C8B-B14F-4D97-AF65-F5344CB8AC3E}">
        <p14:creationId xmlns:p14="http://schemas.microsoft.com/office/powerpoint/2010/main" val="137335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13</a:t>
            </a:fld>
            <a:endParaRPr lang="lv-LV"/>
          </a:p>
        </p:txBody>
      </p:sp>
    </p:spTree>
    <p:extLst>
      <p:ext uri="{BB962C8B-B14F-4D97-AF65-F5344CB8AC3E}">
        <p14:creationId xmlns:p14="http://schemas.microsoft.com/office/powerpoint/2010/main" val="170937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E73DD-29F3-7E01-04E7-B07EC96F32FA}"/>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A09D2A19-A389-3908-B2D9-DE96B529D6A4}"/>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82BA6930-186A-A2D0-734B-E579A3112F3C}"/>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A1A12EAA-3C66-C394-B470-10179FA1F07D}"/>
              </a:ext>
            </a:extLst>
          </p:cNvPr>
          <p:cNvSpPr>
            <a:spLocks noGrp="1"/>
          </p:cNvSpPr>
          <p:nvPr>
            <p:ph type="sldNum" sz="quarter" idx="5"/>
          </p:nvPr>
        </p:nvSpPr>
        <p:spPr/>
        <p:txBody>
          <a:bodyPr/>
          <a:lstStyle/>
          <a:p>
            <a:fld id="{9A5030B8-36F2-40BE-AF11-F7DDB3FE8672}" type="slidenum">
              <a:rPr lang="lv-LV" smtClean="0"/>
              <a:t>14</a:t>
            </a:fld>
            <a:endParaRPr lang="lv-LV"/>
          </a:p>
        </p:txBody>
      </p:sp>
    </p:spTree>
    <p:extLst>
      <p:ext uri="{BB962C8B-B14F-4D97-AF65-F5344CB8AC3E}">
        <p14:creationId xmlns:p14="http://schemas.microsoft.com/office/powerpoint/2010/main" val="3239135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5621-0993-1A78-BFE2-4DCF55391BC2}"/>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4A3343B5-0C17-B062-96CC-32B881BB131A}"/>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83E10640-5164-848E-B746-F47617ED211A}"/>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ACF989D4-E47B-7A62-0597-CB569749C2A9}"/>
              </a:ext>
            </a:extLst>
          </p:cNvPr>
          <p:cNvSpPr>
            <a:spLocks noGrp="1"/>
          </p:cNvSpPr>
          <p:nvPr>
            <p:ph type="sldNum" sz="quarter" idx="5"/>
          </p:nvPr>
        </p:nvSpPr>
        <p:spPr/>
        <p:txBody>
          <a:bodyPr/>
          <a:lstStyle/>
          <a:p>
            <a:fld id="{9A5030B8-36F2-40BE-AF11-F7DDB3FE8672}" type="slidenum">
              <a:rPr lang="lv-LV" smtClean="0"/>
              <a:t>15</a:t>
            </a:fld>
            <a:endParaRPr lang="lv-LV"/>
          </a:p>
        </p:txBody>
      </p:sp>
    </p:spTree>
    <p:extLst>
      <p:ext uri="{BB962C8B-B14F-4D97-AF65-F5344CB8AC3E}">
        <p14:creationId xmlns:p14="http://schemas.microsoft.com/office/powerpoint/2010/main" val="157302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17</a:t>
            </a:fld>
            <a:endParaRPr lang="lv-LV"/>
          </a:p>
        </p:txBody>
      </p:sp>
    </p:spTree>
    <p:extLst>
      <p:ext uri="{BB962C8B-B14F-4D97-AF65-F5344CB8AC3E}">
        <p14:creationId xmlns:p14="http://schemas.microsoft.com/office/powerpoint/2010/main" val="48798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2</a:t>
            </a:fld>
            <a:endParaRPr lang="lv-LV"/>
          </a:p>
        </p:txBody>
      </p:sp>
    </p:spTree>
    <p:extLst>
      <p:ext uri="{BB962C8B-B14F-4D97-AF65-F5344CB8AC3E}">
        <p14:creationId xmlns:p14="http://schemas.microsoft.com/office/powerpoint/2010/main" val="414599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3</a:t>
            </a:fld>
            <a:endParaRPr lang="lv-LV"/>
          </a:p>
        </p:txBody>
      </p:sp>
    </p:spTree>
    <p:extLst>
      <p:ext uri="{BB962C8B-B14F-4D97-AF65-F5344CB8AC3E}">
        <p14:creationId xmlns:p14="http://schemas.microsoft.com/office/powerpoint/2010/main" val="259545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46543-660E-8E84-1F21-B50CA41C8C36}"/>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AA65E6F9-03F0-CE33-68B9-A4F48028B7B4}"/>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2435DA36-9C59-2AE3-415C-8801BD72015B}"/>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0A8A2123-FF46-3EB0-89FE-070AAF53DA67}"/>
              </a:ext>
            </a:extLst>
          </p:cNvPr>
          <p:cNvSpPr>
            <a:spLocks noGrp="1"/>
          </p:cNvSpPr>
          <p:nvPr>
            <p:ph type="sldNum" sz="quarter" idx="5"/>
          </p:nvPr>
        </p:nvSpPr>
        <p:spPr/>
        <p:txBody>
          <a:bodyPr/>
          <a:lstStyle/>
          <a:p>
            <a:fld id="{9A5030B8-36F2-40BE-AF11-F7DDB3FE8672}" type="slidenum">
              <a:rPr lang="lv-LV" smtClean="0"/>
              <a:t>4</a:t>
            </a:fld>
            <a:endParaRPr lang="lv-LV"/>
          </a:p>
        </p:txBody>
      </p:sp>
    </p:spTree>
    <p:extLst>
      <p:ext uri="{BB962C8B-B14F-4D97-AF65-F5344CB8AC3E}">
        <p14:creationId xmlns:p14="http://schemas.microsoft.com/office/powerpoint/2010/main" val="52083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5</a:t>
            </a:fld>
            <a:endParaRPr lang="lv-LV"/>
          </a:p>
        </p:txBody>
      </p:sp>
    </p:spTree>
    <p:extLst>
      <p:ext uri="{BB962C8B-B14F-4D97-AF65-F5344CB8AC3E}">
        <p14:creationId xmlns:p14="http://schemas.microsoft.com/office/powerpoint/2010/main" val="255975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16E5F-9878-9B46-1C21-F03448E48918}"/>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3D5D1996-B4D8-63CC-D782-4C6E6CE363E2}"/>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317EEEE0-8B2E-39A6-92F8-6594771B4D50}"/>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411985DC-7B2E-5FC2-F7FC-3735C8CCA9BD}"/>
              </a:ext>
            </a:extLst>
          </p:cNvPr>
          <p:cNvSpPr>
            <a:spLocks noGrp="1"/>
          </p:cNvSpPr>
          <p:nvPr>
            <p:ph type="sldNum" sz="quarter" idx="5"/>
          </p:nvPr>
        </p:nvSpPr>
        <p:spPr/>
        <p:txBody>
          <a:bodyPr/>
          <a:lstStyle/>
          <a:p>
            <a:fld id="{9A5030B8-36F2-40BE-AF11-F7DDB3FE8672}" type="slidenum">
              <a:rPr lang="lv-LV" smtClean="0"/>
              <a:t>6</a:t>
            </a:fld>
            <a:endParaRPr lang="lv-LV"/>
          </a:p>
        </p:txBody>
      </p:sp>
    </p:spTree>
    <p:extLst>
      <p:ext uri="{BB962C8B-B14F-4D97-AF65-F5344CB8AC3E}">
        <p14:creationId xmlns:p14="http://schemas.microsoft.com/office/powerpoint/2010/main" val="1510805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7</a:t>
            </a:fld>
            <a:endParaRPr lang="lv-LV"/>
          </a:p>
        </p:txBody>
      </p:sp>
    </p:spTree>
    <p:extLst>
      <p:ext uri="{BB962C8B-B14F-4D97-AF65-F5344CB8AC3E}">
        <p14:creationId xmlns:p14="http://schemas.microsoft.com/office/powerpoint/2010/main" val="56657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8</a:t>
            </a:fld>
            <a:endParaRPr lang="lv-LV"/>
          </a:p>
        </p:txBody>
      </p:sp>
    </p:spTree>
    <p:extLst>
      <p:ext uri="{BB962C8B-B14F-4D97-AF65-F5344CB8AC3E}">
        <p14:creationId xmlns:p14="http://schemas.microsoft.com/office/powerpoint/2010/main" val="362659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11</a:t>
            </a:fld>
            <a:endParaRPr lang="lv-LV"/>
          </a:p>
        </p:txBody>
      </p:sp>
    </p:spTree>
    <p:extLst>
      <p:ext uri="{BB962C8B-B14F-4D97-AF65-F5344CB8AC3E}">
        <p14:creationId xmlns:p14="http://schemas.microsoft.com/office/powerpoint/2010/main" val="372568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2" name="AutoShape 2"/>
          <p:cNvSpPr/>
          <p:nvPr/>
        </p:nvSpPr>
        <p:spPr>
          <a:xfrm>
            <a:off x="0" y="9492639"/>
            <a:ext cx="18288000" cy="0"/>
          </a:xfrm>
          <a:prstGeom prst="line">
            <a:avLst/>
          </a:prstGeom>
          <a:ln w="9525" cap="flat">
            <a:solidFill>
              <a:srgbClr val="FFFFFF"/>
            </a:solidFill>
            <a:prstDash val="solid"/>
            <a:headEnd type="none" w="sm" len="sm"/>
            <a:tailEnd type="none" w="sm" len="sm"/>
          </a:ln>
        </p:spPr>
      </p:sp>
      <p:sp>
        <p:nvSpPr>
          <p:cNvPr id="3" name="Freeform 3"/>
          <p:cNvSpPr/>
          <p:nvPr/>
        </p:nvSpPr>
        <p:spPr>
          <a:xfrm>
            <a:off x="7239000" y="546811"/>
            <a:ext cx="3810000" cy="3810000"/>
          </a:xfrm>
          <a:custGeom>
            <a:avLst/>
            <a:gdLst/>
            <a:ahLst/>
            <a:cxnLst/>
            <a:rect l="l" t="t" r="r" b="b"/>
            <a:pathLst>
              <a:path w="3810000" h="3810000">
                <a:moveTo>
                  <a:pt x="0" y="0"/>
                </a:moveTo>
                <a:lnTo>
                  <a:pt x="3810000" y="0"/>
                </a:lnTo>
                <a:lnTo>
                  <a:pt x="3810000" y="3810000"/>
                </a:lnTo>
                <a:lnTo>
                  <a:pt x="0" y="3810000"/>
                </a:lnTo>
                <a:lnTo>
                  <a:pt x="0" y="0"/>
                </a:lnTo>
                <a:close/>
              </a:path>
            </a:pathLst>
          </a:custGeom>
          <a:blipFill>
            <a:blip r:embed="rId3"/>
            <a:stretch>
              <a:fillRect r="-731" b="-731"/>
            </a:stretch>
          </a:blipFill>
        </p:spPr>
      </p:sp>
      <p:sp>
        <p:nvSpPr>
          <p:cNvPr id="4" name="TextBox 4"/>
          <p:cNvSpPr txBox="1"/>
          <p:nvPr/>
        </p:nvSpPr>
        <p:spPr>
          <a:xfrm>
            <a:off x="0" y="9687502"/>
            <a:ext cx="18288000" cy="245773"/>
          </a:xfrm>
          <a:prstGeom prst="rect">
            <a:avLst/>
          </a:prstGeom>
        </p:spPr>
        <p:txBody>
          <a:bodyPr lIns="0" tIns="0" rIns="0" bIns="0" rtlCol="0" anchor="t">
            <a:spAutoFit/>
          </a:bodyPr>
          <a:lstStyle/>
          <a:p>
            <a:pPr algn="ctr">
              <a:lnSpc>
                <a:spcPts val="2100"/>
              </a:lnSpc>
            </a:pPr>
            <a:r>
              <a:rPr lang="en-US" sz="1500" dirty="0">
                <a:solidFill>
                  <a:srgbClr val="FFFFFF"/>
                </a:solidFill>
                <a:latin typeface="Arial"/>
                <a:ea typeface="Arial"/>
                <a:cs typeface="Arial"/>
                <a:sym typeface="Arial"/>
              </a:rPr>
              <a:t>ĀDAŽU NOVADA PAŠVALDĪBA</a:t>
            </a:r>
            <a:r>
              <a:rPr lang="lv-LV" sz="1500" dirty="0">
                <a:solidFill>
                  <a:srgbClr val="FFFFFF"/>
                </a:solidFill>
                <a:latin typeface="Arial"/>
                <a:ea typeface="Arial"/>
                <a:cs typeface="Arial"/>
                <a:sym typeface="Arial"/>
              </a:rPr>
              <a:t>   </a:t>
            </a:r>
            <a:r>
              <a:rPr lang="en-US" sz="1500" dirty="0">
                <a:solidFill>
                  <a:srgbClr val="FFFFFF"/>
                </a:solidFill>
                <a:latin typeface="Arial"/>
                <a:ea typeface="Arial"/>
                <a:cs typeface="Arial"/>
                <a:sym typeface="Arial"/>
              </a:rPr>
              <a:t> </a:t>
            </a:r>
            <a:r>
              <a:rPr lang="lv-LV" sz="1500" dirty="0">
                <a:solidFill>
                  <a:srgbClr val="FFFFFF"/>
                </a:solidFill>
                <a:latin typeface="Arial"/>
                <a:ea typeface="Arial"/>
                <a:cs typeface="Arial"/>
                <a:sym typeface="Arial"/>
              </a:rPr>
              <a:t>15.01.</a:t>
            </a:r>
            <a:r>
              <a:rPr lang="en-US" sz="1500" dirty="0">
                <a:solidFill>
                  <a:srgbClr val="FFFFFF"/>
                </a:solidFill>
                <a:latin typeface="Arial"/>
                <a:ea typeface="Arial"/>
                <a:cs typeface="Arial"/>
                <a:sym typeface="Arial"/>
              </a:rPr>
              <a:t>202</a:t>
            </a:r>
            <a:r>
              <a:rPr lang="lv-LV" sz="1500" dirty="0">
                <a:solidFill>
                  <a:srgbClr val="FFFFFF"/>
                </a:solidFill>
                <a:latin typeface="Arial"/>
                <a:ea typeface="Arial"/>
                <a:cs typeface="Arial"/>
                <a:sym typeface="Arial"/>
              </a:rPr>
              <a:t>5</a:t>
            </a:r>
            <a:r>
              <a:rPr lang="en-US" sz="1500" dirty="0">
                <a:solidFill>
                  <a:srgbClr val="FFFFFF"/>
                </a:solidFill>
                <a:latin typeface="Arial"/>
                <a:ea typeface="Arial"/>
                <a:cs typeface="Arial"/>
                <a:sym typeface="Arial"/>
              </a:rPr>
              <a:t>.</a:t>
            </a:r>
          </a:p>
        </p:txBody>
      </p:sp>
      <p:sp>
        <p:nvSpPr>
          <p:cNvPr id="5" name="TextBox 5"/>
          <p:cNvSpPr txBox="1"/>
          <p:nvPr/>
        </p:nvSpPr>
        <p:spPr>
          <a:xfrm>
            <a:off x="1471009" y="4972050"/>
            <a:ext cx="15345983" cy="1549463"/>
          </a:xfrm>
          <a:prstGeom prst="rect">
            <a:avLst/>
          </a:prstGeom>
        </p:spPr>
        <p:txBody>
          <a:bodyPr lIns="0" tIns="0" rIns="0" bIns="0" rtlCol="0" anchor="t">
            <a:spAutoFit/>
          </a:bodyPr>
          <a:lstStyle/>
          <a:p>
            <a:pPr algn="ctr">
              <a:lnSpc>
                <a:spcPts val="6299"/>
              </a:lnSpc>
            </a:pPr>
            <a:r>
              <a:rPr lang="lv-LV" sz="4500" dirty="0">
                <a:solidFill>
                  <a:srgbClr val="FFFFFF"/>
                </a:solidFill>
                <a:latin typeface="Montserrat" panose="00000500000000000000" pitchFamily="50" charset="-70"/>
                <a:ea typeface="Arial Bold"/>
                <a:cs typeface="Arial Bold"/>
                <a:sym typeface="Arial Bold"/>
              </a:rPr>
              <a:t>Par sabiedriskā transporta maršruta pagarināšanu </a:t>
            </a:r>
          </a:p>
          <a:p>
            <a:pPr algn="ctr">
              <a:lnSpc>
                <a:spcPts val="6299"/>
              </a:lnSpc>
            </a:pPr>
            <a:r>
              <a:rPr lang="lv-LV" sz="4500" dirty="0">
                <a:solidFill>
                  <a:srgbClr val="FFFFFF"/>
                </a:solidFill>
                <a:latin typeface="Montserrat" panose="00000500000000000000" pitchFamily="50" charset="-70"/>
                <a:ea typeface="Arial Bold"/>
                <a:cs typeface="Arial Bold"/>
                <a:sym typeface="Arial Bold"/>
              </a:rPr>
              <a:t>Ādažu novadā no Garkalnes uz </a:t>
            </a:r>
            <a:r>
              <a:rPr lang="lv-LV" sz="4500" dirty="0" err="1">
                <a:solidFill>
                  <a:srgbClr val="FFFFFF"/>
                </a:solidFill>
                <a:latin typeface="Montserrat" panose="00000500000000000000" pitchFamily="50" charset="-70"/>
                <a:ea typeface="Arial Bold"/>
                <a:cs typeface="Arial Bold"/>
                <a:sym typeface="Arial Bold"/>
              </a:rPr>
              <a:t>Āņu</a:t>
            </a:r>
            <a:r>
              <a:rPr lang="lv-LV" sz="4500" dirty="0">
                <a:solidFill>
                  <a:srgbClr val="FFFFFF"/>
                </a:solidFill>
                <a:latin typeface="Montserrat" panose="00000500000000000000" pitchFamily="50" charset="-70"/>
                <a:ea typeface="Arial Bold"/>
                <a:cs typeface="Arial Bold"/>
                <a:sym typeface="Arial Bold"/>
              </a:rPr>
              <a:t> ciematu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eidlapu atbilžu diagrammu. Jautājuma nosaukums: Cik bieži  Jūs izmantojat sabiedrisko transportu?. Atbilžu skaits: 19 atbildes.">
            <a:extLst>
              <a:ext uri="{FF2B5EF4-FFF2-40B4-BE49-F238E27FC236}">
                <a16:creationId xmlns:a16="http://schemas.microsoft.com/office/drawing/2014/main" id="{235229A2-F380-F7BB-9B01-8D1711ACC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33500"/>
            <a:ext cx="16363495" cy="7275513"/>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9164AA3B-8948-252D-7D4D-BEB5862F7807}"/>
              </a:ext>
            </a:extLst>
          </p:cNvPr>
          <p:cNvSpPr txBox="1">
            <a:spLocks/>
          </p:cNvSpPr>
          <p:nvPr/>
        </p:nvSpPr>
        <p:spPr>
          <a:xfrm>
            <a:off x="457200" y="647700"/>
            <a:ext cx="16154400" cy="15922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4800" b="1" dirty="0">
                <a:solidFill>
                  <a:srgbClr val="7395AD"/>
                </a:solidFill>
                <a:latin typeface="Montserrat" panose="00000500000000000000" pitchFamily="50" charset="-70"/>
              </a:rPr>
              <a:t>APTAUJAS REZULTĀTI</a:t>
            </a:r>
          </a:p>
        </p:txBody>
      </p:sp>
    </p:spTree>
    <p:extLst>
      <p:ext uri="{BB962C8B-B14F-4D97-AF65-F5344CB8AC3E}">
        <p14:creationId xmlns:p14="http://schemas.microsoft.com/office/powerpoint/2010/main" val="180493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idlapu atbilžu diagrammu. Jautājuma nosaukums: Kādos nolūkos izmantojat sabiedrisko transportu?. Atbilžu skaits: 19 atbildes.">
            <a:extLst>
              <a:ext uri="{FF2B5EF4-FFF2-40B4-BE49-F238E27FC236}">
                <a16:creationId xmlns:a16="http://schemas.microsoft.com/office/drawing/2014/main" id="{3EFBD902-BD27-E8EC-1EA9-917CC1700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03" y="1239043"/>
            <a:ext cx="16748594" cy="7046913"/>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67D2DEDE-3EEF-5413-CDF6-1849C6FE99DE}"/>
              </a:ext>
            </a:extLst>
          </p:cNvPr>
          <p:cNvSpPr txBox="1">
            <a:spLocks/>
          </p:cNvSpPr>
          <p:nvPr/>
        </p:nvSpPr>
        <p:spPr>
          <a:xfrm>
            <a:off x="457200" y="647700"/>
            <a:ext cx="16154400" cy="15922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4800" b="1" dirty="0">
                <a:solidFill>
                  <a:srgbClr val="7395AD"/>
                </a:solidFill>
                <a:latin typeface="Montserrat" panose="00000500000000000000" pitchFamily="50" charset="-70"/>
              </a:rPr>
              <a:t>APTAUJAS REZULTĀTI</a:t>
            </a:r>
          </a:p>
        </p:txBody>
      </p:sp>
    </p:spTree>
    <p:extLst>
      <p:ext uri="{BB962C8B-B14F-4D97-AF65-F5344CB8AC3E}">
        <p14:creationId xmlns:p14="http://schemas.microsoft.com/office/powerpoint/2010/main" val="106120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eidlapu atbilžu diagrammu. Jautājuma nosaukums: Vai Jūs apmierina esošais kustību grafiks?. Atbilžu skaits: 19 atbildes.">
            <a:extLst>
              <a:ext uri="{FF2B5EF4-FFF2-40B4-BE49-F238E27FC236}">
                <a16:creationId xmlns:a16="http://schemas.microsoft.com/office/drawing/2014/main" id="{6D73C90D-33DD-72E9-7E24-D9509CB28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77143"/>
            <a:ext cx="16567487" cy="6970713"/>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6456E7B9-2D46-9B1A-F37A-14C5A31F9B1F}"/>
              </a:ext>
            </a:extLst>
          </p:cNvPr>
          <p:cNvSpPr txBox="1">
            <a:spLocks/>
          </p:cNvSpPr>
          <p:nvPr/>
        </p:nvSpPr>
        <p:spPr>
          <a:xfrm>
            <a:off x="457200" y="647700"/>
            <a:ext cx="16154400" cy="15922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4800" b="1" dirty="0">
                <a:solidFill>
                  <a:srgbClr val="7395AD"/>
                </a:solidFill>
                <a:latin typeface="Montserrat" panose="00000500000000000000" pitchFamily="50" charset="-70"/>
              </a:rPr>
              <a:t>APTAUJAS REZULTĀTI</a:t>
            </a:r>
          </a:p>
        </p:txBody>
      </p:sp>
    </p:spTree>
    <p:extLst>
      <p:ext uri="{BB962C8B-B14F-4D97-AF65-F5344CB8AC3E}">
        <p14:creationId xmlns:p14="http://schemas.microsoft.com/office/powerpoint/2010/main" val="46133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eidlapu atbilžu diagrammu. Jautājuma nosaukums: Vai jūs izmantotu  autobusa Nr. 6822 Rīga-Ādaži-Podnieki-Alderi-Garkalne, ja tā kustību grafiks tiktu papildināts ar papildus kursēšanas laikiem. . Atbilžu skaits: 19 atbildes.">
            <a:extLst>
              <a:ext uri="{FF2B5EF4-FFF2-40B4-BE49-F238E27FC236}">
                <a16:creationId xmlns:a16="http://schemas.microsoft.com/office/drawing/2014/main" id="{B42C275A-C446-12A1-98BE-1D5E7AE8E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14500"/>
            <a:ext cx="14692257" cy="7466013"/>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8ACE27D4-9B41-E832-B4E0-951D33EA9BC8}"/>
              </a:ext>
            </a:extLst>
          </p:cNvPr>
          <p:cNvSpPr txBox="1">
            <a:spLocks/>
          </p:cNvSpPr>
          <p:nvPr/>
        </p:nvSpPr>
        <p:spPr>
          <a:xfrm>
            <a:off x="457200" y="647700"/>
            <a:ext cx="16154400" cy="15922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4800" b="1" dirty="0">
                <a:solidFill>
                  <a:srgbClr val="7395AD"/>
                </a:solidFill>
                <a:latin typeface="Montserrat" panose="00000500000000000000" pitchFamily="50" charset="-70"/>
              </a:rPr>
              <a:t>APTAUJAS REZULTĀTI</a:t>
            </a:r>
          </a:p>
        </p:txBody>
      </p:sp>
    </p:spTree>
    <p:extLst>
      <p:ext uri="{BB962C8B-B14F-4D97-AF65-F5344CB8AC3E}">
        <p14:creationId xmlns:p14="http://schemas.microsoft.com/office/powerpoint/2010/main" val="11524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55ED-9F16-3208-49ED-E4F9256569D6}"/>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8C44DE56-2AF3-AE9B-1132-EBFDBA9C5142}"/>
              </a:ext>
            </a:extLst>
          </p:cNvPr>
          <p:cNvSpPr>
            <a:spLocks noGrp="1"/>
          </p:cNvSpPr>
          <p:nvPr>
            <p:ph type="title"/>
          </p:nvPr>
        </p:nvSpPr>
        <p:spPr>
          <a:xfrm>
            <a:off x="457200" y="274638"/>
            <a:ext cx="16154400" cy="1592262"/>
          </a:xfrm>
        </p:spPr>
        <p:txBody>
          <a:bodyPr>
            <a:normAutofit/>
          </a:bodyPr>
          <a:lstStyle/>
          <a:p>
            <a:r>
              <a:rPr lang="lv-LV" sz="4800" b="1" dirty="0">
                <a:solidFill>
                  <a:srgbClr val="7395AD"/>
                </a:solidFill>
                <a:latin typeface="Montserrat" panose="00000500000000000000" pitchFamily="50" charset="-70"/>
              </a:rPr>
              <a:t>APTAUJAS REZULTĀTI</a:t>
            </a:r>
          </a:p>
        </p:txBody>
      </p:sp>
      <p:sp>
        <p:nvSpPr>
          <p:cNvPr id="3" name="Satura vietturis 2">
            <a:extLst>
              <a:ext uri="{FF2B5EF4-FFF2-40B4-BE49-F238E27FC236}">
                <a16:creationId xmlns:a16="http://schemas.microsoft.com/office/drawing/2014/main" id="{D60B1F17-532B-D66C-282C-8870BB4B1B68}"/>
              </a:ext>
            </a:extLst>
          </p:cNvPr>
          <p:cNvSpPr>
            <a:spLocks noGrp="1"/>
          </p:cNvSpPr>
          <p:nvPr>
            <p:ph idx="1"/>
          </p:nvPr>
        </p:nvSpPr>
        <p:spPr>
          <a:xfrm>
            <a:off x="685800" y="2171700"/>
            <a:ext cx="16687800" cy="7391400"/>
          </a:xfrm>
        </p:spPr>
        <p:txBody>
          <a:bodyPr>
            <a:noAutofit/>
          </a:bodyPr>
          <a:lstStyle/>
          <a:p>
            <a:pPr marL="0" indent="0" algn="just">
              <a:buNone/>
            </a:pPr>
            <a:r>
              <a:rPr kumimoji="0" lang="lv-LV" b="0"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Apkopojot rezultātus, tika secināts, ka iedzīvotāji vēlas, lai esošo sabiedriskā transporta kustību grafiku, autobusu nr. 6822 </a:t>
            </a:r>
            <a:r>
              <a:rPr lang="lv-LV" kern="100" dirty="0">
                <a:solidFill>
                  <a:schemeClr val="tx1">
                    <a:lumMod val="85000"/>
                    <a:lumOff val="15000"/>
                  </a:schemeClr>
                </a:solidFill>
                <a:latin typeface="Montserrat" pitchFamily="2" charset="-70"/>
                <a:ea typeface="Aptos" panose="020B0004020202020204" pitchFamily="34" charset="0"/>
                <a:cs typeface="Times New Roman" panose="02020603050405020304" pitchFamily="18" charset="0"/>
              </a:rPr>
              <a:t>R</a:t>
            </a:r>
            <a:r>
              <a:rPr kumimoji="0" lang="lv-LV" b="0"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īga-</a:t>
            </a:r>
            <a:r>
              <a:rPr lang="lv-LV" kern="100" dirty="0">
                <a:solidFill>
                  <a:schemeClr val="tx1">
                    <a:lumMod val="85000"/>
                    <a:lumOff val="15000"/>
                  </a:schemeClr>
                </a:solidFill>
                <a:latin typeface="Montserrat" pitchFamily="2" charset="-70"/>
                <a:ea typeface="Aptos" panose="020B0004020202020204" pitchFamily="34" charset="0"/>
                <a:cs typeface="Times New Roman" panose="02020603050405020304" pitchFamily="18" charset="0"/>
              </a:rPr>
              <a:t>Ā</a:t>
            </a:r>
            <a:r>
              <a:rPr kumimoji="0" lang="lv-LV" b="0"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daži-Podnieki-</a:t>
            </a:r>
            <a:r>
              <a:rPr lang="lv-LV" kern="100" dirty="0">
                <a:solidFill>
                  <a:schemeClr val="tx1">
                    <a:lumMod val="85000"/>
                    <a:lumOff val="15000"/>
                  </a:schemeClr>
                </a:solidFill>
                <a:latin typeface="Montserrat" pitchFamily="2" charset="-70"/>
                <a:ea typeface="Aptos" panose="020B0004020202020204" pitchFamily="34" charset="0"/>
                <a:cs typeface="Times New Roman" panose="02020603050405020304" pitchFamily="18" charset="0"/>
              </a:rPr>
              <a:t>A</a:t>
            </a:r>
            <a:r>
              <a:rPr kumimoji="0" lang="lv-LV" b="0" i="0" u="none" strike="noStrike" kern="100" cap="none" spc="0" normalizeH="0" baseline="0" noProof="0" dirty="0" err="1">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lderi</a:t>
            </a:r>
            <a:r>
              <a:rPr kumimoji="0" lang="lv-LV" b="0"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-Garkalne, papildinātu ar vēl </a:t>
            </a:r>
            <a:r>
              <a:rPr kumimoji="0" lang="lv-LV" b="1"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diviem papildu kursēšanas laikiem:</a:t>
            </a:r>
          </a:p>
          <a:p>
            <a:pPr marL="514350" indent="-514350" algn="just">
              <a:buAutoNum type="arabicParenR"/>
            </a:pPr>
            <a:r>
              <a:rPr kumimoji="0" lang="lv-LV" b="1"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laika posmā no plkst.11:00 līdz 14:00 un </a:t>
            </a:r>
          </a:p>
          <a:p>
            <a:pPr marL="514350" indent="-514350" algn="just">
              <a:buAutoNum type="arabicParenR"/>
            </a:pPr>
            <a:r>
              <a:rPr kumimoji="0" lang="lv-LV" b="1"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laika posmā no plkst. 18.00 līdz 20.00. </a:t>
            </a:r>
          </a:p>
          <a:p>
            <a:pPr marL="0" indent="0" algn="just">
              <a:buNone/>
            </a:pPr>
            <a:r>
              <a:rPr lang="lv-LV" kern="100" dirty="0">
                <a:solidFill>
                  <a:schemeClr val="tx1">
                    <a:lumMod val="85000"/>
                    <a:lumOff val="15000"/>
                  </a:schemeClr>
                </a:solidFill>
                <a:latin typeface="Montserrat" pitchFamily="2" charset="-70"/>
                <a:ea typeface="Aptos" panose="020B0004020202020204" pitchFamily="34" charset="0"/>
                <a:cs typeface="Times New Roman" panose="02020603050405020304" pitchFamily="18" charset="0"/>
              </a:rPr>
              <a:t>I</a:t>
            </a:r>
            <a:r>
              <a:rPr kumimoji="0" lang="lv-LV" b="0" i="0" u="none" strike="noStrike" kern="100" cap="none" spc="0" normalizeH="0" baseline="0" noProof="0" dirty="0" err="1">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zvērtējot</a:t>
            </a:r>
            <a:r>
              <a:rPr kumimoji="0" lang="lv-LV" b="0"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 esošo kustību grafiku, tika secināts, ka </a:t>
            </a:r>
            <a:r>
              <a:rPr kumimoji="0" lang="lv-LV" b="0"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būtu lietderīgi esošajam  sabiedriskā transporta maršrutam – autobusam nr. 6822 </a:t>
            </a:r>
            <a:r>
              <a:rPr lang="lv-LV" kern="100" dirty="0">
                <a:solidFill>
                  <a:srgbClr val="7395AD"/>
                </a:solidFill>
                <a:latin typeface="Montserrat" pitchFamily="2" charset="-70"/>
                <a:ea typeface="Aptos" panose="020B0004020202020204" pitchFamily="34" charset="0"/>
                <a:cs typeface="Times New Roman" panose="02020603050405020304" pitchFamily="18" charset="0"/>
              </a:rPr>
              <a:t>R</a:t>
            </a:r>
            <a:r>
              <a:rPr kumimoji="0" lang="lv-LV" b="0"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īga-</a:t>
            </a:r>
            <a:r>
              <a:rPr lang="lv-LV" kern="100" dirty="0">
                <a:solidFill>
                  <a:srgbClr val="7395AD"/>
                </a:solidFill>
                <a:latin typeface="Montserrat" pitchFamily="2" charset="-70"/>
                <a:ea typeface="Aptos" panose="020B0004020202020204" pitchFamily="34" charset="0"/>
                <a:cs typeface="Times New Roman" panose="02020603050405020304" pitchFamily="18" charset="0"/>
              </a:rPr>
              <a:t>A</a:t>
            </a:r>
            <a:r>
              <a:rPr kumimoji="0" lang="lv-LV" b="0"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daži-</a:t>
            </a:r>
            <a:r>
              <a:rPr lang="lv-LV" kern="100" dirty="0">
                <a:solidFill>
                  <a:srgbClr val="7395AD"/>
                </a:solidFill>
                <a:latin typeface="Montserrat" pitchFamily="2" charset="-70"/>
                <a:ea typeface="Aptos" panose="020B0004020202020204" pitchFamily="34" charset="0"/>
                <a:cs typeface="Times New Roman" panose="02020603050405020304" pitchFamily="18" charset="0"/>
              </a:rPr>
              <a:t>P</a:t>
            </a:r>
            <a:r>
              <a:rPr kumimoji="0" lang="lv-LV" b="0" i="0" u="none" strike="noStrike" kern="100" cap="none" spc="0" normalizeH="0" baseline="0" noProof="0" dirty="0" err="1">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odnieki</a:t>
            </a:r>
            <a:r>
              <a:rPr kumimoji="0" lang="lv-LV" b="0"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-Alderi-</a:t>
            </a:r>
            <a:r>
              <a:rPr lang="lv-LV" kern="100" dirty="0">
                <a:solidFill>
                  <a:srgbClr val="7395AD"/>
                </a:solidFill>
                <a:latin typeface="Montserrat" pitchFamily="2" charset="-70"/>
                <a:ea typeface="Aptos" panose="020B0004020202020204" pitchFamily="34" charset="0"/>
                <a:cs typeface="Times New Roman" panose="02020603050405020304" pitchFamily="18" charset="0"/>
              </a:rPr>
              <a:t>G</a:t>
            </a:r>
            <a:r>
              <a:rPr kumimoji="0" lang="lv-LV" b="0" i="0" u="none" strike="noStrike" kern="100" cap="none" spc="0" normalizeH="0" baseline="0" noProof="0" dirty="0" err="1">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arkalne</a:t>
            </a:r>
            <a:r>
              <a:rPr kumimoji="0" lang="lv-LV" b="0"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 pagarināt reisu no </a:t>
            </a:r>
            <a:r>
              <a:rPr lang="lv-LV" kern="100" dirty="0">
                <a:solidFill>
                  <a:srgbClr val="7395AD"/>
                </a:solidFill>
                <a:latin typeface="Montserrat" pitchFamily="2" charset="-70"/>
                <a:ea typeface="Aptos" panose="020B0004020202020204" pitchFamily="34" charset="0"/>
                <a:cs typeface="Times New Roman" panose="02020603050405020304" pitchFamily="18" charset="0"/>
              </a:rPr>
              <a:t>G</a:t>
            </a:r>
            <a:r>
              <a:rPr kumimoji="0" lang="lv-LV" b="0" i="0" u="none" strike="noStrike" kern="100" cap="none" spc="0" normalizeH="0" baseline="0" noProof="0" dirty="0" err="1">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arkalnes</a:t>
            </a:r>
            <a:r>
              <a:rPr kumimoji="0" lang="lv-LV" b="0"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 uz </a:t>
            </a:r>
            <a:r>
              <a:rPr kumimoji="0" lang="lv-LV" b="0" i="0" u="none" strike="noStrike" kern="100" cap="none" spc="0" normalizeH="0" baseline="0" noProof="0" dirty="0" err="1">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Āņu</a:t>
            </a:r>
            <a:r>
              <a:rPr kumimoji="0" lang="lv-LV" b="0"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 ciematu maršrutam, kas izbrauc: </a:t>
            </a:r>
          </a:p>
          <a:p>
            <a:pPr marL="514350" indent="-514350" algn="just">
              <a:buAutoNum type="arabicParenR"/>
            </a:pPr>
            <a:r>
              <a:rPr kumimoji="0" lang="lv-LV" b="1"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no </a:t>
            </a:r>
            <a:r>
              <a:rPr lang="lv-LV" b="1" kern="100" dirty="0">
                <a:solidFill>
                  <a:srgbClr val="7395AD"/>
                </a:solidFill>
                <a:latin typeface="Montserrat" pitchFamily="2" charset="-70"/>
                <a:ea typeface="Aptos" panose="020B0004020202020204" pitchFamily="34" charset="0"/>
                <a:cs typeface="Times New Roman" panose="02020603050405020304" pitchFamily="18" charset="0"/>
              </a:rPr>
              <a:t>Ā</a:t>
            </a:r>
            <a:r>
              <a:rPr kumimoji="0" lang="lv-LV" b="1"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dažu centra plkst. 12:50 un ir Lazdu ielā 13:08</a:t>
            </a:r>
          </a:p>
          <a:p>
            <a:pPr marL="514350" indent="-514350" algn="just">
              <a:buAutoNum type="arabicParenR"/>
            </a:pPr>
            <a:r>
              <a:rPr kumimoji="0" lang="lv-LV" b="1"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no </a:t>
            </a:r>
            <a:r>
              <a:rPr lang="lv-LV" b="1" kern="100" dirty="0">
                <a:solidFill>
                  <a:srgbClr val="7395AD"/>
                </a:solidFill>
                <a:latin typeface="Montserrat" pitchFamily="2" charset="-70"/>
                <a:ea typeface="Aptos" panose="020B0004020202020204" pitchFamily="34" charset="0"/>
                <a:cs typeface="Times New Roman" panose="02020603050405020304" pitchFamily="18" charset="0"/>
              </a:rPr>
              <a:t>Ā</a:t>
            </a:r>
            <a:r>
              <a:rPr kumimoji="0" lang="lv-LV" b="1" i="0" u="none" strike="noStrike" kern="100" cap="none" spc="0" normalizeH="0" baseline="0" noProof="0" dirty="0">
                <a:ln>
                  <a:noFill/>
                </a:ln>
                <a:solidFill>
                  <a:srgbClr val="7395AD"/>
                </a:solidFill>
                <a:effectLst/>
                <a:uLnTx/>
                <a:uFillTx/>
                <a:latin typeface="Montserrat" pitchFamily="2" charset="-70"/>
                <a:ea typeface="Aptos" panose="020B0004020202020204" pitchFamily="34" charset="0"/>
                <a:cs typeface="Times New Roman" panose="02020603050405020304" pitchFamily="18" charset="0"/>
              </a:rPr>
              <a:t>dažu centra plkst. 19:08 un ir Lazdu ielā 19:26</a:t>
            </a:r>
          </a:p>
          <a:p>
            <a:pPr marL="0" indent="0" algn="just">
              <a:buNone/>
            </a:pPr>
            <a:br>
              <a:rPr kumimoji="0" lang="lv-LV" b="0" i="0" u="none" strike="noStrike" kern="1200" cap="none" spc="0" normalizeH="0" baseline="0" noProof="0" dirty="0">
                <a:ln>
                  <a:noFill/>
                </a:ln>
                <a:solidFill>
                  <a:srgbClr val="7395AD"/>
                </a:solidFill>
                <a:effectLst/>
                <a:uLnTx/>
                <a:uFillTx/>
                <a:latin typeface="Montserrat" pitchFamily="2" charset="-70"/>
                <a:ea typeface="Calibri" panose="020F0502020204030204" pitchFamily="34" charset="0"/>
                <a:cs typeface="Times New Roman" panose="02020603050405020304" pitchFamily="18" charset="0"/>
              </a:rPr>
            </a:br>
            <a:endParaRPr lang="lv-LV" dirty="0"/>
          </a:p>
        </p:txBody>
      </p:sp>
      <p:pic>
        <p:nvPicPr>
          <p:cNvPr id="4" name="Attēls 3">
            <a:extLst>
              <a:ext uri="{FF2B5EF4-FFF2-40B4-BE49-F238E27FC236}">
                <a16:creationId xmlns:a16="http://schemas.microsoft.com/office/drawing/2014/main" id="{8C8A5594-DABF-2D8C-846F-4D69D0D0DDB4}"/>
              </a:ext>
            </a:extLst>
          </p:cNvPr>
          <p:cNvPicPr>
            <a:picLocks noChangeAspect="1"/>
          </p:cNvPicPr>
          <p:nvPr/>
        </p:nvPicPr>
        <p:blipFill>
          <a:blip r:embed="rId3"/>
          <a:stretch>
            <a:fillRect/>
          </a:stretch>
        </p:blipFill>
        <p:spPr>
          <a:xfrm>
            <a:off x="14824438" y="460620"/>
            <a:ext cx="2549162" cy="1698380"/>
          </a:xfrm>
          <a:prstGeom prst="rect">
            <a:avLst/>
          </a:prstGeom>
        </p:spPr>
      </p:pic>
    </p:spTree>
    <p:extLst>
      <p:ext uri="{BB962C8B-B14F-4D97-AF65-F5344CB8AC3E}">
        <p14:creationId xmlns:p14="http://schemas.microsoft.com/office/powerpoint/2010/main" val="262613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BB64-D827-3693-854D-2A9176C7B3CC}"/>
            </a:ext>
          </a:extLst>
        </p:cNvPr>
        <p:cNvGrpSpPr/>
        <p:nvPr/>
      </p:nvGrpSpPr>
      <p:grpSpPr>
        <a:xfrm>
          <a:off x="0" y="0"/>
          <a:ext cx="0" cy="0"/>
          <a:chOff x="0" y="0"/>
          <a:chExt cx="0" cy="0"/>
        </a:xfrm>
      </p:grpSpPr>
      <p:sp>
        <p:nvSpPr>
          <p:cNvPr id="3" name="Apakšvirsraksts 2">
            <a:extLst>
              <a:ext uri="{FF2B5EF4-FFF2-40B4-BE49-F238E27FC236}">
                <a16:creationId xmlns:a16="http://schemas.microsoft.com/office/drawing/2014/main" id="{F425436A-ABDB-791E-33BF-D68738144B4A}"/>
              </a:ext>
            </a:extLst>
          </p:cNvPr>
          <p:cNvSpPr>
            <a:spLocks noGrp="1"/>
          </p:cNvSpPr>
          <p:nvPr>
            <p:ph type="subTitle" idx="1"/>
          </p:nvPr>
        </p:nvSpPr>
        <p:spPr>
          <a:xfrm>
            <a:off x="685800" y="3543300"/>
            <a:ext cx="17068800" cy="6400800"/>
          </a:xfrm>
        </p:spPr>
        <p:txBody>
          <a:bodyPr>
            <a:noAutofit/>
          </a:bodyPr>
          <a:lstStyle/>
          <a:p>
            <a:pPr marL="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lang="lv-LV" u="sng" dirty="0">
                <a:solidFill>
                  <a:schemeClr val="tx1">
                    <a:lumMod val="85000"/>
                    <a:lumOff val="15000"/>
                  </a:schemeClr>
                </a:solidFill>
                <a:latin typeface="Montserrat" pitchFamily="2" charset="-70"/>
                <a:ea typeface="Times New Roman" panose="02020603050405020304" pitchFamily="18" charset="0"/>
                <a:cs typeface="Times New Roman" panose="02020603050405020304" pitchFamily="18" charset="0"/>
              </a:rPr>
              <a:t>07</a:t>
            </a:r>
            <a:r>
              <a:rPr kumimoji="0" lang="lv-LV" sz="3200" b="0" i="0" u="sng" strike="noStrike" kern="1200" cap="none" spc="0" normalizeH="0" baseline="0" noProof="0" dirty="0">
                <a:ln>
                  <a:noFill/>
                </a:ln>
                <a:solidFill>
                  <a:schemeClr val="tx1">
                    <a:lumMod val="85000"/>
                    <a:lumOff val="15000"/>
                  </a:schemeClr>
                </a:solidFill>
                <a:effectLst/>
                <a:uLnTx/>
                <a:uFillTx/>
                <a:latin typeface="Montserrat" pitchFamily="2" charset="-70"/>
                <a:ea typeface="Times New Roman" panose="02020603050405020304" pitchFamily="18" charset="0"/>
                <a:cs typeface="Times New Roman" panose="02020603050405020304" pitchFamily="18" charset="0"/>
              </a:rPr>
              <a:t>.01.2025. </a:t>
            </a:r>
            <a:r>
              <a:rPr lang="lv-LV" u="sng" dirty="0">
                <a:solidFill>
                  <a:schemeClr val="tx1">
                    <a:lumMod val="85000"/>
                    <a:lumOff val="15000"/>
                  </a:schemeClr>
                </a:solidFill>
                <a:latin typeface="Montserrat" pitchFamily="2" charset="-70"/>
                <a:ea typeface="Times New Roman" panose="02020603050405020304" pitchFamily="18" charset="0"/>
                <a:cs typeface="Times New Roman" panose="02020603050405020304" pitchFamily="18" charset="0"/>
              </a:rPr>
              <a:t>tika saņemts e-pasts no ATD:</a:t>
            </a:r>
          </a:p>
          <a:p>
            <a:pPr marR="0" lvl="0" algn="just" defTabSz="914400" rtl="0" eaLnBrk="1" fontAlgn="auto" latinLnBrk="0" hangingPunct="1">
              <a:lnSpc>
                <a:spcPct val="100000"/>
              </a:lnSpc>
              <a:spcBef>
                <a:spcPct val="20000"/>
              </a:spcBef>
              <a:spcAft>
                <a:spcPts val="0"/>
              </a:spcAft>
              <a:buClrTx/>
              <a:buSzTx/>
              <a:tabLst/>
              <a:defRPr/>
            </a:pPr>
            <a:endParaRPr lang="lv-LV" dirty="0">
              <a:solidFill>
                <a:srgbClr val="7395AD"/>
              </a:solidFill>
              <a:latin typeface="Montserrat" pitchFamily="2" charset="-70"/>
              <a:cs typeface="Times New Roman" panose="02020603050405020304" pitchFamily="18" charset="0"/>
            </a:endParaRPr>
          </a:p>
          <a:p>
            <a:pPr marR="0" lvl="0" defTabSz="914400" rtl="0" eaLnBrk="1" fontAlgn="auto" latinLnBrk="0" hangingPunct="1">
              <a:lnSpc>
                <a:spcPct val="100000"/>
              </a:lnSpc>
              <a:spcBef>
                <a:spcPct val="20000"/>
              </a:spcBef>
              <a:spcAft>
                <a:spcPts val="0"/>
              </a:spcAft>
              <a:buClrTx/>
              <a:buSzTx/>
              <a:tabLst/>
              <a:defRPr/>
            </a:pPr>
            <a:r>
              <a:rPr lang="lv-LV" dirty="0">
                <a:solidFill>
                  <a:srgbClr val="7395AD"/>
                </a:solidFill>
                <a:latin typeface="Montserrat" pitchFamily="2" charset="-70"/>
                <a:cs typeface="Times New Roman" panose="02020603050405020304" pitchFamily="18" charset="0"/>
              </a:rPr>
              <a:t>pārvadātājs </a:t>
            </a:r>
            <a:r>
              <a:rPr lang="lv-LV" b="1" dirty="0">
                <a:solidFill>
                  <a:srgbClr val="7395AD"/>
                </a:solidFill>
                <a:latin typeface="Montserrat" pitchFamily="2" charset="-70"/>
                <a:cs typeface="Times New Roman" panose="02020603050405020304" pitchFamily="18" charset="0"/>
              </a:rPr>
              <a:t>izskatījis iespēju pagarināt divus reisus </a:t>
            </a:r>
            <a:br>
              <a:rPr lang="lv-LV" dirty="0">
                <a:solidFill>
                  <a:srgbClr val="7395AD"/>
                </a:solidFill>
                <a:latin typeface="Montserrat" pitchFamily="2" charset="-70"/>
                <a:cs typeface="Times New Roman" panose="02020603050405020304" pitchFamily="18" charset="0"/>
              </a:rPr>
            </a:br>
            <a:r>
              <a:rPr lang="lv-LV" dirty="0">
                <a:solidFill>
                  <a:srgbClr val="7395AD"/>
                </a:solidFill>
                <a:latin typeface="Montserrat" pitchFamily="2" charset="-70"/>
                <a:cs typeface="Times New Roman" panose="02020603050405020304" pitchFamily="18" charset="0"/>
              </a:rPr>
              <a:t>līdz </a:t>
            </a:r>
            <a:r>
              <a:rPr lang="lv-LV" dirty="0" err="1">
                <a:solidFill>
                  <a:srgbClr val="7395AD"/>
                </a:solidFill>
                <a:latin typeface="Montserrat" pitchFamily="2" charset="-70"/>
                <a:cs typeface="Times New Roman" panose="02020603050405020304" pitchFamily="18" charset="0"/>
              </a:rPr>
              <a:t>Āņiem</a:t>
            </a:r>
            <a:r>
              <a:rPr lang="lv-LV" dirty="0">
                <a:solidFill>
                  <a:srgbClr val="7395AD"/>
                </a:solidFill>
                <a:latin typeface="Montserrat" pitchFamily="2" charset="-70"/>
                <a:cs typeface="Times New Roman" panose="02020603050405020304" pitchFamily="18" charset="0"/>
              </a:rPr>
              <a:t> no Ādažu centra: 1) plkst. </a:t>
            </a:r>
            <a:r>
              <a:rPr lang="lv-LV" b="1" dirty="0">
                <a:solidFill>
                  <a:srgbClr val="7395AD"/>
                </a:solidFill>
                <a:latin typeface="Montserrat" pitchFamily="2" charset="-70"/>
                <a:cs typeface="Times New Roman" panose="02020603050405020304" pitchFamily="18" charset="0"/>
              </a:rPr>
              <a:t>12:50</a:t>
            </a:r>
            <a:r>
              <a:rPr lang="lv-LV" dirty="0">
                <a:solidFill>
                  <a:srgbClr val="7395AD"/>
                </a:solidFill>
                <a:latin typeface="Montserrat" pitchFamily="2" charset="-70"/>
                <a:cs typeface="Times New Roman" panose="02020603050405020304" pitchFamily="18" charset="0"/>
              </a:rPr>
              <a:t> un 2) plkst. </a:t>
            </a:r>
            <a:r>
              <a:rPr lang="lv-LV" b="1" dirty="0">
                <a:solidFill>
                  <a:srgbClr val="7395AD"/>
                </a:solidFill>
                <a:latin typeface="Montserrat" pitchFamily="2" charset="-70"/>
                <a:cs typeface="Times New Roman" panose="02020603050405020304" pitchFamily="18" charset="0"/>
              </a:rPr>
              <a:t>19:09 </a:t>
            </a:r>
            <a:br>
              <a:rPr lang="lv-LV" b="1" dirty="0">
                <a:solidFill>
                  <a:srgbClr val="7395AD"/>
                </a:solidFill>
                <a:latin typeface="Montserrat" pitchFamily="2" charset="-70"/>
                <a:cs typeface="Times New Roman" panose="02020603050405020304" pitchFamily="18" charset="0"/>
              </a:rPr>
            </a:br>
            <a:endParaRPr lang="lv-LV" b="1" dirty="0">
              <a:solidFill>
                <a:srgbClr val="7395AD"/>
              </a:solidFill>
              <a:latin typeface="Montserrat" pitchFamily="2" charset="-70"/>
              <a:cs typeface="Times New Roman" panose="02020603050405020304" pitchFamily="18" charset="0"/>
            </a:endParaRPr>
          </a:p>
          <a:p>
            <a:pPr marR="0" lvl="0" defTabSz="914400" rtl="0" eaLnBrk="1" fontAlgn="auto" latinLnBrk="0" hangingPunct="1">
              <a:lnSpc>
                <a:spcPct val="100000"/>
              </a:lnSpc>
              <a:spcBef>
                <a:spcPct val="20000"/>
              </a:spcBef>
              <a:spcAft>
                <a:spcPts val="0"/>
              </a:spcAft>
              <a:buClrTx/>
              <a:buSzTx/>
              <a:tabLst/>
              <a:defRPr/>
            </a:pPr>
            <a:r>
              <a:rPr lang="lv-LV" b="1" dirty="0">
                <a:solidFill>
                  <a:srgbClr val="7395AD"/>
                </a:solidFill>
                <a:latin typeface="Montserrat" pitchFamily="2" charset="-70"/>
                <a:cs typeface="Times New Roman" panose="02020603050405020304" pitchFamily="18" charset="0"/>
              </a:rPr>
              <a:t>bez pašvaldības finansējuma</a:t>
            </a:r>
            <a:endParaRPr lang="lv-LV" dirty="0">
              <a:solidFill>
                <a:srgbClr val="7395AD"/>
              </a:solidFill>
              <a:latin typeface="Montserrat" pitchFamily="2" charset="-70"/>
              <a:cs typeface="Times New Roman" panose="02020603050405020304" pitchFamily="18" charset="0"/>
            </a:endParaRPr>
          </a:p>
        </p:txBody>
      </p:sp>
      <p:pic>
        <p:nvPicPr>
          <p:cNvPr id="4" name="Attēls 3">
            <a:extLst>
              <a:ext uri="{FF2B5EF4-FFF2-40B4-BE49-F238E27FC236}">
                <a16:creationId xmlns:a16="http://schemas.microsoft.com/office/drawing/2014/main" id="{E9128A0C-38A8-91D1-3021-46E06E426EC5}"/>
              </a:ext>
            </a:extLst>
          </p:cNvPr>
          <p:cNvPicPr>
            <a:picLocks noChangeAspect="1"/>
          </p:cNvPicPr>
          <p:nvPr/>
        </p:nvPicPr>
        <p:blipFill>
          <a:blip r:embed="rId3"/>
          <a:stretch>
            <a:fillRect/>
          </a:stretch>
        </p:blipFill>
        <p:spPr>
          <a:xfrm>
            <a:off x="14173200" y="342900"/>
            <a:ext cx="3733799" cy="625762"/>
          </a:xfrm>
          <a:prstGeom prst="rect">
            <a:avLst/>
          </a:prstGeom>
        </p:spPr>
      </p:pic>
      <p:sp>
        <p:nvSpPr>
          <p:cNvPr id="7" name="Virsraksts 1">
            <a:extLst>
              <a:ext uri="{FF2B5EF4-FFF2-40B4-BE49-F238E27FC236}">
                <a16:creationId xmlns:a16="http://schemas.microsoft.com/office/drawing/2014/main" id="{1EFA063B-92EC-7A68-D820-306AF4AE56B8}"/>
              </a:ext>
            </a:extLst>
          </p:cNvPr>
          <p:cNvSpPr>
            <a:spLocks noGrp="1"/>
          </p:cNvSpPr>
          <p:nvPr>
            <p:ph type="ctrTitle"/>
          </p:nvPr>
        </p:nvSpPr>
        <p:spPr>
          <a:xfrm>
            <a:off x="685800" y="342900"/>
            <a:ext cx="17068800" cy="2286000"/>
          </a:xfrm>
        </p:spPr>
        <p:txBody>
          <a:bodyPr>
            <a:noAutofit/>
          </a:bodyPr>
          <a:lstStyle/>
          <a:p>
            <a:r>
              <a:rPr lang="lv-LV" sz="4800" b="1" dirty="0">
                <a:solidFill>
                  <a:srgbClr val="7395AD"/>
                </a:solidFill>
                <a:latin typeface="Montserrat" panose="00000500000000000000" pitchFamily="50" charset="-70"/>
              </a:rPr>
              <a:t>RĪGAS PLĀNOŠANAS REĢIONS</a:t>
            </a:r>
            <a:br>
              <a:rPr lang="lv-LV" sz="4800" b="1" dirty="0">
                <a:solidFill>
                  <a:srgbClr val="7395AD"/>
                </a:solidFill>
                <a:latin typeface="Montserrat" panose="00000500000000000000" pitchFamily="50" charset="-70"/>
              </a:rPr>
            </a:br>
            <a:r>
              <a:rPr lang="lv-LV" sz="4800" b="1" dirty="0">
                <a:solidFill>
                  <a:srgbClr val="7395AD"/>
                </a:solidFill>
                <a:latin typeface="Montserrat" panose="00000500000000000000" pitchFamily="50" charset="-70"/>
              </a:rPr>
              <a:t>VSIA «AUTOTRANSPORTA DIREKCIJA»</a:t>
            </a:r>
          </a:p>
        </p:txBody>
      </p:sp>
    </p:spTree>
    <p:extLst>
      <p:ext uri="{BB962C8B-B14F-4D97-AF65-F5344CB8AC3E}">
        <p14:creationId xmlns:p14="http://schemas.microsoft.com/office/powerpoint/2010/main" val="155883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A53D-5B96-AE29-BBBF-B5752D5BE7EB}"/>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151203BF-D830-154C-A2F4-C39C6F7D9B7B}"/>
              </a:ext>
            </a:extLst>
          </p:cNvPr>
          <p:cNvSpPr>
            <a:spLocks noGrp="1"/>
          </p:cNvSpPr>
          <p:nvPr>
            <p:ph type="title"/>
          </p:nvPr>
        </p:nvSpPr>
        <p:spPr>
          <a:xfrm>
            <a:off x="990600" y="3695700"/>
            <a:ext cx="16078199" cy="3505200"/>
          </a:xfrm>
        </p:spPr>
        <p:txBody>
          <a:bodyPr>
            <a:noAutofit/>
          </a:bodyPr>
          <a:lstStyle/>
          <a:p>
            <a:pPr marL="571500" indent="-571500">
              <a:buFont typeface="Arial" panose="020B0604020202020204" pitchFamily="34" charset="0"/>
              <a:buChar char="•"/>
            </a:pPr>
            <a:r>
              <a:rPr lang="lv-LV" sz="3200" cap="none" dirty="0">
                <a:solidFill>
                  <a:schemeClr val="tx1">
                    <a:lumMod val="85000"/>
                    <a:lumOff val="15000"/>
                  </a:schemeClr>
                </a:solidFill>
                <a:latin typeface="Montserrat" panose="00000500000000000000" pitchFamily="50" charset="-70"/>
                <a:ea typeface="Calibri" panose="020F0502020204030204" pitchFamily="34" charset="0"/>
              </a:rPr>
              <a:t>Atbalstīt</a:t>
            </a:r>
            <a:r>
              <a:rPr lang="lv-LV" sz="3200" b="0" cap="none" dirty="0">
                <a:solidFill>
                  <a:schemeClr val="tx1">
                    <a:lumMod val="85000"/>
                    <a:lumOff val="15000"/>
                  </a:schemeClr>
                </a:solidFill>
                <a:latin typeface="Montserrat" panose="00000500000000000000" pitchFamily="50" charset="-70"/>
                <a:ea typeface="Calibri" panose="020F0502020204030204" pitchFamily="34" charset="0"/>
              </a:rPr>
              <a:t> </a:t>
            </a:r>
            <a:r>
              <a:rPr lang="lv-LV" sz="3200" b="1" cap="none" dirty="0">
                <a:solidFill>
                  <a:schemeClr val="tx1">
                    <a:lumMod val="85000"/>
                    <a:lumOff val="15000"/>
                  </a:schemeClr>
                </a:solidFill>
                <a:latin typeface="Montserrat" panose="00000500000000000000" pitchFamily="50" charset="-70"/>
                <a:cs typeface="Times New Roman" panose="02020603050405020304" pitchFamily="18" charset="0"/>
              </a:rPr>
              <a:t>divu </a:t>
            </a:r>
            <a:r>
              <a:rPr lang="lv-LV" sz="3200" cap="none" dirty="0">
                <a:solidFill>
                  <a:schemeClr val="tx1">
                    <a:lumMod val="85000"/>
                    <a:lumOff val="15000"/>
                  </a:schemeClr>
                </a:solidFill>
                <a:latin typeface="Montserrat" pitchFamily="2" charset="-70"/>
              </a:rPr>
              <a:t>sabiedriskā transporta maršruta Nr. 6822 Rīga-</a:t>
            </a:r>
            <a:r>
              <a:rPr lang="lv-LV" sz="3200" cap="none" dirty="0" err="1">
                <a:solidFill>
                  <a:schemeClr val="tx1">
                    <a:lumMod val="85000"/>
                    <a:lumOff val="15000"/>
                  </a:schemeClr>
                </a:solidFill>
                <a:latin typeface="Montserrat" pitchFamily="2" charset="-70"/>
              </a:rPr>
              <a:t>Adaži</a:t>
            </a:r>
            <a:r>
              <a:rPr lang="lv-LV" sz="3200" cap="none" dirty="0">
                <a:solidFill>
                  <a:schemeClr val="tx1">
                    <a:lumMod val="85000"/>
                    <a:lumOff val="15000"/>
                  </a:schemeClr>
                </a:solidFill>
                <a:latin typeface="Montserrat" pitchFamily="2" charset="-70"/>
              </a:rPr>
              <a:t>-Podnieki-Alderi-Garkalne </a:t>
            </a:r>
            <a:r>
              <a:rPr lang="lv-LV" sz="3200" b="1" cap="none" dirty="0">
                <a:solidFill>
                  <a:schemeClr val="tx1">
                    <a:lumMod val="85000"/>
                    <a:lumOff val="15000"/>
                  </a:schemeClr>
                </a:solidFill>
                <a:latin typeface="Montserrat" panose="00000500000000000000" pitchFamily="50" charset="-70"/>
                <a:cs typeface="Times New Roman" panose="02020603050405020304" pitchFamily="18" charset="0"/>
              </a:rPr>
              <a:t>reisu pagarinājumu </a:t>
            </a:r>
            <a:r>
              <a:rPr lang="lv-LV" sz="3200" cap="none" dirty="0">
                <a:solidFill>
                  <a:schemeClr val="tx1">
                    <a:lumMod val="85000"/>
                    <a:lumOff val="15000"/>
                  </a:schemeClr>
                </a:solidFill>
                <a:latin typeface="Montserrat" panose="00000500000000000000" pitchFamily="50" charset="-70"/>
                <a:cs typeface="Times New Roman" panose="02020603050405020304" pitchFamily="18" charset="0"/>
              </a:rPr>
              <a:t>no Ādažu centra līdz </a:t>
            </a:r>
            <a:r>
              <a:rPr lang="lv-LV" sz="3200" cap="none" dirty="0" err="1">
                <a:solidFill>
                  <a:schemeClr val="tx1">
                    <a:lumMod val="85000"/>
                    <a:lumOff val="15000"/>
                  </a:schemeClr>
                </a:solidFill>
                <a:latin typeface="Montserrat" panose="00000500000000000000" pitchFamily="50" charset="-70"/>
                <a:cs typeface="Times New Roman" panose="02020603050405020304" pitchFamily="18" charset="0"/>
              </a:rPr>
              <a:t>Āņiem</a:t>
            </a:r>
            <a:r>
              <a:rPr lang="lv-LV" sz="3200" cap="none" dirty="0">
                <a:solidFill>
                  <a:schemeClr val="tx1">
                    <a:lumMod val="85000"/>
                    <a:lumOff val="15000"/>
                  </a:schemeClr>
                </a:solidFill>
                <a:latin typeface="Montserrat" panose="00000500000000000000" pitchFamily="50" charset="-70"/>
                <a:cs typeface="Times New Roman" panose="02020603050405020304" pitchFamily="18" charset="0"/>
              </a:rPr>
              <a:t>: 1) plkst. </a:t>
            </a:r>
            <a:r>
              <a:rPr lang="lv-LV" sz="3200" b="1" cap="none" dirty="0">
                <a:solidFill>
                  <a:schemeClr val="tx1">
                    <a:lumMod val="85000"/>
                    <a:lumOff val="15000"/>
                  </a:schemeClr>
                </a:solidFill>
                <a:latin typeface="Montserrat" panose="00000500000000000000" pitchFamily="50" charset="-70"/>
                <a:cs typeface="Times New Roman" panose="02020603050405020304" pitchFamily="18" charset="0"/>
              </a:rPr>
              <a:t>12:50</a:t>
            </a:r>
            <a:r>
              <a:rPr lang="lv-LV" sz="3200" cap="none" dirty="0">
                <a:solidFill>
                  <a:schemeClr val="tx1">
                    <a:lumMod val="85000"/>
                    <a:lumOff val="15000"/>
                  </a:schemeClr>
                </a:solidFill>
                <a:latin typeface="Montserrat" panose="00000500000000000000" pitchFamily="50" charset="-70"/>
                <a:cs typeface="Times New Roman" panose="02020603050405020304" pitchFamily="18" charset="0"/>
              </a:rPr>
              <a:t> un 2) plkst. </a:t>
            </a:r>
            <a:r>
              <a:rPr lang="lv-LV" sz="3200" b="1" cap="none" dirty="0">
                <a:solidFill>
                  <a:schemeClr val="tx1">
                    <a:lumMod val="85000"/>
                    <a:lumOff val="15000"/>
                  </a:schemeClr>
                </a:solidFill>
                <a:latin typeface="Montserrat" panose="00000500000000000000" pitchFamily="50" charset="-70"/>
                <a:cs typeface="Times New Roman" panose="02020603050405020304" pitchFamily="18" charset="0"/>
              </a:rPr>
              <a:t>19:09</a:t>
            </a:r>
            <a:r>
              <a:rPr lang="lv-LV" sz="3200" b="0" cap="none" dirty="0">
                <a:solidFill>
                  <a:schemeClr val="tx1">
                    <a:lumMod val="85000"/>
                    <a:lumOff val="15000"/>
                  </a:schemeClr>
                </a:solidFill>
                <a:latin typeface="Montserrat" panose="00000500000000000000" pitchFamily="50" charset="-70"/>
                <a:ea typeface="Calibri" panose="020F0502020204030204" pitchFamily="34" charset="0"/>
              </a:rPr>
              <a:t> </a:t>
            </a:r>
            <a:r>
              <a:rPr lang="lv-LV" sz="3200" cap="none" dirty="0">
                <a:solidFill>
                  <a:schemeClr val="tx1">
                    <a:lumMod val="85000"/>
                    <a:lumOff val="15000"/>
                  </a:schemeClr>
                </a:solidFill>
                <a:latin typeface="Montserrat" panose="00000500000000000000" pitchFamily="50" charset="-70"/>
                <a:ea typeface="Calibri" panose="020F0502020204030204" pitchFamily="34" charset="0"/>
              </a:rPr>
              <a:t>bez pašvaldības līdzfinansējuma</a:t>
            </a:r>
            <a:endParaRPr lang="lv-LV" sz="3200" cap="none" dirty="0">
              <a:solidFill>
                <a:schemeClr val="tx1">
                  <a:lumMod val="85000"/>
                  <a:lumOff val="15000"/>
                </a:schemeClr>
              </a:solidFill>
              <a:latin typeface="Montserrat" panose="00000500000000000000" pitchFamily="50" charset="-70"/>
            </a:endParaRPr>
          </a:p>
        </p:txBody>
      </p:sp>
      <p:sp>
        <p:nvSpPr>
          <p:cNvPr id="3" name="Teksta vietturis 2">
            <a:extLst>
              <a:ext uri="{FF2B5EF4-FFF2-40B4-BE49-F238E27FC236}">
                <a16:creationId xmlns:a16="http://schemas.microsoft.com/office/drawing/2014/main" id="{BF813C5F-6BED-E4EA-B03E-AF19040C4E8C}"/>
              </a:ext>
            </a:extLst>
          </p:cNvPr>
          <p:cNvSpPr>
            <a:spLocks noGrp="1"/>
          </p:cNvSpPr>
          <p:nvPr>
            <p:ph type="body" idx="1"/>
          </p:nvPr>
        </p:nvSpPr>
        <p:spPr>
          <a:xfrm>
            <a:off x="990600" y="342900"/>
            <a:ext cx="16078199" cy="1676399"/>
          </a:xfrm>
        </p:spPr>
        <p:txBody>
          <a:bodyPr>
            <a:normAutofit/>
          </a:bodyPr>
          <a:lstStyle/>
          <a:p>
            <a:pPr algn="ctr"/>
            <a:r>
              <a:rPr lang="lv-LV" sz="5400" b="1" dirty="0">
                <a:solidFill>
                  <a:srgbClr val="7395AD"/>
                </a:solidFill>
                <a:latin typeface="Aptos Display" panose="020B0004020202020204" pitchFamily="34" charset="0"/>
              </a:rPr>
              <a:t>PRIEKŠLIKUMS</a:t>
            </a:r>
          </a:p>
        </p:txBody>
      </p:sp>
    </p:spTree>
    <p:extLst>
      <p:ext uri="{BB962C8B-B14F-4D97-AF65-F5344CB8AC3E}">
        <p14:creationId xmlns:p14="http://schemas.microsoft.com/office/powerpoint/2010/main" val="176154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2" name="AutoShape 2"/>
          <p:cNvSpPr/>
          <p:nvPr/>
        </p:nvSpPr>
        <p:spPr>
          <a:xfrm>
            <a:off x="0" y="9492639"/>
            <a:ext cx="18288000" cy="0"/>
          </a:xfrm>
          <a:prstGeom prst="line">
            <a:avLst/>
          </a:prstGeom>
          <a:ln w="9525" cap="flat">
            <a:solidFill>
              <a:srgbClr val="FFFFFF"/>
            </a:solidFill>
            <a:prstDash val="solid"/>
            <a:headEnd type="none" w="sm" len="sm"/>
            <a:tailEnd type="none" w="sm" len="sm"/>
          </a:ln>
        </p:spPr>
      </p:sp>
      <p:sp>
        <p:nvSpPr>
          <p:cNvPr id="3" name="Freeform 3"/>
          <p:cNvSpPr/>
          <p:nvPr/>
        </p:nvSpPr>
        <p:spPr>
          <a:xfrm>
            <a:off x="7239000" y="546811"/>
            <a:ext cx="3810000" cy="3810000"/>
          </a:xfrm>
          <a:custGeom>
            <a:avLst/>
            <a:gdLst/>
            <a:ahLst/>
            <a:cxnLst/>
            <a:rect l="l" t="t" r="r" b="b"/>
            <a:pathLst>
              <a:path w="3810000" h="3810000">
                <a:moveTo>
                  <a:pt x="0" y="0"/>
                </a:moveTo>
                <a:lnTo>
                  <a:pt x="3810000" y="0"/>
                </a:lnTo>
                <a:lnTo>
                  <a:pt x="3810000" y="3810000"/>
                </a:lnTo>
                <a:lnTo>
                  <a:pt x="0" y="3810000"/>
                </a:lnTo>
                <a:lnTo>
                  <a:pt x="0" y="0"/>
                </a:lnTo>
                <a:close/>
              </a:path>
            </a:pathLst>
          </a:custGeom>
          <a:blipFill>
            <a:blip r:embed="rId3"/>
            <a:stretch>
              <a:fillRect r="-731" b="-731"/>
            </a:stretch>
          </a:blipFill>
        </p:spPr>
      </p:sp>
      <p:sp>
        <p:nvSpPr>
          <p:cNvPr id="5" name="TextBox 5"/>
          <p:cNvSpPr txBox="1"/>
          <p:nvPr/>
        </p:nvSpPr>
        <p:spPr>
          <a:xfrm>
            <a:off x="1471009" y="4972050"/>
            <a:ext cx="15345983" cy="741550"/>
          </a:xfrm>
          <a:prstGeom prst="rect">
            <a:avLst/>
          </a:prstGeom>
        </p:spPr>
        <p:txBody>
          <a:bodyPr lIns="0" tIns="0" rIns="0" bIns="0" rtlCol="0" anchor="t">
            <a:spAutoFit/>
          </a:bodyPr>
          <a:lstStyle/>
          <a:p>
            <a:pPr algn="ctr">
              <a:lnSpc>
                <a:spcPts val="6299"/>
              </a:lnSpc>
            </a:pPr>
            <a:r>
              <a:rPr lang="en-US" sz="4500">
                <a:solidFill>
                  <a:srgbClr val="FFFFFF"/>
                </a:solidFill>
                <a:latin typeface="Montserrat" panose="00000500000000000000" pitchFamily="50" charset="-70"/>
                <a:ea typeface="Arial Bold"/>
                <a:cs typeface="Arial Bold"/>
                <a:sym typeface="Arial Bold"/>
              </a:rPr>
              <a:t>PALDIES PAR UZMANĪBU</a:t>
            </a:r>
          </a:p>
        </p:txBody>
      </p:sp>
      <p:sp>
        <p:nvSpPr>
          <p:cNvPr id="6" name="TextBox 4">
            <a:extLst>
              <a:ext uri="{FF2B5EF4-FFF2-40B4-BE49-F238E27FC236}">
                <a16:creationId xmlns:a16="http://schemas.microsoft.com/office/drawing/2014/main" id="{FA2821BD-0833-56A9-2F52-E0E1D5509504}"/>
              </a:ext>
            </a:extLst>
          </p:cNvPr>
          <p:cNvSpPr txBox="1"/>
          <p:nvPr/>
        </p:nvSpPr>
        <p:spPr>
          <a:xfrm>
            <a:off x="0" y="9687502"/>
            <a:ext cx="18288000" cy="245773"/>
          </a:xfrm>
          <a:prstGeom prst="rect">
            <a:avLst/>
          </a:prstGeom>
        </p:spPr>
        <p:txBody>
          <a:bodyPr lIns="0" tIns="0" rIns="0" bIns="0" rtlCol="0" anchor="t">
            <a:spAutoFit/>
          </a:bodyPr>
          <a:lstStyle/>
          <a:p>
            <a:pPr algn="ctr">
              <a:lnSpc>
                <a:spcPts val="2100"/>
              </a:lnSpc>
            </a:pPr>
            <a:r>
              <a:rPr lang="en-US" sz="1500" dirty="0">
                <a:solidFill>
                  <a:srgbClr val="FFFFFF"/>
                </a:solidFill>
                <a:latin typeface="Arial"/>
                <a:ea typeface="Arial"/>
                <a:cs typeface="Arial"/>
                <a:sym typeface="Arial"/>
              </a:rPr>
              <a:t>ĀDAŽU NOVADA PAŠVALDĪBA</a:t>
            </a:r>
            <a:r>
              <a:rPr lang="lv-LV" sz="1500" dirty="0">
                <a:solidFill>
                  <a:srgbClr val="FFFFFF"/>
                </a:solidFill>
                <a:latin typeface="Arial"/>
                <a:ea typeface="Arial"/>
                <a:cs typeface="Arial"/>
                <a:sym typeface="Arial"/>
              </a:rPr>
              <a:t>   </a:t>
            </a:r>
            <a:r>
              <a:rPr lang="en-US" sz="1500" dirty="0">
                <a:solidFill>
                  <a:srgbClr val="FFFFFF"/>
                </a:solidFill>
                <a:latin typeface="Arial"/>
                <a:ea typeface="Arial"/>
                <a:cs typeface="Arial"/>
                <a:sym typeface="Arial"/>
              </a:rPr>
              <a:t> </a:t>
            </a:r>
            <a:r>
              <a:rPr lang="lv-LV" sz="1500" dirty="0">
                <a:solidFill>
                  <a:srgbClr val="FFFFFF"/>
                </a:solidFill>
                <a:latin typeface="Arial"/>
                <a:ea typeface="Arial"/>
                <a:cs typeface="Arial"/>
                <a:sym typeface="Arial"/>
              </a:rPr>
              <a:t>15.01</a:t>
            </a:r>
            <a:r>
              <a:rPr lang="en-US" sz="1500" dirty="0">
                <a:solidFill>
                  <a:srgbClr val="FFFFFF"/>
                </a:solidFill>
                <a:latin typeface="Arial"/>
                <a:ea typeface="Arial"/>
                <a:cs typeface="Arial"/>
                <a:sym typeface="Arial"/>
              </a:rPr>
              <a:t>.202</a:t>
            </a:r>
            <a:r>
              <a:rPr lang="lv-LV" sz="1500" dirty="0">
                <a:solidFill>
                  <a:srgbClr val="FFFFFF"/>
                </a:solidFill>
                <a:latin typeface="Arial"/>
                <a:ea typeface="Arial"/>
                <a:cs typeface="Arial"/>
                <a:sym typeface="Arial"/>
              </a:rPr>
              <a:t>5</a:t>
            </a:r>
            <a:r>
              <a:rPr lang="en-US" sz="1500" dirty="0">
                <a:solidFill>
                  <a:srgbClr val="FFFFFF"/>
                </a:solidFill>
                <a:latin typeface="Arial"/>
                <a:ea typeface="Arial"/>
                <a:cs typeface="Arial"/>
                <a:sym typeface="Arial"/>
              </a:rPr>
              <a:t>.</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3FD53AC-3299-EBE7-C5C5-8F5DA69B46E0}"/>
              </a:ext>
            </a:extLst>
          </p:cNvPr>
          <p:cNvSpPr>
            <a:spLocks noGrp="1"/>
          </p:cNvSpPr>
          <p:nvPr>
            <p:ph type="title"/>
          </p:nvPr>
        </p:nvSpPr>
        <p:spPr>
          <a:xfrm>
            <a:off x="838200" y="2324100"/>
            <a:ext cx="16535400" cy="6934200"/>
          </a:xfrm>
        </p:spPr>
        <p:txBody>
          <a:bodyPr>
            <a:normAutofit/>
          </a:bodyPr>
          <a:lstStyle/>
          <a:p>
            <a:r>
              <a:rPr lang="lv-LV" sz="3000" b="0" cap="none" dirty="0">
                <a:solidFill>
                  <a:schemeClr val="accent1">
                    <a:lumMod val="60000"/>
                    <a:lumOff val="40000"/>
                  </a:schemeClr>
                </a:solidFill>
                <a:latin typeface="Montserrat" pitchFamily="2" charset="-70"/>
              </a:rPr>
              <a:t> </a:t>
            </a:r>
            <a:br>
              <a:rPr lang="lv-LV" sz="3000" b="0" cap="none" dirty="0">
                <a:solidFill>
                  <a:schemeClr val="accent1">
                    <a:lumMod val="60000"/>
                    <a:lumOff val="40000"/>
                  </a:schemeClr>
                </a:solidFill>
                <a:latin typeface="Montserrat" pitchFamily="2" charset="-70"/>
              </a:rPr>
            </a:br>
            <a:r>
              <a:rPr lang="lv-LV" sz="3200" u="sng" cap="none" dirty="0">
                <a:solidFill>
                  <a:schemeClr val="tx1">
                    <a:lumMod val="75000"/>
                    <a:lumOff val="25000"/>
                  </a:schemeClr>
                </a:solidFill>
                <a:latin typeface="Montserrat" pitchFamily="2" charset="-70"/>
              </a:rPr>
              <a:t>18.10.2024. </a:t>
            </a:r>
            <a:r>
              <a:rPr lang="lv-LV" sz="3200" cap="none" dirty="0">
                <a:solidFill>
                  <a:schemeClr val="tx1">
                    <a:lumMod val="75000"/>
                    <a:lumOff val="25000"/>
                  </a:schemeClr>
                </a:solidFill>
                <a:latin typeface="Montserrat" pitchFamily="2" charset="-70"/>
              </a:rPr>
              <a:t>tika saņemts </a:t>
            </a:r>
            <a:r>
              <a:rPr lang="lv-LV" sz="3200" cap="none" dirty="0" err="1">
                <a:solidFill>
                  <a:schemeClr val="tx1">
                    <a:lumMod val="75000"/>
                    <a:lumOff val="25000"/>
                  </a:schemeClr>
                </a:solidFill>
                <a:latin typeface="Montserrat" pitchFamily="2" charset="-70"/>
              </a:rPr>
              <a:t>Āņu</a:t>
            </a:r>
            <a:r>
              <a:rPr lang="lv-LV" sz="3200" cap="none" dirty="0">
                <a:solidFill>
                  <a:schemeClr val="tx1">
                    <a:lumMod val="75000"/>
                    <a:lumOff val="25000"/>
                  </a:schemeClr>
                </a:solidFill>
                <a:latin typeface="Montserrat" pitchFamily="2" charset="-70"/>
              </a:rPr>
              <a:t> uzņēmumu iesniegums «Par sabiedriskā transporta maršruta pagarināšanu no Garkalnes uz </a:t>
            </a:r>
            <a:r>
              <a:rPr lang="lv-LV" sz="3200" cap="none" dirty="0" err="1">
                <a:solidFill>
                  <a:schemeClr val="tx1">
                    <a:lumMod val="75000"/>
                    <a:lumOff val="25000"/>
                  </a:schemeClr>
                </a:solidFill>
                <a:latin typeface="Montserrat" pitchFamily="2" charset="-70"/>
              </a:rPr>
              <a:t>Āņu</a:t>
            </a:r>
            <a:r>
              <a:rPr lang="lv-LV" sz="3200" cap="none" dirty="0">
                <a:solidFill>
                  <a:schemeClr val="tx1">
                    <a:lumMod val="75000"/>
                    <a:lumOff val="25000"/>
                  </a:schemeClr>
                </a:solidFill>
                <a:latin typeface="Montserrat" pitchFamily="2" charset="-70"/>
              </a:rPr>
              <a:t> ciematu» (</a:t>
            </a:r>
            <a:r>
              <a:rPr lang="lv-LV" sz="3200" u="sng" cap="none" dirty="0">
                <a:solidFill>
                  <a:schemeClr val="tx1">
                    <a:lumMod val="75000"/>
                    <a:lumOff val="25000"/>
                  </a:schemeClr>
                </a:solidFill>
                <a:latin typeface="Montserrat" pitchFamily="2" charset="-70"/>
              </a:rPr>
              <a:t>Nr. ĀNP/1-11-1/24/5549 </a:t>
            </a:r>
            <a:r>
              <a:rPr lang="lv-LV" sz="3200" cap="none" dirty="0">
                <a:solidFill>
                  <a:schemeClr val="tx1">
                    <a:lumMod val="75000"/>
                    <a:lumOff val="25000"/>
                  </a:schemeClr>
                </a:solidFill>
                <a:latin typeface="Montserrat" pitchFamily="2" charset="-70"/>
              </a:rPr>
              <a:t>)</a:t>
            </a:r>
            <a:br>
              <a:rPr lang="lv-LV" sz="3200" b="0" cap="none" dirty="0">
                <a:solidFill>
                  <a:schemeClr val="tx1">
                    <a:lumMod val="75000"/>
                    <a:lumOff val="25000"/>
                  </a:schemeClr>
                </a:solidFill>
                <a:latin typeface="Montserrat" pitchFamily="2" charset="-70"/>
              </a:rPr>
            </a:br>
            <a:br>
              <a:rPr lang="lv-LV" sz="3200" b="0" cap="none" dirty="0">
                <a:solidFill>
                  <a:schemeClr val="tx1">
                    <a:lumMod val="75000"/>
                    <a:lumOff val="25000"/>
                  </a:schemeClr>
                </a:solidFill>
                <a:latin typeface="Montserrat" pitchFamily="2" charset="-70"/>
              </a:rPr>
            </a:br>
            <a:r>
              <a:rPr lang="lv-LV" sz="3200" b="0" cap="none" dirty="0">
                <a:solidFill>
                  <a:schemeClr val="tx1">
                    <a:lumMod val="75000"/>
                    <a:lumOff val="25000"/>
                  </a:schemeClr>
                </a:solidFill>
                <a:latin typeface="Montserrat" pitchFamily="2" charset="-70"/>
              </a:rPr>
              <a:t>«</a:t>
            </a:r>
            <a:r>
              <a:rPr lang="lv-LV" sz="3200" b="0" cap="none" dirty="0" err="1">
                <a:solidFill>
                  <a:srgbClr val="7395AD"/>
                </a:solidFill>
                <a:latin typeface="Montserrat" pitchFamily="2" charset="-70"/>
              </a:rPr>
              <a:t>Āņu</a:t>
            </a:r>
            <a:r>
              <a:rPr lang="lv-LV" sz="3200" b="0" cap="none" dirty="0">
                <a:solidFill>
                  <a:srgbClr val="7395AD"/>
                </a:solidFill>
                <a:latin typeface="Montserrat" pitchFamily="2" charset="-70"/>
              </a:rPr>
              <a:t> ciematā ir reģistrēti vairāki uzņēmumi. Uzņēmumi veicina komercdarbību, attiecīgi piesaistot darba vietas un maksā nodokļus. Ne pie viena no šiem uzņēmumiem nav iespējams atbraukt nedz darbiniekiem, nedz sadarbības partneriem ar sabiedrisko transportu, nemērojot viss maz 4,5 km attālumu no Garkalnes.</a:t>
            </a:r>
            <a:br>
              <a:rPr lang="lv-LV" sz="3200" b="0" cap="none" dirty="0">
                <a:solidFill>
                  <a:srgbClr val="7395AD"/>
                </a:solidFill>
                <a:latin typeface="Montserrat" pitchFamily="2" charset="-70"/>
              </a:rPr>
            </a:br>
            <a:br>
              <a:rPr lang="lv-LV" sz="3200" b="0" cap="none" dirty="0">
                <a:solidFill>
                  <a:srgbClr val="7395AD"/>
                </a:solidFill>
                <a:latin typeface="Montserrat" pitchFamily="2" charset="-70"/>
              </a:rPr>
            </a:br>
            <a:r>
              <a:rPr lang="lv-LV" sz="3200" b="0" cap="none" dirty="0">
                <a:solidFill>
                  <a:srgbClr val="7395AD"/>
                </a:solidFill>
                <a:latin typeface="Montserrat" pitchFamily="2" charset="-70"/>
              </a:rPr>
              <a:t>Bez esošajiem diviem reisiem dienā, lūdzam pēc iespējas ātrāk palielināt reisu skaitu maršrutam </a:t>
            </a:r>
            <a:r>
              <a:rPr lang="lv-LV" sz="3200" cap="none" dirty="0">
                <a:solidFill>
                  <a:srgbClr val="7395AD"/>
                </a:solidFill>
                <a:latin typeface="Montserrat" pitchFamily="2" charset="-70"/>
              </a:rPr>
              <a:t>6822, kas iziet no Lazdu ielas (Garkalne) uz </a:t>
            </a:r>
            <a:r>
              <a:rPr lang="lv-LV" sz="3200" cap="none" dirty="0" err="1">
                <a:solidFill>
                  <a:srgbClr val="7395AD"/>
                </a:solidFill>
                <a:latin typeface="Montserrat" pitchFamily="2" charset="-70"/>
              </a:rPr>
              <a:t>Āņiem</a:t>
            </a:r>
            <a:r>
              <a:rPr lang="lv-LV" sz="3200" cap="none" dirty="0">
                <a:solidFill>
                  <a:srgbClr val="7395AD"/>
                </a:solidFill>
                <a:latin typeface="Montserrat" pitchFamily="2" charset="-70"/>
              </a:rPr>
              <a:t> </a:t>
            </a:r>
            <a:br>
              <a:rPr lang="lv-LV" sz="3200" cap="none" dirty="0">
                <a:solidFill>
                  <a:srgbClr val="7395AD"/>
                </a:solidFill>
                <a:latin typeface="Montserrat" pitchFamily="2" charset="-70"/>
              </a:rPr>
            </a:br>
            <a:r>
              <a:rPr lang="lv-LV" sz="3200" cap="none" dirty="0">
                <a:solidFill>
                  <a:srgbClr val="7395AD"/>
                </a:solidFill>
                <a:latin typeface="Montserrat" pitchFamily="2" charset="-70"/>
              </a:rPr>
              <a:t>plkst.: 9:41; 12:07; 14:45; 19:26; 21:57 un reisam 6821 plkst. 17:16.</a:t>
            </a:r>
            <a:r>
              <a:rPr lang="lv-LV" sz="3200" cap="none" dirty="0">
                <a:solidFill>
                  <a:schemeClr val="tx1">
                    <a:lumMod val="75000"/>
                    <a:lumOff val="25000"/>
                  </a:schemeClr>
                </a:solidFill>
                <a:latin typeface="Montserrat" pitchFamily="2" charset="-70"/>
              </a:rPr>
              <a:t>»</a:t>
            </a:r>
          </a:p>
        </p:txBody>
      </p:sp>
      <p:sp>
        <p:nvSpPr>
          <p:cNvPr id="3" name="Teksta vietturis 2">
            <a:extLst>
              <a:ext uri="{FF2B5EF4-FFF2-40B4-BE49-F238E27FC236}">
                <a16:creationId xmlns:a16="http://schemas.microsoft.com/office/drawing/2014/main" id="{726247C5-DBBE-DDF2-3FC1-678BC59B180C}"/>
              </a:ext>
            </a:extLst>
          </p:cNvPr>
          <p:cNvSpPr>
            <a:spLocks noGrp="1"/>
          </p:cNvSpPr>
          <p:nvPr>
            <p:ph type="body" idx="1"/>
          </p:nvPr>
        </p:nvSpPr>
        <p:spPr>
          <a:xfrm>
            <a:off x="838199" y="571500"/>
            <a:ext cx="16230599" cy="1219200"/>
          </a:xfrm>
        </p:spPr>
        <p:txBody>
          <a:bodyPr>
            <a:noAutofit/>
          </a:bodyPr>
          <a:lstStyle/>
          <a:p>
            <a:pPr algn="ctr"/>
            <a:r>
              <a:rPr lang="lv-LV" sz="4800" b="1" dirty="0">
                <a:solidFill>
                  <a:srgbClr val="7395AD"/>
                </a:solidFill>
                <a:latin typeface="Montserrat" panose="00000500000000000000" pitchFamily="50" charset="-70"/>
              </a:rPr>
              <a:t>IESNIEGUMS NO ĀŅU CIEMA</a:t>
            </a:r>
          </a:p>
        </p:txBody>
      </p:sp>
    </p:spTree>
    <p:extLst>
      <p:ext uri="{BB962C8B-B14F-4D97-AF65-F5344CB8AC3E}">
        <p14:creationId xmlns:p14="http://schemas.microsoft.com/office/powerpoint/2010/main" val="281389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988B35-CB4F-5045-0FCE-EE36D2943CFB}"/>
              </a:ext>
            </a:extLst>
          </p:cNvPr>
          <p:cNvSpPr>
            <a:spLocks noGrp="1"/>
          </p:cNvSpPr>
          <p:nvPr>
            <p:ph type="ctrTitle"/>
          </p:nvPr>
        </p:nvSpPr>
        <p:spPr>
          <a:xfrm>
            <a:off x="1524000" y="647701"/>
            <a:ext cx="15392400" cy="1523999"/>
          </a:xfrm>
        </p:spPr>
        <p:txBody>
          <a:bodyPr>
            <a:normAutofit/>
          </a:bodyPr>
          <a:lstStyle/>
          <a:p>
            <a:r>
              <a:rPr lang="lv-LV" sz="5400" b="1" dirty="0">
                <a:solidFill>
                  <a:srgbClr val="7395AD"/>
                </a:solidFill>
                <a:latin typeface="Aptos Display" panose="020B0004020202020204" pitchFamily="34" charset="0"/>
              </a:rPr>
              <a:t> </a:t>
            </a:r>
            <a:r>
              <a:rPr lang="lv-LV" sz="4800" b="1" dirty="0">
                <a:solidFill>
                  <a:srgbClr val="7395AD"/>
                </a:solidFill>
                <a:latin typeface="Montserrat" panose="00000500000000000000" pitchFamily="50" charset="-70"/>
                <a:ea typeface="+mn-ea"/>
                <a:cs typeface="+mn-cs"/>
              </a:rPr>
              <a:t>MARŠRUTS NR. 6822</a:t>
            </a:r>
            <a:endParaRPr lang="lv-LV" sz="4800" b="1" dirty="0">
              <a:solidFill>
                <a:srgbClr val="7395AD"/>
              </a:solidFill>
              <a:latin typeface="Montserrat" panose="00000500000000000000" pitchFamily="50" charset="-70"/>
            </a:endParaRPr>
          </a:p>
        </p:txBody>
      </p:sp>
      <p:pic>
        <p:nvPicPr>
          <p:cNvPr id="9" name="Attēls 8">
            <a:extLst>
              <a:ext uri="{FF2B5EF4-FFF2-40B4-BE49-F238E27FC236}">
                <a16:creationId xmlns:a16="http://schemas.microsoft.com/office/drawing/2014/main" id="{662E4E8F-BD34-7E6E-9BE1-4DA2E93E65D1}"/>
              </a:ext>
            </a:extLst>
          </p:cNvPr>
          <p:cNvPicPr>
            <a:picLocks noChangeAspect="1"/>
          </p:cNvPicPr>
          <p:nvPr/>
        </p:nvPicPr>
        <p:blipFill>
          <a:blip r:embed="rId3"/>
          <a:stretch>
            <a:fillRect/>
          </a:stretch>
        </p:blipFill>
        <p:spPr>
          <a:xfrm>
            <a:off x="4322110" y="1972698"/>
            <a:ext cx="9643779" cy="7687768"/>
          </a:xfrm>
          <a:prstGeom prst="rect">
            <a:avLst/>
          </a:prstGeom>
        </p:spPr>
      </p:pic>
    </p:spTree>
    <p:extLst>
      <p:ext uri="{BB962C8B-B14F-4D97-AF65-F5344CB8AC3E}">
        <p14:creationId xmlns:p14="http://schemas.microsoft.com/office/powerpoint/2010/main" val="14823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A0064-AB97-32E6-2ADE-A4AA50DB92A8}"/>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4DC40929-9696-27A0-7CAF-CACAFE8506BA}"/>
              </a:ext>
            </a:extLst>
          </p:cNvPr>
          <p:cNvSpPr>
            <a:spLocks noGrp="1"/>
          </p:cNvSpPr>
          <p:nvPr>
            <p:ph type="ctrTitle"/>
          </p:nvPr>
        </p:nvSpPr>
        <p:spPr>
          <a:xfrm>
            <a:off x="1524000" y="647701"/>
            <a:ext cx="15392400" cy="1523999"/>
          </a:xfrm>
        </p:spPr>
        <p:txBody>
          <a:bodyPr>
            <a:normAutofit/>
          </a:bodyPr>
          <a:lstStyle/>
          <a:p>
            <a:r>
              <a:rPr lang="lv-LV" sz="5400" b="1" dirty="0">
                <a:solidFill>
                  <a:srgbClr val="7395AD"/>
                </a:solidFill>
                <a:latin typeface="Aptos Display" panose="020B0004020202020204" pitchFamily="34" charset="0"/>
              </a:rPr>
              <a:t> </a:t>
            </a:r>
            <a:r>
              <a:rPr lang="lv-LV" sz="4800" b="1" dirty="0">
                <a:solidFill>
                  <a:srgbClr val="7395AD"/>
                </a:solidFill>
                <a:latin typeface="Montserrat" panose="00000500000000000000" pitchFamily="50" charset="-70"/>
                <a:ea typeface="+mn-ea"/>
                <a:cs typeface="+mn-cs"/>
              </a:rPr>
              <a:t>INFORMĀCIJAS</a:t>
            </a:r>
            <a:r>
              <a:rPr lang="lv-LV" sz="4800" b="1" dirty="0">
                <a:solidFill>
                  <a:srgbClr val="7395AD"/>
                </a:solidFill>
                <a:latin typeface="Montserrat" panose="00000500000000000000" pitchFamily="50" charset="-70"/>
              </a:rPr>
              <a:t> APRITE</a:t>
            </a:r>
          </a:p>
        </p:txBody>
      </p:sp>
      <p:sp>
        <p:nvSpPr>
          <p:cNvPr id="3" name="Apakšvirsraksts 2">
            <a:extLst>
              <a:ext uri="{FF2B5EF4-FFF2-40B4-BE49-F238E27FC236}">
                <a16:creationId xmlns:a16="http://schemas.microsoft.com/office/drawing/2014/main" id="{FD6FC96E-8283-EEFF-FA67-41120ACAB5D1}"/>
              </a:ext>
            </a:extLst>
          </p:cNvPr>
          <p:cNvSpPr>
            <a:spLocks noGrp="1"/>
          </p:cNvSpPr>
          <p:nvPr>
            <p:ph type="subTitle" idx="1"/>
          </p:nvPr>
        </p:nvSpPr>
        <p:spPr>
          <a:xfrm>
            <a:off x="1571139" y="2324100"/>
            <a:ext cx="11101990" cy="7315198"/>
          </a:xfr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lv-LV" sz="3600" u="sng" dirty="0">
              <a:solidFill>
                <a:schemeClr val="tx1">
                  <a:lumMod val="65000"/>
                  <a:lumOff val="35000"/>
                </a:schemeClr>
              </a:solidFill>
              <a:latin typeface="Montserrat" pitchFamily="2" charset="-7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sz="3600" b="0" i="0" u="none" strike="noStrike" kern="1200" cap="none" spc="0" normalizeH="0" baseline="0" noProof="0" dirty="0">
                <a:ln>
                  <a:noFill/>
                </a:ln>
                <a:solidFill>
                  <a:schemeClr val="tx1">
                    <a:lumMod val="75000"/>
                    <a:lumOff val="25000"/>
                  </a:schemeClr>
                </a:solidFill>
                <a:effectLst/>
                <a:uLnTx/>
                <a:uFillTx/>
                <a:latin typeface="Montserrat" pitchFamily="2" charset="-70"/>
                <a:ea typeface="+mn-ea"/>
                <a:cs typeface="+mn-cs"/>
              </a:rPr>
              <a:t>Ādažu novada pašvaldība 01.11.2024. informēja par saņemto iesniegumu:</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lv-LV" sz="3600" b="0" i="0" u="none" strike="noStrike" kern="1200" cap="none" spc="0" normalizeH="0" baseline="0" noProof="0" dirty="0">
                <a:ln>
                  <a:noFill/>
                </a:ln>
                <a:solidFill>
                  <a:schemeClr val="tx1">
                    <a:lumMod val="75000"/>
                    <a:lumOff val="25000"/>
                  </a:schemeClr>
                </a:solidFill>
                <a:effectLst/>
                <a:uLnTx/>
                <a:uFillTx/>
                <a:latin typeface="Montserrat" pitchFamily="2" charset="-70"/>
                <a:ea typeface="+mn-ea"/>
                <a:cs typeface="+mn-cs"/>
              </a:rPr>
              <a:t>Rīgas plānošanas reģionu </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lv-LV" sz="3600" b="0" i="0" u="none" strike="noStrike" kern="1200" cap="none" spc="0" normalizeH="0" baseline="0" noProof="0" dirty="0">
                <a:ln>
                  <a:noFill/>
                </a:ln>
                <a:solidFill>
                  <a:schemeClr val="tx1">
                    <a:lumMod val="75000"/>
                    <a:lumOff val="25000"/>
                  </a:schemeClr>
                </a:solidFill>
                <a:effectLst/>
                <a:uLnTx/>
                <a:uFillTx/>
                <a:latin typeface="Montserrat" pitchFamily="2" charset="-70"/>
                <a:ea typeface="+mn-ea"/>
                <a:cs typeface="+mn-cs"/>
              </a:rPr>
              <a:t>Valsts SIA “Autotransporta direkcija”</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lv-LV" sz="3600" b="0" i="0" u="none" strike="noStrike" kern="1200" cap="none" spc="0" normalizeH="0" baseline="0" noProof="0" dirty="0" err="1">
                <a:ln>
                  <a:noFill/>
                </a:ln>
                <a:solidFill>
                  <a:schemeClr val="tx1">
                    <a:lumMod val="75000"/>
                    <a:lumOff val="25000"/>
                  </a:schemeClr>
                </a:solidFill>
                <a:effectLst/>
                <a:uLnTx/>
                <a:uFillTx/>
                <a:latin typeface="Montserrat" pitchFamily="2" charset="-70"/>
                <a:ea typeface="+mn-ea"/>
                <a:cs typeface="+mn-cs"/>
              </a:rPr>
              <a:t>Āņu</a:t>
            </a:r>
            <a:r>
              <a:rPr kumimoji="0" lang="lv-LV" sz="3600" b="0" i="0" u="none" strike="noStrike" kern="1200" cap="none" spc="0" normalizeH="0" baseline="0" noProof="0" dirty="0">
                <a:ln>
                  <a:noFill/>
                </a:ln>
                <a:solidFill>
                  <a:schemeClr val="tx1">
                    <a:lumMod val="75000"/>
                    <a:lumOff val="25000"/>
                  </a:schemeClr>
                </a:solidFill>
                <a:effectLst/>
                <a:uLnTx/>
                <a:uFillTx/>
                <a:latin typeface="Montserrat" pitchFamily="2" charset="-70"/>
                <a:ea typeface="+mn-ea"/>
                <a:cs typeface="+mn-cs"/>
              </a:rPr>
              <a:t> ciema iedzīvotājus</a:t>
            </a:r>
            <a:endParaRPr lang="lv-LV" sz="5100" dirty="0">
              <a:latin typeface="Montserrat" pitchFamily="2" charset="-70"/>
            </a:endParaRPr>
          </a:p>
          <a:p>
            <a:pPr algn="just"/>
            <a:endParaRPr lang="lv-LV" sz="5100" dirty="0"/>
          </a:p>
          <a:p>
            <a:pPr algn="just"/>
            <a:r>
              <a:rPr lang="lv-LV" dirty="0"/>
              <a:t> </a:t>
            </a:r>
          </a:p>
          <a:p>
            <a:endParaRPr lang="lv-LV" dirty="0"/>
          </a:p>
        </p:txBody>
      </p:sp>
      <p:pic>
        <p:nvPicPr>
          <p:cNvPr id="6" name="Attēls 5">
            <a:extLst>
              <a:ext uri="{FF2B5EF4-FFF2-40B4-BE49-F238E27FC236}">
                <a16:creationId xmlns:a16="http://schemas.microsoft.com/office/drawing/2014/main" id="{5C2DC9B2-787C-F705-4125-5C1F45914285}"/>
              </a:ext>
            </a:extLst>
          </p:cNvPr>
          <p:cNvPicPr>
            <a:picLocks noChangeAspect="1"/>
          </p:cNvPicPr>
          <p:nvPr/>
        </p:nvPicPr>
        <p:blipFill>
          <a:blip r:embed="rId3"/>
          <a:stretch>
            <a:fillRect/>
          </a:stretch>
        </p:blipFill>
        <p:spPr>
          <a:xfrm>
            <a:off x="12673128" y="2324100"/>
            <a:ext cx="4524143" cy="3124200"/>
          </a:xfrm>
          <a:prstGeom prst="rect">
            <a:avLst/>
          </a:prstGeom>
        </p:spPr>
      </p:pic>
      <p:pic>
        <p:nvPicPr>
          <p:cNvPr id="7" name="Attēls 6">
            <a:extLst>
              <a:ext uri="{FF2B5EF4-FFF2-40B4-BE49-F238E27FC236}">
                <a16:creationId xmlns:a16="http://schemas.microsoft.com/office/drawing/2014/main" id="{C79A3A3E-86A8-F43D-4CF0-75780C67BB3E}"/>
              </a:ext>
            </a:extLst>
          </p:cNvPr>
          <p:cNvPicPr>
            <a:picLocks noChangeAspect="1"/>
          </p:cNvPicPr>
          <p:nvPr/>
        </p:nvPicPr>
        <p:blipFill>
          <a:blip r:embed="rId4" cstate="print">
            <a:extLst>
              <a:ext uri="{28A0092B-C50C-407E-A947-70E740481C1C}">
                <a14:useLocalDpi xmlns:a14="http://schemas.microsoft.com/office/drawing/2010/main" val="0"/>
              </a:ext>
            </a:extLst>
          </a:blip>
          <a:srcRect l="11714" t="8920" r="11772" b="46484"/>
          <a:stretch/>
        </p:blipFill>
        <p:spPr>
          <a:xfrm>
            <a:off x="12673128" y="5753100"/>
            <a:ext cx="4699589" cy="3886199"/>
          </a:xfrm>
          <a:prstGeom prst="rect">
            <a:avLst/>
          </a:prstGeom>
        </p:spPr>
      </p:pic>
    </p:spTree>
    <p:extLst>
      <p:ext uri="{BB962C8B-B14F-4D97-AF65-F5344CB8AC3E}">
        <p14:creationId xmlns:p14="http://schemas.microsoft.com/office/powerpoint/2010/main" val="2734493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E7E964A-1B8A-F378-0BC7-BAC095EEE12B}"/>
              </a:ext>
            </a:extLst>
          </p:cNvPr>
          <p:cNvSpPr>
            <a:spLocks noGrp="1"/>
          </p:cNvSpPr>
          <p:nvPr>
            <p:ph type="ctrTitle"/>
          </p:nvPr>
        </p:nvSpPr>
        <p:spPr>
          <a:xfrm>
            <a:off x="685800" y="342900"/>
            <a:ext cx="17068800" cy="2286000"/>
          </a:xfrm>
        </p:spPr>
        <p:txBody>
          <a:bodyPr>
            <a:noAutofit/>
          </a:bodyPr>
          <a:lstStyle/>
          <a:p>
            <a:r>
              <a:rPr lang="lv-LV" sz="4800" b="1" dirty="0">
                <a:solidFill>
                  <a:srgbClr val="7395AD"/>
                </a:solidFill>
                <a:latin typeface="Montserrat" panose="00000500000000000000" pitchFamily="50" charset="-70"/>
              </a:rPr>
              <a:t>RĪGAS PLĀNOŠANAS REĢIONS</a:t>
            </a:r>
            <a:br>
              <a:rPr lang="lv-LV" sz="4800" b="1" dirty="0">
                <a:solidFill>
                  <a:srgbClr val="7395AD"/>
                </a:solidFill>
                <a:latin typeface="Montserrat" panose="00000500000000000000" pitchFamily="50" charset="-70"/>
              </a:rPr>
            </a:br>
            <a:r>
              <a:rPr lang="lv-LV" sz="4800" b="1" dirty="0">
                <a:solidFill>
                  <a:srgbClr val="7395AD"/>
                </a:solidFill>
                <a:latin typeface="Montserrat" panose="00000500000000000000" pitchFamily="50" charset="-70"/>
              </a:rPr>
              <a:t>VSIA «AUTOTRANSPORTA DIREKCIJA»</a:t>
            </a:r>
          </a:p>
        </p:txBody>
      </p:sp>
      <p:sp>
        <p:nvSpPr>
          <p:cNvPr id="3" name="Apakšvirsraksts 2">
            <a:extLst>
              <a:ext uri="{FF2B5EF4-FFF2-40B4-BE49-F238E27FC236}">
                <a16:creationId xmlns:a16="http://schemas.microsoft.com/office/drawing/2014/main" id="{88336645-0B48-862F-BBE3-94C380863155}"/>
              </a:ext>
            </a:extLst>
          </p:cNvPr>
          <p:cNvSpPr>
            <a:spLocks noGrp="1"/>
          </p:cNvSpPr>
          <p:nvPr>
            <p:ph type="subTitle" idx="1"/>
          </p:nvPr>
        </p:nvSpPr>
        <p:spPr>
          <a:xfrm>
            <a:off x="990600" y="2933700"/>
            <a:ext cx="16764000" cy="7010400"/>
          </a:xfrm>
        </p:spPr>
        <p:txBody>
          <a:bodyPr>
            <a:noAutofit/>
          </a:bodyPr>
          <a:lstStyle/>
          <a:p>
            <a:pPr marL="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sz="3200" b="0" i="0" u="sng" strike="noStrike" kern="1200" cap="none" spc="0" normalizeH="0" baseline="0" noProof="0" dirty="0">
                <a:ln>
                  <a:noFill/>
                </a:ln>
                <a:solidFill>
                  <a:schemeClr val="tx1">
                    <a:lumMod val="85000"/>
                    <a:lumOff val="15000"/>
                  </a:schemeClr>
                </a:solidFill>
                <a:effectLst/>
                <a:uLnTx/>
                <a:uFillTx/>
                <a:latin typeface="Montserrat" pitchFamily="2" charset="-70"/>
                <a:ea typeface="Times New Roman" panose="02020603050405020304" pitchFamily="18" charset="0"/>
                <a:cs typeface="Times New Roman" panose="02020603050405020304" pitchFamily="18" charset="0"/>
              </a:rPr>
              <a:t>21.11.2024. </a:t>
            </a:r>
            <a:r>
              <a:rPr lang="lv-LV" u="sng" dirty="0">
                <a:solidFill>
                  <a:schemeClr val="tx1">
                    <a:lumMod val="85000"/>
                    <a:lumOff val="15000"/>
                  </a:schemeClr>
                </a:solidFill>
                <a:latin typeface="Montserrat" pitchFamily="2" charset="-70"/>
                <a:ea typeface="Times New Roman" panose="02020603050405020304" pitchFamily="18" charset="0"/>
                <a:cs typeface="Times New Roman" panose="02020603050405020304" pitchFamily="18" charset="0"/>
              </a:rPr>
              <a:t>tika saņemta RPR atbilde (</a:t>
            </a:r>
            <a:r>
              <a:rPr kumimoji="0" lang="lv-LV" sz="3200" b="0" i="0" u="sng" strike="noStrike" kern="1200" cap="none" spc="0" normalizeH="0" baseline="0" noProof="0" dirty="0">
                <a:ln>
                  <a:noFill/>
                </a:ln>
                <a:solidFill>
                  <a:schemeClr val="tx1">
                    <a:lumMod val="85000"/>
                    <a:lumOff val="15000"/>
                  </a:schemeClr>
                </a:solidFill>
                <a:effectLst/>
                <a:uLnTx/>
                <a:uFillTx/>
                <a:latin typeface="Montserrat" pitchFamily="2" charset="-70"/>
                <a:ea typeface="Times New Roman" panose="02020603050405020304" pitchFamily="18" charset="0"/>
                <a:cs typeface="Times New Roman" panose="02020603050405020304" pitchFamily="18" charset="0"/>
              </a:rPr>
              <a:t>Nr. </a:t>
            </a:r>
            <a:r>
              <a:rPr lang="lv-LV" u="sng" dirty="0">
                <a:solidFill>
                  <a:schemeClr val="tx1">
                    <a:lumMod val="85000"/>
                    <a:lumOff val="15000"/>
                  </a:schemeClr>
                </a:solidFill>
                <a:latin typeface="Montserrat" pitchFamily="2" charset="-70"/>
                <a:ea typeface="Times New Roman" panose="02020603050405020304" pitchFamily="18" charset="0"/>
                <a:cs typeface="Times New Roman" panose="02020603050405020304" pitchFamily="18" charset="0"/>
              </a:rPr>
              <a:t>ĀNP/1-11-1/24/6315 ):</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lv-LV" dirty="0">
                <a:solidFill>
                  <a:srgbClr val="7395AD"/>
                </a:solidFill>
                <a:latin typeface="Montserrat" pitchFamily="2" charset="-70"/>
                <a:ea typeface="Times New Roman" panose="02020603050405020304" pitchFamily="18" charset="0"/>
                <a:cs typeface="Times New Roman" panose="02020603050405020304" pitchFamily="18" charset="0"/>
              </a:rPr>
              <a:t>I</a:t>
            </a:r>
            <a:r>
              <a:rPr lang="lv-LV" dirty="0">
                <a:solidFill>
                  <a:srgbClr val="7395AD"/>
                </a:solidFill>
                <a:effectLst/>
                <a:latin typeface="Montserrat" pitchFamily="2" charset="-70"/>
                <a:ea typeface="Times New Roman" panose="02020603050405020304" pitchFamily="18" charset="0"/>
                <a:cs typeface="Times New Roman" panose="02020603050405020304" pitchFamily="18" charset="0"/>
              </a:rPr>
              <a:t>zvērtējot esošo situāciju konstatēja, ka uzskaitītie uzņēmumi ir deklarēti dažādās privātmājās </a:t>
            </a:r>
            <a:r>
              <a:rPr lang="lv-LV" dirty="0" err="1">
                <a:solidFill>
                  <a:srgbClr val="7395AD"/>
                </a:solidFill>
                <a:latin typeface="Montserrat" pitchFamily="2" charset="-70"/>
                <a:ea typeface="Times New Roman" panose="02020603050405020304" pitchFamily="18" charset="0"/>
                <a:cs typeface="Times New Roman" panose="02020603050405020304" pitchFamily="18" charset="0"/>
              </a:rPr>
              <a:t>J</a:t>
            </a:r>
            <a:r>
              <a:rPr lang="lv-LV" dirty="0" err="1">
                <a:solidFill>
                  <a:srgbClr val="7395AD"/>
                </a:solidFill>
                <a:effectLst/>
                <a:latin typeface="Montserrat" pitchFamily="2" charset="-70"/>
                <a:ea typeface="Times New Roman" panose="02020603050405020304" pitchFamily="18" charset="0"/>
                <a:cs typeface="Times New Roman" panose="02020603050405020304" pitchFamily="18" charset="0"/>
              </a:rPr>
              <a:t>aungožu</a:t>
            </a:r>
            <a:r>
              <a:rPr lang="lv-LV" dirty="0">
                <a:solidFill>
                  <a:srgbClr val="7395AD"/>
                </a:solidFill>
                <a:effectLst/>
                <a:latin typeface="Montserrat" pitchFamily="2" charset="-70"/>
                <a:ea typeface="Times New Roman" panose="02020603050405020304" pitchFamily="18" charset="0"/>
                <a:cs typeface="Times New Roman" panose="02020603050405020304" pitchFamily="18" charset="0"/>
              </a:rPr>
              <a:t> ielā un liels skaits darbinieku vai sadarbības partneru uz minēto ciemu varētu nedoties. tāpat, minētie autobusu reisi ir minēti virzienā uz </a:t>
            </a:r>
            <a:r>
              <a:rPr lang="lv-LV" dirty="0" err="1">
                <a:solidFill>
                  <a:srgbClr val="7395AD"/>
                </a:solidFill>
                <a:latin typeface="Montserrat" pitchFamily="2" charset="-70"/>
                <a:ea typeface="Times New Roman" panose="02020603050405020304" pitchFamily="18" charset="0"/>
                <a:cs typeface="Times New Roman" panose="02020603050405020304" pitchFamily="18" charset="0"/>
              </a:rPr>
              <a:t>Ā</a:t>
            </a:r>
            <a:r>
              <a:rPr lang="lv-LV" dirty="0" err="1">
                <a:solidFill>
                  <a:srgbClr val="7395AD"/>
                </a:solidFill>
                <a:effectLst/>
                <a:latin typeface="Montserrat" pitchFamily="2" charset="-70"/>
                <a:ea typeface="Times New Roman" panose="02020603050405020304" pitchFamily="18" charset="0"/>
                <a:cs typeface="Times New Roman" panose="02020603050405020304" pitchFamily="18" charset="0"/>
              </a:rPr>
              <a:t>ņu</a:t>
            </a:r>
            <a:r>
              <a:rPr lang="lv-LV" dirty="0">
                <a:solidFill>
                  <a:srgbClr val="7395AD"/>
                </a:solidFill>
                <a:effectLst/>
                <a:latin typeface="Montserrat" pitchFamily="2" charset="-70"/>
                <a:ea typeface="Times New Roman" panose="02020603050405020304" pitchFamily="18" charset="0"/>
                <a:cs typeface="Times New Roman" panose="02020603050405020304" pitchFamily="18" charset="0"/>
              </a:rPr>
              <a:t> ciemu, bet nav pieminēti atpakaļ ceļā uz </a:t>
            </a:r>
            <a:r>
              <a:rPr lang="lv-LV" dirty="0">
                <a:solidFill>
                  <a:srgbClr val="7395AD"/>
                </a:solidFill>
                <a:latin typeface="Montserrat" pitchFamily="2" charset="-70"/>
                <a:ea typeface="Times New Roman" panose="02020603050405020304" pitchFamily="18" charset="0"/>
                <a:cs typeface="Times New Roman" panose="02020603050405020304" pitchFamily="18" charset="0"/>
              </a:rPr>
              <a:t>Ā</a:t>
            </a:r>
            <a:r>
              <a:rPr lang="lv-LV" dirty="0">
                <a:solidFill>
                  <a:srgbClr val="7395AD"/>
                </a:solidFill>
                <a:effectLst/>
                <a:latin typeface="Montserrat" pitchFamily="2" charset="-70"/>
                <a:ea typeface="Times New Roman" panose="02020603050405020304" pitchFamily="18" charset="0"/>
                <a:cs typeface="Times New Roman" panose="02020603050405020304" pitchFamily="18" charset="0"/>
              </a:rPr>
              <a:t>dažiem vai </a:t>
            </a:r>
            <a:r>
              <a:rPr lang="lv-LV" dirty="0">
                <a:solidFill>
                  <a:srgbClr val="7395AD"/>
                </a:solidFill>
                <a:latin typeface="Montserrat" pitchFamily="2" charset="-70"/>
                <a:ea typeface="Times New Roman" panose="02020603050405020304" pitchFamily="18" charset="0"/>
                <a:cs typeface="Times New Roman" panose="02020603050405020304" pitchFamily="18" charset="0"/>
              </a:rPr>
              <a:t>R</a:t>
            </a:r>
            <a:r>
              <a:rPr lang="lv-LV" dirty="0">
                <a:solidFill>
                  <a:srgbClr val="7395AD"/>
                </a:solidFill>
                <a:effectLst/>
                <a:latin typeface="Montserrat" pitchFamily="2" charset="-70"/>
                <a:ea typeface="Times New Roman" panose="02020603050405020304" pitchFamily="18" charset="0"/>
                <a:cs typeface="Times New Roman" panose="02020603050405020304" pitchFamily="18" charset="0"/>
              </a:rPr>
              <a:t>īgu. Papildus tam, minētajiem autobusa reisiem veidotos aptuveni papildus 35,8 km nobraukums.</a:t>
            </a:r>
          </a:p>
          <a:p>
            <a:pPr marL="457200" indent="-457200" algn="just">
              <a:buFont typeface="Arial" panose="020B0604020202020204" pitchFamily="34" charset="0"/>
              <a:buChar char="•"/>
            </a:pPr>
            <a:r>
              <a:rPr lang="lv-LV" dirty="0">
                <a:solidFill>
                  <a:srgbClr val="7395AD"/>
                </a:solidFill>
                <a:effectLst/>
                <a:latin typeface="Montserrat" pitchFamily="2" charset="-70"/>
                <a:ea typeface="Times New Roman" panose="02020603050405020304" pitchFamily="18" charset="0"/>
                <a:cs typeface="Times New Roman" panose="02020603050405020304" pitchFamily="18" charset="0"/>
              </a:rPr>
              <a:t>Visus norādītos reisus nebūtu nepieciešams pagarināt līdz </a:t>
            </a:r>
            <a:r>
              <a:rPr lang="lv-LV" dirty="0" err="1">
                <a:solidFill>
                  <a:srgbClr val="7395AD"/>
                </a:solidFill>
                <a:latin typeface="Montserrat" pitchFamily="2" charset="-70"/>
                <a:ea typeface="Times New Roman" panose="02020603050405020304" pitchFamily="18" charset="0"/>
                <a:cs typeface="Times New Roman" panose="02020603050405020304" pitchFamily="18" charset="0"/>
              </a:rPr>
              <a:t>Ā</a:t>
            </a:r>
            <a:r>
              <a:rPr lang="lv-LV" dirty="0" err="1">
                <a:solidFill>
                  <a:srgbClr val="7395AD"/>
                </a:solidFill>
                <a:effectLst/>
                <a:latin typeface="Montserrat" pitchFamily="2" charset="-70"/>
                <a:ea typeface="Times New Roman" panose="02020603050405020304" pitchFamily="18" charset="0"/>
                <a:cs typeface="Times New Roman" panose="02020603050405020304" pitchFamily="18" charset="0"/>
              </a:rPr>
              <a:t>ņu</a:t>
            </a:r>
            <a:r>
              <a:rPr lang="lv-LV" dirty="0">
                <a:solidFill>
                  <a:srgbClr val="7395AD"/>
                </a:solidFill>
                <a:effectLst/>
                <a:latin typeface="Montserrat" pitchFamily="2" charset="-70"/>
                <a:ea typeface="Times New Roman" panose="02020603050405020304" pitchFamily="18" charset="0"/>
                <a:cs typeface="Times New Roman" panose="02020603050405020304" pitchFamily="18" charset="0"/>
              </a:rPr>
              <a:t> ciemam, it īpaši pēc plkst. 18.00. Būtu jānoskaidro potenciālais pasažieru skaits, lai izskatītu reisu pagarināšanu. </a:t>
            </a:r>
          </a:p>
          <a:p>
            <a:pPr marL="457200" indent="-457200" algn="just">
              <a:buFont typeface="Arial" panose="020B0604020202020204" pitchFamily="34" charset="0"/>
              <a:buChar char="•"/>
            </a:pPr>
            <a:r>
              <a:rPr lang="lv-LV" dirty="0">
                <a:solidFill>
                  <a:srgbClr val="7395AD"/>
                </a:solidFill>
                <a:latin typeface="Montserrat" pitchFamily="2" charset="-70"/>
                <a:ea typeface="Times New Roman" panose="02020603050405020304" pitchFamily="18" charset="0"/>
                <a:cs typeface="Times New Roman" panose="02020603050405020304" pitchFamily="18" charset="0"/>
              </a:rPr>
              <a:t>J</a:t>
            </a:r>
            <a:r>
              <a:rPr lang="lv-LV" dirty="0">
                <a:solidFill>
                  <a:srgbClr val="7395AD"/>
                </a:solidFill>
                <a:effectLst/>
                <a:latin typeface="Montserrat" pitchFamily="2" charset="-70"/>
                <a:ea typeface="Times New Roman" panose="02020603050405020304" pitchFamily="18" charset="0"/>
                <a:cs typeface="Times New Roman" panose="02020603050405020304" pitchFamily="18" charset="0"/>
              </a:rPr>
              <a:t>a tomēr tiek pieņemts pozitīvs lēmums par minēto reisu pagarināšanu,</a:t>
            </a:r>
          </a:p>
          <a:p>
            <a:pPr indent="457200" algn="just"/>
            <a:r>
              <a:rPr lang="lv-LV" b="1" dirty="0">
                <a:solidFill>
                  <a:srgbClr val="7395AD"/>
                </a:solidFill>
                <a:effectLst/>
                <a:latin typeface="Montserrat" pitchFamily="2" charset="-70"/>
                <a:ea typeface="Times New Roman" panose="02020603050405020304" pitchFamily="18" charset="0"/>
                <a:cs typeface="Times New Roman" panose="02020603050405020304" pitchFamily="18" charset="0"/>
              </a:rPr>
              <a:t>vai pašvaldība būtu gatava kompensēt papildus veidojošo </a:t>
            </a:r>
          </a:p>
          <a:p>
            <a:pPr indent="457200" algn="just"/>
            <a:r>
              <a:rPr lang="lv-LV" b="1" dirty="0">
                <a:solidFill>
                  <a:srgbClr val="7395AD"/>
                </a:solidFill>
                <a:effectLst/>
                <a:latin typeface="Montserrat" pitchFamily="2" charset="-70"/>
                <a:ea typeface="Times New Roman" panose="02020603050405020304" pitchFamily="18" charset="0"/>
                <a:cs typeface="Times New Roman" panose="02020603050405020304" pitchFamily="18" charset="0"/>
              </a:rPr>
              <a:t>nobraukumu izmaksas?</a:t>
            </a:r>
            <a:r>
              <a:rPr lang="lv-LV" b="1" dirty="0">
                <a:effectLst/>
                <a:latin typeface="Montserrat" pitchFamily="2" charset="-70"/>
                <a:ea typeface="Times New Roman" panose="02020603050405020304" pitchFamily="18" charset="0"/>
                <a:cs typeface="Times New Roman" panose="02020603050405020304" pitchFamily="18" charset="0"/>
              </a:rPr>
              <a:t> </a:t>
            </a:r>
          </a:p>
          <a:p>
            <a:endParaRPr lang="lv-LV" dirty="0"/>
          </a:p>
        </p:txBody>
      </p:sp>
      <p:pic>
        <p:nvPicPr>
          <p:cNvPr id="4" name="Attēls 3">
            <a:extLst>
              <a:ext uri="{FF2B5EF4-FFF2-40B4-BE49-F238E27FC236}">
                <a16:creationId xmlns:a16="http://schemas.microsoft.com/office/drawing/2014/main" id="{AE24FAB1-856A-5907-AB6A-8D1AD1BC0724}"/>
              </a:ext>
            </a:extLst>
          </p:cNvPr>
          <p:cNvPicPr>
            <a:picLocks noChangeAspect="1"/>
          </p:cNvPicPr>
          <p:nvPr/>
        </p:nvPicPr>
        <p:blipFill>
          <a:blip r:embed="rId3"/>
          <a:stretch>
            <a:fillRect/>
          </a:stretch>
        </p:blipFill>
        <p:spPr>
          <a:xfrm>
            <a:off x="16611600" y="571500"/>
            <a:ext cx="1143000" cy="1100666"/>
          </a:xfrm>
          <a:prstGeom prst="rect">
            <a:avLst/>
          </a:prstGeom>
        </p:spPr>
      </p:pic>
    </p:spTree>
    <p:extLst>
      <p:ext uri="{BB962C8B-B14F-4D97-AF65-F5344CB8AC3E}">
        <p14:creationId xmlns:p14="http://schemas.microsoft.com/office/powerpoint/2010/main" val="394227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1D761-E400-8236-1296-8651B08B52C7}"/>
            </a:ext>
          </a:extLst>
        </p:cNvPr>
        <p:cNvGrpSpPr/>
        <p:nvPr/>
      </p:nvGrpSpPr>
      <p:grpSpPr>
        <a:xfrm>
          <a:off x="0" y="0"/>
          <a:ext cx="0" cy="0"/>
          <a:chOff x="0" y="0"/>
          <a:chExt cx="0" cy="0"/>
        </a:xfrm>
      </p:grpSpPr>
      <p:sp>
        <p:nvSpPr>
          <p:cNvPr id="3" name="Apakšvirsraksts 2">
            <a:extLst>
              <a:ext uri="{FF2B5EF4-FFF2-40B4-BE49-F238E27FC236}">
                <a16:creationId xmlns:a16="http://schemas.microsoft.com/office/drawing/2014/main" id="{87567C2F-2FE2-C60D-3690-BF5F2632022D}"/>
              </a:ext>
            </a:extLst>
          </p:cNvPr>
          <p:cNvSpPr>
            <a:spLocks noGrp="1"/>
          </p:cNvSpPr>
          <p:nvPr>
            <p:ph type="subTitle" idx="1"/>
          </p:nvPr>
        </p:nvSpPr>
        <p:spPr>
          <a:xfrm>
            <a:off x="685800" y="3543300"/>
            <a:ext cx="17068800" cy="6400800"/>
          </a:xfrm>
        </p:spPr>
        <p:txBody>
          <a:bodyPr>
            <a:noAutofit/>
          </a:bodyPr>
          <a:lstStyle/>
          <a:p>
            <a:pPr marL="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sz="3200" b="0" i="0" u="sng" strike="noStrike" kern="1200" cap="none" spc="0" normalizeH="0" baseline="0" noProof="0" dirty="0">
                <a:ln>
                  <a:noFill/>
                </a:ln>
                <a:solidFill>
                  <a:schemeClr val="tx1">
                    <a:lumMod val="85000"/>
                    <a:lumOff val="15000"/>
                  </a:schemeClr>
                </a:solidFill>
                <a:effectLst/>
                <a:uLnTx/>
                <a:uFillTx/>
                <a:latin typeface="Montserrat" pitchFamily="2" charset="-70"/>
                <a:ea typeface="Times New Roman" panose="02020603050405020304" pitchFamily="18" charset="0"/>
                <a:cs typeface="Times New Roman" panose="02020603050405020304" pitchFamily="18" charset="0"/>
              </a:rPr>
              <a:t>28.11.2024 </a:t>
            </a:r>
            <a:r>
              <a:rPr lang="lv-LV" u="sng" dirty="0">
                <a:solidFill>
                  <a:schemeClr val="tx1">
                    <a:lumMod val="85000"/>
                    <a:lumOff val="15000"/>
                  </a:schemeClr>
                </a:solidFill>
                <a:latin typeface="Montserrat" pitchFamily="2" charset="-70"/>
                <a:ea typeface="Times New Roman" panose="02020603050405020304" pitchFamily="18" charset="0"/>
                <a:cs typeface="Times New Roman" panose="02020603050405020304" pitchFamily="18" charset="0"/>
              </a:rPr>
              <a:t>tika saņemta ATD atbilde (Nr. </a:t>
            </a:r>
            <a:r>
              <a:rPr kumimoji="0" lang="lv-LV" sz="3200" b="0" i="0" u="sng" strike="noStrike" kern="1200" cap="none" spc="0" normalizeH="0" baseline="0" noProof="0" dirty="0">
                <a:ln>
                  <a:noFill/>
                </a:ln>
                <a:solidFill>
                  <a:schemeClr val="tx1">
                    <a:lumMod val="85000"/>
                    <a:lumOff val="15000"/>
                  </a:schemeClr>
                </a:solidFill>
                <a:effectLst/>
                <a:uLnTx/>
                <a:uFillTx/>
                <a:latin typeface="Montserrat" pitchFamily="2" charset="-70"/>
                <a:ea typeface="Times New Roman" panose="02020603050405020304" pitchFamily="18" charset="0"/>
                <a:cs typeface="Times New Roman" panose="02020603050405020304" pitchFamily="18" charset="0"/>
              </a:rPr>
              <a:t>ĀNP/1-11-1/24/6460 </a:t>
            </a:r>
            <a:r>
              <a:rPr lang="lv-LV" u="sng" dirty="0">
                <a:solidFill>
                  <a:schemeClr val="tx1">
                    <a:lumMod val="85000"/>
                    <a:lumOff val="15000"/>
                  </a:schemeClr>
                </a:solidFill>
                <a:latin typeface="Montserrat" pitchFamily="2" charset="-70"/>
                <a:ea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lv-LV" dirty="0">
                <a:solidFill>
                  <a:srgbClr val="7395AD"/>
                </a:solidFill>
                <a:latin typeface="Montserrat" pitchFamily="2" charset="-70"/>
                <a:ea typeface="Times New Roman" panose="02020603050405020304" pitchFamily="18" charset="0"/>
                <a:cs typeface="Times New Roman" panose="02020603050405020304" pitchFamily="18" charset="0"/>
              </a:rPr>
              <a:t>Tiek ņemti vērā RPR norādījumi.</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lv-LV" dirty="0">
                <a:solidFill>
                  <a:srgbClr val="7395AD"/>
                </a:solidFill>
                <a:latin typeface="Montserrat" pitchFamily="2" charset="-70"/>
                <a:ea typeface="Times New Roman" panose="02020603050405020304" pitchFamily="18" charset="0"/>
                <a:cs typeface="Times New Roman" panose="02020603050405020304" pitchFamily="18" charset="0"/>
              </a:rPr>
              <a:t>Ja pašvaldība atbalsta vēstulē minēto reisu pagarināšanu līdz </a:t>
            </a:r>
            <a:r>
              <a:rPr lang="lv-LV" dirty="0" err="1">
                <a:solidFill>
                  <a:srgbClr val="7395AD"/>
                </a:solidFill>
                <a:latin typeface="Montserrat" pitchFamily="2" charset="-70"/>
                <a:ea typeface="Times New Roman" panose="02020603050405020304" pitchFamily="18" charset="0"/>
                <a:cs typeface="Times New Roman" panose="02020603050405020304" pitchFamily="18" charset="0"/>
              </a:rPr>
              <a:t>Āņu</a:t>
            </a:r>
            <a:r>
              <a:rPr lang="lv-LV" dirty="0">
                <a:solidFill>
                  <a:srgbClr val="7395AD"/>
                </a:solidFill>
                <a:latin typeface="Montserrat" pitchFamily="2" charset="-70"/>
                <a:ea typeface="Times New Roman" panose="02020603050405020304" pitchFamily="18" charset="0"/>
                <a:cs typeface="Times New Roman" panose="02020603050405020304" pitchFamily="18" charset="0"/>
              </a:rPr>
              <a:t> ciemam un pārvadātājam sabiedrība ar ierobežotu atbildību “Latvijas sabiedriskais autobuss” ir tehniskas iespējas reisu pagarināšanai, nepieciešams iesniegt informāciju par katrā reisā plānoto pasažieru skaitu. Vienlaikus ATD informē, ka pamatojoties uz to, ka valsts budžeta līdzekļus sabiedriskā transporta pakalpojumu nodrošināšanai ir plānots apgūt pilnā apmērā un papildus budžeta līdzekļi netiks atvēlēti, bez pašvaldības līdzfinansējuma reisus pagarināt šobrīd nav iespējams.</a:t>
            </a:r>
            <a:r>
              <a:rPr lang="lv-LV" b="1" dirty="0">
                <a:effectLst/>
                <a:latin typeface="Montserrat" pitchFamily="2" charset="-70"/>
                <a:ea typeface="Times New Roman" panose="02020603050405020304" pitchFamily="18" charset="0"/>
                <a:cs typeface="Times New Roman" panose="02020603050405020304" pitchFamily="18" charset="0"/>
              </a:rPr>
              <a:t> </a:t>
            </a:r>
          </a:p>
          <a:p>
            <a:endParaRPr lang="lv-LV" dirty="0"/>
          </a:p>
        </p:txBody>
      </p:sp>
      <p:pic>
        <p:nvPicPr>
          <p:cNvPr id="4" name="Attēls 3">
            <a:extLst>
              <a:ext uri="{FF2B5EF4-FFF2-40B4-BE49-F238E27FC236}">
                <a16:creationId xmlns:a16="http://schemas.microsoft.com/office/drawing/2014/main" id="{817F32DF-E03E-4019-6F93-408CBB7F22A3}"/>
              </a:ext>
            </a:extLst>
          </p:cNvPr>
          <p:cNvPicPr>
            <a:picLocks noChangeAspect="1"/>
          </p:cNvPicPr>
          <p:nvPr/>
        </p:nvPicPr>
        <p:blipFill>
          <a:blip r:embed="rId3"/>
          <a:stretch>
            <a:fillRect/>
          </a:stretch>
        </p:blipFill>
        <p:spPr>
          <a:xfrm>
            <a:off x="14173200" y="342900"/>
            <a:ext cx="3733799" cy="625762"/>
          </a:xfrm>
          <a:prstGeom prst="rect">
            <a:avLst/>
          </a:prstGeom>
        </p:spPr>
      </p:pic>
      <p:sp>
        <p:nvSpPr>
          <p:cNvPr id="7" name="Virsraksts 1">
            <a:extLst>
              <a:ext uri="{FF2B5EF4-FFF2-40B4-BE49-F238E27FC236}">
                <a16:creationId xmlns:a16="http://schemas.microsoft.com/office/drawing/2014/main" id="{53EF018D-3914-26B0-1B0D-AE289924B010}"/>
              </a:ext>
            </a:extLst>
          </p:cNvPr>
          <p:cNvSpPr>
            <a:spLocks noGrp="1"/>
          </p:cNvSpPr>
          <p:nvPr>
            <p:ph type="ctrTitle"/>
          </p:nvPr>
        </p:nvSpPr>
        <p:spPr>
          <a:xfrm>
            <a:off x="685800" y="342900"/>
            <a:ext cx="17068800" cy="2286000"/>
          </a:xfrm>
        </p:spPr>
        <p:txBody>
          <a:bodyPr>
            <a:noAutofit/>
          </a:bodyPr>
          <a:lstStyle/>
          <a:p>
            <a:r>
              <a:rPr lang="lv-LV" sz="4800" b="1" dirty="0">
                <a:solidFill>
                  <a:srgbClr val="7395AD"/>
                </a:solidFill>
                <a:latin typeface="Montserrat" panose="00000500000000000000" pitchFamily="50" charset="-70"/>
              </a:rPr>
              <a:t>RĪGAS PLĀNOŠANAS REĢIONS</a:t>
            </a:r>
            <a:br>
              <a:rPr lang="lv-LV" sz="4800" b="1" dirty="0">
                <a:solidFill>
                  <a:srgbClr val="7395AD"/>
                </a:solidFill>
                <a:latin typeface="Montserrat" panose="00000500000000000000" pitchFamily="50" charset="-70"/>
              </a:rPr>
            </a:br>
            <a:r>
              <a:rPr lang="lv-LV" sz="4800" b="1" dirty="0">
                <a:solidFill>
                  <a:srgbClr val="7395AD"/>
                </a:solidFill>
                <a:latin typeface="Montserrat" panose="00000500000000000000" pitchFamily="50" charset="-70"/>
              </a:rPr>
              <a:t>VSIA «AUTOTRANSPORTA DIREKCIJA»</a:t>
            </a:r>
          </a:p>
        </p:txBody>
      </p:sp>
    </p:spTree>
    <p:extLst>
      <p:ext uri="{BB962C8B-B14F-4D97-AF65-F5344CB8AC3E}">
        <p14:creationId xmlns:p14="http://schemas.microsoft.com/office/powerpoint/2010/main" val="311764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D4FB949-D194-1276-137A-76FFB66A0A6E}"/>
              </a:ext>
            </a:extLst>
          </p:cNvPr>
          <p:cNvSpPr>
            <a:spLocks noGrp="1"/>
          </p:cNvSpPr>
          <p:nvPr>
            <p:ph type="title"/>
          </p:nvPr>
        </p:nvSpPr>
        <p:spPr>
          <a:xfrm>
            <a:off x="457200" y="274638"/>
            <a:ext cx="16459200" cy="1143000"/>
          </a:xfrm>
        </p:spPr>
        <p:txBody>
          <a:bodyPr>
            <a:normAutofit/>
          </a:bodyPr>
          <a:lstStyle/>
          <a:p>
            <a:pPr algn="ctr"/>
            <a:r>
              <a:rPr lang="lv-LV" sz="4800" b="1" dirty="0">
                <a:solidFill>
                  <a:srgbClr val="7395AD"/>
                </a:solidFill>
                <a:latin typeface="Montserrat" panose="00000500000000000000" pitchFamily="50" charset="-70"/>
              </a:rPr>
              <a:t>2. IESNIEGUMS NO ĀŅU CIEMA</a:t>
            </a:r>
          </a:p>
        </p:txBody>
      </p:sp>
      <p:sp>
        <p:nvSpPr>
          <p:cNvPr id="3" name="Satura vietturis 2">
            <a:extLst>
              <a:ext uri="{FF2B5EF4-FFF2-40B4-BE49-F238E27FC236}">
                <a16:creationId xmlns:a16="http://schemas.microsoft.com/office/drawing/2014/main" id="{F8CB9ECC-31D3-95D6-1F6E-782E783E05A6}"/>
              </a:ext>
            </a:extLst>
          </p:cNvPr>
          <p:cNvSpPr>
            <a:spLocks noGrp="1"/>
          </p:cNvSpPr>
          <p:nvPr>
            <p:ph idx="1"/>
          </p:nvPr>
        </p:nvSpPr>
        <p:spPr>
          <a:xfrm>
            <a:off x="914400" y="1638300"/>
            <a:ext cx="16611600" cy="7772400"/>
          </a:xfrm>
        </p:spPr>
        <p:txBody>
          <a:bodyPr>
            <a:normAutofit fontScale="92500" lnSpcReduction="10000"/>
          </a:bodyPr>
          <a:lstStyle/>
          <a:p>
            <a:pPr marL="0" indent="0" algn="just">
              <a:lnSpc>
                <a:spcPct val="115000"/>
              </a:lnSpc>
              <a:spcAft>
                <a:spcPts val="800"/>
              </a:spcAft>
              <a:buNone/>
            </a:pPr>
            <a:r>
              <a:rPr lang="lv-LV" sz="3500" u="sng" kern="150" dirty="0">
                <a:solidFill>
                  <a:schemeClr val="tx1">
                    <a:lumMod val="85000"/>
                    <a:lumOff val="15000"/>
                  </a:schemeClr>
                </a:solidFill>
                <a:effectLst/>
                <a:latin typeface="Montserrat" pitchFamily="2" charset="-70"/>
                <a:ea typeface="Aptos" panose="020B0004020202020204" pitchFamily="34" charset="0"/>
                <a:cs typeface="Times New Roman" panose="02020603050405020304" pitchFamily="18" charset="0"/>
              </a:rPr>
              <a:t>05.12.2024.  </a:t>
            </a:r>
            <a:r>
              <a:rPr lang="lv-LV" sz="3500" kern="150" dirty="0">
                <a:solidFill>
                  <a:schemeClr val="tx1">
                    <a:lumMod val="85000"/>
                    <a:lumOff val="15000"/>
                  </a:schemeClr>
                </a:solidFill>
                <a:latin typeface="Montserrat" pitchFamily="2" charset="-70"/>
                <a:ea typeface="Aptos" panose="020B0004020202020204" pitchFamily="34" charset="0"/>
                <a:cs typeface="Times New Roman" panose="02020603050405020304" pitchFamily="18" charset="0"/>
              </a:rPr>
              <a:t>tika saņemta </a:t>
            </a:r>
            <a:r>
              <a:rPr lang="lv-LV" sz="3500" kern="150" dirty="0" err="1">
                <a:solidFill>
                  <a:schemeClr val="tx1">
                    <a:lumMod val="85000"/>
                    <a:lumOff val="15000"/>
                  </a:schemeClr>
                </a:solidFill>
                <a:latin typeface="Montserrat" pitchFamily="2" charset="-70"/>
                <a:ea typeface="Aptos" panose="020B0004020202020204" pitchFamily="34" charset="0"/>
                <a:cs typeface="Times New Roman" panose="02020603050405020304" pitchFamily="18" charset="0"/>
              </a:rPr>
              <a:t>Āņu</a:t>
            </a:r>
            <a:r>
              <a:rPr lang="lv-LV" sz="3500" kern="150" dirty="0">
                <a:solidFill>
                  <a:schemeClr val="tx1">
                    <a:lumMod val="85000"/>
                    <a:lumOff val="15000"/>
                  </a:schemeClr>
                </a:solidFill>
                <a:latin typeface="Montserrat" pitchFamily="2" charset="-70"/>
                <a:ea typeface="Aptos" panose="020B0004020202020204" pitchFamily="34" charset="0"/>
                <a:cs typeface="Times New Roman" panose="02020603050405020304" pitchFamily="18" charset="0"/>
              </a:rPr>
              <a:t> iedzīvotāju vēstule (</a:t>
            </a:r>
            <a:r>
              <a:rPr lang="lv-LV" sz="3500" u="sng" kern="150" dirty="0">
                <a:solidFill>
                  <a:schemeClr val="tx1">
                    <a:lumMod val="85000"/>
                    <a:lumOff val="15000"/>
                  </a:schemeClr>
                </a:solidFill>
                <a:effectLst/>
                <a:latin typeface="Montserrat" pitchFamily="2" charset="-70"/>
                <a:ea typeface="Aptos" panose="020B0004020202020204" pitchFamily="34" charset="0"/>
                <a:cs typeface="Times New Roman" panose="02020603050405020304" pitchFamily="18" charset="0"/>
              </a:rPr>
              <a:t>Nr</a:t>
            </a:r>
            <a:r>
              <a:rPr lang="lv-LV" sz="3500" u="sng" kern="150" dirty="0">
                <a:solidFill>
                  <a:schemeClr val="tx1">
                    <a:lumMod val="85000"/>
                    <a:lumOff val="15000"/>
                  </a:schemeClr>
                </a:solidFill>
                <a:latin typeface="Montserrat" pitchFamily="2" charset="-70"/>
                <a:ea typeface="Aptos" panose="020B0004020202020204" pitchFamily="34" charset="0"/>
                <a:cs typeface="Times New Roman" panose="02020603050405020304" pitchFamily="18" charset="0"/>
              </a:rPr>
              <a:t>. ĀNP/1-11-1/25/246</a:t>
            </a:r>
            <a:r>
              <a:rPr lang="lv-LV" sz="3500" kern="150" dirty="0">
                <a:solidFill>
                  <a:schemeClr val="tx1">
                    <a:lumMod val="85000"/>
                    <a:lumOff val="15000"/>
                  </a:schemeClr>
                </a:solidFill>
                <a:latin typeface="Montserrat" pitchFamily="2" charset="-70"/>
                <a:ea typeface="Aptos" panose="020B0004020202020204" pitchFamily="34" charset="0"/>
                <a:cs typeface="Times New Roman" panose="02020603050405020304" pitchFamily="18" charset="0"/>
              </a:rPr>
              <a:t>):  </a:t>
            </a:r>
            <a:endParaRPr lang="lv-LV" sz="3500" kern="150" dirty="0">
              <a:solidFill>
                <a:schemeClr val="tx1">
                  <a:lumMod val="85000"/>
                  <a:lumOff val="15000"/>
                </a:schemeClr>
              </a:solidFill>
              <a:effectLst/>
              <a:latin typeface="Montserrat" pitchFamily="2" charset="-7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lv-LV" sz="3500" kern="150" dirty="0">
                <a:solidFill>
                  <a:schemeClr val="tx1">
                    <a:lumMod val="85000"/>
                    <a:lumOff val="15000"/>
                  </a:schemeClr>
                </a:solidFill>
                <a:effectLst/>
                <a:latin typeface="Montserrat" pitchFamily="2" charset="-70"/>
                <a:ea typeface="Aptos" panose="020B0004020202020204" pitchFamily="34" charset="0"/>
                <a:cs typeface="Times New Roman" panose="02020603050405020304" pitchFamily="18" charset="0"/>
              </a:rPr>
              <a:t>«</a:t>
            </a:r>
            <a:r>
              <a:rPr lang="lv-LV" sz="3500" kern="150" dirty="0">
                <a:solidFill>
                  <a:srgbClr val="7395AD"/>
                </a:solidFill>
                <a:effectLst/>
                <a:latin typeface="Montserrat" pitchFamily="2" charset="-70"/>
                <a:ea typeface="Aptos" panose="020B0004020202020204" pitchFamily="34" charset="0"/>
                <a:cs typeface="Times New Roman" panose="02020603050405020304" pitchFamily="18" charset="0"/>
              </a:rPr>
              <a:t>Bez esošajiem diviem autobusa reisiem dien</a:t>
            </a:r>
            <a:r>
              <a:rPr lang="lv-LV" sz="3500" kern="150" dirty="0">
                <a:solidFill>
                  <a:srgbClr val="7395AD"/>
                </a:solidFill>
                <a:latin typeface="Montserrat" pitchFamily="2" charset="-70"/>
                <a:ea typeface="Aptos" panose="020B0004020202020204" pitchFamily="34" charset="0"/>
                <a:cs typeface="Times New Roman" panose="02020603050405020304" pitchFamily="18" charset="0"/>
              </a:rPr>
              <a:t>ā, lūdzam palielināt reisu skaitu maršrutam </a:t>
            </a:r>
            <a:r>
              <a:rPr lang="lv-LV" sz="3500" b="1" kern="150" dirty="0">
                <a:solidFill>
                  <a:srgbClr val="7395AD"/>
                </a:solidFill>
                <a:effectLst/>
                <a:latin typeface="Montserrat" pitchFamily="2" charset="-70"/>
                <a:ea typeface="Aptos" panose="020B0004020202020204" pitchFamily="34" charset="0"/>
                <a:cs typeface="Times New Roman" panose="02020603050405020304" pitchFamily="18" charset="0"/>
              </a:rPr>
              <a:t>6822</a:t>
            </a:r>
            <a:r>
              <a:rPr lang="lv-LV" sz="3500" kern="150" dirty="0">
                <a:solidFill>
                  <a:srgbClr val="7395AD"/>
                </a:solidFill>
                <a:effectLst/>
                <a:latin typeface="Montserrat" pitchFamily="2" charset="-70"/>
                <a:ea typeface="Aptos" panose="020B0004020202020204" pitchFamily="34" charset="0"/>
                <a:cs typeface="Times New Roman" panose="02020603050405020304" pitchFamily="18" charset="0"/>
              </a:rPr>
              <a:t>,</a:t>
            </a:r>
            <a:r>
              <a:rPr lang="lv-LV" sz="3500" b="1" kern="150" dirty="0">
                <a:solidFill>
                  <a:srgbClr val="7395AD"/>
                </a:solidFill>
                <a:effectLst/>
                <a:latin typeface="Montserrat" pitchFamily="2" charset="-70"/>
                <a:ea typeface="Aptos" panose="020B0004020202020204" pitchFamily="34" charset="0"/>
                <a:cs typeface="Times New Roman" panose="02020603050405020304" pitchFamily="18" charset="0"/>
              </a:rPr>
              <a:t> KAS IZIET </a:t>
            </a:r>
            <a:endParaRPr lang="lv-LV" sz="3500" kern="150" dirty="0">
              <a:solidFill>
                <a:srgbClr val="7395AD"/>
              </a:solidFill>
              <a:effectLst/>
              <a:latin typeface="Montserrat" pitchFamily="2" charset="-7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lv-LV" sz="3500" b="1" kern="150" dirty="0">
                <a:solidFill>
                  <a:srgbClr val="7395AD"/>
                </a:solidFill>
                <a:effectLst/>
                <a:latin typeface="Montserrat" pitchFamily="2" charset="-70"/>
                <a:ea typeface="Aptos" panose="020B0004020202020204" pitchFamily="34" charset="0"/>
                <a:cs typeface="Times New Roman" panose="02020603050405020304" pitchFamily="18" charset="0"/>
              </a:rPr>
              <a:t>NO ĀDAŽU CENTRA PLKST 12:50 UN IR LAZDU IELĀ 13:08 </a:t>
            </a:r>
            <a:endParaRPr lang="lv-LV" sz="3500" kern="150" dirty="0">
              <a:solidFill>
                <a:srgbClr val="7395AD"/>
              </a:solidFill>
              <a:effectLst/>
              <a:latin typeface="Montserrat" pitchFamily="2" charset="-7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lv-LV" sz="3500" b="1" kern="150" dirty="0">
                <a:solidFill>
                  <a:srgbClr val="7395AD"/>
                </a:solidFill>
                <a:effectLst/>
                <a:latin typeface="Montserrat" pitchFamily="2" charset="-70"/>
                <a:ea typeface="Aptos" panose="020B0004020202020204" pitchFamily="34" charset="0"/>
                <a:cs typeface="Times New Roman" panose="02020603050405020304" pitchFamily="18" charset="0"/>
              </a:rPr>
              <a:t>NO ĀDAŽU CENTRA PLKST 19:08 UN IR LAZDU IELĀ 19:26  </a:t>
            </a:r>
          </a:p>
          <a:p>
            <a:pPr marL="0" lvl="0" indent="0" algn="just">
              <a:lnSpc>
                <a:spcPct val="115000"/>
              </a:lnSpc>
              <a:buNone/>
            </a:pPr>
            <a:r>
              <a:rPr lang="lv-LV" sz="3500" u="sng" kern="150" dirty="0">
                <a:solidFill>
                  <a:schemeClr val="tx1">
                    <a:lumMod val="65000"/>
                    <a:lumOff val="35000"/>
                  </a:schemeClr>
                </a:solidFill>
                <a:effectLst/>
                <a:latin typeface="Montserrat" pitchFamily="2" charset="-70"/>
                <a:ea typeface="Aptos" panose="020B0004020202020204" pitchFamily="34" charset="0"/>
                <a:cs typeface="Times New Roman" panose="02020603050405020304" pitchFamily="18" charset="0"/>
              </a:rPr>
              <a:t>Pamatojums</a:t>
            </a:r>
          </a:p>
          <a:p>
            <a:pPr algn="just">
              <a:lnSpc>
                <a:spcPct val="115000"/>
              </a:lnSpc>
              <a:spcAft>
                <a:spcPts val="800"/>
              </a:spcAft>
            </a:pPr>
            <a:r>
              <a:rPr lang="lv-LV" sz="3500" kern="150" dirty="0">
                <a:solidFill>
                  <a:srgbClr val="7395AD"/>
                </a:solidFill>
                <a:latin typeface="Montserrat" pitchFamily="2" charset="-70"/>
                <a:ea typeface="Aptos" panose="020B0004020202020204" pitchFamily="34" charset="0"/>
                <a:cs typeface="Times New Roman" panose="02020603050405020304" pitchFamily="18" charset="0"/>
              </a:rPr>
              <a:t>š</a:t>
            </a:r>
            <a:r>
              <a:rPr lang="lv-LV" sz="3500" kern="150" dirty="0">
                <a:solidFill>
                  <a:srgbClr val="7395AD"/>
                </a:solidFill>
                <a:effectLst/>
                <a:latin typeface="Montserrat" pitchFamily="2" charset="-70"/>
                <a:ea typeface="Aptos" panose="020B0004020202020204" pitchFamily="34" charset="0"/>
                <a:cs typeface="Times New Roman" panose="02020603050405020304" pitchFamily="18" charset="0"/>
              </a:rPr>
              <a:t>ie divi reisi ir vitāli svarīgi, lai pirmām kārtām skolēni nonāktu mājās ap 13:00, kam beidzas stundas ātrāk, nereti ap 12:00-12:40. kā arī reiss 19:26 ir būtisks skolēniem, kam ir papildus pulciņi: baseins, futbols, mākslas skola vai </a:t>
            </a:r>
            <a:r>
              <a:rPr lang="lv-LV" sz="3500" kern="150" dirty="0">
                <a:solidFill>
                  <a:srgbClr val="7395AD"/>
                </a:solidFill>
                <a:latin typeface="Montserrat" pitchFamily="2" charset="-70"/>
                <a:ea typeface="Aptos" panose="020B0004020202020204" pitchFamily="34" charset="0"/>
                <a:cs typeface="Times New Roman" panose="02020603050405020304" pitchFamily="18" charset="0"/>
              </a:rPr>
              <a:t>G</a:t>
            </a:r>
            <a:r>
              <a:rPr lang="lv-LV" sz="3500" kern="150" dirty="0">
                <a:solidFill>
                  <a:srgbClr val="7395AD"/>
                </a:solidFill>
                <a:effectLst/>
                <a:latin typeface="Montserrat" pitchFamily="2" charset="-70"/>
                <a:ea typeface="Aptos" panose="020B0004020202020204" pitchFamily="34" charset="0"/>
                <a:cs typeface="Times New Roman" panose="02020603050405020304" pitchFamily="18" charset="0"/>
              </a:rPr>
              <a:t>arkalnē esošās zirgu skolas u.c.</a:t>
            </a:r>
          </a:p>
          <a:p>
            <a:pPr algn="just">
              <a:lnSpc>
                <a:spcPct val="115000"/>
              </a:lnSpc>
              <a:spcAft>
                <a:spcPts val="800"/>
              </a:spcAft>
            </a:pPr>
            <a:r>
              <a:rPr lang="lv-LV" sz="3500" kern="150" dirty="0">
                <a:solidFill>
                  <a:srgbClr val="7395AD"/>
                </a:solidFill>
                <a:effectLst/>
                <a:latin typeface="Montserrat" pitchFamily="2" charset="-70"/>
                <a:ea typeface="Aptos" panose="020B0004020202020204" pitchFamily="34" charset="0"/>
                <a:cs typeface="Times New Roman" panose="02020603050405020304" pitchFamily="18" charset="0"/>
              </a:rPr>
              <a:t>ciematā </a:t>
            </a:r>
            <a:r>
              <a:rPr lang="lv-LV" sz="3500" kern="150" dirty="0" err="1">
                <a:solidFill>
                  <a:srgbClr val="7395AD"/>
                </a:solidFill>
                <a:latin typeface="Montserrat" pitchFamily="2" charset="-70"/>
                <a:ea typeface="Aptos" panose="020B0004020202020204" pitchFamily="34" charset="0"/>
                <a:cs typeface="Times New Roman" panose="02020603050405020304" pitchFamily="18" charset="0"/>
              </a:rPr>
              <a:t>Ā</a:t>
            </a:r>
            <a:r>
              <a:rPr lang="lv-LV" sz="3500" kern="150" dirty="0" err="1">
                <a:solidFill>
                  <a:srgbClr val="7395AD"/>
                </a:solidFill>
                <a:effectLst/>
                <a:latin typeface="Montserrat" pitchFamily="2" charset="-70"/>
                <a:ea typeface="Aptos" panose="020B0004020202020204" pitchFamily="34" charset="0"/>
                <a:cs typeface="Times New Roman" panose="02020603050405020304" pitchFamily="18" charset="0"/>
              </a:rPr>
              <a:t>ņi</a:t>
            </a:r>
            <a:r>
              <a:rPr lang="lv-LV" sz="3500" kern="150" dirty="0">
                <a:solidFill>
                  <a:srgbClr val="7395AD"/>
                </a:solidFill>
                <a:effectLst/>
                <a:latin typeface="Montserrat" pitchFamily="2" charset="-70"/>
                <a:ea typeface="Aptos" panose="020B0004020202020204" pitchFamily="34" charset="0"/>
                <a:cs typeface="Times New Roman" panose="02020603050405020304" pitchFamily="18" charset="0"/>
              </a:rPr>
              <a:t> dzīvo vairāk kā 100 cilvēki un katru gadu populācija pieaug. Tiek būvēts blakus jauns liels ciemats, tas nozīmē, ka braucēju plūsma tikai palielināsies.</a:t>
            </a:r>
            <a:r>
              <a:rPr lang="lv-LV" sz="3500" kern="150" dirty="0">
                <a:solidFill>
                  <a:schemeClr val="tx1">
                    <a:lumMod val="85000"/>
                    <a:lumOff val="15000"/>
                  </a:schemeClr>
                </a:solidFill>
                <a:effectLst/>
                <a:latin typeface="Montserrat" pitchFamily="2" charset="-70"/>
                <a:ea typeface="Aptos" panose="020B0004020202020204" pitchFamily="34" charset="0"/>
                <a:cs typeface="Times New Roman" panose="02020603050405020304" pitchFamily="18" charset="0"/>
              </a:rPr>
              <a:t>»</a:t>
            </a:r>
          </a:p>
        </p:txBody>
      </p:sp>
      <p:pic>
        <p:nvPicPr>
          <p:cNvPr id="4" name="Attēls 3">
            <a:extLst>
              <a:ext uri="{FF2B5EF4-FFF2-40B4-BE49-F238E27FC236}">
                <a16:creationId xmlns:a16="http://schemas.microsoft.com/office/drawing/2014/main" id="{B22E6161-DCD8-EB47-55F6-DD34B390FA47}"/>
              </a:ext>
            </a:extLst>
          </p:cNvPr>
          <p:cNvPicPr>
            <a:picLocks noChangeAspect="1"/>
          </p:cNvPicPr>
          <p:nvPr/>
        </p:nvPicPr>
        <p:blipFill>
          <a:blip r:embed="rId3"/>
          <a:stretch>
            <a:fillRect/>
          </a:stretch>
        </p:blipFill>
        <p:spPr>
          <a:xfrm>
            <a:off x="15163800" y="156369"/>
            <a:ext cx="2241906" cy="1261269"/>
          </a:xfrm>
          <a:prstGeom prst="rect">
            <a:avLst/>
          </a:prstGeom>
        </p:spPr>
      </p:pic>
    </p:spTree>
    <p:extLst>
      <p:ext uri="{BB962C8B-B14F-4D97-AF65-F5344CB8AC3E}">
        <p14:creationId xmlns:p14="http://schemas.microsoft.com/office/powerpoint/2010/main" val="357595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7835C8-7D3F-F9B5-36C1-84369D0FF486}"/>
              </a:ext>
            </a:extLst>
          </p:cNvPr>
          <p:cNvSpPr>
            <a:spLocks noGrp="1"/>
          </p:cNvSpPr>
          <p:nvPr>
            <p:ph type="title"/>
          </p:nvPr>
        </p:nvSpPr>
        <p:spPr>
          <a:xfrm>
            <a:off x="457200" y="274638"/>
            <a:ext cx="16154400" cy="1592262"/>
          </a:xfrm>
        </p:spPr>
        <p:txBody>
          <a:bodyPr>
            <a:normAutofit/>
          </a:bodyPr>
          <a:lstStyle/>
          <a:p>
            <a:r>
              <a:rPr lang="lv-LV" sz="4800" b="1" dirty="0">
                <a:solidFill>
                  <a:srgbClr val="7395AD"/>
                </a:solidFill>
                <a:latin typeface="Montserrat" panose="00000500000000000000" pitchFamily="50" charset="-70"/>
              </a:rPr>
              <a:t>APTAUJA</a:t>
            </a:r>
          </a:p>
        </p:txBody>
      </p:sp>
      <p:sp>
        <p:nvSpPr>
          <p:cNvPr id="3" name="Satura vietturis 2">
            <a:extLst>
              <a:ext uri="{FF2B5EF4-FFF2-40B4-BE49-F238E27FC236}">
                <a16:creationId xmlns:a16="http://schemas.microsoft.com/office/drawing/2014/main" id="{8BD5843B-4F2B-E229-7F40-663AD73E70FE}"/>
              </a:ext>
            </a:extLst>
          </p:cNvPr>
          <p:cNvSpPr>
            <a:spLocks noGrp="1"/>
          </p:cNvSpPr>
          <p:nvPr>
            <p:ph idx="1"/>
          </p:nvPr>
        </p:nvSpPr>
        <p:spPr>
          <a:xfrm>
            <a:off x="1219200" y="2329742"/>
            <a:ext cx="15011400" cy="6623758"/>
          </a:xfrm>
        </p:spPr>
        <p:txBody>
          <a:bodyPr>
            <a:noAutofit/>
          </a:bodyPr>
          <a:lstStyle/>
          <a:p>
            <a:pPr marL="0" indent="0" algn="just">
              <a:buNone/>
            </a:pPr>
            <a:r>
              <a:rPr kumimoji="0" lang="lv-LV" b="0" i="0" u="sng"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No 14.12.2024. – 20.12.2024</a:t>
            </a:r>
            <a:r>
              <a:rPr kumimoji="0" lang="lv-LV" b="0"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 </a:t>
            </a:r>
            <a:r>
              <a:rPr kumimoji="0" lang="lv-LV" b="1"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tika veikta </a:t>
            </a:r>
            <a:r>
              <a:rPr kumimoji="0" lang="lv-LV" b="1" i="0" u="none" strike="noStrike" kern="100" cap="none" spc="0" normalizeH="0" baseline="0" noProof="0" dirty="0" err="1">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Āņu</a:t>
            </a:r>
            <a:r>
              <a:rPr kumimoji="0" lang="lv-LV" b="1"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 ciema iedzīvotāju aptauja</a:t>
            </a:r>
            <a:r>
              <a:rPr kumimoji="0" lang="lv-LV" b="0"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 kurā </a:t>
            </a:r>
            <a:r>
              <a:rPr kumimoji="0" lang="lv-LV" b="1"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piedalījās</a:t>
            </a:r>
            <a:r>
              <a:rPr kumimoji="0" lang="lv-LV" b="0"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 </a:t>
            </a:r>
            <a:r>
              <a:rPr kumimoji="0" lang="lv-LV" b="1" i="0" u="none" strike="noStrike" kern="100" cap="none" spc="0" normalizeH="0" baseline="0" noProof="0" dirty="0">
                <a:ln>
                  <a:noFill/>
                </a:ln>
                <a:solidFill>
                  <a:schemeClr val="tx1">
                    <a:lumMod val="85000"/>
                    <a:lumOff val="15000"/>
                  </a:schemeClr>
                </a:solidFill>
                <a:effectLst/>
                <a:uLnTx/>
                <a:uFillTx/>
                <a:latin typeface="Montserrat" pitchFamily="2" charset="-70"/>
                <a:ea typeface="Aptos" panose="020B0004020202020204" pitchFamily="34" charset="0"/>
                <a:cs typeface="Times New Roman" panose="02020603050405020304" pitchFamily="18" charset="0"/>
              </a:rPr>
              <a:t>19 respondenti</a:t>
            </a:r>
            <a:r>
              <a:rPr lang="lv-LV" kern="100" dirty="0">
                <a:solidFill>
                  <a:schemeClr val="tx1">
                    <a:lumMod val="85000"/>
                    <a:lumOff val="15000"/>
                  </a:schemeClr>
                </a:solidFill>
                <a:latin typeface="Montserrat" pitchFamily="2" charset="-70"/>
                <a:cs typeface="Times New Roman" panose="02020603050405020304" pitchFamily="18" charset="0"/>
              </a:rPr>
              <a:t>. Aptaujā respondenti atbildēja  uz  5 jautājumiem:</a:t>
            </a:r>
          </a:p>
          <a:p>
            <a:pPr marL="514350" indent="-514350" algn="just">
              <a:buFont typeface="+mj-lt"/>
              <a:buAutoNum type="arabicPeriod"/>
            </a:pPr>
            <a:r>
              <a:rPr lang="lv-LV" kern="100" dirty="0">
                <a:solidFill>
                  <a:schemeClr val="tx1">
                    <a:lumMod val="85000"/>
                    <a:lumOff val="15000"/>
                  </a:schemeClr>
                </a:solidFill>
                <a:latin typeface="Montserrat" pitchFamily="2" charset="-70"/>
                <a:cs typeface="Times New Roman" panose="02020603050405020304" pitchFamily="18" charset="0"/>
              </a:rPr>
              <a:t>Cik cilvēki no Jūsu mājsaimniecības ikdienā izmanto sabiedrisko transportu?</a:t>
            </a:r>
          </a:p>
          <a:p>
            <a:pPr marL="514350" indent="-514350" algn="just">
              <a:buFont typeface="+mj-lt"/>
              <a:buAutoNum type="arabicPeriod"/>
            </a:pPr>
            <a:r>
              <a:rPr lang="lv-LV" kern="100" dirty="0">
                <a:solidFill>
                  <a:schemeClr val="tx1">
                    <a:lumMod val="85000"/>
                    <a:lumOff val="15000"/>
                  </a:schemeClr>
                </a:solidFill>
                <a:latin typeface="Montserrat" pitchFamily="2" charset="-70"/>
                <a:cs typeface="Times New Roman" panose="02020603050405020304" pitchFamily="18" charset="0"/>
              </a:rPr>
              <a:t>Cik bieži Jūs izmantojat sabiedrisko transportu?</a:t>
            </a:r>
          </a:p>
          <a:p>
            <a:pPr marL="514350" indent="-514350" algn="just">
              <a:buFont typeface="+mj-lt"/>
              <a:buAutoNum type="arabicPeriod"/>
            </a:pPr>
            <a:r>
              <a:rPr lang="lv-LV" kern="100" dirty="0">
                <a:solidFill>
                  <a:schemeClr val="tx1">
                    <a:lumMod val="85000"/>
                    <a:lumOff val="15000"/>
                  </a:schemeClr>
                </a:solidFill>
                <a:latin typeface="Montserrat" pitchFamily="2" charset="-70"/>
                <a:cs typeface="Times New Roman" panose="02020603050405020304" pitchFamily="18" charset="0"/>
              </a:rPr>
              <a:t>Kādos nolūkos Izmantojat sabiedrisko transportu?</a:t>
            </a:r>
          </a:p>
          <a:p>
            <a:pPr marL="514350" indent="-514350" algn="just">
              <a:buFont typeface="+mj-lt"/>
              <a:buAutoNum type="arabicPeriod"/>
            </a:pPr>
            <a:r>
              <a:rPr lang="lv-LV" kern="100" dirty="0">
                <a:solidFill>
                  <a:schemeClr val="tx1">
                    <a:lumMod val="85000"/>
                    <a:lumOff val="15000"/>
                  </a:schemeClr>
                </a:solidFill>
                <a:latin typeface="Montserrat" pitchFamily="2" charset="-70"/>
                <a:cs typeface="Times New Roman" panose="02020603050405020304" pitchFamily="18" charset="0"/>
              </a:rPr>
              <a:t>Vai Jūs apmierina esošais kustību grafiks?</a:t>
            </a:r>
          </a:p>
          <a:p>
            <a:pPr marL="514350" indent="-514350" algn="just">
              <a:buFont typeface="+mj-lt"/>
              <a:buAutoNum type="arabicPeriod"/>
            </a:pPr>
            <a:r>
              <a:rPr lang="lv-LV" kern="100" dirty="0">
                <a:solidFill>
                  <a:schemeClr val="tx1">
                    <a:lumMod val="85000"/>
                    <a:lumOff val="15000"/>
                  </a:schemeClr>
                </a:solidFill>
                <a:latin typeface="Montserrat" pitchFamily="2" charset="-70"/>
                <a:cs typeface="Times New Roman" panose="02020603050405020304" pitchFamily="18" charset="0"/>
              </a:rPr>
              <a:t>Vai jūs izmantotu autobusa Nr. 6822 Rīga – Ādaži – Podnieki – Alderi – Garkalne, ja tā kustību grafiks tiktu papildināts ar papildus kursēšanas laikiem?</a:t>
            </a:r>
          </a:p>
        </p:txBody>
      </p:sp>
      <p:pic>
        <p:nvPicPr>
          <p:cNvPr id="4" name="Attēls 3">
            <a:extLst>
              <a:ext uri="{FF2B5EF4-FFF2-40B4-BE49-F238E27FC236}">
                <a16:creationId xmlns:a16="http://schemas.microsoft.com/office/drawing/2014/main" id="{5AFC45F6-8A10-3BF3-2E0A-E6D57B480979}"/>
              </a:ext>
            </a:extLst>
          </p:cNvPr>
          <p:cNvPicPr>
            <a:picLocks noChangeAspect="1"/>
          </p:cNvPicPr>
          <p:nvPr/>
        </p:nvPicPr>
        <p:blipFill>
          <a:blip r:embed="rId3"/>
          <a:stretch>
            <a:fillRect/>
          </a:stretch>
        </p:blipFill>
        <p:spPr>
          <a:xfrm>
            <a:off x="14824438" y="460620"/>
            <a:ext cx="2549162" cy="1698380"/>
          </a:xfrm>
          <a:prstGeom prst="rect">
            <a:avLst/>
          </a:prstGeom>
        </p:spPr>
      </p:pic>
    </p:spTree>
    <p:extLst>
      <p:ext uri="{BB962C8B-B14F-4D97-AF65-F5344CB8AC3E}">
        <p14:creationId xmlns:p14="http://schemas.microsoft.com/office/powerpoint/2010/main" val="342533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eidlapu atbilžu diagrammu. Jautājuma nosaukums: Cik cilvēki no Jūs mājsaimniecības ikdienā izmanto sabiedrisko transportu?. Atbilžu skaits: 19 atbildes.">
            <a:extLst>
              <a:ext uri="{FF2B5EF4-FFF2-40B4-BE49-F238E27FC236}">
                <a16:creationId xmlns:a16="http://schemas.microsoft.com/office/drawing/2014/main" id="{B4E83487-671F-140A-BE6D-591DE8FBB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38300"/>
            <a:ext cx="15773400" cy="7499211"/>
          </a:xfrm>
          <a:prstGeom prst="rect">
            <a:avLst/>
          </a:prstGeom>
          <a:noFill/>
          <a:extLst>
            <a:ext uri="{909E8E84-426E-40DD-AFC4-6F175D3DCCD1}">
              <a14:hiddenFill xmlns:a14="http://schemas.microsoft.com/office/drawing/2010/main">
                <a:solidFill>
                  <a:srgbClr val="FFFFFF"/>
                </a:solidFill>
              </a14:hiddenFill>
            </a:ext>
          </a:extLst>
        </p:spPr>
      </p:pic>
      <p:sp>
        <p:nvSpPr>
          <p:cNvPr id="3" name="Virsraksts 1">
            <a:extLst>
              <a:ext uri="{FF2B5EF4-FFF2-40B4-BE49-F238E27FC236}">
                <a16:creationId xmlns:a16="http://schemas.microsoft.com/office/drawing/2014/main" id="{D605A71E-244E-E97C-C831-58758BACDA6B}"/>
              </a:ext>
            </a:extLst>
          </p:cNvPr>
          <p:cNvSpPr txBox="1">
            <a:spLocks/>
          </p:cNvSpPr>
          <p:nvPr/>
        </p:nvSpPr>
        <p:spPr>
          <a:xfrm>
            <a:off x="457200" y="647700"/>
            <a:ext cx="16154400" cy="15922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4800" b="1" dirty="0">
                <a:solidFill>
                  <a:srgbClr val="7395AD"/>
                </a:solidFill>
                <a:latin typeface="Montserrat" panose="00000500000000000000" pitchFamily="50" charset="-70"/>
              </a:rPr>
              <a:t>APTAUJAS REZULTĀTI</a:t>
            </a:r>
          </a:p>
        </p:txBody>
      </p:sp>
    </p:spTree>
    <p:extLst>
      <p:ext uri="{BB962C8B-B14F-4D97-AF65-F5344CB8AC3E}">
        <p14:creationId xmlns:p14="http://schemas.microsoft.com/office/powerpoint/2010/main" val="317342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3240</TotalTime>
  <Words>857</Words>
  <Application>Microsoft Office PowerPoint</Application>
  <PresentationFormat>Custom</PresentationFormat>
  <Paragraphs>76</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Montserrat</vt:lpstr>
      <vt:lpstr>Arial</vt:lpstr>
      <vt:lpstr>Aptos Display</vt:lpstr>
      <vt:lpstr>Calibri</vt:lpstr>
      <vt:lpstr>Office Theme</vt:lpstr>
      <vt:lpstr>PowerPoint Presentation</vt:lpstr>
      <vt:lpstr>  18.10.2024. tika saņemts Āņu uzņēmumu iesniegums «Par sabiedriskā transporta maršruta pagarināšanu no Garkalnes uz Āņu ciematu» (Nr. ĀNP/1-11-1/24/5549 )  «Āņu ciematā ir reģistrēti vairāki uzņēmumi. Uzņēmumi veicina komercdarbību, attiecīgi piesaistot darba vietas un maksā nodokļus. Ne pie viena no šiem uzņēmumiem nav iespējams atbraukt nedz darbiniekiem, nedz sadarbības partneriem ar sabiedrisko transportu, nemērojot viss maz 4,5 km attālumu no Garkalnes.  Bez esošajiem diviem reisiem dienā, lūdzam pēc iespējas ātrāk palielināt reisu skaitu maršrutam 6822, kas iziet no Lazdu ielas (Garkalne) uz Āņiem  plkst.: 9:41; 12:07; 14:45; 19:26; 21:57 un reisam 6821 plkst. 17:16.»</vt:lpstr>
      <vt:lpstr> MARŠRUTS NR. 6822</vt:lpstr>
      <vt:lpstr> INFORMĀCIJAS APRITE</vt:lpstr>
      <vt:lpstr>RĪGAS PLĀNOŠANAS REĢIONS VSIA «AUTOTRANSPORTA DIREKCIJA»</vt:lpstr>
      <vt:lpstr>RĪGAS PLĀNOŠANAS REĢIONS VSIA «AUTOTRANSPORTA DIREKCIJA»</vt:lpstr>
      <vt:lpstr>2. IESNIEGUMS NO ĀŅU CIEMA</vt:lpstr>
      <vt:lpstr>APTAUJA</vt:lpstr>
      <vt:lpstr>PowerPoint Presentation</vt:lpstr>
      <vt:lpstr>PowerPoint Presentation</vt:lpstr>
      <vt:lpstr>PowerPoint Presentation</vt:lpstr>
      <vt:lpstr>PowerPoint Presentation</vt:lpstr>
      <vt:lpstr>PowerPoint Presentation</vt:lpstr>
      <vt:lpstr>APTAUJAS REZULTĀTI</vt:lpstr>
      <vt:lpstr>RĪGAS PLĀNOŠANAS REĢIONS VSIA «AUTOTRANSPORTA DIREKCIJA»</vt:lpstr>
      <vt:lpstr>Atbalstīt divu sabiedriskā transporta maršruta Nr. 6822 Rīga-Adaži-Podnieki-Alderi-Garkalne reisu pagarinājumu no Ādažu centra līdz Āņiem: 1) plkst. 12:50 un 2) plkst. 19:09 bez pašvaldības līdzfinansējuma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RECALL 08072024</dc:title>
  <dc:creator>Inga Pērkone</dc:creator>
  <cp:lastModifiedBy>Sintija Tenisa</cp:lastModifiedBy>
  <cp:revision>94</cp:revision>
  <cp:lastPrinted>2024-12-09T09:01:31Z</cp:lastPrinted>
  <dcterms:created xsi:type="dcterms:W3CDTF">2006-08-16T00:00:00Z</dcterms:created>
  <dcterms:modified xsi:type="dcterms:W3CDTF">2025-01-21T11:00:44Z</dcterms:modified>
  <dc:identifier>DAGKVkRkHP4</dc:identifier>
</cp:coreProperties>
</file>